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5"/>
  </p:notes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327" r:id="rId40"/>
    <p:sldId id="296" r:id="rId41"/>
    <p:sldId id="328" r:id="rId42"/>
    <p:sldId id="297" r:id="rId43"/>
    <p:sldId id="298" r:id="rId44"/>
    <p:sldId id="299" r:id="rId45"/>
    <p:sldId id="300" r:id="rId46"/>
    <p:sldId id="301" r:id="rId47"/>
    <p:sldId id="337" r:id="rId48"/>
    <p:sldId id="338" r:id="rId49"/>
    <p:sldId id="302" r:id="rId50"/>
    <p:sldId id="340" r:id="rId51"/>
    <p:sldId id="341" r:id="rId52"/>
    <p:sldId id="342" r:id="rId53"/>
    <p:sldId id="344" r:id="rId54"/>
    <p:sldId id="346" r:id="rId55"/>
    <p:sldId id="343" r:id="rId56"/>
    <p:sldId id="345" r:id="rId57"/>
    <p:sldId id="358" r:id="rId58"/>
    <p:sldId id="359" r:id="rId59"/>
    <p:sldId id="347" r:id="rId60"/>
    <p:sldId id="339" r:id="rId61"/>
    <p:sldId id="304" r:id="rId62"/>
    <p:sldId id="305" r:id="rId63"/>
    <p:sldId id="307" r:id="rId64"/>
    <p:sldId id="308" r:id="rId65"/>
    <p:sldId id="309" r:id="rId66"/>
    <p:sldId id="310" r:id="rId67"/>
    <p:sldId id="311" r:id="rId68"/>
    <p:sldId id="312" r:id="rId69"/>
    <p:sldId id="313" r:id="rId70"/>
    <p:sldId id="319" r:id="rId71"/>
    <p:sldId id="314" r:id="rId72"/>
    <p:sldId id="315" r:id="rId73"/>
    <p:sldId id="320" r:id="rId74"/>
    <p:sldId id="316" r:id="rId75"/>
    <p:sldId id="317" r:id="rId76"/>
    <p:sldId id="318" r:id="rId77"/>
    <p:sldId id="325" r:id="rId78"/>
    <p:sldId id="322" r:id="rId79"/>
    <p:sldId id="329" r:id="rId80"/>
    <p:sldId id="353" r:id="rId81"/>
    <p:sldId id="323" r:id="rId82"/>
    <p:sldId id="324" r:id="rId83"/>
    <p:sldId id="326" r:id="rId84"/>
    <p:sldId id="330" r:id="rId85"/>
    <p:sldId id="331" r:id="rId86"/>
    <p:sldId id="332" r:id="rId87"/>
    <p:sldId id="333" r:id="rId88"/>
    <p:sldId id="334" r:id="rId89"/>
    <p:sldId id="336" r:id="rId90"/>
    <p:sldId id="335" r:id="rId91"/>
    <p:sldId id="348" r:id="rId92"/>
    <p:sldId id="349" r:id="rId93"/>
    <p:sldId id="350" r:id="rId94"/>
    <p:sldId id="364" r:id="rId95"/>
    <p:sldId id="351" r:id="rId96"/>
    <p:sldId id="354" r:id="rId97"/>
    <p:sldId id="357" r:id="rId98"/>
    <p:sldId id="356" r:id="rId99"/>
    <p:sldId id="355" r:id="rId100"/>
    <p:sldId id="360" r:id="rId101"/>
    <p:sldId id="362" r:id="rId102"/>
    <p:sldId id="363" r:id="rId103"/>
    <p:sldId id="361" r:id="rId10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4" autoAdjust="0"/>
    <p:restoredTop sz="94660"/>
  </p:normalViewPr>
  <p:slideViewPr>
    <p:cSldViewPr snapToGrid="0">
      <p:cViewPr varScale="1">
        <p:scale>
          <a:sx n="78" d="100"/>
          <a:sy n="78" d="100"/>
        </p:scale>
        <p:origin x="2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6/10/2023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5</a:t>
            </a:fld>
            <a:endParaRPr lang="en-US" dirty="0"/>
          </a:p>
        </p:txBody>
      </p:sp>
    </p:spTree>
    <p:extLst>
      <p:ext uri="{BB962C8B-B14F-4D97-AF65-F5344CB8AC3E}">
        <p14:creationId xmlns:p14="http://schemas.microsoft.com/office/powerpoint/2010/main" val="302232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6/10/2023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Follow God’s Divine Revelations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Climatic – Unifying – Grand Conclusion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Church</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Body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Bride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Kingdom of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God’s other Sons Sit on Christ’s Throne</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Reign with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Eternity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18965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order to fulfill His promise, God formed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we call His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God’s plan by which Jesus’ suffering, shed blood, death, burial, and resurrection would redeem God’s children from this fallen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2:22-24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"Men of Israel, listen to these words: Jesus the Nazarene,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delivered over by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predetermined plan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(counsel of His will)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foreknowledge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you nailed to a cross by the hands of godless men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and put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death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God raised Him up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 putting an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end to the agony of death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since it was impossible for Him to be held in its power.</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God’s plans, will, and purpose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never thwarted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(Job 42:2).  There was never any other plan. Thus God established this plan before time began and before the fall of man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218684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promised gift of eternal life was set in place, all things were ready. It was then that God created the heavens and the earth and placed the spirit of man into earthly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Gan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surround, defend, or to protect.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78313"/>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(in the flesh) Luke 3:38 (no father nor mother); given full dominion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Other children of God – only Eve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 with access to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gave the sons full possession &amp; dominion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created man in His image. Genesis 1:26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Perfectly Sinless</a:t>
            </a:r>
          </a:p>
          <a:p>
            <a:pPr marL="742950" marR="0" lvl="1" indent="-285750">
              <a:spcBef>
                <a:spcPts val="0"/>
              </a:spcBef>
              <a:spcAft>
                <a:spcPts val="0"/>
              </a:spcAft>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Sinless meaning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holy – like God</a:t>
            </a:r>
          </a:p>
          <a:p>
            <a:pPr marL="742950" marR="0" lvl="1" indent="-285750">
              <a:spcBef>
                <a:spcPts val="0"/>
              </a:spcBef>
              <a:spcAft>
                <a:spcPts val="0"/>
              </a:spcAft>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No Death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belonged to God and God belonged to them.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key word here is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dwelt with His children. Genesis 2:16; 3:8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walked with his children Genesis 2:16; 3:8</a:t>
            </a:r>
          </a:p>
          <a:p>
            <a:pPr marL="742950" lvl="1" indent="-28575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talked with His children Genesis 2:16; 3:9-13-19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His children a paradise to possess, rule, live in and provide for their every need.</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And God’s presence dwelt with Adam and Eve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44173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1846659"/>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How Import</a:t>
            </a:r>
            <a:r>
              <a:rPr lang="en-US" sz="3200" dirty="0">
                <a:latin typeface="Times New Roman" panose="02020603050405020304" pitchFamily="18" charset="0"/>
                <a:ea typeface="Calibri" panose="020F0502020204030204" pitchFamily="34" charset="0"/>
                <a:cs typeface="Times New Roman" panose="02020603050405020304" pitchFamily="18" charset="0"/>
              </a:rPr>
              <a:t>ant do You Think the Sons of God Are?</a:t>
            </a:r>
          </a:p>
          <a:p>
            <a:pPr marR="0" lvl="1">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How Important do You Think the Church is?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429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2534027"/>
          </a:xfrm>
          <a:prstGeom prst="rect">
            <a:avLst/>
          </a:prstGeom>
          <a:noFill/>
        </p:spPr>
        <p:txBody>
          <a:bodyPr wrap="square" rtlCol="0">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there will be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more</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joy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than over ninety-nine righteous persons who need no repentance.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15:10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the same way, I tell you, there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joy in the presence of the angels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over 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a:t>
            </a:r>
          </a:p>
        </p:txBody>
      </p:sp>
    </p:spTree>
    <p:extLst>
      <p:ext uri="{BB962C8B-B14F-4D97-AF65-F5344CB8AC3E}">
        <p14:creationId xmlns:p14="http://schemas.microsoft.com/office/powerpoint/2010/main" val="278431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154984"/>
          </a:xfrm>
          <a:prstGeom prst="rect">
            <a:avLst/>
          </a:prstGeom>
          <a:noFill/>
        </p:spPr>
        <p:txBody>
          <a:bodyPr wrap="square" rtlCol="0">
            <a:spAutoFit/>
          </a:bodyPr>
          <a:lstStyle/>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8:18-19, 21-22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 consider that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sufferings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this present time are not worthy to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compared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that is to be revealed to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anxious longing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creation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waits eagerly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revealing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itself also will be set free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its slavery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corruption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into the freedom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we know that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whole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groans and suffers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pains of childbirth together until now. </a:t>
            </a: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not only this,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 ourselves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having the first fruits of the Spirit,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even we ourselves groan within ourselves,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waiting eagerly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redemption of our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263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There is More To Come…..</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524315"/>
          </a:xfrm>
          <a:prstGeom prst="rect">
            <a:avLst/>
          </a:prstGeom>
          <a:noFill/>
        </p:spPr>
        <p:txBody>
          <a:bodyPr wrap="square" rtlCol="0">
            <a:spAutoFit/>
          </a:bodyPr>
          <a:lstStyle/>
          <a:p>
            <a:pPr marL="514350" marR="0" indent="-3429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In Heaven – Something Extraordinary is Going to Happen</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Marriage of the Lamb of God to His Bride</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Joining of Jesus Christ to His Church</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Then we will witness the climatic and grand conclusion</a:t>
            </a:r>
          </a:p>
          <a:p>
            <a:pPr marL="62865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God’s Gospel Message</a:t>
            </a:r>
          </a:p>
          <a:p>
            <a:pPr marL="62865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God’s Plan of Salvation</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Witness the Conclusion:  Christ and His Church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35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Understanding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Some Helpful Principles in Understanding God’s Word</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Hermeneutics – Principles used to Interpret God’s Word</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Exegesis – The interpretation of God’s word employing hermeneutical principles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 offer three principles: Truth, Authorship, Completeness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95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462760"/>
          </a:xfrm>
          <a:prstGeom prst="rect">
            <a:avLst/>
          </a:prstGeom>
          <a:noFill/>
        </p:spPr>
        <p:txBody>
          <a:bodyPr wrap="square" rtlCol="0">
            <a:spAutoFit/>
          </a:bodyPr>
          <a:lstStyle/>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John 17:17 </a:t>
            </a:r>
            <a:r>
              <a:rPr lang="en-US" sz="36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"Sanctify them in the truth;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Your word is truth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Hebrews 6:18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impossible for God to lie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 who have taken refuge would have strong encouragement to take hold of the hope set before us.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09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457200" marR="0" lvl="0" indent="-457200">
              <a:spcBef>
                <a:spcPts val="0"/>
              </a:spcBef>
              <a:spcAft>
                <a:spcPts val="0"/>
              </a:spcAft>
              <a:buSzPts val="11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never contradicts truth.  When two truths cross, they confirm one another.</a:t>
            </a:r>
          </a:p>
          <a:p>
            <a:pPr marL="914400" lvl="1" indent="-457200">
              <a:buSzPct val="390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ften reference other verses of scripture</a:t>
            </a:r>
          </a:p>
          <a:p>
            <a:pPr marL="914400" lvl="1" indent="-457200">
              <a:buSzPct val="390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Confirm, clarify, and expand upon the truth at hand</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always contradicts lies.</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Lies always contradict truth.</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Unless artfully constructed, lies often contradict other lies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24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478118" y="1778747"/>
            <a:ext cx="10192124" cy="4524315"/>
          </a:xfrm>
          <a:prstGeom prst="rect">
            <a:avLst/>
          </a:prstGeom>
          <a:noFill/>
        </p:spPr>
        <p:txBody>
          <a:bodyPr wrap="square" rtlCol="0">
            <a:spAutoFit/>
          </a:bodyPr>
          <a:lstStyle/>
          <a:p>
            <a:pPr marL="4572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Application: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Where it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seems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two passages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contradict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each other, do not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 one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to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hold to the other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1200150" lvl="2" indent="-285750">
              <a:buFont typeface="Courier New" panose="02070309020205020404" pitchFamily="49" charset="0"/>
              <a:buChar char="o"/>
            </a:pPr>
            <a:r>
              <a:rPr lang="en-US" sz="3200" dirty="0">
                <a:latin typeface="Times New Roman" panose="02020603050405020304" pitchFamily="18" charset="0"/>
                <a:ea typeface="Calibri" panose="020F0502020204030204" pitchFamily="34" charset="0"/>
                <a:cs typeface="Times New Roman" panose="02020603050405020304" pitchFamily="18" charset="0"/>
              </a:rPr>
              <a:t>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verses of scripture</a:t>
            </a:r>
          </a:p>
          <a:p>
            <a:pPr marL="1200150" lvl="2" indent="-285750">
              <a:buFont typeface="Courier New" panose="02070309020205020404" pitchFamily="49" charset="0"/>
              <a:buChar char="o"/>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Reconcile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them to better understand both verses resulting in a greater insight into God’s revelation.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Do not discount a verse or set of biblical passages 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figurative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unless the bible clearly shows God is speaking figuratively such as in a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parable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20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5016758"/>
          </a:xfrm>
          <a:prstGeom prst="rect">
            <a:avLst/>
          </a:prstGeom>
          <a:noFill/>
        </p:spPr>
        <p:txBody>
          <a:bodyPr wrap="square" rtlCol="0">
            <a:spAutoFit/>
          </a:bodyPr>
          <a:lstStyle/>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Many Denominational Churches have literally disregarded verses of scripture: Homosexuality, Divorce, Abortion, and much more</a:t>
            </a:r>
          </a:p>
          <a:p>
            <a:pPr lvl="1"/>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Other Churches reconcile conflicting verses by declaring the literal meaning of a verse as figurative or symbolic.</a:t>
            </a:r>
          </a:p>
          <a:p>
            <a:pPr marL="914400" lvl="1"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They assign a different meaning to the literal words they identify as symbolic or figurative</a:t>
            </a:r>
          </a:p>
          <a:p>
            <a:pPr marL="914400" lvl="1"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Change the literal meaning to fit their theological bias – doctrinal views – and its quite common</a:t>
            </a:r>
          </a:p>
        </p:txBody>
      </p:sp>
    </p:spTree>
    <p:extLst>
      <p:ext uri="{BB962C8B-B14F-4D97-AF65-F5344CB8AC3E}">
        <p14:creationId xmlns:p14="http://schemas.microsoft.com/office/powerpoint/2010/main" val="29300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Scriptural Truths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816429"/>
          </a:xfrm>
          <a:prstGeom prst="rect">
            <a:avLst/>
          </a:prstGeom>
          <a:noFill/>
        </p:spPr>
        <p:txBody>
          <a:bodyPr wrap="square" rtlCol="0">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2:19-22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you are fellow citizens with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saints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are of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God's household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having been built on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foundation of the apostles and prophets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Word), Christ Jesus Himself being the corner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stone,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the whole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building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being fitted together, is growing into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holy temple in the Lord</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(Christ’s Church)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also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(saints – living stones) are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built together into a dwelling of God in the Spirit</a:t>
            </a:r>
            <a:r>
              <a:rPr lang="en-US" sz="2800" dirty="0">
                <a:latin typeface="Times New Roman" panose="02020603050405020304" pitchFamily="18" charset="0"/>
                <a:ea typeface="Calibri" panose="020F0502020204030204" pitchFamily="34" charset="0"/>
                <a:cs typeface="Times New Roman" panose="02020603050405020304" pitchFamily="18" charset="0"/>
              </a:rPr>
              <a:t> (Christ’s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8914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832092"/>
          </a:xfrm>
          <a:prstGeom prst="rect">
            <a:avLst/>
          </a:prstGeom>
          <a:noFill/>
        </p:spPr>
        <p:txBody>
          <a:bodyPr wrap="square" rtlCol="0">
            <a:spAutoFit/>
          </a:bodyPr>
          <a:lstStyle/>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2:8-9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by grace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 have been saved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through faith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gift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as a result of works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no one may boast.</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 everyone who says to Me, 'Lord, Lord,' will enter the kingdom of heaven, but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who does the will of My Father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is in heaven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will enter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James 2:24-26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You see that a man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justified by works and not by faith alone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just as the body without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is dead, so also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faith without works is dead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06155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524315"/>
          </a:xfrm>
          <a:prstGeom prst="rect">
            <a:avLst/>
          </a:prstGeom>
          <a:noFill/>
        </p:spPr>
        <p:txBody>
          <a:bodyPr wrap="square" rtlCol="0">
            <a:spAutoFit/>
          </a:bodyPr>
          <a:lstStyle/>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2 Peter 1:2-3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Grace and peace be multiplied to you in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of God and of Jesus our Lord;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seeing that His divine power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everything</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pertaining to life and godliness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through the true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Him.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these</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(knowledge of Christ) He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His precious and magnificent promises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 that by them you may become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partakers of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divine nature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(sons of God), having escaped the corruption that is in the world by lust.</a:t>
            </a:r>
          </a:p>
        </p:txBody>
      </p:sp>
    </p:spTree>
    <p:extLst>
      <p:ext uri="{BB962C8B-B14F-4D97-AF65-F5344CB8AC3E}">
        <p14:creationId xmlns:p14="http://schemas.microsoft.com/office/powerpoint/2010/main" val="238894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59118" y="1164134"/>
            <a:ext cx="10192124" cy="5262979"/>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has given us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everything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to know in order to</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Gain life and godliness, </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 granted God’s magnificent promises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Become partakers of the divine nature, i.e., sons of God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don’t need human creeds or catechisms to expand upon the word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doesn’t mean commentaries don’t help as study aids.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we have to be careful. Commentaries contain many errors and misleading conclusions.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have to be well versed in scripture to know when a human explanation is revealing truth or misleading.  How do we do that? Follow Luke’s description of the saints in the Berean church</a:t>
            </a:r>
          </a:p>
        </p:txBody>
      </p:sp>
    </p:spTree>
    <p:extLst>
      <p:ext uri="{BB962C8B-B14F-4D97-AF65-F5344CB8AC3E}">
        <p14:creationId xmlns:p14="http://schemas.microsoft.com/office/powerpoint/2010/main" val="16500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71818" y="2397948"/>
            <a:ext cx="10192124" cy="2062103"/>
          </a:xfrm>
          <a:prstGeom prst="rect">
            <a:avLst/>
          </a:prstGeom>
          <a:noFill/>
        </p:spPr>
        <p:txBody>
          <a:bodyPr wrap="square" rtlCol="0">
            <a:spAutoFit/>
          </a:bodyPr>
          <a:lstStyle/>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Acts 17:11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Now these were more noble-minded than those in Thessalonica, for they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received the word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with great eagerness,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examining the Scriptures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daily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to see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whether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these things were so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9608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Timothy 3:16-17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All Scripture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inspired by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profitable for teaching, for reproof, for correction, for training in righteousness;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 man of God may be adequate, equipped for every good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work</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John 8:31-32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"If you continue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My word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you are truly disciples of Mine; </a:t>
            </a:r>
            <a:r>
              <a:rPr lang="en-US" sz="2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you will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know the truth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truth will make you free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14:6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Jesus *said to him (Thomas), "I am the way,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life;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59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3970318"/>
          </a:xfrm>
          <a:prstGeom prst="rect">
            <a:avLst/>
          </a:prstGeom>
          <a:noFill/>
        </p:spPr>
        <p:txBody>
          <a:bodyPr wrap="square" rtlCol="0">
            <a:spAutoFit/>
          </a:bodyPr>
          <a:lstStyle/>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These verses reveal</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God is the author of His word.  </a:t>
            </a:r>
          </a:p>
          <a:p>
            <a:pPr marL="800100" lvl="1" indent="-342900">
              <a:buSzPts val="1100"/>
              <a:buFont typeface="Symbol" panose="05050102010706020507" pitchFamily="18" charset="2"/>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God is truth – the essence and personification of truth</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It is impossible for Him to lie.  </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rPr>
              <a:t>Therefore, as stated at John 17:17, God’s word must be truth and can be relied upon at all times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finally, </a:t>
            </a:r>
            <a:r>
              <a:rPr lang="en-US" sz="2800" dirty="0">
                <a:latin typeface="Times New Roman" panose="02020603050405020304" pitchFamily="18" charset="0"/>
                <a:ea typeface="Calibri" panose="020F0502020204030204" pitchFamily="34" charset="0"/>
                <a:cs typeface="Times New Roman" panose="02020603050405020304" pitchFamily="18" charset="0"/>
              </a:rPr>
              <a:t>these verses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reveal one of God’s great purposes for placing us in this physical life which we will discuss later:</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Teach</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Training in righteousness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Reprove or Rebuke: a kinder form of reprimand for the purpose correcting</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Correct</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short, God is strengthening us, giving us knowledge, and wisdom to prepare us for the glory that we will enter into</a:t>
            </a:r>
            <a:r>
              <a:rPr lang="en-US" sz="2800" dirty="0">
                <a:latin typeface="Times New Roman" panose="02020603050405020304" pitchFamily="18" charset="0"/>
                <a:ea typeface="Calibri" panose="020F0502020204030204" pitchFamily="34" charset="0"/>
                <a:cs typeface="Times New Roman" panose="02020603050405020304" pitchFamily="18" charset="0"/>
              </a:rPr>
              <a:t> in heaven</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wo</a:t>
            </a:r>
            <a:r>
              <a:rPr lang="en-US" sz="2800" dirty="0">
                <a:latin typeface="Times New Roman" panose="02020603050405020304" pitchFamily="18" charset="0"/>
                <a:ea typeface="Calibri" panose="020F0502020204030204" pitchFamily="34" charset="0"/>
                <a:cs typeface="Times New Roman" panose="02020603050405020304" pitchFamily="18" charset="0"/>
              </a:rPr>
              <a:t>rd is the foundation upon which the Church is built.  Ephesians 2:19-22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85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It’s a Matter of Faith</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Where do you stand in your faith?</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Challenge you with the literal word of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the rest of this class, follow the three hermeneutical principles I have set forth for you</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Truth</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Completeness</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Authorship</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have doubts – suspend them – consider the implications of what the literal word is tellin</a:t>
            </a:r>
            <a:r>
              <a:rPr lang="en-US" sz="2800" dirty="0">
                <a:latin typeface="Times New Roman" panose="02020603050405020304" pitchFamily="18" charset="0"/>
                <a:ea typeface="Calibri" panose="020F0502020204030204" pitchFamily="34" charset="0"/>
                <a:cs typeface="Times New Roman" panose="02020603050405020304" pitchFamily="18" charset="0"/>
              </a:rPr>
              <a:t>g you</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Can be an eye-opening experience</a:t>
            </a:r>
          </a:p>
        </p:txBody>
      </p:sp>
    </p:spTree>
    <p:extLst>
      <p:ext uri="{BB962C8B-B14F-4D97-AF65-F5344CB8AC3E}">
        <p14:creationId xmlns:p14="http://schemas.microsoft.com/office/powerpoint/2010/main" val="409891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Definition of a Testament</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Form of a Covenant which is a contract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word of God actually uses the term covenant but is often referred to as Testament (KJV) because</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word takes the form of a will</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(testator) dictates the term of the will</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names His heirs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Will goes into effect at death (Jesus)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children are heirs of salvation &amp; blessings</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20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955203"/>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Broadly speaking, God’s word is divided into two parts: Old and New Testaments</a:t>
            </a:r>
          </a:p>
          <a:p>
            <a:pPr marL="342900" marR="0" lvl="0" indent="-3429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Testament or Covenant (contract) </a:t>
            </a:r>
            <a:r>
              <a:rPr lang="en-US" sz="2400" dirty="0">
                <a:latin typeface="Times New Roman" panose="02020603050405020304" pitchFamily="18" charset="0"/>
                <a:ea typeface="Calibri" panose="020F0502020204030204" pitchFamily="34" charset="0"/>
                <a:cs typeface="Times New Roman" panose="02020603050405020304" pitchFamily="18" charset="0"/>
              </a:rPr>
              <a:t>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itself is comprised of two ages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Patriarchal period from Creation to the Law of Moses &amp; the Kingdom of Israel</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Law of Moses and the Prophets – Old Testament – First Covenant </a:t>
            </a:r>
            <a:r>
              <a:rPr lang="en-US" sz="2400" dirty="0">
                <a:latin typeface="Times New Roman" panose="02020603050405020304" pitchFamily="18" charset="0"/>
                <a:ea typeface="Calibri" panose="020F0502020204030204" pitchFamily="34" charset="0"/>
                <a:cs typeface="Times New Roman" panose="02020603050405020304" pitchFamily="18" charset="0"/>
              </a:rPr>
              <a:t>– Law of Moses and the Law of Kingdom of Israel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New Covenant – The Gospel or Good New of Jesus Christ</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Birth of Christ and Death of Christ – the four gospels under the Law of Moses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Resurrection of Christ and the Day of Pentecost begins the New Covenant – the Law of Christ – the Law of Kingdom of Christ – the Church</a:t>
            </a:r>
          </a:p>
          <a:p>
            <a:pPr marL="457200" marR="0" lvl="0" indent="-457200">
              <a:spcBef>
                <a:spcPts val="0"/>
              </a:spcBef>
              <a:spcAft>
                <a:spcPts val="0"/>
              </a:spcAft>
              <a:buFont typeface="+mj-lt"/>
              <a:buAutoNum type="arabicPeriod" startAt="3"/>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sum of both covenants is called Scripture or the Word of God or the bible</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524315"/>
          </a:xfrm>
          <a:prstGeom prst="rect">
            <a:avLst/>
          </a:prstGeom>
          <a:noFill/>
        </p:spPr>
        <p:txBody>
          <a:bodyPr wrap="square" rtlCol="0">
            <a:spAutoFit/>
          </a:bodyPr>
          <a:lstStyle/>
          <a:p>
            <a:pPr marR="0" lvl="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Old Testament:  Hebrew; the unique language of the Hebrew nation.  </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Hebrews were the only ones in a covenant relationship with God– the Law of Moses</a:t>
            </a:r>
          </a:p>
          <a:p>
            <a:pPr marL="285750" marR="0" lvl="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chose to communicate His covenant in the Hebrew language</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Therefore, in a sense, because the Hebrews were the only ones covered by God’s covenant with them, they were the only ones who understood it.</a:t>
            </a:r>
          </a:p>
        </p:txBody>
      </p:sp>
    </p:spTree>
    <p:extLst>
      <p:ext uri="{BB962C8B-B14F-4D97-AF65-F5344CB8AC3E}">
        <p14:creationId xmlns:p14="http://schemas.microsoft.com/office/powerpoint/2010/main" val="3456639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62979"/>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New Testament: Greek</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there were other languages in the world, </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 Greek in the New Testament is the so-called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koine 'common language' Greek, sort of like English is the common language today</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Since God offers the New Covenant to all mankind, God chose the common language of all mankind. </a:t>
            </a:r>
          </a:p>
          <a:p>
            <a:pPr marL="342900" marR="0" lvl="0" indent="-342900">
              <a:spcBef>
                <a:spcPts val="0"/>
              </a:spcBef>
              <a:spcAft>
                <a:spcPts val="0"/>
              </a:spcAft>
              <a:buFont typeface="Symbol" panose="05050102010706020507" pitchFamily="18" charset="2"/>
              <a:buChar char=""/>
            </a:pPr>
            <a:endParaRPr lang="en-US" sz="2800" dirty="0">
              <a:solidFill>
                <a:srgbClr val="4D5156"/>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However, as we will discuss, in a very real sense, only the children of God covered by God’s covenant understand the words of the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602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F4774-6C3F-0405-8E9A-8D95F1630E86}"/>
              </a:ext>
            </a:extLst>
          </p:cNvPr>
          <p:cNvGraphicFramePr>
            <a:graphicFrameLocks noGrp="1"/>
          </p:cNvGraphicFramePr>
          <p:nvPr>
            <p:extLst>
              <p:ext uri="{D42A27DB-BD31-4B8C-83A1-F6EECF244321}">
                <p14:modId xmlns:p14="http://schemas.microsoft.com/office/powerpoint/2010/main" val="779165644"/>
              </p:ext>
            </p:extLst>
          </p:nvPr>
        </p:nvGraphicFramePr>
        <p:xfrm>
          <a:off x="590018" y="736963"/>
          <a:ext cx="10879582" cy="5612014"/>
        </p:xfrm>
        <a:graphic>
          <a:graphicData uri="http://schemas.openxmlformats.org/drawingml/2006/table">
            <a:tbl>
              <a:tblPr>
                <a:tableStyleId>{5C22544A-7EE6-4342-B048-85BDC9FD1C3A}</a:tableStyleId>
              </a:tblPr>
              <a:tblGrid>
                <a:gridCol w="1897599">
                  <a:extLst>
                    <a:ext uri="{9D8B030D-6E8A-4147-A177-3AD203B41FA5}">
                      <a16:colId xmlns:a16="http://schemas.microsoft.com/office/drawing/2014/main" val="4188176206"/>
                    </a:ext>
                  </a:extLst>
                </a:gridCol>
                <a:gridCol w="1611114">
                  <a:extLst>
                    <a:ext uri="{9D8B030D-6E8A-4147-A177-3AD203B41FA5}">
                      <a16:colId xmlns:a16="http://schemas.microsoft.com/office/drawing/2014/main" val="2071545943"/>
                    </a:ext>
                  </a:extLst>
                </a:gridCol>
                <a:gridCol w="7370869">
                  <a:extLst>
                    <a:ext uri="{9D8B030D-6E8A-4147-A177-3AD203B41FA5}">
                      <a16:colId xmlns:a16="http://schemas.microsoft.com/office/drawing/2014/main" val="1957114286"/>
                    </a:ext>
                  </a:extLst>
                </a:gridCol>
              </a:tblGrid>
              <a:tr h="569576">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9182215"/>
                  </a:ext>
                </a:extLst>
              </a:tr>
              <a:tr h="569576">
                <a:tc>
                  <a:txBody>
                    <a:bodyPr/>
                    <a:lstStyle/>
                    <a:p>
                      <a:pPr marL="0" marR="0" algn="l">
                        <a:spcBef>
                          <a:spcPts val="0"/>
                        </a:spcBef>
                        <a:spcAft>
                          <a:spcPts val="0"/>
                        </a:spcAft>
                      </a:pPr>
                      <a:r>
                        <a:rPr lang="en-US" sz="2400" dirty="0">
                          <a:effectLst/>
                        </a:rPr>
                        <a:t>Holy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Pure, clean, blameless.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2230966"/>
                  </a:ext>
                </a:extLst>
              </a:tr>
              <a:tr h="569576">
                <a:tc>
                  <a:txBody>
                    <a:bodyPr/>
                    <a:lstStyle/>
                    <a:p>
                      <a:pPr marL="0" marR="0" algn="l">
                        <a:spcBef>
                          <a:spcPts val="0"/>
                        </a:spcBef>
                        <a:spcAft>
                          <a:spcPts val="0"/>
                        </a:spcAft>
                      </a:pPr>
                      <a:r>
                        <a:rPr lang="en-US" sz="2400" dirty="0">
                          <a:effectLst/>
                        </a:rPr>
                        <a:t>Saint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Holy or pure one; a person who has been made pure, sanctified, washed, or made clean.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426216"/>
                  </a:ext>
                </a:extLst>
              </a:tr>
              <a:tr h="569576">
                <a:tc>
                  <a:txBody>
                    <a:bodyPr/>
                    <a:lstStyle/>
                    <a:p>
                      <a:pPr marL="0" marR="0" algn="l">
                        <a:spcBef>
                          <a:spcPts val="0"/>
                        </a:spcBef>
                        <a:spcAft>
                          <a:spcPts val="0"/>
                        </a:spcAft>
                      </a:pPr>
                      <a:r>
                        <a:rPr lang="en-US" sz="2400" dirty="0">
                          <a:effectLst/>
                        </a:rPr>
                        <a:t>Pure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Hagnos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Free from defilement or sin, chaste, innocent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88716"/>
                  </a:ext>
                </a:extLst>
              </a:tr>
              <a:tr h="1139150">
                <a:tc>
                  <a:txBody>
                    <a:bodyPr/>
                    <a:lstStyle/>
                    <a:p>
                      <a:pPr marL="0" marR="0" algn="l">
                        <a:spcBef>
                          <a:spcPts val="0"/>
                        </a:spcBef>
                        <a:spcAft>
                          <a:spcPts val="0"/>
                        </a:spcAft>
                      </a:pPr>
                      <a:r>
                        <a:rPr lang="en-US" sz="2400" dirty="0">
                          <a:effectLst/>
                        </a:rPr>
                        <a:t>Sanctify</a:t>
                      </a:r>
                    </a:p>
                    <a:p>
                      <a:pPr marL="0" marR="0" algn="l">
                        <a:spcBef>
                          <a:spcPts val="0"/>
                        </a:spcBef>
                        <a:spcAft>
                          <a:spcPts val="0"/>
                        </a:spcAft>
                      </a:pPr>
                      <a:r>
                        <a:rPr lang="en-US" sz="2400" dirty="0">
                          <a:effectLst/>
                        </a:rPr>
                        <a:t>Consecrate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Hagiazo</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verb - To purify, make holy, to separate from what is unclean, evil, defiled, to cleanse or wash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385165"/>
                  </a:ext>
                </a:extLst>
              </a:tr>
              <a:tr h="569576">
                <a:tc>
                  <a:txBody>
                    <a:bodyPr/>
                    <a:lstStyle/>
                    <a:p>
                      <a:pPr marL="0" marR="0" algn="l">
                        <a:spcBef>
                          <a:spcPts val="0"/>
                        </a:spcBef>
                        <a:spcAft>
                          <a:spcPts val="0"/>
                        </a:spcAft>
                      </a:pPr>
                      <a:r>
                        <a:rPr lang="en-US" sz="2400" dirty="0">
                          <a:effectLst/>
                        </a:rPr>
                        <a:t>Sanctification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Hagiasmos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state of purity or holiness; state of having been made clean (from hagiazo).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868449"/>
                  </a:ext>
                </a:extLst>
              </a:tr>
              <a:tr h="569576">
                <a:tc>
                  <a:txBody>
                    <a:bodyPr/>
                    <a:lstStyle/>
                    <a:p>
                      <a:pPr marL="0" marR="0" algn="l">
                        <a:spcBef>
                          <a:spcPts val="0"/>
                        </a:spcBef>
                        <a:spcAft>
                          <a:spcPts val="0"/>
                        </a:spcAft>
                      </a:pPr>
                      <a:r>
                        <a:rPr lang="en-US" sz="2400" dirty="0">
                          <a:effectLst/>
                        </a:rPr>
                        <a:t>Sanctity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Hagiotes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Holiness; state of being holy or pure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3547989"/>
                  </a:ext>
                </a:extLst>
              </a:tr>
              <a:tr h="569576">
                <a:tc>
                  <a:txBody>
                    <a:bodyPr/>
                    <a:lstStyle/>
                    <a:p>
                      <a:pPr marL="0" marR="0" algn="l">
                        <a:spcBef>
                          <a:spcPts val="0"/>
                        </a:spcBef>
                        <a:spcAft>
                          <a:spcPts val="0"/>
                        </a:spcAft>
                      </a:pPr>
                      <a:r>
                        <a:rPr lang="en-US" sz="2400" dirty="0">
                          <a:effectLst/>
                        </a:rPr>
                        <a:t>Sanctuary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a holy thing or place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79311"/>
                  </a:ext>
                </a:extLst>
              </a:tr>
            </a:tbl>
          </a:graphicData>
        </a:graphic>
      </p:graphicFrame>
      <p:cxnSp>
        <p:nvCxnSpPr>
          <p:cNvPr id="3" name="Straight Connector 2">
            <a:extLst>
              <a:ext uri="{FF2B5EF4-FFF2-40B4-BE49-F238E27FC236}">
                <a16:creationId xmlns:a16="http://schemas.microsoft.com/office/drawing/2014/main" id="{13C787CA-133A-64D5-5C9E-BB515F54CC7E}"/>
              </a:ext>
            </a:extLst>
          </p:cNvPr>
          <p:cNvCxnSpPr>
            <a:cxnSpLocks/>
            <a:endCxn id="4" idx="1"/>
          </p:cNvCxnSpPr>
          <p:nvPr/>
        </p:nvCxnSpPr>
        <p:spPr>
          <a:xfrm>
            <a:off x="242047" y="2561665"/>
            <a:ext cx="347971" cy="98130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DD42B96-A963-08B2-6B75-263015FD7D3D}"/>
              </a:ext>
            </a:extLst>
          </p:cNvPr>
          <p:cNvCxnSpPr>
            <a:cxnSpLocks/>
          </p:cNvCxnSpPr>
          <p:nvPr/>
        </p:nvCxnSpPr>
        <p:spPr>
          <a:xfrm flipV="1">
            <a:off x="336176" y="2171700"/>
            <a:ext cx="194983" cy="302559"/>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443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F4C3AF-9386-AE33-A7C1-A51FAAFDE9EE}"/>
              </a:ext>
            </a:extLst>
          </p:cNvPr>
          <p:cNvGraphicFramePr>
            <a:graphicFrameLocks noGrp="1"/>
          </p:cNvGraphicFramePr>
          <p:nvPr>
            <p:extLst>
              <p:ext uri="{D42A27DB-BD31-4B8C-83A1-F6EECF244321}">
                <p14:modId xmlns:p14="http://schemas.microsoft.com/office/powerpoint/2010/main" val="4037245982"/>
              </p:ext>
            </p:extLst>
          </p:nvPr>
        </p:nvGraphicFramePr>
        <p:xfrm>
          <a:off x="512619" y="1101436"/>
          <a:ext cx="11062854" cy="4918362"/>
        </p:xfrm>
        <a:graphic>
          <a:graphicData uri="http://schemas.openxmlformats.org/drawingml/2006/table">
            <a:tbl>
              <a:tblPr>
                <a:tableStyleId>{5C22544A-7EE6-4342-B048-85BDC9FD1C3A}</a:tableStyleId>
              </a:tblPr>
              <a:tblGrid>
                <a:gridCol w="2036181">
                  <a:extLst>
                    <a:ext uri="{9D8B030D-6E8A-4147-A177-3AD203B41FA5}">
                      <a16:colId xmlns:a16="http://schemas.microsoft.com/office/drawing/2014/main" val="1959208019"/>
                    </a:ext>
                  </a:extLst>
                </a:gridCol>
                <a:gridCol w="1447200">
                  <a:extLst>
                    <a:ext uri="{9D8B030D-6E8A-4147-A177-3AD203B41FA5}">
                      <a16:colId xmlns:a16="http://schemas.microsoft.com/office/drawing/2014/main" val="3902723282"/>
                    </a:ext>
                  </a:extLst>
                </a:gridCol>
                <a:gridCol w="7579473">
                  <a:extLst>
                    <a:ext uri="{9D8B030D-6E8A-4147-A177-3AD203B41FA5}">
                      <a16:colId xmlns:a16="http://schemas.microsoft.com/office/drawing/2014/main" val="4064310346"/>
                    </a:ext>
                  </a:extLst>
                </a:gridCol>
              </a:tblGrid>
              <a:tr h="819727">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extLst>
                  <a:ext uri="{0D108BD9-81ED-4DB2-BD59-A6C34878D82A}">
                    <a16:rowId xmlns:a16="http://schemas.microsoft.com/office/drawing/2014/main" val="916158964"/>
                  </a:ext>
                </a:extLst>
              </a:tr>
              <a:tr h="819727">
                <a:tc>
                  <a:txBody>
                    <a:bodyPr/>
                    <a:lstStyle/>
                    <a:p>
                      <a:pPr marL="0" marR="0" algn="ctr">
                        <a:spcBef>
                          <a:spcPts val="0"/>
                        </a:spcBef>
                        <a:spcAft>
                          <a:spcPts val="0"/>
                        </a:spcAft>
                      </a:pPr>
                      <a:r>
                        <a:rPr lang="en-US" sz="2400" dirty="0">
                          <a:effectLst/>
                        </a:rPr>
                        <a:t>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Adjective – pure, innocent, virtuous; Noun – “The 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262010393"/>
                  </a:ext>
                </a:extLst>
              </a:tr>
              <a:tr h="819727">
                <a:tc>
                  <a:txBody>
                    <a:bodyPr/>
                    <a:lstStyle/>
                    <a:p>
                      <a:pPr marL="0" marR="0" algn="ctr">
                        <a:spcBef>
                          <a:spcPts val="0"/>
                        </a:spcBef>
                        <a:spcAft>
                          <a:spcPts val="0"/>
                        </a:spcAft>
                      </a:pPr>
                      <a:r>
                        <a:rPr lang="en-US" sz="2400" dirty="0">
                          <a:effectLst/>
                        </a:rPr>
                        <a:t>Righteousness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Dikaisune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That which is pure such as a righteous act or behavior, moral purity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nchor="ctr"/>
                </a:tc>
                <a:extLst>
                  <a:ext uri="{0D108BD9-81ED-4DB2-BD59-A6C34878D82A}">
                    <a16:rowId xmlns:a16="http://schemas.microsoft.com/office/drawing/2014/main" val="4073523164"/>
                  </a:ext>
                </a:extLst>
              </a:tr>
              <a:tr h="819727">
                <a:tc>
                  <a:txBody>
                    <a:bodyPr/>
                    <a:lstStyle/>
                    <a:p>
                      <a:pPr marL="0" marR="0" algn="ctr">
                        <a:spcBef>
                          <a:spcPts val="0"/>
                        </a:spcBef>
                        <a:spcAft>
                          <a:spcPts val="0"/>
                        </a:spcAft>
                      </a:pPr>
                      <a:r>
                        <a:rPr lang="en-US" sz="2400" dirty="0">
                          <a:effectLst/>
                        </a:rPr>
                        <a:t>Justify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Verb -  To declare a person righteous, innocent, to acquit, free from blame/guilt.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17191321"/>
                  </a:ext>
                </a:extLst>
              </a:tr>
              <a:tr h="819727">
                <a:tc>
                  <a:txBody>
                    <a:bodyPr/>
                    <a:lstStyle/>
                    <a:p>
                      <a:pPr marL="0" marR="0" algn="ctr">
                        <a:spcBef>
                          <a:spcPts val="0"/>
                        </a:spcBef>
                        <a:spcAft>
                          <a:spcPts val="0"/>
                        </a:spcAft>
                      </a:pPr>
                      <a:r>
                        <a:rPr lang="en-US" sz="2400" dirty="0">
                          <a:effectLst/>
                        </a:rPr>
                        <a:t>Justification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Dikaiosis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the pronouncement of righteousness, acquittal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23147088"/>
                  </a:ext>
                </a:extLst>
              </a:tr>
              <a:tr h="819727">
                <a:tc>
                  <a:txBody>
                    <a:bodyPr/>
                    <a:lstStyle/>
                    <a:p>
                      <a:pPr marL="0" marR="0" algn="ctr">
                        <a:spcBef>
                          <a:spcPts val="0"/>
                        </a:spcBef>
                        <a:spcAft>
                          <a:spcPts val="0"/>
                        </a:spcAft>
                      </a:pPr>
                      <a:r>
                        <a:rPr lang="en-US" sz="2400" dirty="0">
                          <a:effectLst/>
                        </a:rPr>
                        <a:t>Right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Dike</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Right, Justice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478539463"/>
                  </a:ext>
                </a:extLst>
              </a:tr>
            </a:tbl>
          </a:graphicData>
        </a:graphic>
      </p:graphicFrame>
      <p:cxnSp>
        <p:nvCxnSpPr>
          <p:cNvPr id="3" name="Straight Connector 2">
            <a:extLst>
              <a:ext uri="{FF2B5EF4-FFF2-40B4-BE49-F238E27FC236}">
                <a16:creationId xmlns:a16="http://schemas.microsoft.com/office/drawing/2014/main" id="{631A82ED-92CF-24FD-C2CB-DC53487007D0}"/>
              </a:ext>
            </a:extLst>
          </p:cNvPr>
          <p:cNvCxnSpPr>
            <a:cxnSpLocks/>
          </p:cNvCxnSpPr>
          <p:nvPr/>
        </p:nvCxnSpPr>
        <p:spPr>
          <a:xfrm>
            <a:off x="242047" y="2561665"/>
            <a:ext cx="746312" cy="1216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321E8AB-BC03-0652-9712-D8F54BB4ACCA}"/>
              </a:ext>
            </a:extLst>
          </p:cNvPr>
          <p:cNvCxnSpPr>
            <a:cxnSpLocks/>
          </p:cNvCxnSpPr>
          <p:nvPr/>
        </p:nvCxnSpPr>
        <p:spPr>
          <a:xfrm flipV="1">
            <a:off x="242047" y="2057400"/>
            <a:ext cx="571500" cy="504265"/>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16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00980" y="525948"/>
            <a:ext cx="10192124" cy="6001643"/>
          </a:xfrm>
          <a:prstGeom prst="rect">
            <a:avLst/>
          </a:prstGeom>
          <a:solidFill>
            <a:schemeClr val="bg1"/>
          </a:solid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Holy (Hagios) – God is holy -  perfectly pure – Revelation 4:8</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Saints (Hagios) – Holy ones who have been sanctified, washed, cleansed, made holy 1 Corinthians 1:2</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Sanctified (Hagiazo) – At baptism we are sanctified, washed, cleansed and made holy to become saints. Acts 22:16</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Justified (Dikaioo) – God justifies His children to declare us innocent (righteous); justified by the blood Christ Romans 8:33; Romans 5:9</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 (Dikaios) – After God justifies us, we are righteous, innocent, pure. Hebrews 12:23</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Righteousness (Dikaisume) – Children of God practice righteousness.  1 John 3:7-10</a:t>
            </a:r>
          </a:p>
        </p:txBody>
      </p:sp>
    </p:spTree>
    <p:extLst>
      <p:ext uri="{BB962C8B-B14F-4D97-AF65-F5344CB8AC3E}">
        <p14:creationId xmlns:p14="http://schemas.microsoft.com/office/powerpoint/2010/main" val="229480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are many distinctions that differentiate the Word of God from other world religions.  One of them is the Old Testament.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First, the bible was written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thousands of years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at least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66 different authors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 manmade religion can claim this supernatural fete.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creators of all the world religions are either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unknown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Hinduism) or are known to be written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man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living over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single life time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For Islam it is Mohammed.  For Buddhism, it is Buddha. For Mormons, its Joseph Smith </a:t>
            </a:r>
          </a:p>
        </p:txBody>
      </p:sp>
    </p:spTree>
    <p:extLst>
      <p:ext uri="{BB962C8B-B14F-4D97-AF65-F5344CB8AC3E}">
        <p14:creationId xmlns:p14="http://schemas.microsoft.com/office/powerpoint/2010/main" val="2543283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93757"/>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first five books of the Old Testament called the </a:t>
            </a:r>
            <a:r>
              <a:rPr lang="en-US" sz="3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Pentateuch or the Torah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was written by Moses approximately 1,500 years before the birth of Christ.  </a:t>
            </a:r>
          </a:p>
          <a:p>
            <a:pPr marL="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Remaining 27</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texts written by 38 additional authors (total of 39) over about a 1,000-year period up to about 400 years before the birth of Christ. </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Seven books unknown: Joshua, Judges, Ruth,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Samuel and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Kings</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70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539978"/>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Most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importantly, the Old Testament texts testify to the coming Christ</a:t>
            </a:r>
          </a:p>
          <a:p>
            <a:pPr marL="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Law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has become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tutor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to lead us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we may be justified by faith.</a:t>
            </a:r>
          </a:p>
          <a:p>
            <a:pPr marL="4000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book of Galatians, the Apostle Paul calls the Old Testament the “gospel preached before hand” and in Romans states it was written for our instruction:</a:t>
            </a:r>
          </a:p>
          <a:p>
            <a:pPr marL="4000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3:8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Scripture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foreseeing that God would justify the Gentiles by faith,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preached the gospel beforehand to Abraham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saying,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ALL THE NATIONS WILL BE BLESSED 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15:4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whatever was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written in earlier times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was written for our instruction….</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22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093428"/>
          </a:xfrm>
          <a:prstGeom prst="rect">
            <a:avLst/>
          </a:prstGeom>
          <a:noFill/>
        </p:spPr>
        <p:txBody>
          <a:bodyPr wrap="square" rtlCol="0">
            <a:spAutoFit/>
          </a:bodyPr>
          <a:lstStyle/>
          <a:p>
            <a:pPr marL="2857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Hebrew writer therefore tells us the physical things spoken, practiced, or revealed in Old Testament are prophetic figures of the spiritual realities that were to be revealed in the New Testament </a:t>
            </a:r>
          </a:p>
          <a:p>
            <a:pPr marL="2857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Hebrews 10:1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since it has </a:t>
            </a:r>
            <a:r>
              <a:rPr lang="en-US" sz="2800" b="1" i="1" u="sng"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a shadow of the good things to come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not the very form of things, can never, by the same sacrifices which they offer continually year by year, make perfect those who draw near.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103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302764"/>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New Testament</a:t>
            </a:r>
          </a:p>
        </p:txBody>
      </p:sp>
      <p:sp>
        <p:nvSpPr>
          <p:cNvPr id="3" name="TextBox 2">
            <a:extLst>
              <a:ext uri="{FF2B5EF4-FFF2-40B4-BE49-F238E27FC236}">
                <a16:creationId xmlns:a16="http://schemas.microsoft.com/office/drawing/2014/main" id="{A8C359D8-7793-0674-84B7-146BD0AE8F39}"/>
              </a:ext>
            </a:extLst>
          </p:cNvPr>
          <p:cNvSpPr txBox="1"/>
          <p:nvPr/>
        </p:nvSpPr>
        <p:spPr>
          <a:xfrm>
            <a:off x="609565" y="1110030"/>
            <a:ext cx="10192124" cy="707886"/>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Written between about 20-60 years after the death of Christ. Paul’s 1</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epistle to Thessalonica around 48 A.D. John’s book of Revelation written about 97 A.D.  </a:t>
            </a:r>
          </a:p>
        </p:txBody>
      </p:sp>
      <p:graphicFrame>
        <p:nvGraphicFramePr>
          <p:cNvPr id="4" name="Table 3">
            <a:extLst>
              <a:ext uri="{FF2B5EF4-FFF2-40B4-BE49-F238E27FC236}">
                <a16:creationId xmlns:a16="http://schemas.microsoft.com/office/drawing/2014/main" id="{CABDE02E-1914-8B0E-8976-D3B9807378C4}"/>
              </a:ext>
            </a:extLst>
          </p:cNvPr>
          <p:cNvGraphicFramePr>
            <a:graphicFrameLocks noGrp="1"/>
          </p:cNvGraphicFramePr>
          <p:nvPr>
            <p:extLst>
              <p:ext uri="{D42A27DB-BD31-4B8C-83A1-F6EECF244321}">
                <p14:modId xmlns:p14="http://schemas.microsoft.com/office/powerpoint/2010/main" val="1210979196"/>
              </p:ext>
            </p:extLst>
          </p:nvPr>
        </p:nvGraphicFramePr>
        <p:xfrm>
          <a:off x="3052482" y="1920892"/>
          <a:ext cx="5306291" cy="4634344"/>
        </p:xfrm>
        <a:graphic>
          <a:graphicData uri="http://schemas.openxmlformats.org/drawingml/2006/table">
            <a:tbl>
              <a:tblPr firstRow="1" firstCol="1" bandRow="1">
                <a:tableStyleId>{5C22544A-7EE6-4342-B048-85BDC9FD1C3A}</a:tableStyleId>
              </a:tblPr>
              <a:tblGrid>
                <a:gridCol w="1813756">
                  <a:extLst>
                    <a:ext uri="{9D8B030D-6E8A-4147-A177-3AD203B41FA5}">
                      <a16:colId xmlns:a16="http://schemas.microsoft.com/office/drawing/2014/main" val="2021960958"/>
                    </a:ext>
                  </a:extLst>
                </a:gridCol>
                <a:gridCol w="455548">
                  <a:extLst>
                    <a:ext uri="{9D8B030D-6E8A-4147-A177-3AD203B41FA5}">
                      <a16:colId xmlns:a16="http://schemas.microsoft.com/office/drawing/2014/main" val="2548212156"/>
                    </a:ext>
                  </a:extLst>
                </a:gridCol>
                <a:gridCol w="3036987">
                  <a:extLst>
                    <a:ext uri="{9D8B030D-6E8A-4147-A177-3AD203B41FA5}">
                      <a16:colId xmlns:a16="http://schemas.microsoft.com/office/drawing/2014/main" val="2837403644"/>
                    </a:ext>
                  </a:extLst>
                </a:gridCol>
              </a:tblGrid>
              <a:tr h="421304">
                <a:tc>
                  <a:txBody>
                    <a:bodyPr/>
                    <a:lstStyle/>
                    <a:p>
                      <a:pPr marL="0" marR="0" algn="ctr">
                        <a:spcBef>
                          <a:spcPts val="0"/>
                        </a:spcBef>
                        <a:spcAft>
                          <a:spcPts val="0"/>
                        </a:spcAft>
                      </a:pPr>
                      <a:r>
                        <a:rPr lang="en-US" sz="2400" dirty="0">
                          <a:effectLst/>
                        </a:rPr>
                        <a:t>Number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Authors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extLst>
                  <a:ext uri="{0D108BD9-81ED-4DB2-BD59-A6C34878D82A}">
                    <a16:rowId xmlns:a16="http://schemas.microsoft.com/office/drawing/2014/main" val="4200450336"/>
                  </a:ext>
                </a:extLst>
              </a:tr>
              <a:tr h="421304">
                <a:tc>
                  <a:txBody>
                    <a:bodyPr/>
                    <a:lstStyle/>
                    <a:p>
                      <a:pPr marL="0" marR="0" algn="ctr">
                        <a:spcBef>
                          <a:spcPts val="0"/>
                        </a:spcBef>
                        <a:spcAft>
                          <a:spcPts val="0"/>
                        </a:spcAft>
                      </a:pPr>
                      <a:r>
                        <a:rPr lang="en-US" sz="2400" dirty="0">
                          <a:effectLst/>
                        </a:rPr>
                        <a:t>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Paul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72248080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Peter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170278102"/>
                  </a:ext>
                </a:extLst>
              </a:tr>
              <a:tr h="421304">
                <a:tc>
                  <a:txBody>
                    <a:bodyPr/>
                    <a:lstStyle/>
                    <a:p>
                      <a:pPr marL="0" marR="0" algn="ctr">
                        <a:spcBef>
                          <a:spcPts val="0"/>
                        </a:spcBef>
                        <a:spcAft>
                          <a:spcPts val="0"/>
                        </a:spcAft>
                      </a:pPr>
                      <a:r>
                        <a:rPr lang="en-US" sz="2400" dirty="0">
                          <a:effectLst/>
                        </a:rPr>
                        <a:t>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John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8202678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Matthew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4133311458"/>
                  </a:ext>
                </a:extLst>
              </a:tr>
              <a:tr h="421304">
                <a:tc>
                  <a:txBody>
                    <a:bodyPr/>
                    <a:lstStyle/>
                    <a:p>
                      <a:pPr marL="0" marR="0" algn="ctr">
                        <a:spcBef>
                          <a:spcPts val="0"/>
                        </a:spcBef>
                        <a:spcAft>
                          <a:spcPts val="0"/>
                        </a:spcAft>
                      </a:pPr>
                      <a:r>
                        <a:rPr lang="en-US" sz="2400" dirty="0">
                          <a:effectLst/>
                        </a:rPr>
                        <a:t>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Total Apostles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369020955"/>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Mark</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7353324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Luke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612123653"/>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James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3030356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Jude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464495165"/>
                  </a:ext>
                </a:extLst>
              </a:tr>
              <a:tr h="421304">
                <a:tc>
                  <a:txBody>
                    <a:bodyPr/>
                    <a:lstStyle/>
                    <a:p>
                      <a:pPr marL="0" marR="0" algn="ctr">
                        <a:spcBef>
                          <a:spcPts val="0"/>
                        </a:spcBef>
                        <a:spcAft>
                          <a:spcPts val="0"/>
                        </a:spcAft>
                      </a:pPr>
                      <a:r>
                        <a:rPr lang="en-US" sz="2400" dirty="0">
                          <a:effectLst/>
                        </a:rPr>
                        <a:t>27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07301134"/>
                  </a:ext>
                </a:extLst>
              </a:tr>
            </a:tbl>
          </a:graphicData>
        </a:graphic>
      </p:graphicFrame>
    </p:spTree>
    <p:extLst>
      <p:ext uri="{BB962C8B-B14F-4D97-AF65-F5344CB8AC3E}">
        <p14:creationId xmlns:p14="http://schemas.microsoft.com/office/powerpoint/2010/main" val="332154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Stones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678204"/>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Extend Back in Time – Before Eternity Began</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Over the Millennia – God took this foundation and built a Dwelling Place among men for </a:t>
            </a:r>
            <a:r>
              <a:rPr lang="en-US" sz="4000" dirty="0">
                <a:latin typeface="Times New Roman" panose="02020603050405020304" pitchFamily="18" charset="0"/>
                <a:ea typeface="Calibri" panose="020F0502020204030204" pitchFamily="34" charset="0"/>
                <a:cs typeface="Times New Roman" panose="02020603050405020304" pitchFamily="18" charset="0"/>
              </a:rPr>
              <a:t>Himself</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1028700" marR="0" lvl="1" indent="-571500">
              <a:spcBef>
                <a:spcPts val="0"/>
              </a:spcBef>
              <a:spcAft>
                <a:spcPts val="0"/>
              </a:spcAft>
              <a:buFont typeface="Arial" panose="020B0604020202020204" pitchFamily="34" charset="0"/>
              <a:buChar char="•"/>
            </a:pPr>
            <a:r>
              <a:rPr lang="en-US" sz="4000" dirty="0">
                <a:latin typeface="Times New Roman" panose="02020603050405020304" pitchFamily="18" charset="0"/>
                <a:ea typeface="Calibri" panose="020F0502020204030204" pitchFamily="34" charset="0"/>
                <a:cs typeface="Times New Roman" panose="02020603050405020304" pitchFamily="18" charset="0"/>
              </a:rPr>
              <a:t>God built His Church of which we are a part of today</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52864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262979"/>
          </a:xfrm>
          <a:prstGeom prst="rect">
            <a:avLst/>
          </a:prstGeom>
          <a:noFill/>
        </p:spPr>
        <p:txBody>
          <a:bodyPr wrap="square" rtlCol="0">
            <a:spAutoFi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Through God’s Word – God made some extraordinary – even unbelievable – promised blessings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They are so great – so supernaturally extreme – human words cannot adequately express them.  The spiritual realm has a quality of ineffability </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2:9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However, as it is written: "No eye has seen, no ear has heard, no mind has conceived what God has prepared for those who love him"—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Nonetheless, scripture reveals many blessings using language we can understand.  Suffice it to say these human terms are far exceeded by the realities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32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1:19, 2:9; Mark 1:1; Rom 8:16-18; Heb 2: 10; 2 Peter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Holy</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John 3:5; Ephesian 1:4; Revelations 4:8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33:27; 1 Tim 1:17; Rom 2:7; 6:23; 1 John 5:11; Rev 21:4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Bear Image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Col 1:15-20; Rom 8:29; 8:29; Philp 3:20; 1 John 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Perfection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5:48; John 17:23; Heb 10:14; 12:23; James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Exaltation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Philippians 2:9; James 4:10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Glory and Honor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2:9; 2 Thessalonians 2:14; Romans 2:10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Power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Revelation 5:12; 1 Corinthians 15:32-43, 50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Possess the Kingdom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John 18:36; Colossians 1:13-14; Matthew 25:34; Luke 12:32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Paradise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Luke 23:43; Revelations chapters 21 &amp; 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Reigning Authority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28:18, Eph 1:20-21; 2 Tim 2:12; Rev 3:21; 11:15; 22:5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6:20;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0450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2842" y="2140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652930" y="994998"/>
            <a:ext cx="10192124"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is perfect in power – nothing is impossible for Him</a:t>
            </a: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Why didn’t God:</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Make us perfect</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Place us directly into Heaven</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Grant us all these beautiful blessings</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a:t>
            </a:r>
            <a:r>
              <a:rPr lang="en-US" sz="2800" dirty="0">
                <a:latin typeface="Times New Roman" panose="02020603050405020304" pitchFamily="18" charset="0"/>
                <a:ea typeface="Calibri" panose="020F0502020204030204" pitchFamily="34" charset="0"/>
                <a:cs typeface="Times New Roman" panose="02020603050405020304" pitchFamily="18" charset="0"/>
              </a:rPr>
              <a:t> did God place us in this physical existence:</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Afflictions, Hardships, Fears, Pain, Sorrows</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Grieve the death of loved ones</a:t>
            </a:r>
          </a:p>
          <a:p>
            <a:pPr marL="4572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Grow Old – lose beauty and strength of youth – feeble and frail</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Suffer death ourselves – often times painfully?</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To Answer – Let’s consider what scripture says about physical realm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921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6691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Invisibility of the Eternal Spiritual Realm </a:t>
            </a:r>
          </a:p>
        </p:txBody>
      </p:sp>
      <p:sp>
        <p:nvSpPr>
          <p:cNvPr id="3" name="TextBox 2">
            <a:extLst>
              <a:ext uri="{FF2B5EF4-FFF2-40B4-BE49-F238E27FC236}">
                <a16:creationId xmlns:a16="http://schemas.microsoft.com/office/drawing/2014/main" id="{A8C359D8-7793-0674-84B7-146BD0AE8F39}"/>
              </a:ext>
            </a:extLst>
          </p:cNvPr>
          <p:cNvSpPr txBox="1"/>
          <p:nvPr/>
        </p:nvSpPr>
        <p:spPr>
          <a:xfrm>
            <a:off x="612775" y="1103695"/>
            <a:ext cx="10966450" cy="5262979"/>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Things seen are temporary; Unseen are eternal  2 Corinthians 4:17-18</a:t>
            </a:r>
          </a:p>
          <a:p>
            <a:pPr marL="74295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Earth is Visible –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and Heaven are invisible - Romans 1:20;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is invisible – 1 Timothy 1:17</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can’t see God, Jesus, angels, Satan, Demons, Heaven or Hell</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seen in</a:t>
            </a:r>
            <a:r>
              <a:rPr lang="en-US" sz="2400" dirty="0">
                <a:latin typeface="Times New Roman" panose="02020603050405020304" pitchFamily="18" charset="0"/>
                <a:ea typeface="Calibri" panose="020F0502020204030204" pitchFamily="34" charset="0"/>
                <a:cs typeface="Times New Roman" panose="02020603050405020304" pitchFamily="18" charset="0"/>
              </a:rPr>
              <a:t> the Natural World is governed by natural laws</a:t>
            </a: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u</a:t>
            </a:r>
            <a:r>
              <a:rPr lang="en-US" sz="2400" dirty="0">
                <a:latin typeface="Times New Roman" panose="02020603050405020304" pitchFamily="18" charset="0"/>
                <a:ea typeface="Calibri" panose="020F0502020204030204" pitchFamily="34" charset="0"/>
                <a:cs typeface="Times New Roman" panose="02020603050405020304" pitchFamily="18" charset="0"/>
              </a:rPr>
              <a:t>nseen is the Supernatural Realm is governed by God’s laws</a:t>
            </a: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Science can’t prove or disprove God’s existence and the Supernatural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Only Two Reasons for Something to be unseen: 1) Real but hidden, or 2) Does not exist</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Why are these important spiritual realities hidden in this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30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893647"/>
          </a:xfrm>
          <a:prstGeom prst="rect">
            <a:avLst/>
          </a:prstGeom>
          <a:noFill/>
        </p:spPr>
        <p:txBody>
          <a:bodyPr wrap="square" rtlCol="0">
            <a:spAutoFit/>
          </a:bodyPr>
          <a:lstStyle/>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Scriptures describe the Unseen and Unknown supernatural</a:t>
            </a:r>
            <a:r>
              <a:rPr lang="en-US" sz="2400" dirty="0">
                <a:latin typeface="Times New Roman" panose="02020603050405020304" pitchFamily="18" charset="0"/>
                <a:ea typeface="Calibri" panose="020F0502020204030204" pitchFamily="34" charset="0"/>
                <a:cs typeface="Times New Roman" panose="02020603050405020304" pitchFamily="18" charset="0"/>
              </a:rPr>
              <a:t> spiritual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things to be mysteries</a:t>
            </a:r>
          </a:p>
          <a:p>
            <a:pPr marL="285750"/>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mustêrion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muo</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meaning to shut the mouth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 mystery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secret.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Mystery literally means secret.  It is something that is</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Covered up</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Hidden</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Concealed</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Who Hid them? Who made them a secret?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7527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524315"/>
          </a:xfrm>
          <a:prstGeom prst="rect">
            <a:avLst/>
          </a:prstGeom>
          <a:noFill/>
        </p:spPr>
        <p:txBody>
          <a:bodyPr wrap="square" rtlCol="0">
            <a:spAutoFit/>
          </a:bodyPr>
          <a:lstStyle/>
          <a:p>
            <a:pPr marL="285750"/>
            <a:r>
              <a:rPr lang="en-US" sz="2400" dirty="0">
                <a:latin typeface="Times New Roman" panose="02020603050405020304" pitchFamily="18" charset="0"/>
                <a:cs typeface="Times New Roman" panose="02020603050405020304" pitchFamily="18" charset="0"/>
              </a:rPr>
              <a:t>God is the one that hid spiritual realities from the physical senses of man while living in the flesh in this physical world</a:t>
            </a:r>
          </a:p>
          <a:p>
            <a:pPr marL="285750"/>
            <a:endParaRPr lang="en-US" sz="2400" b="1" dirty="0">
              <a:latin typeface="Times New Roman" panose="02020603050405020304" pitchFamily="18"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Ephesians 3:8-9 </a:t>
            </a:r>
            <a:r>
              <a:rPr lang="en-US" sz="2400" dirty="0">
                <a:latin typeface="Times New Roman" panose="02020603050405020304" pitchFamily="18" charset="0"/>
                <a:cs typeface="Times New Roman" panose="02020603050405020304" pitchFamily="18" charset="0"/>
              </a:rPr>
              <a:t>To me, …grace was given, to preach to the Gentiles the unfathomable riches of Christ,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 and to </a:t>
            </a:r>
            <a:r>
              <a:rPr lang="en-US" sz="2400" b="1" u="sng" dirty="0">
                <a:latin typeface="Times New Roman" panose="02020603050405020304" pitchFamily="18" charset="0"/>
                <a:cs typeface="Times New Roman" panose="02020603050405020304" pitchFamily="18" charset="0"/>
              </a:rPr>
              <a:t>bring to light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the mystery </a:t>
            </a:r>
            <a:r>
              <a:rPr lang="en-US" sz="2400" dirty="0">
                <a:latin typeface="Times New Roman" panose="02020603050405020304" pitchFamily="18" charset="0"/>
                <a:cs typeface="Times New Roman" panose="02020603050405020304" pitchFamily="18" charset="0"/>
              </a:rPr>
              <a:t>which </a:t>
            </a:r>
            <a:r>
              <a:rPr lang="en-US" sz="2400" b="1" u="sng" dirty="0">
                <a:latin typeface="Times New Roman" panose="02020603050405020304" pitchFamily="18" charset="0"/>
                <a:cs typeface="Times New Roman" panose="02020603050405020304" pitchFamily="18" charset="0"/>
              </a:rPr>
              <a:t>for ages has been hidden in God </a:t>
            </a:r>
            <a:r>
              <a:rPr lang="en-US" sz="2400" dirty="0">
                <a:latin typeface="Times New Roman" panose="02020603050405020304" pitchFamily="18" charset="0"/>
                <a:cs typeface="Times New Roman" panose="02020603050405020304" pitchFamily="18" charset="0"/>
              </a:rPr>
              <a:t>who created all things; </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Colossians 2:2 </a:t>
            </a:r>
            <a:r>
              <a:rPr lang="en-US" sz="2400" dirty="0">
                <a:latin typeface="Times New Roman" panose="02020603050405020304" pitchFamily="18" charset="0"/>
                <a:cs typeface="Times New Roman" panose="02020603050405020304" pitchFamily="18" charset="0"/>
              </a:rPr>
              <a:t>that their hearts may be encouraged, having been knit together in love, and </a:t>
            </a:r>
            <a:r>
              <a:rPr lang="en-US" sz="2400" i="1" dirty="0">
                <a:latin typeface="Times New Roman" panose="02020603050405020304" pitchFamily="18" charset="0"/>
                <a:cs typeface="Times New Roman" panose="02020603050405020304" pitchFamily="18" charset="0"/>
              </a:rPr>
              <a:t>attaining</a:t>
            </a:r>
            <a:r>
              <a:rPr lang="en-US" sz="2400" dirty="0">
                <a:latin typeface="Times New Roman" panose="02020603050405020304" pitchFamily="18" charset="0"/>
                <a:cs typeface="Times New Roman" panose="02020603050405020304" pitchFamily="18" charset="0"/>
              </a:rPr>
              <a:t> to all the wealth that comes from the full assurance of understanding, </a:t>
            </a:r>
            <a:r>
              <a:rPr lang="en-US" sz="2400" i="1" dirty="0">
                <a:latin typeface="Times New Roman" panose="02020603050405020304" pitchFamily="18" charset="0"/>
                <a:cs typeface="Times New Roman" panose="02020603050405020304" pitchFamily="18" charset="0"/>
              </a:rPr>
              <a:t>resulting</a:t>
            </a:r>
            <a:r>
              <a:rPr lang="en-US" sz="2400" dirty="0">
                <a:latin typeface="Times New Roman" panose="02020603050405020304" pitchFamily="18" charset="0"/>
                <a:cs typeface="Times New Roman" panose="02020603050405020304" pitchFamily="18" charset="0"/>
              </a:rPr>
              <a:t> in a true knowledge of </a:t>
            </a:r>
            <a:r>
              <a:rPr lang="en-US" sz="2400" b="1" u="sng" dirty="0">
                <a:latin typeface="Times New Roman" panose="02020603050405020304" pitchFamily="18" charset="0"/>
                <a:cs typeface="Times New Roman" panose="02020603050405020304" pitchFamily="18" charset="0"/>
              </a:rPr>
              <a:t>God's mystery, </a:t>
            </a:r>
            <a:r>
              <a:rPr lang="en-US" sz="2400" b="1" i="1" u="sng" dirty="0">
                <a:latin typeface="Times New Roman" panose="02020603050405020304" pitchFamily="18" charset="0"/>
                <a:cs typeface="Times New Roman" panose="02020603050405020304" pitchFamily="18" charset="0"/>
              </a:rPr>
              <a:t>that is,</a:t>
            </a:r>
            <a:r>
              <a:rPr lang="en-US" sz="2400" b="1" u="sng" dirty="0">
                <a:latin typeface="Times New Roman" panose="02020603050405020304" pitchFamily="18" charset="0"/>
                <a:cs typeface="Times New Roman" panose="02020603050405020304" pitchFamily="18" charset="0"/>
              </a:rPr>
              <a:t> Christ </a:t>
            </a:r>
            <a:r>
              <a:rPr lang="en-US" sz="2400" b="1" i="1" u="sng" dirty="0">
                <a:latin typeface="Times New Roman" panose="02020603050405020304" pitchFamily="18" charset="0"/>
                <a:cs typeface="Times New Roman" panose="02020603050405020304" pitchFamily="18" charset="0"/>
              </a:rPr>
              <a:t>Himself</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45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 – Can’t Know on Our Own</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433148"/>
            <a:ext cx="11227921" cy="4524315"/>
          </a:xfrm>
          <a:prstGeom prst="rect">
            <a:avLst/>
          </a:prstGeom>
          <a:noFill/>
        </p:spPr>
        <p:txBody>
          <a:bodyPr wrap="square" rtlCol="0">
            <a:spAutoFit/>
          </a:bodyPr>
          <a:lstStyle/>
          <a:p>
            <a:pPr marL="62865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secrets pertain to extraordinary supernatural things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ifficult to express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understand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accept – and most men don’t</a:t>
            </a:r>
          </a:p>
          <a:p>
            <a:pPr marL="742950" lvl="1"/>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is the one that conceals these spiritual realities from mortal man</a:t>
            </a:r>
          </a:p>
          <a:p>
            <a:pPr marL="628650" indent="-342900">
              <a:buFont typeface="+mj-lt"/>
              <a:buAutoNum type="arabicPeriod" startAt="2"/>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Conclusion: It is impossible for mankind to know the divine mysteries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By man’s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own wisdom and understanding.  </a:t>
            </a:r>
          </a:p>
          <a:p>
            <a:pPr marL="102870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 scientific endeavor can prove or disprove God and the spiritual supernatural realities.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42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194312"/>
            <a:ext cx="11227921" cy="5632311"/>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Began with defining the Old and New Testaments and the relationship of the old to the new</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Discussed the languages of the Old and New Testaments</a:t>
            </a:r>
          </a:p>
          <a:p>
            <a:pPr marL="62865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Hebrew – Old Testament</a:t>
            </a:r>
          </a:p>
          <a:p>
            <a:pPr marL="62865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Greek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Koine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New Testament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62865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Reason:  Sometimes go back to the original language to better understand the word and the verse.</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Reviewed the definitions and source words for Holy and Righteous and all their derivations – resulting in two questions:</a:t>
            </a:r>
          </a:p>
          <a:p>
            <a:pPr marL="62865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Is sanctification a progressive process?</a:t>
            </a:r>
          </a:p>
          <a:p>
            <a:pPr marL="62865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Why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(holy) translated saint and not holy or holy ones?</a:t>
            </a: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4998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02699" y="16825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71973" y="987258"/>
            <a:ext cx="4675591" cy="5604611"/>
          </a:xfrm>
          <a:prstGeom prst="rect">
            <a:avLst/>
          </a:prstGeom>
          <a:solidFill>
            <a:schemeClr val="bg1"/>
          </a:solidFill>
          <a:ln>
            <a:solidFill>
              <a:schemeClr val="tx1"/>
            </a:solidFill>
          </a:ln>
        </p:spPr>
        <p:txBody>
          <a:bodyPr wrap="square" rtlCol="0">
            <a:spAutoFit/>
          </a:bodyPr>
          <a:lstStyle/>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hagios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holy, pure, free from sin, sinless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Washed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Greek Word: </a:t>
            </a:r>
            <a:r>
              <a:rPr lang="en-US" sz="2000" b="1" i="1" dirty="0" err="1">
                <a:effectLst/>
                <a:latin typeface="Times New Roman" panose="02020603050405020304" pitchFamily="18" charset="0"/>
                <a:ea typeface="Times New Roman" panose="02020603050405020304" pitchFamily="18" charset="0"/>
              </a:rPr>
              <a:t>apolouô</a:t>
            </a:r>
            <a:r>
              <a:rPr lang="en-US" sz="20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to wash off, wash away (sins)</a:t>
            </a: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make sinless or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Root Greek Word: </a:t>
            </a:r>
            <a:r>
              <a:rPr lang="en-US" sz="2000" b="1" i="1" dirty="0" err="1">
                <a:effectLst/>
                <a:latin typeface="Times New Roman" panose="02020603050405020304" pitchFamily="18" charset="0"/>
                <a:ea typeface="Times New Roman" panose="02020603050405020304" pitchFamily="18" charset="0"/>
              </a:rPr>
              <a:t>louô</a:t>
            </a:r>
            <a:r>
              <a:rPr lang="en-US" sz="2000" dirty="0">
                <a:effectLst/>
                <a:latin typeface="Times New Roman" panose="02020603050405020304" pitchFamily="18" charset="0"/>
                <a:ea typeface="Times New Roman" panose="02020603050405020304" pitchFamily="18" charset="0"/>
              </a:rPr>
              <a:t> -  to wash, bathe</a:t>
            </a: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Sanctified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err="1">
                <a:effectLst/>
                <a:latin typeface="Times New Roman" panose="02020603050405020304" pitchFamily="18" charset="0"/>
                <a:ea typeface="Times New Roman" panose="02020603050405020304" pitchFamily="18" charset="0"/>
                <a:cs typeface="Times New Roman" panose="02020603050405020304" pitchFamily="18" charset="0"/>
              </a:rPr>
              <a:t>hagiazô</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to make holy, to make sinless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kern="0" dirty="0">
                <a:effectLst/>
                <a:latin typeface="Times New Roman" panose="02020603050405020304" pitchFamily="18" charset="0"/>
                <a:ea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rPr>
              <a:t>hagios</a:t>
            </a:r>
            <a:r>
              <a:rPr lang="en-US" sz="2000" kern="0" dirty="0">
                <a:effectLst/>
                <a:latin typeface="Times New Roman" panose="02020603050405020304" pitchFamily="18" charset="0"/>
                <a:ea typeface="Times New Roman" panose="02020603050405020304" pitchFamily="18" charset="0"/>
              </a:rPr>
              <a:t>: </a:t>
            </a:r>
            <a:r>
              <a:rPr lang="en-US" sz="2000" i="1" kern="0" dirty="0">
                <a:effectLst/>
                <a:latin typeface="Times New Roman" panose="02020603050405020304" pitchFamily="18" charset="0"/>
                <a:ea typeface="Times New Roman" panose="02020603050405020304" pitchFamily="18" charset="0"/>
              </a:rPr>
              <a:t>holy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D4E4155-D240-3BEE-8770-0D9D23D4CCBD}"/>
              </a:ext>
            </a:extLst>
          </p:cNvPr>
          <p:cNvSpPr txBox="1"/>
          <p:nvPr/>
        </p:nvSpPr>
        <p:spPr>
          <a:xfrm>
            <a:off x="5803299" y="987258"/>
            <a:ext cx="4978432" cy="4358886"/>
          </a:xfrm>
          <a:prstGeom prst="rect">
            <a:avLst/>
          </a:prstGeom>
          <a:solidFill>
            <a:schemeClr val="bg1"/>
          </a:solidFill>
          <a:ln>
            <a:solidFill>
              <a:schemeClr val="tx1"/>
            </a:solidFill>
          </a:ln>
        </p:spPr>
        <p:txBody>
          <a:bodyPr wrap="square" rtlCol="0">
            <a:spAutoFit/>
          </a:bodyPr>
          <a:lstStyle/>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Justified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err="1">
                <a:effectLst/>
                <a:latin typeface="Times New Roman" panose="02020603050405020304" pitchFamily="18" charset="0"/>
                <a:ea typeface="Times New Roman" panose="02020603050405020304" pitchFamily="18" charset="0"/>
                <a:cs typeface="Times New Roman" panose="02020603050405020304" pitchFamily="18" charset="0"/>
              </a:rPr>
              <a:t>dikaioô</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declare righteous, acquitted of sin – sinless -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dikaios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 righteous meaning innocent (of sin), sinless -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Righteous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dikaios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pure, innocent (of sin); sinless - holy</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3668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532925"/>
          </a:xfrm>
          <a:prstGeom prst="rect">
            <a:avLst/>
          </a:prstGeom>
          <a:noFill/>
        </p:spPr>
        <p:txBody>
          <a:bodyPr wrap="square" rtlCol="0">
            <a:spAutoFit/>
          </a:bodyPr>
          <a:lstStyle/>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 John 5:17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unrighteousness is sin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6:9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Or do you not know that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unrighteous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(sinners) will not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inherit the kingdom of God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Do not be deceived; neither fornicators, nor idolaters, nor adulterers, nor effeminate, nor homosexuals,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nor thieves, nor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covetous, nor drunkards, nor revilers, nor swindlers, will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inherit the kingdom of God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6:11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Such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were</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 some of you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sanctified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in the Spirit of our God.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51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Story of God’s Church</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746997"/>
            <a:ext cx="9923929" cy="5016758"/>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Divine Story of God’s Unfolding Plan of Salvation </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 Beautiful Linen Fabric</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Woven out of Silver and Golden Threads of G</a:t>
            </a:r>
            <a:r>
              <a:rPr lang="en-US" sz="3200" dirty="0">
                <a:latin typeface="Times New Roman" panose="02020603050405020304" pitchFamily="18" charset="0"/>
                <a:ea typeface="Calibri" panose="020F0502020204030204" pitchFamily="34" charset="0"/>
                <a:cs typeface="Times New Roman" panose="02020603050405020304" pitchFamily="18" charset="0"/>
              </a:rPr>
              <a:t>od’s Truth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Threads Stretch into the Eternal Past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Threads come forward and are woven into a beautiful tapestry of God’ Word</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Revelation of God’s Plan of Salvation and His Church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These Threads continue on </a:t>
            </a:r>
            <a:r>
              <a:rPr lang="en-US" sz="3200" dirty="0">
                <a:latin typeface="Times New Roman" panose="02020603050405020304" pitchFamily="18" charset="0"/>
                <a:ea typeface="Calibri" panose="020F0502020204030204" pitchFamily="34" charset="0"/>
                <a:cs typeface="Times New Roman" panose="02020603050405020304" pitchFamily="18" charset="0"/>
              </a:rPr>
              <a:t>into the Eternal Future</a:t>
            </a:r>
            <a:endParaRPr lang="en-US" dirty="0"/>
          </a:p>
        </p:txBody>
      </p:sp>
    </p:spTree>
    <p:extLst>
      <p:ext uri="{BB962C8B-B14F-4D97-AF65-F5344CB8AC3E}">
        <p14:creationId xmlns:p14="http://schemas.microsoft.com/office/powerpoint/2010/main" val="4115161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635000" y="1269375"/>
            <a:ext cx="10922000" cy="4360937"/>
          </a:xfrm>
          <a:prstGeom prst="rect">
            <a:avLst/>
          </a:prstGeom>
          <a:noFill/>
        </p:spPr>
        <p:txBody>
          <a:bodyPr wrap="square" rtlCol="0">
            <a:spAutoFit/>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Key Words:  Washed – Sanctified - Justified</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 number of commentaries - this was an expression of the progressive sanctification.  </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Deep thoughts and impressive words.  </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none cited any authorities or other verses in scripture to confirm this doctrine. </a:t>
            </a:r>
          </a:p>
          <a:p>
            <a:pPr marL="0" marR="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submit to you that these words are synonyms for each other</a:t>
            </a:r>
          </a:p>
          <a:p>
            <a:pPr algn="just"/>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Remember the hermeneutical principle: God’s word is truth.  Truth contradicts that which is false and that which is false contradicts truth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Washed = Sanctified = Justified         Righteous = Holy = Sinless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0275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73585" y="866766"/>
            <a:ext cx="109220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Jesus Christ…who loved us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from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sins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(made sinless) in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His own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Sanctified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(make holy) the people through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His own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Justified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5:9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Much more then, having now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(made righteous) by His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17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pic>
        <p:nvPicPr>
          <p:cNvPr id="4" name="Picture 3" descr="A picture containing text, font, screenshot, line&#10;&#10;Description automatically generated">
            <a:extLst>
              <a:ext uri="{FF2B5EF4-FFF2-40B4-BE49-F238E27FC236}">
                <a16:creationId xmlns:a16="http://schemas.microsoft.com/office/drawing/2014/main" id="{2F2B2621-6220-EF41-82F5-766E29C88DCC}"/>
              </a:ext>
            </a:extLst>
          </p:cNvPr>
          <p:cNvPicPr>
            <a:picLocks noChangeAspect="1"/>
          </p:cNvPicPr>
          <p:nvPr/>
        </p:nvPicPr>
        <p:blipFill>
          <a:blip r:embed="rId2"/>
          <a:stretch>
            <a:fillRect/>
          </a:stretch>
        </p:blipFill>
        <p:spPr>
          <a:xfrm>
            <a:off x="360218" y="2050472"/>
            <a:ext cx="11270673" cy="2971801"/>
          </a:xfrm>
          <a:prstGeom prst="rect">
            <a:avLst/>
          </a:prstGeom>
        </p:spPr>
      </p:pic>
    </p:spTree>
    <p:extLst>
      <p:ext uri="{BB962C8B-B14F-4D97-AF65-F5344CB8AC3E}">
        <p14:creationId xmlns:p14="http://schemas.microsoft.com/office/powerpoint/2010/main" val="3134083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1467267"/>
            <a:ext cx="10922000" cy="5203348"/>
          </a:xfrm>
          <a:prstGeom prst="rect">
            <a:avLst/>
          </a:prstGeom>
          <a:noFill/>
        </p:spPr>
        <p:txBody>
          <a:bodyPr wrap="square" rtlCol="0">
            <a:spAutoFit/>
          </a:bodyPr>
          <a:lstStyle/>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Which brings us to the question of saint.  In scripture, the word saint is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Never used in reference to God, Jesus, Holy Spirit, or angels.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Always used in the plural with one exception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Always used in reference to the plural of those in the church</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Therefore, saint is always used in reference to those who had sinned but were</a:t>
            </a:r>
          </a:p>
          <a:p>
            <a:pPr marL="800100" lvl="1" indent="-342900">
              <a:lnSpc>
                <a:spcPct val="107000"/>
              </a:lnSpc>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washed, sanctified, and justified to be made holy</a:t>
            </a:r>
          </a:p>
          <a:p>
            <a:pPr marL="800100" lvl="1" indent="-342900">
              <a:lnSpc>
                <a:spcPct val="107000"/>
              </a:lnSpc>
              <a:buFont typeface="Symbol" panose="05050102010706020507" pitchFamily="18" charset="2"/>
              <a:buChar char=""/>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Through the blood of Christ</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157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pic>
        <p:nvPicPr>
          <p:cNvPr id="4" name="Picture 3">
            <a:extLst>
              <a:ext uri="{FF2B5EF4-FFF2-40B4-BE49-F238E27FC236}">
                <a16:creationId xmlns:a16="http://schemas.microsoft.com/office/drawing/2014/main" id="{A5583280-4873-FCD2-8380-E85A2EA63693}"/>
              </a:ext>
            </a:extLst>
          </p:cNvPr>
          <p:cNvPicPr>
            <a:picLocks noChangeAspect="1"/>
          </p:cNvPicPr>
          <p:nvPr/>
        </p:nvPicPr>
        <p:blipFill>
          <a:blip r:embed="rId2"/>
          <a:stretch>
            <a:fillRect/>
          </a:stretch>
        </p:blipFill>
        <p:spPr>
          <a:xfrm>
            <a:off x="661917" y="1480782"/>
            <a:ext cx="10938680" cy="4223981"/>
          </a:xfrm>
          <a:prstGeom prst="rect">
            <a:avLst/>
          </a:prstGeom>
        </p:spPr>
      </p:pic>
    </p:spTree>
    <p:extLst>
      <p:ext uri="{BB962C8B-B14F-4D97-AF65-F5344CB8AC3E}">
        <p14:creationId xmlns:p14="http://schemas.microsoft.com/office/powerpoint/2010/main" val="30557924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Jesus is the Holy One and the Righteous One</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1467267"/>
            <a:ext cx="10922000" cy="4808817"/>
          </a:xfrm>
          <a:prstGeom prst="rect">
            <a:avLst/>
          </a:prstGeom>
          <a:noFill/>
        </p:spPr>
        <p:txBody>
          <a:bodyPr wrap="square" rtlCol="0">
            <a:spAutoFit/>
          </a:bodyPr>
          <a:lstStyle/>
          <a:p>
            <a:pPr>
              <a:lnSpc>
                <a:spcPct val="107000"/>
              </a:lnSpc>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John 6:69</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We have believed and have come to know that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(Jesus) are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One</a:t>
            </a:r>
            <a:r>
              <a:rPr lang="en-US" sz="32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of God."</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Acts 3:13-15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 God of Abraham, Isaac and Jacob, the God of our fathers, has glorified His servant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hagios –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Holy One) and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 One</a:t>
            </a:r>
            <a:r>
              <a:rPr lang="en-US" sz="32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dikaios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 Righteous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O</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ne) …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the one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whom God raised from the dead,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 fact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to which we are witnesses.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6273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are the Holy Ones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679807"/>
          </a:xfrm>
          <a:prstGeom prst="rect">
            <a:avLst/>
          </a:prstGeom>
          <a:noFill/>
        </p:spPr>
        <p:txBody>
          <a:bodyPr wrap="square" rtlCol="0">
            <a:spAutoFit/>
          </a:bodyPr>
          <a:lstStyle/>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of God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which is at Corinth, to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those who have been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sanctified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in Christ Jesus,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saints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a:effectLst/>
                <a:latin typeface="Times New Roman" panose="02020603050405020304" pitchFamily="18" charset="0"/>
                <a:ea typeface="Times New Roman" panose="02020603050405020304" pitchFamily="18" charset="0"/>
                <a:cs typeface="Times New Roman" panose="02020603050405020304" pitchFamily="18" charset="0"/>
              </a:rPr>
              <a:t>hagios –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holy ones) by calling,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 one exception to the plural is Paul’s conclusion to his epistle to the church at Philippians 4:21 but actually it is really referring to all the saints in the church in Philippi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Philippians 4:21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Greet every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saint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hagios –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holy one)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 Jesus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brethren who are with me greet you.</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Curved Up 3">
            <a:extLst>
              <a:ext uri="{FF2B5EF4-FFF2-40B4-BE49-F238E27FC236}">
                <a16:creationId xmlns:a16="http://schemas.microsoft.com/office/drawing/2014/main" id="{654419D5-D93E-36F3-0B74-26873EDCF2A2}"/>
              </a:ext>
            </a:extLst>
          </p:cNvPr>
          <p:cNvSpPr/>
          <p:nvPr/>
        </p:nvSpPr>
        <p:spPr>
          <a:xfrm>
            <a:off x="3527946" y="2067635"/>
            <a:ext cx="3766782" cy="566382"/>
          </a:xfrm>
          <a:prstGeom prst="curved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827230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are the Righteous Ones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5132495"/>
          </a:xfrm>
          <a:prstGeom prst="rect">
            <a:avLst/>
          </a:prstGeom>
          <a:noFill/>
        </p:spPr>
        <p:txBody>
          <a:bodyPr wrap="square" rtlCol="0">
            <a:spAutoFit/>
          </a:bodyPr>
          <a:lstStyle/>
          <a:p>
            <a:pPr marL="0" marR="0">
              <a:lnSpc>
                <a:spcPct val="107000"/>
              </a:lnSpc>
              <a:spcBef>
                <a:spcPts val="0"/>
              </a:spcBef>
              <a:spcAft>
                <a:spcPts val="0"/>
              </a:spcAft>
            </a:pPr>
            <a:r>
              <a:rPr lang="en-US" sz="2800" b="1" dirty="0">
                <a:latin typeface="Times New Roman" panose="02020603050405020304" pitchFamily="18" charset="0"/>
                <a:cs typeface="Times New Roman" panose="02020603050405020304" pitchFamily="18" charset="0"/>
              </a:rPr>
              <a:t>Hebrews 12:22-23</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you have come to Mount Zion and to the city of the living God, the heavenly Jerusalem, and to myriads of angels, </a:t>
            </a:r>
            <a:br>
              <a:rPr lang="en-US" sz="2800" dirty="0">
                <a:latin typeface="Times New Roman" panose="02020603050405020304" pitchFamily="18" charset="0"/>
                <a:cs typeface="Times New Roman" panose="02020603050405020304" pitchFamily="18" charset="0"/>
              </a:rPr>
            </a:br>
            <a:r>
              <a:rPr lang="en-US" sz="2800" baseline="30000" dirty="0">
                <a:latin typeface="Times New Roman" panose="02020603050405020304" pitchFamily="18" charset="0"/>
                <a:cs typeface="Times New Roman" panose="02020603050405020304" pitchFamily="18" charset="0"/>
              </a:rPr>
              <a:t>23 </a:t>
            </a:r>
            <a:r>
              <a:rPr lang="en-US" sz="2800" dirty="0">
                <a:latin typeface="Times New Roman" panose="02020603050405020304" pitchFamily="18" charset="0"/>
                <a:cs typeface="Times New Roman" panose="02020603050405020304" pitchFamily="18" charset="0"/>
              </a:rPr>
              <a:t> to the general assembly and </a:t>
            </a:r>
            <a:r>
              <a:rPr lang="en-US" sz="2800" b="1" u="sng" dirty="0">
                <a:highlight>
                  <a:srgbClr val="FFFF00"/>
                </a:highlight>
                <a:latin typeface="Times New Roman" panose="02020603050405020304" pitchFamily="18" charset="0"/>
                <a:cs typeface="Times New Roman" panose="02020603050405020304" pitchFamily="18" charset="0"/>
              </a:rPr>
              <a:t>church</a:t>
            </a:r>
            <a:r>
              <a:rPr lang="en-US" sz="2800" b="1" u="sng" dirty="0">
                <a:latin typeface="Times New Roman" panose="02020603050405020304" pitchFamily="18" charset="0"/>
                <a:cs typeface="Times New Roman" panose="02020603050405020304" pitchFamily="18" charset="0"/>
              </a:rPr>
              <a:t> of the firstborn </a:t>
            </a:r>
            <a:r>
              <a:rPr lang="en-US" sz="2800" dirty="0">
                <a:latin typeface="Times New Roman" panose="02020603050405020304" pitchFamily="18" charset="0"/>
                <a:cs typeface="Times New Roman" panose="02020603050405020304" pitchFamily="18" charset="0"/>
              </a:rPr>
              <a:t>who are enrolled in heaven, and to God, the Judge of all, and to the spirits of </a:t>
            </a:r>
            <a:r>
              <a:rPr lang="en-US" sz="2800" i="1" dirty="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righteous</a:t>
            </a:r>
            <a:r>
              <a:rPr lang="en-US" sz="2800" b="1" u="sng" dirty="0">
                <a:latin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cs typeface="Times New Roman" panose="02020603050405020304" pitchFamily="18" charset="0"/>
              </a:rPr>
              <a:t>dikaios – righteous ones)</a:t>
            </a:r>
            <a:r>
              <a:rPr lang="en-US" sz="2800" dirty="0">
                <a:latin typeface="Times New Roman" panose="02020603050405020304" pitchFamily="18" charset="0"/>
                <a:cs typeface="Times New Roman" panose="02020603050405020304" pitchFamily="18" charset="0"/>
              </a:rPr>
              <a:t> made perfect, </a:t>
            </a:r>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800" b="1" dirty="0">
                <a:latin typeface="Times New Roman" panose="02020603050405020304" pitchFamily="18" charset="0"/>
                <a:cs typeface="Times New Roman" panose="02020603050405020304" pitchFamily="18" charset="0"/>
              </a:rPr>
              <a:t>Hebrews 10:38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BUT</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cap="small" dirty="0">
                <a:effectLst/>
                <a:latin typeface="Times New Roman" panose="02020603050405020304" pitchFamily="18" charset="0"/>
                <a:cs typeface="Times New Roman" panose="02020603050405020304" pitchFamily="18" charset="0"/>
              </a:rPr>
              <a:t> (God’s) </a:t>
            </a:r>
            <a:r>
              <a:rPr lang="en-US" sz="2800" b="1" u="sng" cap="small" dirty="0">
                <a:effectLst/>
                <a:highlight>
                  <a:srgbClr val="FFFF00"/>
                </a:highlight>
                <a:latin typeface="Times New Roman" panose="02020603050405020304" pitchFamily="18" charset="0"/>
                <a:cs typeface="Times New Roman" panose="02020603050405020304" pitchFamily="18" charset="0"/>
              </a:rPr>
              <a:t>RIGHTEOUS ONE </a:t>
            </a:r>
            <a:r>
              <a:rPr lang="en-US" sz="2800" cap="small" dirty="0">
                <a:effectLst/>
                <a:latin typeface="Times New Roman" panose="02020603050405020304" pitchFamily="18" charset="0"/>
                <a:cs typeface="Times New Roman" panose="02020603050405020304" pitchFamily="18" charset="0"/>
              </a:rPr>
              <a:t>(hagios – righteous one) SHALL LIVE BY FAITH</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IF HE SHRINKS BACK</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MY SOUL HAS NO PLEASURE IN HIM</a:t>
            </a:r>
            <a:r>
              <a:rPr lang="en-US" sz="2800" dirty="0">
                <a:latin typeface="Times New Roman" panose="02020603050405020304" pitchFamily="18" charset="0"/>
                <a:cs typeface="Times New Roman" panose="02020603050405020304" pitchFamily="18" charset="0"/>
              </a:rPr>
              <a:t>. </a:t>
            </a:r>
            <a:br>
              <a:rPr lang="en-US" sz="2800" dirty="0"/>
            </a:br>
            <a:endParaRPr lang="en-US" sz="2800" dirty="0"/>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080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Practice Holiness and Righteousness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676088"/>
          </a:xfrm>
          <a:prstGeom prst="rect">
            <a:avLst/>
          </a:prstGeom>
          <a:noFill/>
        </p:spPr>
        <p:txBody>
          <a:bodyPr wrap="square" rtlCol="0">
            <a:spAutoFit/>
          </a:bodyPr>
          <a:lstStyle/>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Peter 1:15-16 </a:t>
            </a:r>
            <a:r>
              <a:rPr lang="en-US" sz="2400" dirty="0">
                <a:latin typeface="Times New Roman" panose="02020603050405020304" pitchFamily="18" charset="0"/>
                <a:cs typeface="Times New Roman" panose="02020603050405020304" pitchFamily="18" charset="0"/>
              </a:rPr>
              <a:t>but like the </a:t>
            </a:r>
            <a:r>
              <a:rPr lang="en-US" sz="2400" b="1" u="sng" dirty="0">
                <a:highlight>
                  <a:srgbClr val="FFFF00"/>
                </a:highlight>
                <a:latin typeface="Times New Roman" panose="02020603050405020304" pitchFamily="18" charset="0"/>
                <a:cs typeface="Times New Roman" panose="02020603050405020304" pitchFamily="18" charset="0"/>
              </a:rPr>
              <a:t>Holy One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 Holy One - God) who called </a:t>
            </a:r>
            <a:r>
              <a:rPr lang="en-US" sz="2400" b="1" u="sng" dirty="0">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be </a:t>
            </a:r>
            <a:r>
              <a:rPr lang="en-US" sz="2400" b="1" u="sng" dirty="0">
                <a:highlight>
                  <a:srgbClr val="FFFF00"/>
                </a:highlight>
                <a:latin typeface="Times New Roman" panose="02020603050405020304" pitchFamily="18" charset="0"/>
                <a:cs typeface="Times New Roman" panose="02020603050405020304" pitchFamily="18" charset="0"/>
              </a:rPr>
              <a:t>holy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yourselves also in </a:t>
            </a:r>
            <a:r>
              <a:rPr lang="en-US" sz="2400" b="1" u="sng" dirty="0">
                <a:highlight>
                  <a:srgbClr val="FFFF00"/>
                </a:highlight>
                <a:latin typeface="Times New Roman" panose="02020603050405020304" pitchFamily="18" charset="0"/>
                <a:cs typeface="Times New Roman" panose="02020603050405020304" pitchFamily="18" charset="0"/>
              </a:rPr>
              <a:t>all </a:t>
            </a:r>
            <a:r>
              <a:rPr lang="en-US" sz="2400" b="1" i="1" u="sng" dirty="0">
                <a:highlight>
                  <a:srgbClr val="FFFF00"/>
                </a:highlight>
                <a:latin typeface="Times New Roman" panose="02020603050405020304" pitchFamily="18" charset="0"/>
                <a:cs typeface="Times New Roman" panose="02020603050405020304" pitchFamily="18" charset="0"/>
              </a:rPr>
              <a:t>your</a:t>
            </a:r>
            <a:r>
              <a:rPr lang="en-US" sz="2400" b="1" u="sng" dirty="0">
                <a:highlight>
                  <a:srgbClr val="FFFF00"/>
                </a:highlight>
                <a:latin typeface="Times New Roman" panose="02020603050405020304" pitchFamily="18" charset="0"/>
                <a:cs typeface="Times New Roman" panose="02020603050405020304" pitchFamily="18" charset="0"/>
              </a:rPr>
              <a:t> behavior</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because it is written, "</a:t>
            </a:r>
            <a:r>
              <a:rPr lang="en-US" sz="2400" b="1" u="sng" cap="small" dirty="0">
                <a:effectLst/>
                <a:latin typeface="Times New Roman" panose="02020603050405020304" pitchFamily="18" charset="0"/>
                <a:cs typeface="Times New Roman" panose="02020603050405020304" pitchFamily="18" charset="0"/>
              </a:rPr>
              <a:t>YOU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HOLY</a:t>
            </a:r>
            <a:r>
              <a:rPr lang="en-US" sz="2400" b="1" u="sng" cap="small" dirty="0">
                <a:effectLs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I </a:t>
            </a:r>
            <a:r>
              <a:rPr lang="en-US" sz="2400" b="1" u="sng" cap="small" dirty="0">
                <a:effectLst/>
                <a:latin typeface="Times New Roman" panose="02020603050405020304" pitchFamily="18" charset="0"/>
                <a:cs typeface="Times New Roman" panose="02020603050405020304" pitchFamily="18" charset="0"/>
              </a:rPr>
              <a:t>AM </a:t>
            </a:r>
            <a:r>
              <a:rPr lang="en-US" sz="2400" b="1" u="sng" cap="small" dirty="0">
                <a:effectLst/>
                <a:highlight>
                  <a:srgbClr val="FFFF00"/>
                </a:highlight>
                <a:latin typeface="Times New Roman" panose="02020603050405020304" pitchFamily="18" charset="0"/>
                <a:cs typeface="Times New Roman" panose="02020603050405020304" pitchFamily="18" charset="0"/>
              </a:rPr>
              <a:t>HOLY</a:t>
            </a:r>
            <a:r>
              <a:rPr lang="en-US" sz="2400" b="1" u="sng" cap="small" dirty="0">
                <a:effectLs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5:17 </a:t>
            </a:r>
            <a:r>
              <a:rPr lang="en-US" sz="2400" dirty="0">
                <a:latin typeface="Times New Roman" panose="02020603050405020304" pitchFamily="18" charset="0"/>
                <a:cs typeface="Times New Roman" panose="02020603050405020304" pitchFamily="18" charset="0"/>
              </a:rPr>
              <a:t>All </a:t>
            </a:r>
            <a:r>
              <a:rPr lang="en-US" sz="2400" b="1" u="sng" dirty="0">
                <a:latin typeface="Times New Roman" panose="02020603050405020304" pitchFamily="18" charset="0"/>
                <a:cs typeface="Times New Roman" panose="02020603050405020304" pitchFamily="18" charset="0"/>
              </a:rPr>
              <a:t>unrighteousness</a:t>
            </a:r>
            <a:r>
              <a:rPr lang="en-US" sz="2400" dirty="0">
                <a:latin typeface="Times New Roman" panose="02020603050405020304" pitchFamily="18" charset="0"/>
                <a:cs typeface="Times New Roman" panose="02020603050405020304" pitchFamily="18" charset="0"/>
              </a:rPr>
              <a:t> is </a:t>
            </a:r>
            <a:r>
              <a:rPr lang="en-US" sz="2400" b="1" u="sng" dirty="0">
                <a:latin typeface="Times New Roman" panose="02020603050405020304" pitchFamily="18" charset="0"/>
                <a:cs typeface="Times New Roman" panose="02020603050405020304" pitchFamily="18" charset="0"/>
              </a:rPr>
              <a:t>sin</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3:7-8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righteousness</a:t>
            </a:r>
            <a:r>
              <a:rPr lang="en-US" sz="2400" dirty="0">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dikaiosunê</a:t>
            </a:r>
            <a:r>
              <a:rPr lang="en-US" sz="2400" i="1" dirty="0">
                <a:effectLst/>
                <a:latin typeface="Times New Roman" panose="02020603050405020304" pitchFamily="18" charset="0"/>
                <a:cs typeface="Times New Roman" panose="02020603050405020304" pitchFamily="18" charset="0"/>
              </a:rPr>
              <a:t>) i</a:t>
            </a:r>
            <a:r>
              <a:rPr lang="en-US" sz="2400" dirty="0">
                <a:latin typeface="Times New Roman" panose="02020603050405020304" pitchFamily="18" charset="0"/>
                <a:cs typeface="Times New Roman" panose="02020603050405020304" pitchFamily="18" charset="0"/>
              </a:rPr>
              <a:t>s </a:t>
            </a:r>
            <a:r>
              <a:rPr lang="en-US" sz="2400" b="1" u="sng" dirty="0">
                <a:highlight>
                  <a:srgbClr val="FFFF00"/>
                </a:highlight>
                <a:latin typeface="Times New Roman" panose="02020603050405020304" pitchFamily="18" charset="0"/>
                <a:cs typeface="Times New Roman" panose="02020603050405020304" pitchFamily="18" charset="0"/>
              </a:rPr>
              <a:t>righteou</a:t>
            </a:r>
            <a:r>
              <a:rPr lang="en-US" sz="2400" b="1" u="sng"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dikaioo</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is </a:t>
            </a:r>
            <a:r>
              <a:rPr lang="en-US" sz="2400" b="1" u="sng" dirty="0">
                <a:highlight>
                  <a:srgbClr val="FFFF00"/>
                </a:highlight>
                <a:latin typeface="Times New Roman" panose="02020603050405020304" pitchFamily="18" charset="0"/>
                <a:cs typeface="Times New Roman" panose="02020603050405020304" pitchFamily="18" charset="0"/>
              </a:rPr>
              <a:t>righteous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dikaioo</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b="1" u="sng" dirty="0">
                <a:latin typeface="Times New Roman" panose="02020603050405020304" pitchFamily="18" charset="0"/>
                <a:cs typeface="Times New Roman" panose="02020603050405020304" pitchFamily="18" charset="0"/>
              </a:rPr>
              <a:t>is of the devil</a:t>
            </a:r>
            <a:r>
              <a:rPr lang="en-US" sz="2400" dirty="0">
                <a:latin typeface="Times New Roman" panose="02020603050405020304" pitchFamily="18" charset="0"/>
                <a:cs typeface="Times New Roman" panose="02020603050405020304" pitchFamily="18" charset="0"/>
              </a:rPr>
              <a:t>….</a:t>
            </a:r>
          </a:p>
          <a:p>
            <a:pPr>
              <a:lnSpc>
                <a:spcPct val="107000"/>
              </a:lnSpc>
            </a:pPr>
            <a:endParaRPr lang="en-US" sz="2400" baseline="300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3:10 </a:t>
            </a:r>
            <a:r>
              <a:rPr lang="en-US" sz="2400" dirty="0">
                <a:latin typeface="Times New Roman" panose="02020603050405020304" pitchFamily="18" charset="0"/>
                <a:cs typeface="Times New Roman" panose="02020603050405020304" pitchFamily="18" charset="0"/>
              </a:rPr>
              <a:t>By this the </a:t>
            </a:r>
            <a:r>
              <a:rPr lang="en-US" sz="2400" b="1" u="sng" dirty="0">
                <a:latin typeface="Times New Roman" panose="02020603050405020304" pitchFamily="18" charset="0"/>
                <a:cs typeface="Times New Roman" panose="02020603050405020304" pitchFamily="18" charset="0"/>
              </a:rPr>
              <a:t>children of God </a:t>
            </a:r>
            <a:r>
              <a:rPr lang="en-US" sz="2400" dirty="0">
                <a:latin typeface="Times New Roman" panose="02020603050405020304" pitchFamily="18" charset="0"/>
                <a:cs typeface="Times New Roman" panose="02020603050405020304" pitchFamily="18" charset="0"/>
              </a:rPr>
              <a:t>and the </a:t>
            </a:r>
            <a:r>
              <a:rPr lang="en-US" sz="2400" b="1" u="sng" dirty="0">
                <a:latin typeface="Times New Roman" panose="02020603050405020304" pitchFamily="18" charset="0"/>
                <a:cs typeface="Times New Roman" panose="02020603050405020304" pitchFamily="18" charset="0"/>
              </a:rPr>
              <a:t>children of the devil </a:t>
            </a:r>
            <a:r>
              <a:rPr lang="en-US" sz="2400" dirty="0">
                <a:latin typeface="Times New Roman" panose="02020603050405020304" pitchFamily="18" charset="0"/>
                <a:cs typeface="Times New Roman" panose="02020603050405020304" pitchFamily="18" charset="0"/>
              </a:rPr>
              <a:t>are </a:t>
            </a:r>
            <a:r>
              <a:rPr lang="en-US" sz="2400" b="1" u="sng" dirty="0">
                <a:latin typeface="Times New Roman" panose="02020603050405020304" pitchFamily="18" charset="0"/>
                <a:cs typeface="Times New Roman" panose="02020603050405020304" pitchFamily="18" charset="0"/>
              </a:rPr>
              <a:t>obvious</a:t>
            </a:r>
            <a:r>
              <a:rPr lang="en-US" sz="2400" dirty="0">
                <a:latin typeface="Times New Roman" panose="02020603050405020304" pitchFamily="18" charset="0"/>
                <a:cs typeface="Times New Roman" panose="02020603050405020304" pitchFamily="18" charset="0"/>
              </a:rPr>
              <a:t>: anyone who does </a:t>
            </a:r>
            <a:r>
              <a:rPr lang="en-US" sz="2400" b="1" u="sng" dirty="0">
                <a:latin typeface="Times New Roman" panose="02020603050405020304" pitchFamily="18" charset="0"/>
                <a:cs typeface="Times New Roman" panose="02020603050405020304" pitchFamily="18" charset="0"/>
              </a:rPr>
              <a:t>not practice </a:t>
            </a:r>
            <a:r>
              <a:rPr lang="en-US" sz="2400" b="1" u="sng" dirty="0">
                <a:highlight>
                  <a:srgbClr val="FFFF00"/>
                </a:highlight>
                <a:latin typeface="Times New Roman" panose="02020603050405020304" pitchFamily="18" charset="0"/>
                <a:cs typeface="Times New Roman" panose="02020603050405020304" pitchFamily="18" charset="0"/>
              </a:rPr>
              <a:t>righteousness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t>
            </a:r>
            <a:r>
              <a:rPr lang="en-US" sz="2400" b="1" u="sng" dirty="0">
                <a:latin typeface="Times New Roman" panose="02020603050405020304" pitchFamily="18" charset="0"/>
                <a:cs typeface="Times New Roman" panose="02020603050405020304" pitchFamily="18" charset="0"/>
              </a:rPr>
              <a:t>not of God</a:t>
            </a:r>
            <a:r>
              <a:rPr lang="en-US" sz="2400" dirty="0">
                <a:latin typeface="Times New Roman" panose="02020603050405020304" pitchFamily="18" charset="0"/>
                <a:cs typeface="Times New Roman" panose="02020603050405020304" pitchFamily="18" charset="0"/>
              </a:rPr>
              <a:t>,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5337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814972"/>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Jesus Christ is the </a:t>
            </a:r>
            <a:r>
              <a:rPr lang="en-US" sz="2400" b="1" u="sng" kern="0" dirty="0">
                <a:effectLst/>
                <a:latin typeface="Times New Roman" panose="02020603050405020304" pitchFamily="18" charset="0"/>
                <a:ea typeface="Calibri" panose="020F0502020204030204" pitchFamily="34" charset="0"/>
                <a:cs typeface="Times New Roman" panose="02020603050405020304" pitchFamily="18" charset="0"/>
              </a:rPr>
              <a:t>Holy One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John 6:69</a:t>
            </a:r>
          </a:p>
          <a:p>
            <a:pPr marL="0" marR="0">
              <a:lnSpc>
                <a:spcPct val="107000"/>
              </a:lnSpc>
              <a:spcBef>
                <a:spcPts val="0"/>
              </a:spcBef>
              <a:spcAft>
                <a:spcPts val="0"/>
              </a:spcAft>
            </a:pPr>
            <a:r>
              <a:rPr lang="en-US" sz="2400" kern="0" dirty="0">
                <a:latin typeface="Times New Roman" panose="02020603050405020304" pitchFamily="18" charset="0"/>
                <a:ea typeface="Calibri" panose="020F0502020204030204" pitchFamily="34" charset="0"/>
                <a:cs typeface="Times New Roman" panose="02020603050405020304" pitchFamily="18" charset="0"/>
              </a:rPr>
              <a:t>Jesus Christ is the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Righteous One of God </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err="1">
                <a:latin typeface="Times New Roman" panose="02020603050405020304" pitchFamily="18" charset="0"/>
                <a:ea typeface="Calibri" panose="020F0502020204030204" pitchFamily="34" charset="0"/>
                <a:cs typeface="Times New Roman" panose="02020603050405020304" pitchFamily="18" charset="0"/>
              </a:rPr>
              <a:t>Dikaioos</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Acts 3:13-15</a:t>
            </a:r>
            <a:endParaRPr lang="en-US" sz="2400" i="1"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latin typeface="Times New Roman" panose="02020603050405020304" pitchFamily="18" charset="0"/>
                <a:ea typeface="Calibri" panose="020F0502020204030204" pitchFamily="34" charset="0"/>
                <a:cs typeface="Times New Roman" panose="02020603050405020304" pitchFamily="18" charset="0"/>
              </a:rPr>
              <a:t>Saints are the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Holy Ones of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Philippians 4:21</a:t>
            </a:r>
          </a:p>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Saints are the </a:t>
            </a:r>
            <a:r>
              <a:rPr lang="en-US" sz="2400" b="1" u="sng" kern="0" dirty="0">
                <a:effectLst/>
                <a:latin typeface="Times New Roman" panose="02020603050405020304" pitchFamily="18" charset="0"/>
                <a:ea typeface="Calibri" panose="020F0502020204030204" pitchFamily="34" charset="0"/>
                <a:cs typeface="Times New Roman" panose="02020603050405020304" pitchFamily="18" charset="0"/>
              </a:rPr>
              <a:t>Righteous Ones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err="1">
                <a:effectLst/>
                <a:latin typeface="Times New Roman" panose="02020603050405020304" pitchFamily="18" charset="0"/>
                <a:ea typeface="Calibri" panose="020F0502020204030204" pitchFamily="34" charset="0"/>
                <a:cs typeface="Times New Roman" panose="02020603050405020304" pitchFamily="18" charset="0"/>
              </a:rPr>
              <a:t>Dikaioos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Hebrews 12:23</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The saints in Christ are the </a:t>
            </a:r>
            <a:r>
              <a:rPr lang="en-US" sz="2400" b="1" kern="0" dirty="0">
                <a:effectLst/>
                <a:latin typeface="Times New Roman" panose="02020603050405020304" pitchFamily="18" charset="0"/>
                <a:ea typeface="Calibri" panose="020F0502020204030204" pitchFamily="34" charset="0"/>
                <a:cs typeface="Times New Roman" panose="02020603050405020304" pitchFamily="18" charset="0"/>
              </a:rPr>
              <a:t>Holy/Righteous Ones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having been</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Washed</a:t>
            </a:r>
          </a:p>
          <a:p>
            <a:pPr marL="457200" marR="0" indent="-457200">
              <a:lnSpc>
                <a:spcPct val="107000"/>
              </a:lnSpc>
              <a:spcBef>
                <a:spcPts val="0"/>
              </a:spcBef>
              <a:spcAft>
                <a:spcPts val="0"/>
              </a:spcAft>
              <a:buFont typeface="Arial" panose="020B0604020202020204" pitchFamily="34" charset="0"/>
              <a:buChar char="•"/>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Sanctified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B</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y the Blood of Christ at Baptism</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Justified</a:t>
            </a:r>
          </a:p>
          <a:p>
            <a:pPr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To be made saints who are:</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Holy        </a:t>
            </a:r>
          </a:p>
          <a:p>
            <a:pPr marL="457200" marR="0" indent="-457200">
              <a:lnSpc>
                <a:spcPct val="107000"/>
              </a:lnSpc>
              <a:spcBef>
                <a:spcPts val="0"/>
              </a:spcBef>
              <a:spcAft>
                <a:spcPts val="0"/>
              </a:spcAft>
              <a:buFont typeface="Arial" panose="020B0604020202020204" pitchFamily="34" charset="0"/>
              <a:buChar char="•"/>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Righteous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ight Brace 3">
            <a:extLst>
              <a:ext uri="{FF2B5EF4-FFF2-40B4-BE49-F238E27FC236}">
                <a16:creationId xmlns:a16="http://schemas.microsoft.com/office/drawing/2014/main" id="{A31FF767-755C-B500-FF0C-FDF3ABB0CDAF}"/>
              </a:ext>
            </a:extLst>
          </p:cNvPr>
          <p:cNvSpPr/>
          <p:nvPr/>
        </p:nvSpPr>
        <p:spPr>
          <a:xfrm>
            <a:off x="2585114" y="3403906"/>
            <a:ext cx="593677" cy="1177119"/>
          </a:xfrm>
          <a:prstGeom prst="rightBrace">
            <a:avLst>
              <a:gd name="adj1" fmla="val 8333"/>
              <a:gd name="adj2" fmla="val 49433"/>
            </a:avLst>
          </a:prstGeom>
          <a:noFill/>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B4CBC060-7BD6-3647-F556-17D4610A1882}"/>
              </a:ext>
            </a:extLst>
          </p:cNvPr>
          <p:cNvSpPr/>
          <p:nvPr/>
        </p:nvSpPr>
        <p:spPr>
          <a:xfrm>
            <a:off x="2636291" y="4942074"/>
            <a:ext cx="593677" cy="810961"/>
          </a:xfrm>
          <a:prstGeom prst="rightBrace">
            <a:avLst>
              <a:gd name="adj1" fmla="val 8333"/>
              <a:gd name="adj2" fmla="val 49433"/>
            </a:avLst>
          </a:prstGeom>
          <a:noFill/>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43232A3D-2E53-CDCB-2B5E-9BC807948645}"/>
              </a:ext>
            </a:extLst>
          </p:cNvPr>
          <p:cNvSpPr txBox="1"/>
          <p:nvPr/>
        </p:nvSpPr>
        <p:spPr>
          <a:xfrm>
            <a:off x="3490415" y="5037677"/>
            <a:ext cx="14705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Sinless</a:t>
            </a:r>
          </a:p>
        </p:txBody>
      </p:sp>
    </p:spTree>
    <p:extLst>
      <p:ext uri="{BB962C8B-B14F-4D97-AF65-F5344CB8AC3E}">
        <p14:creationId xmlns:p14="http://schemas.microsoft.com/office/powerpoint/2010/main" val="402281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Goal: Trace the Threads of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939540"/>
          </a:xfrm>
          <a:prstGeom prst="rect">
            <a:avLst/>
          </a:prstGeom>
          <a:noFill/>
        </p:spPr>
        <p:txBody>
          <a:bodyPr wrap="square" rtlCol="0">
            <a:spAutoFit/>
          </a:bodyPr>
          <a:lstStyle/>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Through All Human History</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Through Eternity</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Time Began</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the Earth</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this Physical Realm</a:t>
            </a: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God Created Man</a:t>
            </a:r>
          </a:p>
          <a:p>
            <a:pPr marL="1028700" marR="0" lvl="1" indent="-571500">
              <a:spcBef>
                <a:spcPts val="0"/>
              </a:spcBef>
              <a:spcAft>
                <a:spcPts val="0"/>
              </a:spcAft>
              <a:buFont typeface="Arial" panose="020B0604020202020204" pitchFamily="34" charset="0"/>
              <a:buChar char="•"/>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478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 are God’s Mysteries (Hidden Secrets)?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Mt 13:11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Kingdom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Mark 4:11; Luke 8:11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wisdom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Resurrection -Transformation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15:51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Will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3:4, Col 2:2; Col 4:3</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 and Church </a:t>
            </a:r>
            <a:r>
              <a:rPr lang="en-US" sz="2400" b="1" dirty="0">
                <a:latin typeface="Times New Roman" panose="02020603050405020304" pitchFamily="18" charset="0"/>
                <a:ea typeface="Calibri" panose="020F0502020204030204" pitchFamily="34" charset="0"/>
                <a:cs typeface="Times New Roman" panose="02020603050405020304" pitchFamily="18" charset="0"/>
              </a:rPr>
              <a:t>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5:32</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Gospel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6:19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- 2 Thessalonians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Faith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Timothy 2:9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Godliness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- 1 Timothy 3:16</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Seven Stars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Revelation 1:20</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Revelation 10:7</a:t>
            </a:r>
          </a:p>
        </p:txBody>
      </p:sp>
    </p:spTree>
    <p:extLst>
      <p:ext uri="{BB962C8B-B14F-4D97-AF65-F5344CB8AC3E}">
        <p14:creationId xmlns:p14="http://schemas.microsoft.com/office/powerpoint/2010/main" val="25505953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 Reveals His Secrets - Revelation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now brings us to God’s revelation of His mysteries</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apokalupsis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 uncovering</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apokaluptô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to uncover or reveal</a:t>
            </a:r>
          </a:p>
          <a:p>
            <a:pPr marL="800100" lvl="1" indent="-342900">
              <a:buFont typeface="Symbol" panose="05050102010706020507" pitchFamily="18" charset="2"/>
              <a:buChar char=""/>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Apo - away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to cover</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does not intend to keep these mysteries from man.  However, according to God’s wisdom and purpose, God reveals or uncovers these spiritual mysteries through two avenues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creation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testifies of Him and His existence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Word –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1097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Testimony of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18576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Though God is invisible, He declares that all that is created reveals His existence: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Romans 1:19-20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that which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known about God is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within them;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 made it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since the creation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invisible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attributes, His eternal power and divine nature,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clearly seen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understood through what has been made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they are without excuse.</a:t>
            </a: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256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221599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spcBef>
                <a:spcPts val="0"/>
              </a:spcBef>
              <a:spcAft>
                <a:spcPts val="0"/>
              </a:spcAf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Infinity of Space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impossible for space to never end …. but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his impossibility is the only possibility</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585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Eternity of Time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Easy to somehow accept time goes on forever (existence is forever), but its much more difficult – actually impossible to explain: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The eternal past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i.e., there is no beginning</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The eternal present</a:t>
            </a:r>
          </a:p>
          <a:p>
            <a:pPr marL="1371600" lvl="2"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he point where the future translates into the present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the present translates into the past.  </a:t>
            </a: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It’s not a 10</a:t>
            </a:r>
            <a:r>
              <a:rPr lang="en-US"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of second. Nor is it a thousandth of a second. Nor is it a nano second.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7168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pic>
        <p:nvPicPr>
          <p:cNvPr id="4" name="Picture 3">
            <a:extLst>
              <a:ext uri="{FF2B5EF4-FFF2-40B4-BE49-F238E27FC236}">
                <a16:creationId xmlns:a16="http://schemas.microsoft.com/office/drawing/2014/main" id="{9BB9E428-CAAB-B560-B6FD-8788A030D13D}"/>
              </a:ext>
            </a:extLst>
          </p:cNvPr>
          <p:cNvPicPr>
            <a:picLocks noChangeAspect="1"/>
          </p:cNvPicPr>
          <p:nvPr/>
        </p:nvPicPr>
        <p:blipFill>
          <a:blip r:embed="rId2"/>
          <a:stretch>
            <a:fillRect/>
          </a:stretch>
        </p:blipFill>
        <p:spPr>
          <a:xfrm>
            <a:off x="2423832" y="1277270"/>
            <a:ext cx="6706721" cy="3765839"/>
          </a:xfrm>
          <a:prstGeom prst="rect">
            <a:avLst/>
          </a:prstGeom>
        </p:spPr>
      </p:pic>
      <p:sp>
        <p:nvSpPr>
          <p:cNvPr id="5" name="TextBox 4">
            <a:extLst>
              <a:ext uri="{FF2B5EF4-FFF2-40B4-BE49-F238E27FC236}">
                <a16:creationId xmlns:a16="http://schemas.microsoft.com/office/drawing/2014/main" id="{19509833-FF81-CE86-5472-7CD479A28889}"/>
              </a:ext>
            </a:extLst>
          </p:cNvPr>
          <p:cNvSpPr txBox="1"/>
          <p:nvPr/>
        </p:nvSpPr>
        <p:spPr>
          <a:xfrm>
            <a:off x="7408561" y="2790857"/>
            <a:ext cx="1144188"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Millionth</a:t>
            </a:r>
            <a:r>
              <a:rPr lang="en-US" dirty="0"/>
              <a:t> </a:t>
            </a:r>
          </a:p>
        </p:txBody>
      </p:sp>
      <p:sp>
        <p:nvSpPr>
          <p:cNvPr id="6" name="TextBox 5">
            <a:extLst>
              <a:ext uri="{FF2B5EF4-FFF2-40B4-BE49-F238E27FC236}">
                <a16:creationId xmlns:a16="http://schemas.microsoft.com/office/drawing/2014/main" id="{1160B2B7-9911-E43E-6216-449849E69423}"/>
              </a:ext>
            </a:extLst>
          </p:cNvPr>
          <p:cNvSpPr txBox="1"/>
          <p:nvPr/>
        </p:nvSpPr>
        <p:spPr>
          <a:xfrm>
            <a:off x="8136340" y="3212567"/>
            <a:ext cx="1144189"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Billionth</a:t>
            </a:r>
            <a:r>
              <a:rPr lang="en-US" dirty="0"/>
              <a:t> </a:t>
            </a:r>
          </a:p>
        </p:txBody>
      </p:sp>
      <p:sp>
        <p:nvSpPr>
          <p:cNvPr id="7" name="TextBox 6">
            <a:extLst>
              <a:ext uri="{FF2B5EF4-FFF2-40B4-BE49-F238E27FC236}">
                <a16:creationId xmlns:a16="http://schemas.microsoft.com/office/drawing/2014/main" id="{6992BECF-D081-4602-FEF5-299165D12C87}"/>
              </a:ext>
            </a:extLst>
          </p:cNvPr>
          <p:cNvSpPr txBox="1"/>
          <p:nvPr/>
        </p:nvSpPr>
        <p:spPr>
          <a:xfrm>
            <a:off x="8552749" y="3674362"/>
            <a:ext cx="1144190"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Trillionth</a:t>
            </a:r>
            <a:r>
              <a:rPr lang="en-US" dirty="0"/>
              <a:t> </a:t>
            </a:r>
          </a:p>
        </p:txBody>
      </p:sp>
      <p:sp>
        <p:nvSpPr>
          <p:cNvPr id="8" name="TextBox 7">
            <a:extLst>
              <a:ext uri="{FF2B5EF4-FFF2-40B4-BE49-F238E27FC236}">
                <a16:creationId xmlns:a16="http://schemas.microsoft.com/office/drawing/2014/main" id="{C130F8C6-93A8-7C4E-F2F1-52A7BE8FB077}"/>
              </a:ext>
            </a:extLst>
          </p:cNvPr>
          <p:cNvSpPr txBox="1"/>
          <p:nvPr/>
        </p:nvSpPr>
        <p:spPr>
          <a:xfrm>
            <a:off x="8979089" y="4127838"/>
            <a:ext cx="1782171"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1,000 Trillionths</a:t>
            </a:r>
            <a:r>
              <a:rPr lang="en-US" dirty="0"/>
              <a:t> </a:t>
            </a:r>
          </a:p>
        </p:txBody>
      </p:sp>
    </p:spTree>
    <p:extLst>
      <p:ext uri="{BB962C8B-B14F-4D97-AF65-F5344CB8AC3E}">
        <p14:creationId xmlns:p14="http://schemas.microsoft.com/office/powerpoint/2010/main" val="4134025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17064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point is the “present” or “now” is so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infinitely small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as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not exist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yet.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cannot live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future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nor can we relive one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past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Tomorrow never comes and yesterday never returns</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are affixed to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“non-existent”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present.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time for salvation is always now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never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yesterday nor tomorrow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yesterday is gone and tomorrow never comes.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6:2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 ACCEPTABLE TIME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THE DAY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8870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04753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Origination of matter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How did nothing create everything?</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mj-lt"/>
              <a:buAutoNum type="arabicPeriod" startAt="3"/>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Origination of life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huge body of evolutionary science </a:t>
            </a:r>
          </a:p>
          <a:p>
            <a:pPr marL="1143000" lvl="1" indent="-4572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ut no one can answer the question:  How did the one cell organism come into existence?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How did life originate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Darwin’s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black box</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even Darwin, the father of evolutionary science, knew this question can’t be answered.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Meaning and purpose of life?</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2903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110799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sum it up, if life is a journey, seems logical that we should know or at least ask three question which essentially forms the last unanswerable 5</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question – Purpose of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CEE6DB17-0609-67E6-2CD4-2F5440255FCE}"/>
              </a:ext>
            </a:extLst>
          </p:cNvPr>
          <p:cNvGraphicFramePr>
            <a:graphicFrameLocks noGrp="1"/>
          </p:cNvGraphicFramePr>
          <p:nvPr>
            <p:extLst>
              <p:ext uri="{D42A27DB-BD31-4B8C-83A1-F6EECF244321}">
                <p14:modId xmlns:p14="http://schemas.microsoft.com/office/powerpoint/2010/main" val="2669987768"/>
              </p:ext>
            </p:extLst>
          </p:nvPr>
        </p:nvGraphicFramePr>
        <p:xfrm>
          <a:off x="558800" y="2927835"/>
          <a:ext cx="10852151" cy="1548915"/>
        </p:xfrm>
        <a:graphic>
          <a:graphicData uri="http://schemas.openxmlformats.org/drawingml/2006/table">
            <a:tbl>
              <a:tblPr firstRow="1" firstCol="1" bandRow="1">
                <a:tableStyleId>{21E4AEA4-8DFA-4A89-87EB-49C32662AFE0}</a:tableStyleId>
              </a:tblPr>
              <a:tblGrid>
                <a:gridCol w="3616675">
                  <a:extLst>
                    <a:ext uri="{9D8B030D-6E8A-4147-A177-3AD203B41FA5}">
                      <a16:colId xmlns:a16="http://schemas.microsoft.com/office/drawing/2014/main" val="3570211624"/>
                    </a:ext>
                  </a:extLst>
                </a:gridCol>
                <a:gridCol w="3617738">
                  <a:extLst>
                    <a:ext uri="{9D8B030D-6E8A-4147-A177-3AD203B41FA5}">
                      <a16:colId xmlns:a16="http://schemas.microsoft.com/office/drawing/2014/main" val="286982171"/>
                    </a:ext>
                  </a:extLst>
                </a:gridCol>
                <a:gridCol w="3617738">
                  <a:extLst>
                    <a:ext uri="{9D8B030D-6E8A-4147-A177-3AD203B41FA5}">
                      <a16:colId xmlns:a16="http://schemas.microsoft.com/office/drawing/2014/main" val="1729162061"/>
                    </a:ext>
                  </a:extLst>
                </a:gridCol>
              </a:tblGrid>
              <a:tr h="324386">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World</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Scriptures</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667516"/>
                  </a:ext>
                </a:extLst>
              </a:tr>
              <a:tr h="424200">
                <a:tc>
                  <a:txBody>
                    <a:bodyPr/>
                    <a:lstStyle/>
                    <a:p>
                      <a:pPr marL="0" marR="0">
                        <a:spcBef>
                          <a:spcPts val="0"/>
                        </a:spcBef>
                        <a:spcAft>
                          <a:spcPts val="0"/>
                        </a:spcAft>
                      </a:pPr>
                      <a:r>
                        <a:rPr lang="en-US" sz="2400" dirty="0">
                          <a:solidFill>
                            <a:srgbClr val="002060"/>
                          </a:solidFill>
                          <a:effectLst/>
                        </a:rPr>
                        <a:t>Who put us on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God</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289075"/>
                  </a:ext>
                </a:extLst>
              </a:tr>
              <a:tr h="324386">
                <a:tc>
                  <a:txBody>
                    <a:bodyPr/>
                    <a:lstStyle/>
                    <a:p>
                      <a:pPr marL="0" marR="0">
                        <a:spcBef>
                          <a:spcPts val="0"/>
                        </a:spcBef>
                        <a:spcAft>
                          <a:spcPts val="0"/>
                        </a:spcAft>
                      </a:pPr>
                      <a:r>
                        <a:rPr lang="en-US" sz="2400" dirty="0">
                          <a:solidFill>
                            <a:srgbClr val="002060"/>
                          </a:solidFill>
                          <a:effectLst/>
                        </a:rPr>
                        <a:t>Purpose of this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Become God’s Children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5290265"/>
                  </a:ext>
                </a:extLst>
              </a:tr>
              <a:tr h="393195">
                <a:tc>
                  <a:txBody>
                    <a:bodyPr/>
                    <a:lstStyle/>
                    <a:p>
                      <a:pPr marL="0" marR="0">
                        <a:spcBef>
                          <a:spcPts val="0"/>
                        </a:spcBef>
                        <a:spcAft>
                          <a:spcPts val="0"/>
                        </a:spcAft>
                      </a:pPr>
                      <a:r>
                        <a:rPr lang="en-US" sz="2400" dirty="0">
                          <a:solidFill>
                            <a:srgbClr val="002060"/>
                          </a:solidFill>
                          <a:effectLst/>
                        </a:rPr>
                        <a:t>Destination?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a:solidFill>
                            <a:srgbClr val="002060"/>
                          </a:solidFill>
                          <a:effectLst/>
                        </a:rPr>
                        <a:t>Oblivion</a:t>
                      </a:r>
                      <a:endParaRPr lang="en-US"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Heaven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7336931"/>
                  </a:ext>
                </a:extLst>
              </a:tr>
            </a:tbl>
          </a:graphicData>
        </a:graphic>
      </p:graphicFrame>
    </p:spTree>
    <p:extLst>
      <p:ext uri="{BB962C8B-B14F-4D97-AF65-F5344CB8AC3E}">
        <p14:creationId xmlns:p14="http://schemas.microsoft.com/office/powerpoint/2010/main" val="37657626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489364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All creation reveals the existence of God</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ninformed therefore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worship the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rather than the creator</a:t>
            </a:r>
          </a:p>
          <a:p>
            <a:pPr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1:25 </a:t>
            </a:r>
            <a:r>
              <a:rPr lang="en-US" sz="2400" dirty="0">
                <a:latin typeface="Times New Roman" panose="02020603050405020304" pitchFamily="18" charset="0"/>
                <a:cs typeface="Times New Roman" panose="02020603050405020304" pitchFamily="18" charset="0"/>
              </a:rPr>
              <a:t>They exchanged the truth of God for a lie, and worshiped and served </a:t>
            </a:r>
            <a:r>
              <a:rPr lang="en-US" sz="2400" b="1" u="sng" dirty="0">
                <a:latin typeface="Times New Roman" panose="02020603050405020304" pitchFamily="18" charset="0"/>
                <a:cs typeface="Times New Roman" panose="02020603050405020304" pitchFamily="18" charset="0"/>
              </a:rPr>
              <a:t>created things </a:t>
            </a:r>
            <a:r>
              <a:rPr lang="en-US" sz="2400" dirty="0">
                <a:latin typeface="Times New Roman" panose="02020603050405020304" pitchFamily="18" charset="0"/>
                <a:cs typeface="Times New Roman" panose="02020603050405020304" pitchFamily="18" charset="0"/>
              </a:rPr>
              <a:t>rather than </a:t>
            </a:r>
            <a:r>
              <a:rPr lang="en-US" sz="2400" b="1" u="sng" dirty="0">
                <a:latin typeface="Times New Roman" panose="02020603050405020304" pitchFamily="18" charset="0"/>
                <a:cs typeface="Times New Roman" panose="02020603050405020304" pitchFamily="18" charset="0"/>
              </a:rPr>
              <a:t>the Creator-</a:t>
            </a:r>
            <a:r>
              <a:rPr lang="en-US" sz="2400" dirty="0">
                <a:latin typeface="Times New Roman" panose="02020603050405020304" pitchFamily="18" charset="0"/>
                <a:cs typeface="Times New Roman" panose="02020603050405020304" pitchFamily="18" charset="0"/>
              </a:rPr>
              <a:t>-who is forever praised. Amen. </a:t>
            </a:r>
            <a:br>
              <a:rPr lang="en-US" sz="2400" dirty="0"/>
            </a:br>
            <a:endParaRPr lang="en-US" sz="2400" dirty="0"/>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Man needs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knowledge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that comes from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God’s word</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God’s infinite wisdom and purpose, God reveals or uncovers His spiritual mysteries through His word </a:t>
            </a: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 the better to way to look at it is this way.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reveals His existence and all the hidden spiritual realities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through His word</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ll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creation confirms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truth of God’s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08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Before Time Began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323987"/>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It was then – Before Time – Before Earth – Before Man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 formed His desire to bring Other Sons into Glory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Promised His Sons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Established His Predetermined Plan on How to Bestow His Gift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Set into Motion the building of His church</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45578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3416320"/>
          </a:xfrm>
          <a:prstGeom prst="rect">
            <a:avLst/>
          </a:prstGeom>
          <a:noFill/>
        </p:spPr>
        <p:txBody>
          <a:bodyPr wrap="square" rtlCol="0">
            <a:spAutoFit/>
          </a:bodyPr>
          <a:lstStyle/>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Let’s remember what we just revealed about God’s word: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Word is Truth. John 17:17</a:t>
            </a:r>
          </a:p>
          <a:p>
            <a:pPr marL="1257300" lvl="2"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is Truth. John 14:16</a:t>
            </a:r>
          </a:p>
          <a:p>
            <a:pPr marL="1257300" lvl="2"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is the Word. John 1:1</a:t>
            </a: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cannot lie. Titus 2:1; Hebrews 6:18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(truth) is the author of His word (truth). 2 Timothy 3:16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word is complete. 2 Peter 1:3</a:t>
            </a:r>
          </a:p>
          <a:p>
            <a:pPr lvl="2"/>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Now Add: God’s word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reveals spiritual mysteries </a:t>
            </a:r>
            <a:r>
              <a:rPr lang="en-US" sz="2400" dirty="0">
                <a:latin typeface="Times New Roman" panose="02020603050405020304" pitchFamily="18" charset="0"/>
                <a:ea typeface="Calibri" panose="020F0502020204030204" pitchFamily="34" charset="0"/>
                <a:cs typeface="Times New Roman" panose="02020603050405020304" pitchFamily="18" charset="0"/>
              </a:rPr>
              <a:t>hidden from ages past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7485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4" name="TextBox 3">
            <a:extLst>
              <a:ext uri="{FF2B5EF4-FFF2-40B4-BE49-F238E27FC236}">
                <a16:creationId xmlns:a16="http://schemas.microsoft.com/office/drawing/2014/main" id="{7B150AD5-B4DA-B4BA-7160-2E49BEC5B55E}"/>
              </a:ext>
            </a:extLst>
          </p:cNvPr>
          <p:cNvSpPr txBox="1"/>
          <p:nvPr/>
        </p:nvSpPr>
        <p:spPr>
          <a:xfrm>
            <a:off x="685800" y="1433148"/>
            <a:ext cx="1072515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Timothy 2:3-4 …God our Savior, </a:t>
            </a:r>
            <a:r>
              <a:rPr lang="en-US" sz="2000" b="1"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desires all men to be saved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and to come to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knowledge of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truth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16:25-27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Now to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(God) who is able to establish you by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my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gospel</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and the proclamation of Jesus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(God’s word - scripture)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revelation of the mystery hidden for long ages past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now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revealed and made known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through the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prophetic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writings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by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command</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of the eternal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(again, God’s word – scripture) so that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all nations might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 and obey</a:t>
            </a:r>
          </a:p>
          <a:p>
            <a:pPr marL="0" marR="0">
              <a:spcBef>
                <a:spcPts val="0"/>
              </a:spcBef>
              <a:spcAft>
                <a:spcPts val="0"/>
              </a:spcAft>
            </a:pPr>
            <a:endPar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desires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men to be saved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by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knowledge of the truth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What is the mystery? -  </a:t>
            </a:r>
            <a:r>
              <a:rPr lang="en-US" sz="2000" b="1" dirty="0">
                <a:latin typeface="Times New Roman" panose="02020603050405020304" pitchFamily="18" charset="0"/>
                <a:ea typeface="Calibri" panose="020F0502020204030204" pitchFamily="34" charset="0"/>
                <a:cs typeface="Times New Roman" panose="02020603050405020304" pitchFamily="18" charset="0"/>
              </a:rPr>
              <a:t>the gospel </a:t>
            </a:r>
            <a:r>
              <a:rPr lang="en-US" sz="2000" dirty="0">
                <a:latin typeface="Times New Roman" panose="02020603050405020304" pitchFamily="18" charset="0"/>
                <a:ea typeface="Calibri" panose="020F0502020204030204" pitchFamily="34" charset="0"/>
                <a:cs typeface="Times New Roman" panose="02020603050405020304" pitchFamily="18" charset="0"/>
              </a:rPr>
              <a:t>– good news of salvation through Jesus Christ</a:t>
            </a: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Who commanded the revelation of the mystery of the gospel? -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God</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How are the mysteries of the gospel made known? </a:t>
            </a:r>
            <a:r>
              <a:rPr lang="en-US" sz="2000" b="1" dirty="0">
                <a:latin typeface="Times New Roman" panose="02020603050405020304" pitchFamily="18" charset="0"/>
                <a:ea typeface="Calibri" panose="020F0502020204030204" pitchFamily="34" charset="0"/>
                <a:cs typeface="Times New Roman" panose="02020603050405020304" pitchFamily="18" charset="0"/>
              </a:rPr>
              <a:t>God’s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word </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How is God’s word made known? </a:t>
            </a:r>
            <a:r>
              <a:rPr lang="en-US" sz="2000" b="1" dirty="0">
                <a:latin typeface="Times New Roman" panose="02020603050405020304" pitchFamily="18" charset="0"/>
                <a:ea typeface="Calibri" panose="020F0502020204030204" pitchFamily="34" charset="0"/>
                <a:cs typeface="Times New Roman" panose="02020603050405020304" pitchFamily="18" charset="0"/>
              </a:rPr>
              <a:t>– Proclaimed through the written word</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Made known to whom?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nations – all mankind</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For what purpose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latin typeface="Times New Roman" panose="02020603050405020304" pitchFamily="18" charset="0"/>
                <a:ea typeface="Calibri" panose="020F0502020204030204" pitchFamily="34" charset="0"/>
                <a:cs typeface="Times New Roman" panose="02020603050405020304" pitchFamily="18" charset="0"/>
              </a:rPr>
              <a:t>F</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or all nations  - believe and obey</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herefore, for all men to be saved.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BDCA72B5-97B4-B117-1C9A-0622A56A1E49}"/>
              </a:ext>
            </a:extLst>
          </p:cNvPr>
          <p:cNvCxnSpPr>
            <a:cxnSpLocks/>
          </p:cNvCxnSpPr>
          <p:nvPr/>
        </p:nvCxnSpPr>
        <p:spPr>
          <a:xfrm>
            <a:off x="4988257" y="6506423"/>
            <a:ext cx="593346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173C78-2081-810F-DA47-70A7E0055695}"/>
              </a:ext>
            </a:extLst>
          </p:cNvPr>
          <p:cNvCxnSpPr>
            <a:cxnSpLocks/>
          </p:cNvCxnSpPr>
          <p:nvPr/>
        </p:nvCxnSpPr>
        <p:spPr>
          <a:xfrm>
            <a:off x="10921723" y="4336676"/>
            <a:ext cx="0" cy="21697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29E45E6-5BB8-00E5-461E-323B90940997}"/>
              </a:ext>
            </a:extLst>
          </p:cNvPr>
          <p:cNvCxnSpPr>
            <a:cxnSpLocks/>
          </p:cNvCxnSpPr>
          <p:nvPr/>
        </p:nvCxnSpPr>
        <p:spPr>
          <a:xfrm flipH="1">
            <a:off x="9056594" y="4336676"/>
            <a:ext cx="1865129"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4892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5509200"/>
          </a:xfrm>
          <a:prstGeom prst="rect">
            <a:avLst/>
          </a:prstGeom>
          <a:noFill/>
        </p:spPr>
        <p:txBody>
          <a:bodyPr wrap="square" rtlCol="0">
            <a:sp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Colossians 1:25-27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church</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 was made a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minister</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diakonos</a:t>
            </a:r>
            <a:r>
              <a:rPr lang="en-US" sz="3200" dirty="0">
                <a:latin typeface="Times New Roman" panose="02020603050405020304" pitchFamily="18" charset="0"/>
                <a:ea typeface="Calibri" panose="020F0502020204030204" pitchFamily="34" charset="0"/>
                <a:cs typeface="Times New Roman" panose="02020603050405020304" pitchFamily="18" charset="0"/>
              </a:rPr>
              <a:t> servant – deacon) (why?)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 to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(because of)</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stewardship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(administration and caring for something entrusted to them … but who?)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from God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bestowed on me (why?)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your benefit</a:t>
            </a:r>
            <a:r>
              <a:rPr lang="en-US" sz="32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 saints at Colossae)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 that I might fully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carry out the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preaching of</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word of God?)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that is,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mystery</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which has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hidden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from the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past</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ages and generations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has now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manifested to His saints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to whom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willed to make known</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riches of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glory of this mystery</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among the Gentiles, which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Christ in 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 hope of glory.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9668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5130764"/>
          </a:xfrm>
          <a:prstGeom prst="rect">
            <a:avLst/>
          </a:prstGeom>
          <a:noFill/>
        </p:spPr>
        <p:txBody>
          <a:bodyPr wrap="square" rtlCol="0">
            <a:spAutoFit/>
          </a:bodyPr>
          <a:lstStyle/>
          <a:p>
            <a:pPr marL="285750" marR="0" indent="-285750">
              <a:lnSpc>
                <a:spcPct val="107000"/>
              </a:lnSpc>
              <a:spcBef>
                <a:spcPts val="0"/>
              </a:spcBef>
              <a:spcAft>
                <a:spcPts val="800"/>
              </a:spcAft>
              <a:buSzPct val="124000"/>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made Paul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servant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the purpose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stewardship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(care and administration)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Stewardship of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word </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 word is what?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God’s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mysteries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formerly hidden to past ages</a:t>
            </a:r>
          </a:p>
          <a:p>
            <a:pPr marL="285750" indent="-285750">
              <a:lnSpc>
                <a:spcPct val="107000"/>
              </a:lnSpc>
              <a:spcAft>
                <a:spcPts val="800"/>
              </a:spcAft>
              <a:buSzPct val="100000"/>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God’s mysteries are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Christ in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the gospel message of salvation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To whom were the Revelation of Mystery given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By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will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mysteries of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were made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known to the saints of God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How made known?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Pr</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eaching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Word of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gospel of Christ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Are we now the Stewards of God’s mystery? Yes, b</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will</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entrusted to the saints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same stewardship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revealed mysteries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the gospel message</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Who do we know that?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6238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63472" y="21406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31140" y="988268"/>
            <a:ext cx="10725150" cy="5570756"/>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Acts 16:17 </a:t>
            </a:r>
            <a:r>
              <a:rPr lang="en-US" sz="2400" dirty="0">
                <a:latin typeface="Times New Roman" panose="02020603050405020304" pitchFamily="18" charset="0"/>
                <a:cs typeface="Times New Roman" panose="02020603050405020304" pitchFamily="18" charset="0"/>
              </a:rPr>
              <a:t> Following after Paul and us, she kept crying out, saying, "These men are </a:t>
            </a:r>
            <a:r>
              <a:rPr lang="en-US" sz="2400" b="1" u="sng" dirty="0">
                <a:highlight>
                  <a:srgbClr val="FFFF00"/>
                </a:highlight>
                <a:latin typeface="Times New Roman" panose="02020603050405020304" pitchFamily="18" charset="0"/>
                <a:cs typeface="Times New Roman" panose="02020603050405020304" pitchFamily="18" charset="0"/>
              </a:rPr>
              <a:t>bond-servants</a:t>
            </a:r>
            <a:r>
              <a:rPr lang="en-US" sz="2400" b="1" u="sng" dirty="0">
                <a:latin typeface="Times New Roman" panose="02020603050405020304" pitchFamily="18" charset="0"/>
                <a:cs typeface="Times New Roman" panose="02020603050405020304" pitchFamily="18" charset="0"/>
              </a:rPr>
              <a:t> of the Most High God </a:t>
            </a:r>
            <a:r>
              <a:rPr lang="en-US" sz="2400" dirty="0">
                <a:latin typeface="Times New Roman" panose="02020603050405020304" pitchFamily="18" charset="0"/>
                <a:cs typeface="Times New Roman" panose="02020603050405020304" pitchFamily="18" charset="0"/>
              </a:rPr>
              <a:t>(</a:t>
            </a:r>
            <a:r>
              <a:rPr lang="en-US" sz="2400" u="sng" dirty="0">
                <a:latin typeface="Times New Roman" panose="02020603050405020304" pitchFamily="18" charset="0"/>
                <a:cs typeface="Times New Roman" panose="02020603050405020304" pitchFamily="18" charset="0"/>
              </a:rPr>
              <a:t>stewards of God’s word)</a:t>
            </a:r>
            <a:r>
              <a:rPr lang="en-US" sz="2400" dirty="0">
                <a:latin typeface="Times New Roman" panose="02020603050405020304" pitchFamily="18" charset="0"/>
                <a:cs typeface="Times New Roman" panose="02020603050405020304" pitchFamily="18" charset="0"/>
              </a:rPr>
              <a:t> who are </a:t>
            </a:r>
            <a:r>
              <a:rPr lang="en-US" sz="2400" b="1" u="sng" dirty="0">
                <a:latin typeface="Times New Roman" panose="02020603050405020304" pitchFamily="18" charset="0"/>
                <a:cs typeface="Times New Roman" panose="02020603050405020304" pitchFamily="18" charset="0"/>
              </a:rPr>
              <a:t>proclaiming to you the </a:t>
            </a:r>
            <a:r>
              <a:rPr lang="en-US" sz="2400" b="1" u="sng" dirty="0">
                <a:highlight>
                  <a:srgbClr val="FFFF00"/>
                </a:highlight>
                <a:latin typeface="Times New Roman" panose="02020603050405020304" pitchFamily="18" charset="0"/>
                <a:cs typeface="Times New Roman" panose="02020603050405020304" pitchFamily="18" charset="0"/>
              </a:rPr>
              <a:t>way of salvation </a:t>
            </a:r>
            <a:r>
              <a:rPr lang="en-US" sz="2400" dirty="0">
                <a:latin typeface="Times New Roman" panose="02020603050405020304" pitchFamily="18" charset="0"/>
                <a:cs typeface="Times New Roman" panose="02020603050405020304" pitchFamily="18" charset="0"/>
              </a:rPr>
              <a:t>(G</a:t>
            </a:r>
            <a:r>
              <a:rPr lang="en-US" sz="2400" u="sng" dirty="0">
                <a:latin typeface="Times New Roman" panose="02020603050405020304" pitchFamily="18" charset="0"/>
                <a:cs typeface="Times New Roman" panose="02020603050405020304" pitchFamily="18" charset="0"/>
              </a:rPr>
              <a:t>od’s hidden mystery now revealed)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Again, Paul states both </a:t>
            </a:r>
            <a:r>
              <a:rPr lang="en-US" sz="2400" b="1" u="sng" dirty="0">
                <a:latin typeface="Times New Roman" panose="02020603050405020304" pitchFamily="18" charset="0"/>
                <a:cs typeface="Times New Roman" panose="02020603050405020304" pitchFamily="18" charset="0"/>
              </a:rPr>
              <a:t>he and the saints </a:t>
            </a:r>
            <a:r>
              <a:rPr lang="en-US" sz="2400" dirty="0">
                <a:latin typeface="Times New Roman" panose="02020603050405020304" pitchFamily="18" charset="0"/>
                <a:cs typeface="Times New Roman" panose="02020603050405020304" pitchFamily="18" charset="0"/>
              </a:rPr>
              <a:t>in the church are </a:t>
            </a:r>
            <a:r>
              <a:rPr lang="en-US" sz="2400" b="1" u="sng" dirty="0">
                <a:latin typeface="Times New Roman" panose="02020603050405020304" pitchFamily="18" charset="0"/>
                <a:cs typeface="Times New Roman" panose="02020603050405020304" pitchFamily="18" charset="0"/>
              </a:rPr>
              <a:t>servants and stewards </a:t>
            </a:r>
            <a:r>
              <a:rPr lang="en-US" sz="2400" dirty="0">
                <a:latin typeface="Times New Roman" panose="02020603050405020304" pitchFamily="18" charset="0"/>
                <a:cs typeface="Times New Roman" panose="02020603050405020304" pitchFamily="18" charset="0"/>
              </a:rPr>
              <a:t>of God’s mysteries. That stewardship is fulfilled in proclaiming God’s word.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as the </a:t>
            </a:r>
            <a:r>
              <a:rPr lang="en-US" sz="2400" b="1" u="sng" dirty="0">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of God are God’s </a:t>
            </a:r>
            <a:r>
              <a:rPr lang="en-US" sz="2400" b="1" u="sng" dirty="0">
                <a:latin typeface="Times New Roman" panose="02020603050405020304" pitchFamily="18" charset="0"/>
                <a:cs typeface="Times New Roman" panose="02020603050405020304" pitchFamily="18" charset="0"/>
              </a:rPr>
              <a:t>bond-servants</a:t>
            </a:r>
            <a:r>
              <a:rPr lang="en-US" sz="2400" dirty="0">
                <a:latin typeface="Times New Roman" panose="02020603050405020304" pitchFamily="18" charset="0"/>
                <a:cs typeface="Times New Roman" panose="02020603050405020304" pitchFamily="18" charset="0"/>
              </a:rPr>
              <a:t> who as </a:t>
            </a:r>
            <a:r>
              <a:rPr lang="en-US" sz="2400" b="1" u="sng" dirty="0">
                <a:latin typeface="Times New Roman" panose="02020603050405020304" pitchFamily="18" charset="0"/>
                <a:cs typeface="Times New Roman" panose="02020603050405020304" pitchFamily="18" charset="0"/>
              </a:rPr>
              <a:t>stewards</a:t>
            </a:r>
            <a:r>
              <a:rPr lang="en-US" sz="2400" dirty="0">
                <a:latin typeface="Times New Roman" panose="02020603050405020304" pitchFamily="18" charset="0"/>
                <a:cs typeface="Times New Roman" panose="02020603050405020304" pitchFamily="18" charset="0"/>
              </a:rPr>
              <a:t> of God’s word proclaim </a:t>
            </a:r>
            <a:r>
              <a:rPr lang="en-US" sz="2400" b="1" u="sng" dirty="0">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 the </a:t>
            </a:r>
            <a:r>
              <a:rPr lang="en-US" sz="2400" b="1" u="sng" dirty="0">
                <a:latin typeface="Times New Roman" panose="02020603050405020304" pitchFamily="18" charset="0"/>
                <a:cs typeface="Times New Roman" panose="02020603050405020304" pitchFamily="18" charset="0"/>
              </a:rPr>
              <a:t>hidden mystery of God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Christ in you</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That which God has hidden to physical man is revealed through the spiritual man</a:t>
            </a:r>
          </a:p>
          <a:p>
            <a:endParaRPr lang="en-US" sz="2000" dirty="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929EB9F0-720D-E71D-5D61-22A1E7F0E0AC}"/>
              </a:ext>
            </a:extLst>
          </p:cNvPr>
          <p:cNvCxnSpPr>
            <a:cxnSpLocks/>
          </p:cNvCxnSpPr>
          <p:nvPr/>
        </p:nvCxnSpPr>
        <p:spPr>
          <a:xfrm>
            <a:off x="5518662" y="2149518"/>
            <a:ext cx="445410" cy="805218"/>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EF637F9-8598-7926-0322-CA4128843AD6}"/>
              </a:ext>
            </a:extLst>
          </p:cNvPr>
          <p:cNvCxnSpPr>
            <a:cxnSpLocks/>
          </p:cNvCxnSpPr>
          <p:nvPr/>
        </p:nvCxnSpPr>
        <p:spPr>
          <a:xfrm>
            <a:off x="1335574" y="1688906"/>
            <a:ext cx="0" cy="1149825"/>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542AD11-1EAD-F4C6-1CF2-4480B83A7792}"/>
              </a:ext>
            </a:extLst>
          </p:cNvPr>
          <p:cNvCxnSpPr>
            <a:cxnSpLocks/>
          </p:cNvCxnSpPr>
          <p:nvPr/>
        </p:nvCxnSpPr>
        <p:spPr>
          <a:xfrm flipH="1">
            <a:off x="4769893" y="2913793"/>
            <a:ext cx="375313" cy="77109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828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51147"/>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974542"/>
            <a:ext cx="10975227" cy="5324535"/>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Matthew 28:19-20 </a:t>
            </a:r>
            <a:r>
              <a:rPr lang="en-US" sz="2000" dirty="0">
                <a:latin typeface="Times New Roman" panose="02020603050405020304" pitchFamily="18" charset="0"/>
                <a:cs typeface="Times New Roman" panose="02020603050405020304" pitchFamily="18" charset="0"/>
              </a:rPr>
              <a:t> "Go therefore and </a:t>
            </a:r>
            <a:r>
              <a:rPr lang="en-US" sz="2000" b="1" u="sng" dirty="0">
                <a:highlight>
                  <a:srgbClr val="FFFF00"/>
                </a:highlight>
                <a:latin typeface="Times New Roman" panose="02020603050405020304" pitchFamily="18" charset="0"/>
                <a:cs typeface="Times New Roman" panose="02020603050405020304" pitchFamily="18" charset="0"/>
              </a:rPr>
              <a:t>make disciples </a:t>
            </a:r>
            <a:r>
              <a:rPr lang="en-US" sz="2000" b="1" u="sng" dirty="0">
                <a:latin typeface="Times New Roman" panose="02020603050405020304" pitchFamily="18" charset="0"/>
                <a:cs typeface="Times New Roman" panose="02020603050405020304" pitchFamily="18" charset="0"/>
              </a:rPr>
              <a:t>of all the nations</a:t>
            </a:r>
            <a:r>
              <a:rPr lang="en-US" sz="2000" dirty="0">
                <a:latin typeface="Times New Roman" panose="02020603050405020304" pitchFamily="18" charset="0"/>
                <a:cs typeface="Times New Roman" panose="02020603050405020304" pitchFamily="18" charset="0"/>
              </a:rPr>
              <a:t>, baptizing them in the name of the Father and the Son and the Holy Spirit, </a:t>
            </a:r>
            <a:r>
              <a:rPr lang="en-US" sz="2000" baseline="30000" dirty="0">
                <a:latin typeface="Times New Roman" panose="02020603050405020304" pitchFamily="18" charset="0"/>
                <a:cs typeface="Times New Roman" panose="02020603050405020304" pitchFamily="18" charset="0"/>
              </a:rPr>
              <a:t>20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teaching </a:t>
            </a:r>
            <a:r>
              <a:rPr lang="en-US" sz="2000" b="1" u="sng" dirty="0">
                <a:latin typeface="Times New Roman" panose="02020603050405020304" pitchFamily="18" charset="0"/>
                <a:cs typeface="Times New Roman" panose="02020603050405020304" pitchFamily="18" charset="0"/>
              </a:rPr>
              <a:t>them to observe </a:t>
            </a:r>
            <a:r>
              <a:rPr lang="en-US" sz="2000" b="1" u="sng" dirty="0">
                <a:highlight>
                  <a:srgbClr val="FFFF00"/>
                </a:highlight>
                <a:latin typeface="Times New Roman" panose="02020603050405020304" pitchFamily="18" charset="0"/>
                <a:cs typeface="Times New Roman" panose="02020603050405020304" pitchFamily="18" charset="0"/>
              </a:rPr>
              <a:t>all that I commanded </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heard from me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000" dirty="0">
                <a:latin typeface="Times New Roman" panose="02020603050405020304" pitchFamily="18" charset="0"/>
                <a:ea typeface="Calibri" panose="020F0502020204030204" pitchFamily="34" charset="0"/>
                <a:cs typeface="Times New Roman" panose="02020603050405020304" pitchFamily="18" charset="0"/>
              </a:rPr>
              <a:t>God) in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presence of many witnesses,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these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also.</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000" dirty="0">
                <a:latin typeface="Times New Roman" panose="02020603050405020304" pitchFamily="18" charset="0"/>
                <a:ea typeface="Calibri" panose="020F0502020204030204" pitchFamily="34" charset="0"/>
                <a:cs typeface="Times New Roman" panose="02020603050405020304" pitchFamily="18" charset="0"/>
              </a:rPr>
              <a:t>was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servant</a:t>
            </a:r>
            <a:r>
              <a:rPr lang="en-US" sz="2000" u="sng"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of Christ 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a:t>
            </a:r>
            <a:r>
              <a:rPr lang="en-US" sz="2000" dirty="0">
                <a:latin typeface="Times New Roman" panose="02020603050405020304" pitchFamily="18" charset="0"/>
                <a:ea typeface="Calibri" panose="020F0502020204030204" pitchFamily="34" charset="0"/>
                <a:cs typeface="Times New Roman" panose="02020603050405020304" pitchFamily="18" charset="0"/>
              </a:rPr>
              <a:t> of the mysteries of God – the gospel</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Paul revealed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the mysteries </a:t>
            </a:r>
            <a:r>
              <a:rPr lang="en-US" sz="2000" dirty="0">
                <a:latin typeface="Times New Roman" panose="02020603050405020304" pitchFamily="18" charset="0"/>
                <a:ea typeface="Calibri" panose="020F0502020204030204" pitchFamily="34" charset="0"/>
                <a:cs typeface="Times New Roman" panose="02020603050405020304" pitchFamily="18" charset="0"/>
              </a:rPr>
              <a:t>of God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to the saints </a:t>
            </a:r>
            <a:r>
              <a:rPr lang="en-US" sz="2000" dirty="0">
                <a:latin typeface="Times New Roman" panose="02020603050405020304" pitchFamily="18" charset="0"/>
                <a:ea typeface="Calibri" panose="020F0502020204030204" pitchFamily="34" charset="0"/>
                <a:cs typeface="Times New Roman" panose="02020603050405020304" pitchFamily="18" charset="0"/>
              </a:rPr>
              <a:t>in the church</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saints</a:t>
            </a:r>
            <a:r>
              <a:rPr lang="en-US" sz="2000" dirty="0">
                <a:latin typeface="Times New Roman" panose="02020603050405020304" pitchFamily="18" charset="0"/>
                <a:ea typeface="Calibri" panose="020F0502020204030204" pitchFamily="34" charset="0"/>
                <a:cs typeface="Times New Roman" panose="02020603050405020304" pitchFamily="18" charset="0"/>
              </a:rPr>
              <a:t> are now also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servants of God </a:t>
            </a:r>
            <a:r>
              <a:rPr lang="en-US" sz="2000" dirty="0">
                <a:latin typeface="Times New Roman" panose="02020603050405020304" pitchFamily="18" charset="0"/>
                <a:ea typeface="Calibri" panose="020F0502020204030204" pitchFamily="34" charset="0"/>
                <a:cs typeface="Times New Roman" panose="02020603050405020304" pitchFamily="18" charset="0"/>
              </a:rPr>
              <a:t>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stewards of God’s word</a:t>
            </a:r>
          </a:p>
          <a:p>
            <a:pPr marL="342900" indent="-342900">
              <a:buFont typeface="Arial" panose="020B0604020202020204" pitchFamily="34" charset="0"/>
              <a:buChar char="•"/>
            </a:pP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Stewardship</a:t>
            </a:r>
            <a:r>
              <a:rPr lang="en-US" sz="2000" dirty="0">
                <a:latin typeface="Times New Roman" panose="02020603050405020304" pitchFamily="18" charset="0"/>
                <a:ea typeface="Calibri" panose="020F0502020204030204" pitchFamily="34" charset="0"/>
                <a:cs typeface="Times New Roman" panose="02020603050405020304" pitchFamily="18" charset="0"/>
              </a:rPr>
              <a:t> of God’s word – as commanded by God - is fulfilled in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caring for </a:t>
            </a:r>
            <a:r>
              <a:rPr lang="en-US" sz="2000" dirty="0">
                <a:latin typeface="Times New Roman" panose="02020603050405020304" pitchFamily="18" charset="0"/>
                <a:ea typeface="Calibri" panose="020F0502020204030204" pitchFamily="34" charset="0"/>
                <a:cs typeface="Times New Roman" panose="02020603050405020304" pitchFamily="18" charset="0"/>
              </a:rPr>
              <a:t>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preaching God’s word</a:t>
            </a:r>
            <a:r>
              <a:rPr lang="en-US" sz="2000" dirty="0">
                <a:latin typeface="Times New Roman" panose="02020603050405020304" pitchFamily="18" charset="0"/>
                <a:ea typeface="Calibri" panose="020F0502020204030204" pitchFamily="34" charset="0"/>
                <a:cs typeface="Times New Roman" panose="02020603050405020304" pitchFamily="18" charset="0"/>
              </a:rPr>
              <a:t> to other men</a:t>
            </a:r>
            <a:endParaRPr lang="en-US" sz="2000" b="1" u="sng"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In this way, the mysteries of God handed down from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generation to generation.</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Romans 1:17 </a:t>
            </a:r>
            <a:r>
              <a:rPr lang="en-US" sz="2000" dirty="0">
                <a:latin typeface="Times New Roman" panose="02020603050405020304" pitchFamily="18" charset="0"/>
                <a:cs typeface="Times New Roman" panose="02020603050405020304" pitchFamily="18" charset="0"/>
              </a:rPr>
              <a:t>For in </a:t>
            </a:r>
            <a:r>
              <a:rPr lang="en-US" sz="2000" b="1" u="sng" dirty="0">
                <a:latin typeface="Times New Roman" panose="02020603050405020304" pitchFamily="18" charset="0"/>
                <a:cs typeface="Times New Roman" panose="02020603050405020304" pitchFamily="18" charset="0"/>
              </a:rPr>
              <a:t>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(gospel) </a:t>
            </a:r>
            <a:r>
              <a:rPr lang="en-US" sz="2000" i="1" dirty="0">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righteousness</a:t>
            </a:r>
            <a:r>
              <a:rPr lang="en-US" sz="2000" dirty="0">
                <a:latin typeface="Times New Roman" panose="02020603050405020304" pitchFamily="18" charset="0"/>
                <a:cs typeface="Times New Roman" panose="02020603050405020304" pitchFamily="18" charset="0"/>
              </a:rPr>
              <a:t> (holiness) of God is revealed from </a:t>
            </a:r>
            <a:r>
              <a:rPr lang="en-US" sz="2000" b="1" u="sng" dirty="0">
                <a:latin typeface="Times New Roman" panose="02020603050405020304" pitchFamily="18" charset="0"/>
                <a:cs typeface="Times New Roman" panose="02020603050405020304" pitchFamily="18" charset="0"/>
              </a:rPr>
              <a:t>faith to faith</a:t>
            </a:r>
            <a:r>
              <a:rPr lang="en-US" sz="2000" dirty="0">
                <a:latin typeface="Times New Roman" panose="02020603050405020304" pitchFamily="18" charset="0"/>
                <a:cs typeface="Times New Roman" panose="02020603050405020304" pitchFamily="18" charset="0"/>
              </a:rPr>
              <a:t>; as it is written, "</a:t>
            </a:r>
            <a:r>
              <a:rPr lang="en-US" sz="2000" cap="small" dirty="0">
                <a:effectLst/>
                <a:latin typeface="Times New Roman" panose="02020603050405020304" pitchFamily="18" charset="0"/>
                <a:cs typeface="Times New Roman" panose="02020603050405020304" pitchFamily="18" charset="0"/>
              </a:rPr>
              <a:t>BUT THE </a:t>
            </a:r>
            <a:r>
              <a:rPr lang="en-US" sz="2000" b="1" u="sng" cap="small" dirty="0">
                <a:effectLst/>
                <a:highlight>
                  <a:srgbClr val="FFFF00"/>
                </a:highlight>
                <a:latin typeface="Times New Roman" panose="02020603050405020304" pitchFamily="18" charset="0"/>
                <a:cs typeface="Times New Roman" panose="02020603050405020304" pitchFamily="18" charset="0"/>
              </a:rPr>
              <a:t>RIGHTEOUS</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man</a:t>
            </a:r>
            <a:r>
              <a:rPr lang="en-US" sz="2000" dirty="0">
                <a:latin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cs typeface="Times New Roman" panose="02020603050405020304" pitchFamily="18" charset="0"/>
              </a:rPr>
              <a:t>SHALL LIVE BY</a:t>
            </a:r>
            <a:r>
              <a:rPr lang="en-US" sz="2000" dirty="0">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FAITH</a:t>
            </a:r>
            <a:r>
              <a:rPr lang="en-US" sz="2000" dirty="0">
                <a:latin typeface="Times New Roman" panose="02020603050405020304" pitchFamily="18" charset="0"/>
                <a:cs typeface="Times New Roman" panose="02020603050405020304" pitchFamily="18" charset="0"/>
              </a:rPr>
              <a:t>." </a:t>
            </a:r>
            <a:br>
              <a:rPr lang="en-US" sz="2000" dirty="0"/>
            </a:br>
            <a:endParaRPr lang="en-US" sz="2000" dirty="0">
              <a:solidFill>
                <a:srgbClr val="363636"/>
              </a:solidFill>
              <a:latin typeface="Times New Roman" panose="02020603050405020304" pitchFamily="18" charset="0"/>
              <a:cs typeface="Times New Roman" panose="02020603050405020304" pitchFamily="18" charset="0"/>
            </a:endParaRPr>
          </a:p>
          <a:p>
            <a:r>
              <a:rPr lang="en-US" sz="2000" dirty="0">
                <a:solidFill>
                  <a:srgbClr val="363636"/>
                </a:solidFill>
                <a:latin typeface="Times New Roman" panose="02020603050405020304" pitchFamily="18" charset="0"/>
                <a:cs typeface="Times New Roman" panose="02020603050405020304" pitchFamily="18" charset="0"/>
              </a:rPr>
              <a:t>S</a:t>
            </a:r>
            <a:r>
              <a:rPr lang="en-US" sz="2000" b="0" i="0" dirty="0">
                <a:solidFill>
                  <a:srgbClr val="363636"/>
                </a:solidFill>
                <a:effectLst/>
                <a:latin typeface="Times New Roman" panose="02020603050405020304" pitchFamily="18" charset="0"/>
                <a:cs typeface="Times New Roman" panose="02020603050405020304" pitchFamily="18" charset="0"/>
              </a:rPr>
              <a:t>taggering truth. God has </a:t>
            </a:r>
            <a:r>
              <a:rPr lang="en-US" sz="2000" b="1" i="0" u="sng" dirty="0">
                <a:solidFill>
                  <a:srgbClr val="363636"/>
                </a:solidFill>
                <a:effectLst/>
                <a:latin typeface="Times New Roman" panose="02020603050405020304" pitchFamily="18" charset="0"/>
                <a:cs typeface="Times New Roman" panose="02020603050405020304" pitchFamily="18" charset="0"/>
              </a:rPr>
              <a:t>entrusted His gospel mystery </a:t>
            </a:r>
            <a:r>
              <a:rPr lang="en-US" sz="2000" b="0" i="0" dirty="0">
                <a:solidFill>
                  <a:srgbClr val="363636"/>
                </a:solidFill>
                <a:effectLst/>
                <a:latin typeface="Times New Roman" panose="02020603050405020304" pitchFamily="18" charset="0"/>
                <a:cs typeface="Times New Roman" panose="02020603050405020304" pitchFamily="18" charset="0"/>
              </a:rPr>
              <a:t>to our </a:t>
            </a:r>
            <a:r>
              <a:rPr lang="en-US" sz="2000" b="1" i="0" u="sng" dirty="0">
                <a:solidFill>
                  <a:srgbClr val="363636"/>
                </a:solidFill>
                <a:effectLst/>
                <a:latin typeface="Times New Roman" panose="02020603050405020304" pitchFamily="18" charset="0"/>
                <a:cs typeface="Times New Roman" panose="02020603050405020304" pitchFamily="18" charset="0"/>
              </a:rPr>
              <a:t>stewardship</a:t>
            </a:r>
            <a:r>
              <a:rPr lang="en-US" sz="2000" b="0" i="0" dirty="0">
                <a:solidFill>
                  <a:srgbClr val="363636"/>
                </a:solidFill>
                <a:effectLst/>
                <a:latin typeface="Times New Roman" panose="02020603050405020304" pitchFamily="18" charset="0"/>
                <a:cs typeface="Times New Roman" panose="02020603050405020304" pitchFamily="18" charset="0"/>
              </a:rPr>
              <a:t>.</a:t>
            </a:r>
            <a:endParaRPr lang="en-US" sz="2000" b="1" u="sng"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1755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25689"/>
            <a:ext cx="10874374" cy="4708981"/>
          </a:xfrm>
          <a:prstGeom prst="rect">
            <a:avLst/>
          </a:prstGeom>
          <a:noFill/>
        </p:spPr>
        <p:txBody>
          <a:bodyPr wrap="square">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scriptures speak of multiple specific revelations which essentially are, in their totality, the gospel or the word of God and Jesus Christ of whom the gospel reveals.</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Christ - Galatians 1:12; 1 Peter 1:7; 1 Peter 1:13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gospel – Galatians 2:2</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Knowledge of Him – Ephesians 1:17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 Ephesians 3:3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in you” – Colossians 1:27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Things to Come – Revelations 1:1</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376347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25689"/>
            <a:ext cx="10248900" cy="5324535"/>
          </a:xfrm>
          <a:prstGeom prst="rect">
            <a:avLst/>
          </a:prstGeom>
          <a:noFill/>
        </p:spPr>
        <p:txBody>
          <a:bodyPr wrap="square">
            <a:spAutoFit/>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Ultimately, Jesus Christ and the salvation that we have through His sacrifice is the great hidden mystery revealed to all men through the gospel of God’s word</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Luke 2:30-32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my eyes have seen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Your salvation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Which You have prepared in the presence of all peoples,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LIGHT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OF REVELATION</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 TO 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GENTILES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the glory of Your people Israel."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From Simeon’s song of praise upon holding the Christ child in the temple.  </a:t>
            </a:r>
          </a:p>
          <a:p>
            <a:pPr marL="285750" indent="-28575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Holy Spirit revealed to him he would see the Lord’s Christ before he died</a:t>
            </a:r>
          </a:p>
          <a:p>
            <a:pPr marL="285750" indent="-28575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Simeon is quoting from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Isaiah’s prophecy recorded at Isaiah 9:2</a:t>
            </a:r>
          </a:p>
          <a:p>
            <a:pPr marL="285750" indent="-28575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Simeon reveals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Jesus Christ Himself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(described as the word by John) is </a:t>
            </a:r>
            <a:r>
              <a:rPr lang="en-US" sz="2000" dirty="0">
                <a:latin typeface="Times New Roman" panose="02020603050405020304" pitchFamily="18" charset="0"/>
                <a:ea typeface="Calibri" panose="020F0502020204030204" pitchFamily="34" charset="0"/>
                <a:cs typeface="Times New Roman" panose="02020603050405020304" pitchFamily="18" charset="0"/>
              </a:rPr>
              <a:t>the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light of revelation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gentiles – a people in darkness and blinded to God’s mystery of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salvation</a:t>
            </a:r>
          </a:p>
          <a:p>
            <a:endParaRPr lang="en-US" sz="2000" b="1" dirty="0"/>
          </a:p>
          <a:p>
            <a:pPr lvl="1"/>
            <a:r>
              <a:rPr lang="en-US" sz="2000" b="1" dirty="0">
                <a:latin typeface="Times New Roman" panose="02020603050405020304" pitchFamily="18" charset="0"/>
                <a:cs typeface="Times New Roman" panose="02020603050405020304" pitchFamily="18" charset="0"/>
              </a:rPr>
              <a:t>Isaiah 9:1-2 …</a:t>
            </a:r>
            <a:r>
              <a:rPr lang="en-US" sz="2000" dirty="0">
                <a:latin typeface="Times New Roman" panose="02020603050405020304" pitchFamily="18" charset="0"/>
                <a:cs typeface="Times New Roman" panose="02020603050405020304" pitchFamily="18" charset="0"/>
              </a:rPr>
              <a:t>Galilee of the Gentiles. </a:t>
            </a:r>
            <a:r>
              <a:rPr lang="en-US" sz="2000" baseline="30000"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 The people who </a:t>
            </a:r>
            <a:r>
              <a:rPr lang="en-US" sz="2000" b="1" dirty="0">
                <a:latin typeface="Times New Roman" panose="02020603050405020304" pitchFamily="18" charset="0"/>
                <a:cs typeface="Times New Roman" panose="02020603050405020304" pitchFamily="18" charset="0"/>
              </a:rPr>
              <a:t>walk in darkness </a:t>
            </a:r>
            <a:r>
              <a:rPr lang="en-US" sz="2000" dirty="0">
                <a:latin typeface="Times New Roman" panose="02020603050405020304" pitchFamily="18" charset="0"/>
                <a:cs typeface="Times New Roman" panose="02020603050405020304" pitchFamily="18" charset="0"/>
              </a:rPr>
              <a:t>Will see a </a:t>
            </a:r>
            <a:r>
              <a:rPr lang="en-US" sz="2000" b="1" dirty="0">
                <a:latin typeface="Times New Roman" panose="02020603050405020304" pitchFamily="18" charset="0"/>
                <a:cs typeface="Times New Roman" panose="02020603050405020304" pitchFamily="18" charset="0"/>
              </a:rPr>
              <a:t>great light</a:t>
            </a:r>
            <a:r>
              <a:rPr lang="en-US" sz="2000" dirty="0">
                <a:latin typeface="Times New Roman" panose="02020603050405020304" pitchFamily="18" charset="0"/>
                <a:cs typeface="Times New Roman" panose="02020603050405020304" pitchFamily="18" charset="0"/>
              </a:rPr>
              <a:t>; Those who live in a </a:t>
            </a:r>
            <a:r>
              <a:rPr lang="en-US" sz="2000" b="1" dirty="0">
                <a:latin typeface="Times New Roman" panose="02020603050405020304" pitchFamily="18" charset="0"/>
                <a:cs typeface="Times New Roman" panose="02020603050405020304" pitchFamily="18" charset="0"/>
              </a:rPr>
              <a:t>dark land</a:t>
            </a:r>
            <a:r>
              <a:rPr lang="en-US" sz="2000" dirty="0">
                <a:latin typeface="Times New Roman" panose="02020603050405020304" pitchFamily="18" charset="0"/>
                <a:cs typeface="Times New Roman" panose="02020603050405020304" pitchFamily="18" charset="0"/>
              </a:rPr>
              <a:t>, The </a:t>
            </a:r>
            <a:r>
              <a:rPr lang="en-US" sz="2000" b="1" dirty="0">
                <a:latin typeface="Times New Roman" panose="02020603050405020304" pitchFamily="18" charset="0"/>
                <a:cs typeface="Times New Roman" panose="02020603050405020304" pitchFamily="18" charset="0"/>
              </a:rPr>
              <a:t>light will shine on them</a:t>
            </a:r>
            <a:r>
              <a:rPr lang="en-US" sz="2000" dirty="0">
                <a:latin typeface="Times New Roman" panose="02020603050405020304" pitchFamily="18" charset="0"/>
                <a:cs typeface="Times New Roman" panose="02020603050405020304" pitchFamily="18" charset="0"/>
              </a:rPr>
              <a:t>. </a:t>
            </a: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4871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the Word of God – The Church</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708" y="1514802"/>
            <a:ext cx="10975227" cy="4339650"/>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Timothy 3:15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household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which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church of the living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pillar and support of the truth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i="0" dirty="0">
                <a:solidFill>
                  <a:srgbClr val="081C2A"/>
                </a:solidFill>
                <a:effectLst/>
                <a:latin typeface="Times New Roman" panose="02020603050405020304" pitchFamily="18" charset="0"/>
                <a:cs typeface="Times New Roman" panose="02020603050405020304" pitchFamily="18" charset="0"/>
              </a:rPr>
              <a:t>Pillar:</a:t>
            </a:r>
            <a:r>
              <a:rPr lang="en-US" sz="2400" b="0" i="0" dirty="0">
                <a:solidFill>
                  <a:srgbClr val="081C2A"/>
                </a:solidFill>
                <a:effectLst/>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stulos</a:t>
            </a:r>
            <a:r>
              <a:rPr lang="en-US" sz="2400" b="0" i="0" dirty="0">
                <a:solidFill>
                  <a:srgbClr val="081C2A"/>
                </a:solidFill>
                <a:effectLst/>
                <a:latin typeface="Times New Roman" panose="02020603050405020304" pitchFamily="18" charset="0"/>
                <a:cs typeface="Times New Roman" panose="02020603050405020304" pitchFamily="18" charset="0"/>
              </a:rPr>
              <a:t> indicating the critical </a:t>
            </a:r>
            <a:r>
              <a:rPr lang="en-US" sz="2400" b="1" i="0" dirty="0">
                <a:solidFill>
                  <a:srgbClr val="081C2A"/>
                </a:solidFill>
                <a:effectLst/>
                <a:latin typeface="Times New Roman" panose="02020603050405020304" pitchFamily="18" charset="0"/>
                <a:cs typeface="Times New Roman" panose="02020603050405020304" pitchFamily="18" charset="0"/>
              </a:rPr>
              <a:t>support</a:t>
            </a:r>
            <a:r>
              <a:rPr lang="en-US" sz="2400" b="0" i="0" dirty="0">
                <a:solidFill>
                  <a:srgbClr val="081C2A"/>
                </a:solidFill>
                <a:effectLst/>
                <a:latin typeface="Times New Roman" panose="02020603050405020304" pitchFamily="18" charset="0"/>
                <a:cs typeface="Times New Roman" panose="02020603050405020304" pitchFamily="18" charset="0"/>
              </a:rPr>
              <a:t> that holds up the building</a:t>
            </a:r>
          </a:p>
          <a:p>
            <a:endParaRPr lang="en-US" sz="2400" b="0" i="0" dirty="0">
              <a:solidFill>
                <a:srgbClr val="081C2A"/>
              </a:solidFill>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Support:</a:t>
            </a:r>
            <a:r>
              <a:rPr lang="en-US" sz="2400" dirty="0">
                <a:solidFill>
                  <a:srgbClr val="081C2A"/>
                </a:solidFill>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hedraioma</a:t>
            </a:r>
            <a:r>
              <a:rPr lang="en-US" sz="2400" b="0" i="1" dirty="0">
                <a:solidFill>
                  <a:srgbClr val="081C2A"/>
                </a:solidFill>
                <a:effectLst/>
                <a:latin typeface="Times New Roman" panose="02020603050405020304" pitchFamily="18" charset="0"/>
                <a:cs typeface="Times New Roman" panose="02020603050405020304" pitchFamily="18" charset="0"/>
              </a:rPr>
              <a:t> </a:t>
            </a:r>
            <a:r>
              <a:rPr lang="en-US" sz="2400" b="0" dirty="0">
                <a:solidFill>
                  <a:srgbClr val="081C2A"/>
                </a:solidFill>
                <a:effectLst/>
                <a:latin typeface="Times New Roman" panose="02020603050405020304" pitchFamily="18" charset="0"/>
                <a:cs typeface="Times New Roman" panose="02020603050405020304" pitchFamily="18" charset="0"/>
              </a:rPr>
              <a:t>likewise meaning </a:t>
            </a:r>
            <a:r>
              <a:rPr lang="en-US" sz="2400" b="0" i="0" dirty="0">
                <a:solidFill>
                  <a:srgbClr val="081C2A"/>
                </a:solidFill>
                <a:effectLst/>
                <a:latin typeface="Times New Roman" panose="02020603050405020304" pitchFamily="18" charset="0"/>
                <a:cs typeface="Times New Roman" panose="02020603050405020304" pitchFamily="18" charset="0"/>
              </a:rPr>
              <a:t>“</a:t>
            </a:r>
            <a:r>
              <a:rPr lang="en-US" sz="2400" b="1" i="0" dirty="0">
                <a:solidFill>
                  <a:srgbClr val="081C2A"/>
                </a:solidFill>
                <a:effectLst/>
                <a:latin typeface="Times New Roman" panose="02020603050405020304" pitchFamily="18" charset="0"/>
                <a:cs typeface="Times New Roman" panose="02020603050405020304" pitchFamily="18" charset="0"/>
              </a:rPr>
              <a:t>prop or support</a:t>
            </a:r>
            <a:r>
              <a:rPr lang="en-US" sz="2400" b="0" i="0" dirty="0">
                <a:solidFill>
                  <a:srgbClr val="081C2A"/>
                </a:solidFill>
                <a:effectLst/>
                <a:latin typeface="Times New Roman" panose="02020603050405020304" pitchFamily="18" charset="0"/>
                <a:cs typeface="Times New Roman" panose="02020603050405020304" pitchFamily="18" charset="0"/>
              </a:rPr>
              <a:t>” from the root </a:t>
            </a:r>
            <a:r>
              <a:rPr lang="en-US" sz="2400" dirty="0">
                <a:solidFill>
                  <a:srgbClr val="081C2A"/>
                </a:solidFill>
                <a:latin typeface="Times New Roman" panose="02020603050405020304" pitchFamily="18" charset="0"/>
                <a:cs typeface="Times New Roman" panose="02020603050405020304" pitchFamily="18" charset="0"/>
              </a:rPr>
              <a:t>Greek word meaning </a:t>
            </a:r>
            <a:r>
              <a:rPr lang="en-US" sz="2400" u="sng" dirty="0">
                <a:solidFill>
                  <a:srgbClr val="081C2A"/>
                </a:solidFill>
                <a:latin typeface="Times New Roman" panose="02020603050405020304" pitchFamily="18" charset="0"/>
                <a:cs typeface="Times New Roman" panose="02020603050405020304" pitchFamily="18" charset="0"/>
              </a:rPr>
              <a:t>steadfast</a:t>
            </a:r>
            <a:r>
              <a:rPr lang="en-US" sz="2400" dirty="0">
                <a:solidFill>
                  <a:srgbClr val="081C2A"/>
                </a:solidFill>
                <a:latin typeface="Times New Roman" panose="02020603050405020304" pitchFamily="18" charset="0"/>
                <a:cs typeface="Times New Roman" panose="02020603050405020304" pitchFamily="18" charset="0"/>
              </a:rPr>
              <a:t> suggesting </a:t>
            </a:r>
            <a:r>
              <a:rPr lang="en-US" sz="2400" u="sng" dirty="0">
                <a:solidFill>
                  <a:srgbClr val="081C2A"/>
                </a:solidFill>
                <a:latin typeface="Times New Roman" panose="02020603050405020304" pitchFamily="18" charset="0"/>
                <a:cs typeface="Times New Roman" panose="02020603050405020304" pitchFamily="18" charset="0"/>
              </a:rPr>
              <a:t>foundation</a:t>
            </a:r>
            <a:r>
              <a:rPr lang="en-US" sz="2400" dirty="0">
                <a:solidFill>
                  <a:srgbClr val="081C2A"/>
                </a:solidFill>
                <a:latin typeface="Times New Roman" panose="02020603050405020304" pitchFamily="18" charset="0"/>
                <a:cs typeface="Times New Roman" panose="02020603050405020304" pitchFamily="18" charset="0"/>
              </a:rPr>
              <a:t> (NIV) or </a:t>
            </a:r>
            <a:r>
              <a:rPr lang="en-US" sz="2400" u="sng" dirty="0">
                <a:solidFill>
                  <a:srgbClr val="081C2A"/>
                </a:solidFill>
                <a:latin typeface="Times New Roman" panose="02020603050405020304" pitchFamily="18" charset="0"/>
                <a:cs typeface="Times New Roman" panose="02020603050405020304" pitchFamily="18" charset="0"/>
              </a:rPr>
              <a:t>ground</a:t>
            </a:r>
            <a:r>
              <a:rPr lang="en-US" sz="2400" dirty="0">
                <a:solidFill>
                  <a:srgbClr val="081C2A"/>
                </a:solidFill>
                <a:latin typeface="Times New Roman" panose="02020603050405020304" pitchFamily="18" charset="0"/>
                <a:cs typeface="Times New Roman" panose="02020603050405020304" pitchFamily="18" charset="0"/>
              </a:rPr>
              <a:t> (NKJV, KJV).</a:t>
            </a:r>
          </a:p>
          <a:p>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0" i="0" dirty="0">
                <a:solidFill>
                  <a:srgbClr val="081C2A"/>
                </a:solidFill>
                <a:effectLst/>
                <a:latin typeface="Times New Roman" panose="02020603050405020304" pitchFamily="18" charset="0"/>
                <a:cs typeface="Times New Roman" panose="02020603050405020304" pitchFamily="18" charset="0"/>
              </a:rPr>
              <a:t>Together they carry the sense of the church being a </a:t>
            </a:r>
            <a:r>
              <a:rPr lang="en-US" sz="2400" dirty="0">
                <a:solidFill>
                  <a:srgbClr val="081C2A"/>
                </a:solidFill>
                <a:latin typeface="Times New Roman" panose="02020603050405020304" pitchFamily="18" charset="0"/>
                <a:cs typeface="Times New Roman" panose="02020603050405020304" pitchFamily="18" charset="0"/>
              </a:rPr>
              <a:t>safe</a:t>
            </a:r>
            <a:r>
              <a:rPr lang="en-US" sz="2400" b="0" i="0" dirty="0">
                <a:solidFill>
                  <a:srgbClr val="081C2A"/>
                </a:solidFill>
                <a:effectLst/>
                <a:latin typeface="Times New Roman" panose="02020603050405020304" pitchFamily="18" charset="0"/>
                <a:cs typeface="Times New Roman" panose="02020603050405020304" pitchFamily="18" charset="0"/>
              </a:rPr>
              <a:t> and strong repository structure that </a:t>
            </a:r>
            <a:r>
              <a:rPr lang="en-US" sz="2400" b="1" i="0" u="sng" dirty="0">
                <a:solidFill>
                  <a:srgbClr val="081C2A"/>
                </a:solidFill>
                <a:effectLst/>
                <a:latin typeface="Times New Roman" panose="02020603050405020304" pitchFamily="18" charset="0"/>
                <a:cs typeface="Times New Roman" panose="02020603050405020304" pitchFamily="18" charset="0"/>
              </a:rPr>
              <a:t>protects, upholds, and holds firm God’s word </a:t>
            </a:r>
            <a:r>
              <a:rPr lang="en-US" sz="2400" b="0" i="0" dirty="0">
                <a:solidFill>
                  <a:srgbClr val="081C2A"/>
                </a:solidFill>
                <a:effectLst/>
                <a:latin typeface="Times New Roman" panose="02020603050405020304" pitchFamily="18" charset="0"/>
                <a:cs typeface="Times New Roman" panose="02020603050405020304" pitchFamily="18" charset="0"/>
              </a:rPr>
              <a:t>in the world.</a:t>
            </a:r>
          </a:p>
          <a:p>
            <a:endPar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817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708" y="927948"/>
            <a:ext cx="10975227" cy="4893647"/>
          </a:xfrm>
          <a:prstGeom prst="rect">
            <a:avLst/>
          </a:prstGeom>
          <a:noFill/>
        </p:spPr>
        <p:txBody>
          <a:bodyPr wrap="square">
            <a:spAutoFit/>
          </a:bodyPr>
          <a:lstStyle/>
          <a:p>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The church is </a:t>
            </a:r>
            <a:r>
              <a:rPr lang="en-US" sz="2400" b="1" u="sng"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not the source of truth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the word of God comes </a:t>
            </a:r>
            <a:r>
              <a:rPr lang="en-US" sz="2400" b="1" u="sng"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from God</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2 Tim 3:16</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As the pillar and support of the truth, the </a:t>
            </a:r>
            <a:r>
              <a:rPr lang="en-US" sz="2400" b="1" i="0" dirty="0">
                <a:solidFill>
                  <a:srgbClr val="081C2A"/>
                </a:solidFill>
                <a:effectLst/>
                <a:latin typeface="Times New Roman" panose="02020603050405020304" pitchFamily="18" charset="0"/>
                <a:cs typeface="Times New Roman" panose="02020603050405020304" pitchFamily="18" charset="0"/>
              </a:rPr>
              <a:t>church’s </a:t>
            </a:r>
            <a:r>
              <a:rPr lang="en-US" sz="2400" b="1" dirty="0">
                <a:solidFill>
                  <a:srgbClr val="081C2A"/>
                </a:solidFill>
                <a:latin typeface="Times New Roman" panose="02020603050405020304" pitchFamily="18" charset="0"/>
                <a:cs typeface="Times New Roman" panose="02020603050405020304" pitchFamily="18" charset="0"/>
              </a:rPr>
              <a:t>stewardship responsibilities are the same </a:t>
            </a:r>
            <a:r>
              <a:rPr lang="en-US" sz="2400" dirty="0">
                <a:solidFill>
                  <a:srgbClr val="081C2A"/>
                </a:solidFill>
                <a:latin typeface="Times New Roman" panose="02020603050405020304" pitchFamily="18" charset="0"/>
                <a:cs typeface="Times New Roman" panose="02020603050405020304" pitchFamily="18" charset="0"/>
              </a:rPr>
              <a:t>as those of its saints –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protect, uphold, and proclaim (teach/preach) sound doctrine.</a:t>
            </a:r>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Afterall, the church is comprised of the saints (living stones) who are servants and stewards of the truth - God’s word. </a:t>
            </a: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3:10 </a:t>
            </a:r>
            <a:r>
              <a:rPr lang="en-US" sz="2400" dirty="0">
                <a:latin typeface="Times New Roman" panose="02020603050405020304" pitchFamily="18" charset="0"/>
                <a:cs typeface="Times New Roman" panose="02020603050405020304" pitchFamily="18" charset="0"/>
              </a:rPr>
              <a:t>so that the manifold </a:t>
            </a:r>
            <a:r>
              <a:rPr lang="en-US" sz="2400" b="1" u="sng" dirty="0">
                <a:latin typeface="Times New Roman" panose="02020603050405020304" pitchFamily="18" charset="0"/>
                <a:cs typeface="Times New Roman" panose="02020603050405020304" pitchFamily="18" charset="0"/>
              </a:rPr>
              <a:t>wisdom of God </a:t>
            </a:r>
            <a:r>
              <a:rPr lang="en-US" sz="2400" dirty="0">
                <a:latin typeface="Times New Roman" panose="02020603050405020304" pitchFamily="18" charset="0"/>
                <a:cs typeface="Times New Roman" panose="02020603050405020304" pitchFamily="18" charset="0"/>
              </a:rPr>
              <a:t>might now be </a:t>
            </a:r>
            <a:r>
              <a:rPr lang="en-US" sz="2400" b="1" u="sng" dirty="0">
                <a:latin typeface="Times New Roman" panose="02020603050405020304" pitchFamily="18" charset="0"/>
                <a:cs typeface="Times New Roman" panose="02020603050405020304" pitchFamily="18" charset="0"/>
              </a:rPr>
              <a:t>made known </a:t>
            </a:r>
            <a:r>
              <a:rPr lang="en-US" sz="2400" dirty="0">
                <a:latin typeface="Times New Roman" panose="02020603050405020304" pitchFamily="18" charset="0"/>
                <a:cs typeface="Times New Roman" panose="02020603050405020304" pitchFamily="18" charset="0"/>
              </a:rPr>
              <a:t>through </a:t>
            </a:r>
            <a:r>
              <a:rPr lang="en-US" sz="2400" b="1" u="sng" dirty="0">
                <a:latin typeface="Times New Roman" panose="02020603050405020304" pitchFamily="18" charset="0"/>
                <a:cs typeface="Times New Roman" panose="02020603050405020304" pitchFamily="18" charset="0"/>
              </a:rPr>
              <a:t>the church </a:t>
            </a:r>
            <a:r>
              <a:rPr lang="en-US" sz="2400" dirty="0">
                <a:latin typeface="Times New Roman" panose="02020603050405020304" pitchFamily="18" charset="0"/>
                <a:cs typeface="Times New Roman" panose="02020603050405020304" pitchFamily="18" charset="0"/>
              </a:rPr>
              <a:t>….</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46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Beginning with Man’s Creation and Fall</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801314"/>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God has been moving people, nations, and even nature itself to</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Recreate fallen Humanity – Glorious Exalted Sons</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Sons receive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By Gift and Right of Divine Law – New Covenant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Right of Inheritance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God’s Eternal Plan of Salvation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the Gospel Message – The Good News of Salvation</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73811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5" name="TextBox 4">
            <a:extLst>
              <a:ext uri="{FF2B5EF4-FFF2-40B4-BE49-F238E27FC236}">
                <a16:creationId xmlns:a16="http://schemas.microsoft.com/office/drawing/2014/main" id="{D01EC931-3334-1BC8-96E5-90D6C8140FF3}"/>
              </a:ext>
            </a:extLst>
          </p:cNvPr>
          <p:cNvSpPr txBox="1"/>
          <p:nvPr/>
        </p:nvSpPr>
        <p:spPr>
          <a:xfrm>
            <a:off x="461195" y="1105369"/>
            <a:ext cx="10975227" cy="5262979"/>
          </a:xfrm>
          <a:prstGeom prst="rect">
            <a:avLst/>
          </a:prstGeom>
          <a:noFill/>
        </p:spPr>
        <p:txBody>
          <a:bodyPr wrap="square">
            <a:spAutoFit/>
          </a:bodyPr>
          <a:lstStyle/>
          <a:p>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However, the church’s stewardship responsibilities are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fulfilled in a different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but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complimentary</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way with its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component saints</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Organization: </a:t>
            </a:r>
            <a:r>
              <a:rPr lang="en-US" sz="2400" dirty="0">
                <a:solidFill>
                  <a:srgbClr val="081C2A"/>
                </a:solidFill>
                <a:latin typeface="Times New Roman" panose="02020603050405020304" pitchFamily="18" charset="0"/>
                <a:cs typeface="Times New Roman" panose="02020603050405020304" pitchFamily="18" charset="0"/>
              </a:rPr>
              <a:t>God ordains a specific Church organization</a:t>
            </a:r>
          </a:p>
          <a:p>
            <a:pPr lvl="1"/>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Assignments: </a:t>
            </a:r>
            <a:r>
              <a:rPr lang="en-US" sz="2400" dirty="0">
                <a:solidFill>
                  <a:srgbClr val="081C2A"/>
                </a:solidFill>
                <a:latin typeface="Times New Roman" panose="02020603050405020304" pitchFamily="18" charset="0"/>
                <a:cs typeface="Times New Roman" panose="02020603050405020304" pitchFamily="18" charset="0"/>
              </a:rPr>
              <a:t>God assigns specific responsibilities and duties: Elders, deacons, evangelists, teachers, members serve in various ways</a:t>
            </a:r>
          </a:p>
          <a:p>
            <a:pPr lvl="1"/>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Work: </a:t>
            </a:r>
            <a:r>
              <a:rPr lang="en-US" sz="2400" dirty="0">
                <a:solidFill>
                  <a:srgbClr val="081C2A"/>
                </a:solidFill>
                <a:latin typeface="Times New Roman" panose="02020603050405020304" pitchFamily="18" charset="0"/>
                <a:cs typeface="Times New Roman" panose="02020603050405020304" pitchFamily="18" charset="0"/>
              </a:rPr>
              <a:t>God establishes specific works and worship practices to be performed</a:t>
            </a:r>
          </a:p>
          <a:p>
            <a:pPr marL="1257300" lvl="2" indent="-342900">
              <a:buFont typeface="Arial" panose="020B0604020202020204" pitchFamily="34" charset="0"/>
              <a:buChar char="•"/>
            </a:pPr>
            <a:r>
              <a:rPr lang="en-US" sz="2400" dirty="0">
                <a:solidFill>
                  <a:srgbClr val="081C2A"/>
                </a:solidFill>
                <a:latin typeface="Times New Roman" panose="02020603050405020304" pitchFamily="18" charset="0"/>
                <a:cs typeface="Times New Roman" panose="02020603050405020304" pitchFamily="18" charset="0"/>
              </a:rPr>
              <a:t>Evangelization, preaching, teaching, discipline, correction</a:t>
            </a:r>
          </a:p>
          <a:p>
            <a:pPr marL="1257300" lvl="2" indent="-342900">
              <a:buFont typeface="Arial" panose="020B0604020202020204" pitchFamily="34" charset="0"/>
              <a:buChar char="•"/>
            </a:pPr>
            <a:r>
              <a:rPr lang="en-US" sz="2400" dirty="0">
                <a:solidFill>
                  <a:srgbClr val="081C2A"/>
                </a:solidFill>
                <a:latin typeface="Times New Roman" panose="02020603050405020304" pitchFamily="18" charset="0"/>
                <a:cs typeface="Times New Roman" panose="02020603050405020304" pitchFamily="18" charset="0"/>
              </a:rPr>
              <a:t>Worship, prayer, singing, benevolence, collection in support of the work</a:t>
            </a:r>
          </a:p>
          <a:p>
            <a:pPr marL="1257300" lvl="2" indent="-342900">
              <a:buFont typeface="Arial" panose="020B0604020202020204" pitchFamily="34" charset="0"/>
              <a:buChar char="•"/>
            </a:pPr>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Resources: </a:t>
            </a:r>
            <a:r>
              <a:rPr lang="en-US" sz="2400" dirty="0">
                <a:solidFill>
                  <a:srgbClr val="081C2A"/>
                </a:solidFill>
                <a:latin typeface="Times New Roman" panose="02020603050405020304" pitchFamily="18" charset="0"/>
                <a:cs typeface="Times New Roman" panose="02020603050405020304" pitchFamily="18" charset="0"/>
              </a:rPr>
              <a:t>God gives the church the shared resources of the saints to carry out its assigned responsibilities and related work</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2806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4832092"/>
          </a:xfrm>
          <a:prstGeom prst="rect">
            <a:avLst/>
          </a:prstGeom>
          <a:noFill/>
        </p:spPr>
        <p:txBody>
          <a:bodyPr wrap="square">
            <a:spAutoFit/>
          </a:bodyPr>
          <a:lstStyle/>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first places us in this world where He hides spiritual truths from our senses.</a:t>
            </a:r>
          </a:p>
          <a:p>
            <a:pPr marL="457200" marR="0" indent="-457200">
              <a:spcBef>
                <a:spcPts val="0"/>
              </a:spcBef>
              <a:spcAft>
                <a:spcPts val="0"/>
              </a:spcAft>
              <a:buFont typeface="+mj-lt"/>
              <a:buAutoNum type="arabicPeriod"/>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These hidden spiritual realities are called mysteries – God’s secrets</a:t>
            </a: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reveals these mysteries to men only through His word confirmed by creation</a:t>
            </a: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made His apostles and other inspired men His servants who served as stewards of His word (uphold, protect, and make known the gospel message)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0331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1228665" cy="4893647"/>
          </a:xfrm>
          <a:prstGeom prst="rect">
            <a:avLst/>
          </a:prstGeom>
          <a:noFill/>
        </p:spPr>
        <p:txBody>
          <a:bodyPr wrap="square">
            <a:spAutoFit/>
          </a:bodyPr>
          <a:lstStyle/>
          <a:p>
            <a:pPr marL="457200" marR="0" indent="-457200">
              <a:spcBef>
                <a:spcPts val="0"/>
              </a:spcBef>
              <a:spcAft>
                <a:spcPts val="0"/>
              </a:spcAft>
              <a:buFont typeface="+mj-lt"/>
              <a:buAutoNum type="arabicPeriod" startAt="5"/>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commanded His mysteries be revealed to the saints through the apostles preaching and teaching – church built to the foundation of the apostles teaching. Ephesians 2:20</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a:latin typeface="Times New Roman" panose="02020603050405020304" pitchFamily="18" charset="0"/>
                <a:ea typeface="Calibri" panose="020F0502020204030204" pitchFamily="34" charset="0"/>
                <a:cs typeface="Times New Roman" panose="02020603050405020304" pitchFamily="18" charset="0"/>
              </a:rPr>
              <a:t>Purpose: Teach men to believe, obey, and be saved.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receive and obey the gospel message become the children of God who likewise become God’s servants - stewards of God’s mysteries – the gospel of Christ</a:t>
            </a: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dirty="0">
                <a:latin typeface="Times New Roman" panose="02020603050405020304" pitchFamily="18" charset="0"/>
                <a:ea typeface="Calibri" panose="020F0502020204030204" pitchFamily="34" charset="0"/>
                <a:cs typeface="Times New Roman" panose="02020603050405020304" pitchFamily="18" charset="0"/>
              </a:rPr>
              <a:t>individual saints and in the collective of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serve as stewards of God’s word to </a:t>
            </a:r>
            <a:r>
              <a:rPr lang="en-US" sz="2400" dirty="0">
                <a:latin typeface="Times New Roman" panose="02020603050405020304" pitchFamily="18" charset="0"/>
                <a:ea typeface="Calibri" panose="020F0502020204030204" pitchFamily="34" charset="0"/>
                <a:cs typeface="Times New Roman" panose="02020603050405020304" pitchFamily="18" charset="0"/>
              </a:rPr>
              <a:t>uphold, protect, and make known the gospel message</a:t>
            </a: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In this way God’s word is handed down from generation to generation. Faith to 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52391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5262979"/>
          </a:xfrm>
          <a:prstGeom prst="rect">
            <a:avLst/>
          </a:prstGeom>
          <a:noFill/>
        </p:spPr>
        <p:txBody>
          <a:bodyPr wrap="square">
            <a:spAutoFit/>
          </a:bodyPr>
          <a:lstStyle/>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it is one thing to hear God’s word and the revelation of His mysteries</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It’s quite another for men to believe </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brings us to the subject of</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Remember, we are pursuing these spiritual principles to understand why God places us into the this fallen world rather than just make us perfect </a:t>
            </a:r>
            <a:r>
              <a:rPr lang="en-US" sz="2400">
                <a:latin typeface="Times New Roman" panose="02020603050405020304" pitchFamily="18" charset="0"/>
                <a:ea typeface="Calibri" panose="020F0502020204030204" pitchFamily="34" charset="0"/>
                <a:cs typeface="Times New Roman" panose="02020603050405020304" pitchFamily="18" charset="0"/>
              </a:rPr>
              <a:t>in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0846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5262979"/>
          </a:xfrm>
          <a:prstGeom prst="rect">
            <a:avLst/>
          </a:prstGeom>
          <a:noFill/>
        </p:spPr>
        <p:txBody>
          <a:bodyPr wrap="square">
            <a:spAutoFit/>
          </a:bodyPr>
          <a:lstStyle/>
          <a:p>
            <a:pPr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Remember, we are pursuing these spiritual principles to understand why God places us into the this fallen world rather than just make us perfect in heaven</a:t>
            </a: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has chosen to reveal the mystery of salvation, Christ, and all other associated spiritual matters through His word and not by sight.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servants and stewards of God’s word, God has commanded His saints and His church to reveal His spiritual mysteries of salvation to all mankind</a:t>
            </a:r>
          </a:p>
          <a:p>
            <a:pPr marL="342900" marR="0" lvl="0" indent="-342900">
              <a:spcBef>
                <a:spcPts val="0"/>
              </a:spcBef>
              <a:spcAft>
                <a:spcPts val="0"/>
              </a:spcAft>
              <a:buSzPts val="1100"/>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person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does not believe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cannot see the spiritual realities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God and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spiritual realities He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has hidden from their physical senses. </a:t>
            </a:r>
          </a:p>
          <a:p>
            <a:pPr marL="342900" marR="0" lvl="0" indent="-342900">
              <a:spcBef>
                <a:spcPts val="0"/>
              </a:spcBef>
              <a:spcAft>
                <a:spcPts val="0"/>
              </a:spcAft>
              <a:buSzPts val="1100"/>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person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believes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sees by faith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His kingdom, His Son, Salvation, and the unfathomable promised blessings to come.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66965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4708981"/>
          </a:xfrm>
          <a:prstGeom prst="rect">
            <a:avLst/>
          </a:prstGeom>
          <a:noFill/>
        </p:spPr>
        <p:txBody>
          <a:bodyPr wrap="square">
            <a:spAutoFit/>
          </a:bodyPr>
          <a:lstStyle/>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Hebrews 11:1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Now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faith is the assurance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things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hoped for,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the conviction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(or evidence) of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things not seen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Romans 10:17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faith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comes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from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hearing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hearing by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word of Christ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2 Timothy 4:1-2</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I solemnly charge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in the presence of God and of Christ Jesus, …</a:t>
            </a:r>
            <a:r>
              <a:rPr lang="en-US" sz="2000" baseline="30000"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preach the word</a:t>
            </a:r>
            <a:r>
              <a:rPr lang="en-US" sz="2000" dirty="0">
                <a:latin typeface="Times New Roman" panose="02020603050405020304" pitchFamily="18" charset="0"/>
                <a:cs typeface="Times New Roman" panose="02020603050405020304" pitchFamily="18" charset="0"/>
              </a:rPr>
              <a:t>; be ready in </a:t>
            </a:r>
            <a:r>
              <a:rPr lang="en-US" sz="2000" b="1" u="sng" dirty="0">
                <a:latin typeface="Times New Roman" panose="02020603050405020304" pitchFamily="18" charset="0"/>
                <a:cs typeface="Times New Roman" panose="02020603050405020304" pitchFamily="18" charset="0"/>
              </a:rPr>
              <a:t>season </a:t>
            </a:r>
            <a:r>
              <a:rPr lang="en-US" sz="2000" b="1" i="1" u="sng" dirty="0">
                <a:latin typeface="Times New Roman" panose="02020603050405020304" pitchFamily="18" charset="0"/>
                <a:cs typeface="Times New Roman" panose="02020603050405020304" pitchFamily="18" charset="0"/>
              </a:rPr>
              <a:t>and</a:t>
            </a:r>
            <a:r>
              <a:rPr lang="en-US" sz="2000" b="1" u="sng" dirty="0">
                <a:latin typeface="Times New Roman" panose="02020603050405020304" pitchFamily="18" charset="0"/>
                <a:cs typeface="Times New Roman" panose="02020603050405020304" pitchFamily="18" charset="0"/>
              </a:rPr>
              <a:t> out of season</a:t>
            </a:r>
            <a:r>
              <a:rPr lang="en-US" sz="2000" dirty="0">
                <a:latin typeface="Times New Roman" panose="02020603050405020304" pitchFamily="18" charset="0"/>
                <a:cs typeface="Times New Roman" panose="02020603050405020304" pitchFamily="18" charset="0"/>
              </a:rPr>
              <a:t>; reprove, rebuke, exhort, </a:t>
            </a:r>
            <a:r>
              <a:rPr lang="en-US" sz="2000" b="1" u="sng" dirty="0">
                <a:latin typeface="Times New Roman" panose="02020603050405020304" pitchFamily="18" charset="0"/>
                <a:cs typeface="Times New Roman" panose="02020603050405020304" pitchFamily="18" charset="0"/>
              </a:rPr>
              <a:t>with great patience and instruction</a:t>
            </a:r>
            <a:r>
              <a:rPr lang="en-US" sz="2000" dirty="0">
                <a:latin typeface="Times New Roman" panose="02020603050405020304" pitchFamily="18" charset="0"/>
                <a:cs typeface="Times New Roman" panose="02020603050405020304" pitchFamily="18" charset="0"/>
              </a:rPr>
              <a:t>.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1:16-17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I am not ashamed of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gospel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it is the power of God for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salvation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everyone who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believes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in it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righteousness of God is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revealed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faith to faith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as it is written, "</a:t>
            </a:r>
            <a:r>
              <a:rPr lang="en-US" sz="2000" b="1" u="sng" cap="small" dirty="0">
                <a:effectLst/>
                <a:latin typeface="Times New Roman" panose="02020603050405020304" pitchFamily="18" charset="0"/>
                <a:ea typeface="Calibri" panose="020F0502020204030204" pitchFamily="34" charset="0"/>
                <a:cs typeface="Times New Roman" panose="02020603050405020304" pitchFamily="18" charset="0"/>
              </a:rPr>
              <a:t>BUT THE RIGHTEOUS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i="1" u="sng"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cap="small" dirty="0">
                <a:effectLst/>
                <a:latin typeface="Times New Roman" panose="02020603050405020304" pitchFamily="18" charset="0"/>
                <a:ea typeface="Calibri" panose="020F0502020204030204" pitchFamily="34" charset="0"/>
                <a:cs typeface="Times New Roman" panose="02020603050405020304" pitchFamily="18" charset="0"/>
              </a:rPr>
              <a:t>SHALL LIVE BY</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cap="small" dirty="0">
                <a:effectLst/>
                <a:latin typeface="Times New Roman" panose="02020603050405020304" pitchFamily="18" charset="0"/>
                <a:ea typeface="Calibri" panose="020F0502020204030204" pitchFamily="34" charset="0"/>
                <a:cs typeface="Times New Roman" panose="02020603050405020304" pitchFamily="18" charset="0"/>
              </a:rPr>
              <a:t>FAITH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2:8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by grace you have been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saved through faith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gift of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3518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5170646"/>
          </a:xfrm>
          <a:prstGeom prst="rect">
            <a:avLst/>
          </a:prstGeom>
          <a:noFill/>
        </p:spPr>
        <p:txBody>
          <a:bodyPr wrap="square">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this regard, I tell you another secret as revealed in scripture: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we believe and are baptized, we receive the Holy Spirit.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scriptures reveal the Holy Spirit actively works in God’s children, His saints, and His church.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who are being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led by the Spirit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5143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8:26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same way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also helps our weakness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Himself testifies with our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we are children of God,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More to come on this important revelation</a:t>
            </a:r>
          </a:p>
        </p:txBody>
      </p:sp>
    </p:spTree>
    <p:extLst>
      <p:ext uri="{BB962C8B-B14F-4D97-AF65-F5344CB8AC3E}">
        <p14:creationId xmlns:p14="http://schemas.microsoft.com/office/powerpoint/2010/main" val="13168744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3539430"/>
          </a:xfrm>
          <a:prstGeom prst="rect">
            <a:avLst/>
          </a:prstGeom>
          <a:noFill/>
        </p:spPr>
        <p:txBody>
          <a:bodyPr wrap="square">
            <a:spAutoFit/>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Therefore, scripture reveals the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world is divided into two groups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Believers</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who are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led by the Spirit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through faith</a:t>
            </a: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Non-believers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are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not led by the Spirit</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Non-believers are led by the flesh and the world</a:t>
            </a:r>
          </a:p>
          <a:p>
            <a:pPr marL="800100" lvl="1" indent="-342900">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Non-believers remain blinded to God’s spiritual mysteries</a:t>
            </a: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Spiritual realities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remain hidden to Non-Believers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7111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4401205"/>
          </a:xfrm>
          <a:prstGeom prst="rect">
            <a:avLst/>
          </a:prstGeom>
          <a:noFill/>
        </p:spPr>
        <p:txBody>
          <a:bodyPr wrap="square">
            <a:spAutoFit/>
          </a:bodyPr>
          <a:lstStyle/>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Romans 8:5-8 (ESV) For those who live according to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set their minds on the things of the flesh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those who live according to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set their minds on the things of the Spirit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flesh is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Spirit is life and peace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the mind that is set on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hostile</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to 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it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does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submit</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to God’s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indeed,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it cannot</a:t>
            </a:r>
            <a:r>
              <a:rPr lang="en-US" sz="2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(not even able to do so).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Corinthians 2:14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natural man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a spiritual man) does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accept the things of the Spirit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they are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foolishness</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to him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cannot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understand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because they are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spiritually appraised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002115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262979"/>
          </a:xfrm>
          <a:prstGeom prst="rect">
            <a:avLst/>
          </a:prstGeom>
          <a:noFill/>
        </p:spPr>
        <p:txBody>
          <a:bodyPr wrap="square">
            <a:spAutoFit/>
          </a:bodyPr>
          <a:lstStyle/>
          <a:p>
            <a:pPr marR="0" lvl="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Summary of Roman 8 and 1 Corinthians 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mind set on the flesh is death.  Romans 8:5-6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flesh is hostile to God.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the flesh does not submit to the law (word) of God.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it is impossible for the mind set on the flesh do so.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natural man (non-spiritual man) does not accept the things (word) of the Spirit of God.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foolishness to him.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he can’t understand them.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spiritually appraised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Because believers (sons of God) are led by the Spirit. Romans 8:14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37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Unfolding Plan – Sets the Course of Human History</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Scriptures Trace that History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Literary Imagery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Historical Prose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Writings of</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Law </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Wisdom</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Poetry</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Prophecy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94569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4893647"/>
          </a:xfrm>
          <a:prstGeom prst="rect">
            <a:avLst/>
          </a:prstGeom>
          <a:noFill/>
        </p:spPr>
        <p:txBody>
          <a:bodyPr wrap="square">
            <a:sp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who are being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led by the Spirit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non-believer does not have the Spirit of 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therefore he is not able to spiritually appraise (investigate or examine) God’s word.  Therefore, the non-believer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cannot understand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God’s word.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Holy Spirit works in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believing sons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God to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give us understanding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the spiritual matters </a:t>
            </a: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more we know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God’s word,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more God “ talks”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us through His word.  Psalms1:2-3</a:t>
            </a:r>
          </a:p>
          <a:p>
            <a:pPr marL="6858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There are times when studying God’s word when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insights not previously known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will just come to mind. Epiphanies – Ah Ha moments.</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When preparing a class, sermons, talk or just reading, I suggest you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first pray and ask God for His Holy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guide our reading, study, and preparation.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36778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262979"/>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non-believer has other problems as well</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only does the non-</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believener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not have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Holy Spirit’s strength and support, but</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god of this world (Satan) actively </a:t>
            </a:r>
            <a:r>
              <a:rPr lang="en-US" sz="2400" b="1" dirty="0">
                <a:latin typeface="Times New Roman" panose="02020603050405020304" pitchFamily="18" charset="0"/>
                <a:ea typeface="Calibri" panose="020F0502020204030204" pitchFamily="34" charset="0"/>
                <a:cs typeface="Times New Roman" panose="02020603050405020304" pitchFamily="18" charset="0"/>
              </a:rPr>
              <a:t>works to blind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unbeliever to God’s word</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Corinthians 4:3-4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even if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gospel is veiled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veiled to those who are perishing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whose case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god of this world has blinded the minds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unbelievin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 so that they might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not see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light of the gospel of the glory of Christ, who is the image of God.</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Non-believer remains blind to the hidden spiritual realities – God’s Mysteries</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Can’t see or even fathom the revelation of mystery – salvation and eternal life</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Hence, the unbeliever’s mind is led by the flesh and this world</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Mind set on the flesh is death.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07836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this Physical Realm</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3785652"/>
          </a:xfrm>
          <a:prstGeom prst="rect">
            <a:avLst/>
          </a:prstGeom>
          <a:noFill/>
        </p:spPr>
        <p:txBody>
          <a:bodyPr wrap="square">
            <a:spAutoFit/>
          </a:bodyPr>
          <a:lstStyle/>
          <a:p>
            <a:r>
              <a:rPr lang="en-US" sz="4000" dirty="0">
                <a:latin typeface="Times New Roman" panose="02020603050405020304" pitchFamily="18" charset="0"/>
                <a:ea typeface="Calibri" panose="020F0502020204030204" pitchFamily="34" charset="0"/>
                <a:cs typeface="Times New Roman" panose="02020603050405020304" pitchFamily="18" charset="0"/>
              </a:rPr>
              <a:t>This physical realm therefore serves two purposes</a:t>
            </a:r>
          </a:p>
          <a:p>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A winnowing to separate the children of God from followers of Satan</a:t>
            </a:r>
          </a:p>
          <a:p>
            <a:pPr marL="457200" indent="-457200">
              <a:buFont typeface="+mj-lt"/>
              <a:buAutoNum type="arabicPeriod"/>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4000" dirty="0">
                <a:latin typeface="Times New Roman" panose="02020603050405020304" pitchFamily="18" charset="0"/>
                <a:ea typeface="Calibri" panose="020F0502020204030204" pitchFamily="34" charset="0"/>
                <a:cs typeface="Times New Roman" panose="02020603050405020304" pitchFamily="18" charset="0"/>
              </a:rPr>
              <a:t>Perfect the sons of God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24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5693866"/>
          </a:xfrm>
          <a:prstGeom prst="rect">
            <a:avLst/>
          </a:prstGeom>
          <a:noFill/>
        </p:spPr>
        <p:txBody>
          <a:bodyPr wrap="square">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3:12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winnowing fork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is in His hand, and He will thoroughly clear His threshing floor; and He will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gather His wheat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into the barn, but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He will burn up the chaff</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 unquenchable fire."</a:t>
            </a:r>
          </a:p>
          <a:p>
            <a:pPr marL="4572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13:30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the time of the harvest I will say to the reapers, "First gather up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tares and bind them in bundles to burn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up; but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gather the wheat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into my barn."'"</a:t>
            </a: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25:34, 41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"Then the King will say to those on His right, 'Come, you who are blessed of My Father,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inherit the kingdom prepared for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foundation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"Then He will also say to those on His left,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'Depart from Me, accursed ones, into the eternal fire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which has been prepared for the devil and his angels;</a:t>
            </a:r>
          </a:p>
        </p:txBody>
      </p:sp>
    </p:spTree>
    <p:extLst>
      <p:ext uri="{BB962C8B-B14F-4D97-AF65-F5344CB8AC3E}">
        <p14:creationId xmlns:p14="http://schemas.microsoft.com/office/powerpoint/2010/main" val="28337219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5447645"/>
          </a:xfrm>
          <a:prstGeom prst="rect">
            <a:avLst/>
          </a:prstGeom>
          <a:noFill/>
        </p:spPr>
        <p:txBody>
          <a:bodyPr wrap="square">
            <a:spAutoFit/>
          </a:bodyPr>
          <a:lstStyle/>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If the purpose of this world is for</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to choose His sons for salvation and eternal life, and</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Separate out the unrighteous non-believer</a:t>
            </a:r>
          </a:p>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 not bring the saved into glory at the moment of salvation?</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lgn="ctr">
              <a:spcBef>
                <a:spcPts val="0"/>
              </a:spcBef>
              <a:spcAft>
                <a:spcPts val="0"/>
              </a:spcAft>
            </a:pPr>
            <a:r>
              <a:rPr lang="en-US" sz="9600" b="1" dirty="0">
                <a:latin typeface="Times New Roman" panose="02020603050405020304" pitchFamily="18" charset="0"/>
                <a:ea typeface="Calibri" panose="020F0502020204030204" pitchFamily="34" charset="0"/>
                <a:cs typeface="Times New Roman" panose="02020603050405020304" pitchFamily="18" charset="0"/>
              </a:rPr>
              <a:t>Perfection</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04623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21615"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078313"/>
          </a:xfrm>
          <a:prstGeom prst="rect">
            <a:avLst/>
          </a:prstGeom>
          <a:noFill/>
        </p:spPr>
        <p:txBody>
          <a:bodyPr wrap="square">
            <a:spAutoFit/>
          </a:bodyPr>
          <a:lstStyle/>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Hebrews 2:10 </a:t>
            </a:r>
            <a:r>
              <a:rPr lang="en-US" sz="2000" dirty="0">
                <a:latin typeface="Times New Roman" panose="02020603050405020304" pitchFamily="18" charset="0"/>
                <a:cs typeface="Times New Roman" panose="02020603050405020304" pitchFamily="18" charset="0"/>
              </a:rPr>
              <a:t>In bringing </a:t>
            </a:r>
            <a:r>
              <a:rPr lang="en-US" sz="2000" b="1" u="sng" dirty="0">
                <a:latin typeface="Times New Roman" panose="02020603050405020304" pitchFamily="18" charset="0"/>
                <a:cs typeface="Times New Roman" panose="02020603050405020304" pitchFamily="18" charset="0"/>
              </a:rPr>
              <a:t>many sons to glory</a:t>
            </a:r>
            <a:r>
              <a:rPr lang="en-US" sz="2000" dirty="0">
                <a:latin typeface="Times New Roman" panose="02020603050405020304" pitchFamily="18" charset="0"/>
                <a:cs typeface="Times New Roman" panose="02020603050405020304" pitchFamily="18" charset="0"/>
              </a:rPr>
              <a:t>, it was fitting that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for whom and through whom everything exists, should make </a:t>
            </a:r>
            <a:r>
              <a:rPr lang="en-US" sz="2000" b="1" u="sng" dirty="0">
                <a:latin typeface="Times New Roman" panose="02020603050405020304" pitchFamily="18" charset="0"/>
                <a:cs typeface="Times New Roman" panose="02020603050405020304" pitchFamily="18" charset="0"/>
              </a:rPr>
              <a:t>the author of their salvation </a:t>
            </a:r>
            <a:r>
              <a:rPr lang="en-US" sz="2000" dirty="0">
                <a:latin typeface="Times New Roman" panose="02020603050405020304" pitchFamily="18" charset="0"/>
                <a:cs typeface="Times New Roman" panose="02020603050405020304" pitchFamily="18" charset="0"/>
              </a:rPr>
              <a:t> (Jesus Christ) </a:t>
            </a:r>
            <a:r>
              <a:rPr lang="en-US" sz="2000" b="1" u="sng" dirty="0">
                <a:latin typeface="Times New Roman" panose="02020603050405020304" pitchFamily="18" charset="0"/>
                <a:cs typeface="Times New Roman" panose="02020603050405020304" pitchFamily="18" charset="0"/>
              </a:rPr>
              <a:t>perfect through suffering</a:t>
            </a:r>
            <a:r>
              <a:rPr lang="en-US" sz="2000" dirty="0"/>
              <a:t>. </a:t>
            </a:r>
          </a:p>
          <a:p>
            <a:pPr marL="228600" marR="0">
              <a:spcBef>
                <a:spcPts val="0"/>
              </a:spcBef>
              <a:spcAft>
                <a:spcPts val="0"/>
              </a:spcAft>
            </a:pPr>
            <a:endParaRPr lang="en-US" sz="2000" dirty="0"/>
          </a:p>
          <a:p>
            <a:pPr marL="228600"/>
            <a:r>
              <a:rPr lang="en-US" sz="2000" b="1" dirty="0">
                <a:latin typeface="Times New Roman" panose="02020603050405020304" pitchFamily="18" charset="0"/>
                <a:cs typeface="Times New Roman" panose="02020603050405020304" pitchFamily="18" charset="0"/>
              </a:rPr>
              <a:t>Matthew 5:48 </a:t>
            </a:r>
            <a:r>
              <a:rPr lang="en-US" sz="2000" dirty="0">
                <a:latin typeface="Times New Roman" panose="02020603050405020304" pitchFamily="18" charset="0"/>
                <a:cs typeface="Times New Roman" panose="02020603050405020304" pitchFamily="18" charset="0"/>
              </a:rPr>
              <a:t> "Therefore </a:t>
            </a:r>
            <a:r>
              <a:rPr lang="en-US" sz="2000" b="1" u="sng" dirty="0">
                <a:latin typeface="Times New Roman" panose="02020603050405020304" pitchFamily="18" charset="0"/>
                <a:cs typeface="Times New Roman" panose="02020603050405020304" pitchFamily="18" charset="0"/>
              </a:rPr>
              <a:t>you are to be perfect</a:t>
            </a:r>
            <a:r>
              <a:rPr lang="en-US" sz="2000" dirty="0">
                <a:latin typeface="Times New Roman" panose="02020603050405020304" pitchFamily="18" charset="0"/>
                <a:cs typeface="Times New Roman" panose="02020603050405020304" pitchFamily="18" charset="0"/>
              </a:rPr>
              <a:t>, as your heavenly </a:t>
            </a:r>
            <a:r>
              <a:rPr lang="en-US" sz="2000" b="1" u="sng" dirty="0">
                <a:latin typeface="Times New Roman" panose="02020603050405020304" pitchFamily="18" charset="0"/>
                <a:cs typeface="Times New Roman" panose="02020603050405020304" pitchFamily="18" charset="0"/>
              </a:rPr>
              <a:t>Father is perfect</a:t>
            </a:r>
            <a:r>
              <a:rPr lang="en-US" sz="20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1 Peter 5:10 </a:t>
            </a:r>
            <a:r>
              <a:rPr lang="en-US" sz="2000" dirty="0">
                <a:latin typeface="Times New Roman" panose="02020603050405020304" pitchFamily="18" charset="0"/>
                <a:cs typeface="Times New Roman" panose="02020603050405020304" pitchFamily="18" charset="0"/>
              </a:rPr>
              <a:t>After you have </a:t>
            </a:r>
            <a:r>
              <a:rPr lang="en-US" sz="2000" b="1" u="sng" dirty="0">
                <a:latin typeface="Times New Roman" panose="02020603050405020304" pitchFamily="18" charset="0"/>
                <a:cs typeface="Times New Roman" panose="02020603050405020304" pitchFamily="18" charset="0"/>
              </a:rPr>
              <a:t>suffered for a little </a:t>
            </a:r>
            <a:r>
              <a:rPr lang="en-US" sz="2000" dirty="0">
                <a:latin typeface="Times New Roman" panose="02020603050405020304" pitchFamily="18" charset="0"/>
                <a:cs typeface="Times New Roman" panose="02020603050405020304" pitchFamily="18" charset="0"/>
              </a:rPr>
              <a:t>while, the God of all grace, who called you to His eternal glory in Christ, will Himself </a:t>
            </a:r>
            <a:r>
              <a:rPr lang="en-US" sz="2000" b="1" u="sng" dirty="0">
                <a:latin typeface="Times New Roman" panose="02020603050405020304" pitchFamily="18" charset="0"/>
                <a:cs typeface="Times New Roman" panose="02020603050405020304" pitchFamily="18" charset="0"/>
              </a:rPr>
              <a:t>perfect</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confirm</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strengthen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and</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establish</a:t>
            </a:r>
            <a:r>
              <a:rPr lang="en-US" sz="2000" dirty="0">
                <a:latin typeface="Times New Roman" panose="02020603050405020304" pitchFamily="18" charset="0"/>
                <a:cs typeface="Times New Roman" panose="02020603050405020304" pitchFamily="18" charset="0"/>
              </a:rPr>
              <a:t> you.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James 1:2-4 </a:t>
            </a:r>
            <a:r>
              <a:rPr lang="en-US" sz="2000" dirty="0">
                <a:latin typeface="Times New Roman" panose="02020603050405020304" pitchFamily="18" charset="0"/>
                <a:cs typeface="Times New Roman" panose="02020603050405020304" pitchFamily="18" charset="0"/>
              </a:rPr>
              <a:t>Consider it all joy, my brethren, when you </a:t>
            </a:r>
            <a:r>
              <a:rPr lang="en-US" sz="2000" b="1" u="sng" dirty="0">
                <a:latin typeface="Times New Roman" panose="02020603050405020304" pitchFamily="18" charset="0"/>
                <a:cs typeface="Times New Roman" panose="02020603050405020304" pitchFamily="18" charset="0"/>
              </a:rPr>
              <a:t>encounter various trials</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 </a:t>
            </a:r>
            <a:r>
              <a:rPr lang="en-US" sz="2000" dirty="0">
                <a:latin typeface="Times New Roman" panose="02020603050405020304" pitchFamily="18" charset="0"/>
                <a:cs typeface="Times New Roman" panose="02020603050405020304" pitchFamily="18" charset="0"/>
              </a:rPr>
              <a:t> knowing that the </a:t>
            </a:r>
            <a:r>
              <a:rPr lang="en-US" sz="2000" b="1" u="sng" dirty="0">
                <a:latin typeface="Times New Roman" panose="02020603050405020304" pitchFamily="18" charset="0"/>
                <a:cs typeface="Times New Roman" panose="02020603050405020304" pitchFamily="18" charset="0"/>
              </a:rPr>
              <a:t>testing of your faith </a:t>
            </a:r>
            <a:r>
              <a:rPr lang="en-US" sz="2000" dirty="0">
                <a:latin typeface="Times New Roman" panose="02020603050405020304" pitchFamily="18" charset="0"/>
                <a:cs typeface="Times New Roman" panose="02020603050405020304" pitchFamily="18" charset="0"/>
              </a:rPr>
              <a:t>produces </a:t>
            </a:r>
            <a:r>
              <a:rPr lang="en-US" sz="2000" b="1" u="sng" dirty="0">
                <a:latin typeface="Times New Roman" panose="02020603050405020304" pitchFamily="18" charset="0"/>
                <a:cs typeface="Times New Roman" panose="02020603050405020304" pitchFamily="18" charset="0"/>
              </a:rPr>
              <a:t>endurance</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4 </a:t>
            </a:r>
            <a:r>
              <a:rPr lang="en-US" sz="2000" dirty="0">
                <a:latin typeface="Times New Roman" panose="02020603050405020304" pitchFamily="18" charset="0"/>
                <a:cs typeface="Times New Roman" panose="02020603050405020304" pitchFamily="18" charset="0"/>
              </a:rPr>
              <a:t> And let endurance have </a:t>
            </a:r>
            <a:r>
              <a:rPr lang="en-US" sz="2000" i="1" dirty="0">
                <a:latin typeface="Times New Roman" panose="02020603050405020304" pitchFamily="18" charset="0"/>
                <a:cs typeface="Times New Roman" panose="02020603050405020304" pitchFamily="18" charset="0"/>
              </a:rPr>
              <a:t>its</a:t>
            </a:r>
            <a:r>
              <a:rPr lang="en-US" sz="2000" dirty="0">
                <a:latin typeface="Times New Roman" panose="02020603050405020304" pitchFamily="18" charset="0"/>
                <a:cs typeface="Times New Roman" panose="02020603050405020304" pitchFamily="18" charset="0"/>
              </a:rPr>
              <a:t> perfect result, so that </a:t>
            </a:r>
            <a:r>
              <a:rPr lang="en-US" sz="2000" b="1" u="sng" dirty="0">
                <a:latin typeface="Times New Roman" panose="02020603050405020304" pitchFamily="18" charset="0"/>
                <a:cs typeface="Times New Roman" panose="02020603050405020304" pitchFamily="18" charset="0"/>
              </a:rPr>
              <a:t>you may be perfect and complete, lacking in nothing</a:t>
            </a:r>
            <a:r>
              <a:rPr lang="en-US" sz="20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Ephesians 1:17 </a:t>
            </a:r>
            <a:r>
              <a:rPr lang="en-US" sz="2000" dirty="0">
                <a:latin typeface="Times New Roman" panose="02020603050405020304" pitchFamily="18" charset="0"/>
                <a:cs typeface="Times New Roman" panose="02020603050405020304" pitchFamily="18" charset="0"/>
              </a:rPr>
              <a:t>that the God of our Lord Jesus Christ, the Father of glory, may give to you a spirit of </a:t>
            </a:r>
            <a:r>
              <a:rPr lang="en-US" sz="2000" b="1" u="sng" dirty="0">
                <a:latin typeface="Times New Roman" panose="02020603050405020304" pitchFamily="18" charset="0"/>
                <a:cs typeface="Times New Roman" panose="02020603050405020304" pitchFamily="18" charset="0"/>
              </a:rPr>
              <a:t>wisdom</a:t>
            </a:r>
            <a:r>
              <a:rPr lang="en-US" sz="2000" dirty="0">
                <a:latin typeface="Times New Roman" panose="02020603050405020304" pitchFamily="18" charset="0"/>
                <a:cs typeface="Times New Roman" panose="02020603050405020304" pitchFamily="18" charset="0"/>
              </a:rPr>
              <a:t> and of revelation in the </a:t>
            </a:r>
            <a:r>
              <a:rPr lang="en-US" sz="2000" b="1" u="sng" dirty="0">
                <a:latin typeface="Times New Roman" panose="02020603050405020304" pitchFamily="18" charset="0"/>
                <a:cs typeface="Times New Roman" panose="02020603050405020304" pitchFamily="18" charset="0"/>
              </a:rPr>
              <a:t>knowledge</a:t>
            </a:r>
            <a:r>
              <a:rPr lang="en-US" sz="2000" dirty="0">
                <a:latin typeface="Times New Roman" panose="02020603050405020304" pitchFamily="18" charset="0"/>
                <a:cs typeface="Times New Roman" panose="02020603050405020304" pitchFamily="18" charset="0"/>
              </a:rPr>
              <a:t> of Him.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4775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380011" y="1130758"/>
            <a:ext cx="10975227" cy="5324535"/>
          </a:xfrm>
          <a:prstGeom prst="rect">
            <a:avLst/>
          </a:prstGeom>
          <a:noFill/>
        </p:spPr>
        <p:txBody>
          <a:bodyPr wrap="square">
            <a:spAutoFit/>
          </a:bodyPr>
          <a:lstStyle/>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Understanding, Wisdom, and Knowledge - Colossians 2:2-3; 2 Timothy 3:15; 1 Peter 1:5; 2 Peter 3:18</a:t>
            </a:r>
          </a:p>
          <a:p>
            <a:pPr marL="685800" indent="-457200">
              <a:buFont typeface="+mj-lt"/>
              <a:buAutoNum type="arabicPeriod"/>
            </a:pPr>
            <a:r>
              <a:rPr lang="en-US" sz="2000" dirty="0">
                <a:latin typeface="Times New Roman" panose="02020603050405020304" pitchFamily="18" charset="0"/>
                <a:cs typeface="Times New Roman" panose="02020603050405020304" pitchFamily="18" charset="0"/>
              </a:rPr>
              <a:t>Training to Discern (distinguish) Good and Evil – Hebrews 5:15</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Training in the Practice of Holiness – 1 Peter 1:15-16</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Training in the Practice of Righteousness – 1 John 3:7</a:t>
            </a:r>
          </a:p>
          <a:p>
            <a:pPr marL="685800" indent="-457200">
              <a:buFont typeface="+mj-lt"/>
              <a:buAutoNum type="arabicPeriod"/>
            </a:pPr>
            <a:r>
              <a:rPr lang="en-US" sz="2000" dirty="0">
                <a:latin typeface="Times New Roman" panose="02020603050405020304" pitchFamily="18" charset="0"/>
                <a:cs typeface="Times New Roman" panose="02020603050405020304" pitchFamily="18" charset="0"/>
              </a:rPr>
              <a:t>Grow up into Christ – Ephesians 4:15</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Grow in Grace - 2 Peter 3:17-18 </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Grow in Strength – 2 Thessalonians 3:3</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Strengthened in Diligence - 1 Peter 1:5</a:t>
            </a:r>
          </a:p>
          <a:p>
            <a:pPr marL="685800" indent="-457200">
              <a:buFont typeface="+mj-lt"/>
              <a:buAutoNum type="arabicPeriod"/>
            </a:pPr>
            <a:r>
              <a:rPr lang="en-US" sz="2000" dirty="0">
                <a:latin typeface="Times New Roman" panose="02020603050405020304" pitchFamily="18" charset="0"/>
                <a:cs typeface="Times New Roman" panose="02020603050405020304" pitchFamily="18" charset="0"/>
              </a:rPr>
              <a:t>Strengthened in Perseverance 1 Peter 1:6</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Strengthened in Endurance – James 1:3</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Moral Excellence - 1 Peter 1:5</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Self-control - 1 Peter 1:6</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Godliness - 1 Peter 1:6</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Kindness - 1 Peter 1:6</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Forgiveness – Matthew 6:14Ephesians 4:32</a:t>
            </a:r>
          </a:p>
          <a:p>
            <a:pPr marL="685800" marR="0" indent="-457200">
              <a:spcBef>
                <a:spcPts val="0"/>
              </a:spcBef>
              <a:spcAft>
                <a:spcPts val="0"/>
              </a:spcAft>
              <a:buFont typeface="+mj-lt"/>
              <a:buAutoNum type="arabicPeriod"/>
            </a:pPr>
            <a:r>
              <a:rPr lang="en-US" sz="2000" dirty="0">
                <a:latin typeface="Times New Roman" panose="02020603050405020304" pitchFamily="18" charset="0"/>
                <a:cs typeface="Times New Roman" panose="02020603050405020304" pitchFamily="18" charset="0"/>
              </a:rPr>
              <a:t>Love 1 Peter 1:7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16032958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 – Heirs with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482126" y="1207959"/>
            <a:ext cx="10922000" cy="4708981"/>
          </a:xfrm>
          <a:prstGeom prst="rect">
            <a:avLst/>
          </a:prstGeom>
          <a:noFill/>
        </p:spPr>
        <p:txBody>
          <a:bodyPr wrap="square" rtlCol="0">
            <a:spAutoFit/>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Only in this physical life</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Does God build His church – Christ’s kingdom</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oes God give the spirits of men salvation, eternal life, </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Does God make us His sons</a:t>
            </a: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Does God </a:t>
            </a:r>
            <a:r>
              <a:rPr lang="en-US" sz="2000" dirty="0">
                <a:latin typeface="Times New Roman" panose="02020603050405020304" pitchFamily="18" charset="0"/>
                <a:ea typeface="Calibri" panose="020F0502020204030204" pitchFamily="34" charset="0"/>
                <a:cs typeface="Times New Roman" panose="02020603050405020304" pitchFamily="18" charset="0"/>
              </a:rPr>
              <a:t>teach and train us in holiness and righteousness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Does God place us in Christ’s kingdom – the church – to reign/serve as royal priests</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Does God declare the sons of God citizens of heaven</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Does God grant to us an inheritance with Jesus Christs – all the promised blessings</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Calibri" panose="020F0502020204030204" pitchFamily="34" charset="0"/>
                <a:cs typeface="Times New Roman" panose="02020603050405020304" pitchFamily="18" charset="0"/>
              </a:rPr>
              <a:t>Note than when we die:</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are already saved</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already have eternal life</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are already in Christ’s Kingdom</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are safe and secure in Christ – destined for paradise</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All of creation is waiting on our revealing as the sons of God</a:t>
            </a:r>
          </a:p>
        </p:txBody>
      </p:sp>
    </p:spTree>
    <p:extLst>
      <p:ext uri="{BB962C8B-B14F-4D97-AF65-F5344CB8AC3E}">
        <p14:creationId xmlns:p14="http://schemas.microsoft.com/office/powerpoint/2010/main" val="37966354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 – Heirs with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1:19, 2:9; Mark 1:1; Rom 8:16-18; Heb 2: 10; 2 Peter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Holy</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John 3:5; Ephesian 1:4; Revelations 4:8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33:27; 1 Tim 1:17; Rom 2:7; 6:23; 1 John 5:11; Rev 21:4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Bear Image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Col 1:15-20; Rom 8:29; 8:29; Philp 3:20; 1 John 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Perfection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5:48; John 17:23; Heb 10:14; 12:23; James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Exaltation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Philippians 2:9; James 4:10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Glory and Honor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2:9; 2 Thessalonians 2:14; Romans 2:10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Power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Revelation 5:12; 1 Corinthians 15:32-43, 50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Possess the Kingdom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John 18:36; Colossians 1:13-14; Matthew 25:34; Luke 12:32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Paradise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Luke 23:43; Revelations chapters 21 &amp; 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Reigning Authority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28:18, Eph 1:20-21; 2 Tim 2:12; Rev 3:21; 11:15; 22:5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6:20;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2525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plan of salvation - epic tale of redemption - started before time began. It is a tale of God creating for Himself other sons and a kingdom comprised of His sons.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promised His children the gift of eternal life before eternity began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Before time began.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Before God formed the physical realm.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before God formed the spirits of men dwelling in the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Titus 1:2 (NASV)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God, who cannot lie,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promised long ages ago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1:2 (NKJV) …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life, which God, who cannot lie,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promised before time began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Greek, “long ages ago” comes from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pro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(before)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chronos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(time)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aionios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(eternity or eternal) meaning literally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before time eternal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before eternity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408682652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5323</TotalTime>
  <Words>9965</Words>
  <Application>Microsoft Office PowerPoint</Application>
  <PresentationFormat>Widescreen</PresentationFormat>
  <Paragraphs>955</Paragraphs>
  <Slides>103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103</vt:i4>
      </vt:variant>
    </vt:vector>
  </HeadingPairs>
  <TitlesOfParts>
    <vt:vector size="112" baseType="lpstr">
      <vt:lpstr>Arial</vt:lpstr>
      <vt:lpstr>Calibri</vt:lpstr>
      <vt:lpstr>Calibri Light</vt:lpstr>
      <vt:lpstr>Courier New</vt:lpstr>
      <vt:lpstr>Gill Sans MT</vt:lpstr>
      <vt:lpstr>Symbol</vt:lpstr>
      <vt:lpstr>Times New Roman</vt:lpstr>
      <vt:lpstr>Wingdings</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22</cp:revision>
  <cp:lastPrinted>2023-06-07T17:35:39Z</cp:lastPrinted>
  <dcterms:created xsi:type="dcterms:W3CDTF">2023-06-03T18:53:09Z</dcterms:created>
  <dcterms:modified xsi:type="dcterms:W3CDTF">2023-06-11T02:08:43Z</dcterms:modified>
</cp:coreProperties>
</file>