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32"/>
  </p:notesMasterIdLst>
  <p:sldIdLst>
    <p:sldId id="256" r:id="rId2"/>
    <p:sldId id="257" r:id="rId3"/>
    <p:sldId id="259" r:id="rId4"/>
    <p:sldId id="270"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9" r:id="rId33"/>
    <p:sldId id="290" r:id="rId34"/>
    <p:sldId id="291" r:id="rId35"/>
    <p:sldId id="292" r:id="rId36"/>
    <p:sldId id="293" r:id="rId37"/>
    <p:sldId id="294" r:id="rId38"/>
    <p:sldId id="295" r:id="rId39"/>
    <p:sldId id="327" r:id="rId40"/>
    <p:sldId id="296" r:id="rId41"/>
    <p:sldId id="328" r:id="rId42"/>
    <p:sldId id="297" r:id="rId43"/>
    <p:sldId id="298" r:id="rId44"/>
    <p:sldId id="299" r:id="rId45"/>
    <p:sldId id="300" r:id="rId46"/>
    <p:sldId id="301" r:id="rId47"/>
    <p:sldId id="337" r:id="rId48"/>
    <p:sldId id="338" r:id="rId49"/>
    <p:sldId id="302" r:id="rId50"/>
    <p:sldId id="340" r:id="rId51"/>
    <p:sldId id="341" r:id="rId52"/>
    <p:sldId id="342" r:id="rId53"/>
    <p:sldId id="344" r:id="rId54"/>
    <p:sldId id="346" r:id="rId55"/>
    <p:sldId id="343" r:id="rId56"/>
    <p:sldId id="345" r:id="rId57"/>
    <p:sldId id="358" r:id="rId58"/>
    <p:sldId id="359" r:id="rId59"/>
    <p:sldId id="347" r:id="rId60"/>
    <p:sldId id="339" r:id="rId61"/>
    <p:sldId id="304" r:id="rId62"/>
    <p:sldId id="305" r:id="rId63"/>
    <p:sldId id="307" r:id="rId64"/>
    <p:sldId id="308" r:id="rId65"/>
    <p:sldId id="309" r:id="rId66"/>
    <p:sldId id="310" r:id="rId67"/>
    <p:sldId id="311" r:id="rId68"/>
    <p:sldId id="312" r:id="rId69"/>
    <p:sldId id="313" r:id="rId70"/>
    <p:sldId id="319" r:id="rId71"/>
    <p:sldId id="314" r:id="rId72"/>
    <p:sldId id="315" r:id="rId73"/>
    <p:sldId id="397" r:id="rId74"/>
    <p:sldId id="320" r:id="rId75"/>
    <p:sldId id="316" r:id="rId76"/>
    <p:sldId id="317" r:id="rId77"/>
    <p:sldId id="392" r:id="rId78"/>
    <p:sldId id="318" r:id="rId79"/>
    <p:sldId id="325" r:id="rId80"/>
    <p:sldId id="322" r:id="rId81"/>
    <p:sldId id="329" r:id="rId82"/>
    <p:sldId id="353" r:id="rId83"/>
    <p:sldId id="365" r:id="rId84"/>
    <p:sldId id="323" r:id="rId85"/>
    <p:sldId id="324" r:id="rId86"/>
    <p:sldId id="393" r:id="rId87"/>
    <p:sldId id="326" r:id="rId88"/>
    <p:sldId id="333" r:id="rId89"/>
    <p:sldId id="334" r:id="rId90"/>
    <p:sldId id="336" r:id="rId91"/>
    <p:sldId id="332" r:id="rId92"/>
    <p:sldId id="348" r:id="rId93"/>
    <p:sldId id="349" r:id="rId94"/>
    <p:sldId id="350" r:id="rId95"/>
    <p:sldId id="364" r:id="rId96"/>
    <p:sldId id="351" r:id="rId97"/>
    <p:sldId id="394" r:id="rId98"/>
    <p:sldId id="354" r:id="rId99"/>
    <p:sldId id="395" r:id="rId100"/>
    <p:sldId id="396" r:id="rId101"/>
    <p:sldId id="398" r:id="rId102"/>
    <p:sldId id="356" r:id="rId103"/>
    <p:sldId id="355" r:id="rId104"/>
    <p:sldId id="360" r:id="rId105"/>
    <p:sldId id="362" r:id="rId106"/>
    <p:sldId id="363" r:id="rId107"/>
    <p:sldId id="361" r:id="rId108"/>
    <p:sldId id="366" r:id="rId109"/>
    <p:sldId id="367" r:id="rId110"/>
    <p:sldId id="368" r:id="rId111"/>
    <p:sldId id="369" r:id="rId112"/>
    <p:sldId id="370" r:id="rId113"/>
    <p:sldId id="371" r:id="rId114"/>
    <p:sldId id="372" r:id="rId115"/>
    <p:sldId id="373" r:id="rId116"/>
    <p:sldId id="374" r:id="rId117"/>
    <p:sldId id="375" r:id="rId118"/>
    <p:sldId id="376" r:id="rId119"/>
    <p:sldId id="378" r:id="rId120"/>
    <p:sldId id="379" r:id="rId121"/>
    <p:sldId id="381" r:id="rId122"/>
    <p:sldId id="382" r:id="rId123"/>
    <p:sldId id="384" r:id="rId124"/>
    <p:sldId id="385" r:id="rId125"/>
    <p:sldId id="386" r:id="rId126"/>
    <p:sldId id="387" r:id="rId127"/>
    <p:sldId id="388" r:id="rId128"/>
    <p:sldId id="389" r:id="rId129"/>
    <p:sldId id="390" r:id="rId130"/>
    <p:sldId id="391" r:id="rId1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44" autoAdjust="0"/>
    <p:restoredTop sz="94660"/>
  </p:normalViewPr>
  <p:slideViewPr>
    <p:cSldViewPr snapToGrid="0">
      <p:cViewPr varScale="1">
        <p:scale>
          <a:sx n="60" d="100"/>
          <a:sy n="60" d="100"/>
        </p:scale>
        <p:origin x="576" y="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6/14/2023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5</a:t>
            </a:fld>
            <a:endParaRPr lang="en-US" dirty="0"/>
          </a:p>
        </p:txBody>
      </p:sp>
    </p:spTree>
    <p:extLst>
      <p:ext uri="{BB962C8B-B14F-4D97-AF65-F5344CB8AC3E}">
        <p14:creationId xmlns:p14="http://schemas.microsoft.com/office/powerpoint/2010/main" val="3022329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83</a:t>
            </a:fld>
            <a:endParaRPr lang="en-US" dirty="0"/>
          </a:p>
        </p:txBody>
      </p:sp>
    </p:spTree>
    <p:extLst>
      <p:ext uri="{BB962C8B-B14F-4D97-AF65-F5344CB8AC3E}">
        <p14:creationId xmlns:p14="http://schemas.microsoft.com/office/powerpoint/2010/main" val="3499980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116</a:t>
            </a:fld>
            <a:endParaRPr lang="en-US" dirty="0"/>
          </a:p>
        </p:txBody>
      </p:sp>
    </p:spTree>
    <p:extLst>
      <p:ext uri="{BB962C8B-B14F-4D97-AF65-F5344CB8AC3E}">
        <p14:creationId xmlns:p14="http://schemas.microsoft.com/office/powerpoint/2010/main" val="1099237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6/14/2023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6/14/2023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6/14/2023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6/14/2023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6/14/2023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Follow God’s Divine Revelations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Climatic – Unifying – Grand Conclusion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Church</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Body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Bride of Christ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Kingdom of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God’s other Sons Sit on Christ’s Throne</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Reign with Christ</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Eternity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2189657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Physical Life – Heirs with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482126" y="1207959"/>
            <a:ext cx="10922000" cy="5570756"/>
          </a:xfrm>
          <a:prstGeom prst="rect">
            <a:avLst/>
          </a:prstGeom>
          <a:noFill/>
        </p:spPr>
        <p:txBody>
          <a:bodyPr wrap="square" rtlCol="0">
            <a:spAutoFit/>
          </a:bodyPr>
          <a:lstStyle/>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Only in this physical life</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Does God call men to salvation</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oes God give the spirits of men salvation, eternal life, </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Does God make the saved His sons</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Does build His church through His sons – Christ’s kingdom</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Does God place His sons into Christ’s kingdom – the church – to reign/serve as royal priests</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Does God declare His sons citizens of heaven</a:t>
            </a:r>
          </a:p>
          <a:p>
            <a:pPr marL="342900" indent="-3429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Does God grant to us an inheritance with Jesus Christs – all the promised blessings</a:t>
            </a:r>
          </a:p>
          <a:p>
            <a:pPr marL="342900" indent="-3429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Does God perfect </a:t>
            </a:r>
            <a:r>
              <a:rPr lang="en-US" sz="2800" dirty="0">
                <a:latin typeface="Times New Roman" panose="02020603050405020304" pitchFamily="18" charset="0"/>
                <a:ea typeface="Calibri" panose="020F0502020204030204" pitchFamily="34" charset="0"/>
                <a:cs typeface="Times New Roman" panose="02020603050405020304" pitchFamily="18" charset="0"/>
              </a:rPr>
              <a:t>His children - teach and train us in holiness and righteousness</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259258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Physical Life – Heirs with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482126" y="1207959"/>
            <a:ext cx="10922000" cy="3539430"/>
          </a:xfrm>
          <a:prstGeom prst="rect">
            <a:avLst/>
          </a:prstGeom>
          <a:noFill/>
        </p:spPr>
        <p:txBody>
          <a:bodyPr wrap="square" rtlCol="0">
            <a:spAutoFit/>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Therefore, when we die:</a:t>
            </a:r>
          </a:p>
          <a:p>
            <a:pPr marL="342900" indent="-3429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We are already saved</a:t>
            </a:r>
          </a:p>
          <a:p>
            <a:pPr marL="342900" indent="-3429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We already have eternal life</a:t>
            </a:r>
          </a:p>
          <a:p>
            <a:pPr marL="342900" indent="-3429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We are already in Christ’s Kingdom</a:t>
            </a:r>
          </a:p>
          <a:p>
            <a:pPr marL="342900" indent="-3429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We are already safe and secure in Christ – destined for paradise</a:t>
            </a:r>
          </a:p>
          <a:p>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r>
              <a:rPr lang="en-US" sz="3200" dirty="0">
                <a:latin typeface="Times New Roman" panose="02020603050405020304" pitchFamily="18" charset="0"/>
                <a:ea typeface="Calibri" panose="020F0502020204030204" pitchFamily="34" charset="0"/>
                <a:cs typeface="Times New Roman" panose="02020603050405020304" pitchFamily="18" charset="0"/>
              </a:rPr>
              <a:t>All of creation is waiting on our revealing as the sons of God</a:t>
            </a:r>
          </a:p>
        </p:txBody>
      </p:sp>
    </p:spTree>
    <p:extLst>
      <p:ext uri="{BB962C8B-B14F-4D97-AF65-F5344CB8AC3E}">
        <p14:creationId xmlns:p14="http://schemas.microsoft.com/office/powerpoint/2010/main" val="349486454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Physical Life – Heirs with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1:19, 2:9; Mark 1:1; Rom 8:16-18; Heb 2: 10; 2 Peter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Holy</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 John 3:5; Ephesian 1:4; Revelations 4:8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33:27; 1 Tim 1:17; Rom 2:7; 6:23; 1 John 5:11; Rev 21:4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Bear Image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Col 1:15-20; Rom 8:29; 8:29; Philp 3:20; 1 John 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Perfection</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5:48; John 17:23; Heb 10:14; 12:23; James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Exaltation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Philippians 2:9; James 4:10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Glory and Honor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2:9; 2 Thessalonians 2:14; Romans 2:10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Power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Revelation 5:12; 1 Corinthians 15:32-43, 50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Possess the Kingdom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John 18:36; Colossians 1:13-14; Matthew 25:34; Luke 12:32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Paradise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Luke 23:43; Revelations chapters 21 &amp; 22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Reigning Authority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28:18, Eph 1:20-21; 2 Tim 2:12; Rev 3:21; 11:15; 22:5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6:20;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9825250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plan of salvation - epic tale of redemption - started before time began. It is a tale of God creating for Himself other sons and a kingdom comprised of His sons.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promised His children the gift of eternal life before eternity began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Before time began.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Before God formed the physical realm.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before God formed the spirits of men dwelling in the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Titus 1:2 (NASV)</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God, who cannot lie,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promised long ages ago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1:2 (NKJV) …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life, which God, who cannot lie,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promised before time began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Greek, “long ages ago” comes from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pro</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(before)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chronos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(time)</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aionios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(eternity or eternal) meaning literally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before time eternal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before eternity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408682652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order to fulfill His promise, God formed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we call His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God’s plan required Jesus’ suffering, shed blood, death, burial, and resurrection would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redeem God’s children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from this fallen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2:22-24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"Men of Israel, listen to these words: Jesus the Nazarene,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Man,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delivered over by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predetermined plan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(counsel of His will)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foreknowledge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you nailed to a cross by the hands of godless men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and put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death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God raised Him up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 putting an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end to the agony of death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since it was impossible for Him to be held in its power.</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a:t>
            </a:r>
            <a:r>
              <a:rPr lang="en-US" sz="2400" dirty="0">
                <a:latin typeface="Times New Roman" panose="02020603050405020304" pitchFamily="18" charset="0"/>
                <a:ea typeface="Calibri" panose="020F0502020204030204" pitchFamily="34" charset="0"/>
                <a:cs typeface="Times New Roman" panose="02020603050405020304" pitchFamily="18" charset="0"/>
              </a:rPr>
              <a:t> also formed His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plan before time began:</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 verse of scripture states plan formed </a:t>
            </a:r>
            <a:r>
              <a:rPr lang="en-US" sz="2400" dirty="0">
                <a:latin typeface="Times New Roman" panose="02020603050405020304" pitchFamily="18" charset="0"/>
                <a:ea typeface="Calibri" panose="020F0502020204030204" pitchFamily="34" charset="0"/>
                <a:cs typeface="Times New Roman" panose="02020603050405020304" pitchFamily="18" charset="0"/>
              </a:rPr>
              <a:t>before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eternity</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But God’s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will, purposes, and plans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never thwarted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(Job 42:2).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 was never any other plan.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Thus God established this plan before time began and before the fall of man</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2186843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promised gift of eternal life 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all things ready 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God created 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last day of creation,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placed the spirit of man into earthly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i.e.,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Gan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surround, defend, or to protect.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 with access to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gave the sons full possession &amp; dominion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 dwelling with mankind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created man in His image. Genesis 1:26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Perfectly Sinless</a:t>
            </a:r>
          </a:p>
          <a:p>
            <a:pPr marL="742950" marR="0" lvl="1" indent="-285750">
              <a:spcBef>
                <a:spcPts val="0"/>
              </a:spcBef>
              <a:spcAft>
                <a:spcPts val="0"/>
              </a:spcAft>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Sinless meaning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holy – like God</a:t>
            </a:r>
          </a:p>
          <a:p>
            <a:pPr marL="742950" marR="0" lvl="1" indent="-285750">
              <a:spcBef>
                <a:spcPts val="0"/>
              </a:spcBef>
              <a:spcAft>
                <a:spcPts val="0"/>
              </a:spcAft>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No Death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belonged to God and God belonged to them.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dwelt with His children. Genesis 2:16; 3:8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walked with his children Genesis 2:16; 3:8</a:t>
            </a:r>
          </a:p>
          <a:p>
            <a:pPr marL="742950" lvl="1" indent="-28575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talked with His children Genesis 2:16; 3:9-13-19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His children a paradise to possess, rule, live in and provide for their every need.</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And God’s presence dwelt with Adam and Eve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4417361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57150" marR="0">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Sin: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Adam and Eve fell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Satan’s temptations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ate the fruit of the forbidden tree of the knowledge of good and evil.  They committed the world’s first sin and were no longer perfectly holy.  </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Key Words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Union and Separation</a:t>
            </a: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being perfectly holy,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man from His presence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Man formerly had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Now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Himself from sinful man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cast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out of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first heavenly kingdom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God had prepared for man on earth.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Garden of Eden – the heavenly kingdom - was destroyed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 that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man no longer had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Man no longer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dwelt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presence of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God no longer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dwelt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presence of His beloved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8152821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01424"/>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Mankind - the slaves of Satan and sin; mankind lost full dominion </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Satan and his people, i.e., a foreign land for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1846659"/>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How Import</a:t>
            </a:r>
            <a:r>
              <a:rPr lang="en-US" sz="3200" dirty="0">
                <a:latin typeface="Times New Roman" panose="02020603050405020304" pitchFamily="18" charset="0"/>
                <a:ea typeface="Calibri" panose="020F0502020204030204" pitchFamily="34" charset="0"/>
                <a:cs typeface="Times New Roman" panose="02020603050405020304" pitchFamily="18" charset="0"/>
              </a:rPr>
              <a:t>ant do You Think the Sons of God Are?</a:t>
            </a:r>
          </a:p>
          <a:p>
            <a:pPr marR="0" lvl="1">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How Important do You Think the Church is? </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6429993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702877" y="948627"/>
            <a:ext cx="10570603"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promised gift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predeterrmined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509200"/>
          </a:xfrm>
          <a:prstGeom prst="rect">
            <a:avLst/>
          </a:prstGeom>
          <a:noFill/>
        </p:spPr>
        <p:txBody>
          <a:bodyPr wrap="square" rtlCol="0">
            <a:spAutoFit/>
          </a:bodyPr>
          <a:lstStyle/>
          <a:p>
            <a:pPr marL="5715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According to God’s promised gift of </a:t>
            </a: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His </a:t>
            </a: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a:t>
            </a:r>
            <a:endParaRPr lang="en-US" sz="32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heavenly “Garden of Eden” kingdom</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Sons of God</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not be cast out of this kingdom</a:t>
            </a: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Satan</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is the one who is cast out </a:t>
            </a:r>
          </a:p>
          <a:p>
            <a:pPr marL="342900" marR="0" lvl="0" indent="-342900">
              <a:spcBef>
                <a:spcPts val="0"/>
              </a:spcBef>
              <a:spcAft>
                <a:spcPts val="0"/>
              </a:spcAft>
              <a:buFont typeface="Symbol" panose="05050102010706020507" pitchFamily="18" charset="2"/>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Sons of God</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will never fall to sin again</a:t>
            </a: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Calibri" panose="020F0502020204030204" pitchFamily="34" charset="0"/>
                <a:cs typeface="Times New Roman" panose="02020603050405020304" pitchFamily="18" charset="0"/>
              </a:rPr>
              <a:t>Death</a:t>
            </a:r>
            <a:r>
              <a:rPr lang="en-US" sz="3200" dirty="0">
                <a:latin typeface="Times New Roman" panose="02020603050405020304" pitchFamily="18" charset="0"/>
                <a:ea typeface="Calibri" panose="020F0502020204030204" pitchFamily="34" charset="0"/>
                <a:cs typeface="Times New Roman" panose="02020603050405020304" pitchFamily="18" charset="0"/>
              </a:rPr>
              <a:t> shall not enter into this kingdom</a:t>
            </a: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Calibri" panose="020F0502020204030204" pitchFamily="34" charset="0"/>
                <a:cs typeface="Times New Roman" panose="02020603050405020304" pitchFamily="18" charset="0"/>
              </a:rPr>
              <a:t>All creation </a:t>
            </a:r>
            <a:r>
              <a:rPr lang="en-US" sz="3200" dirty="0">
                <a:latin typeface="Times New Roman" panose="02020603050405020304" pitchFamily="18" charset="0"/>
                <a:ea typeface="Calibri" panose="020F0502020204030204" pitchFamily="34" charset="0"/>
                <a:cs typeface="Times New Roman" panose="02020603050405020304" pitchFamily="18" charset="0"/>
              </a:rPr>
              <a:t>is set free from corruption</a:t>
            </a: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Kingdom will be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eternal</a:t>
            </a:r>
          </a:p>
          <a:p>
            <a:pPr marL="342900" marR="0" lvl="0" indent="-342900">
              <a:spcBef>
                <a:spcPts val="0"/>
              </a:spcBef>
              <a:spcAft>
                <a:spcPts val="0"/>
              </a:spcAft>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a:t>
            </a: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Church of Christ</a:t>
            </a:r>
            <a:endParaRPr lang="en-US" b="1" u="sng" dirty="0"/>
          </a:p>
        </p:txBody>
      </p:sp>
    </p:spTree>
    <p:extLst>
      <p:ext uri="{BB962C8B-B14F-4D97-AF65-F5344CB8AC3E}">
        <p14:creationId xmlns:p14="http://schemas.microsoft.com/office/powerpoint/2010/main" val="1608396783"/>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introduced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hostily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632311"/>
          </a:xfrm>
          <a:prstGeom prst="rect">
            <a:avLst/>
          </a:prstGeom>
          <a:noFill/>
        </p:spPr>
        <p:txBody>
          <a:bodyPr wrap="square" rtlCol="0">
            <a:spAutoFit/>
          </a:bodyPr>
          <a:lstStyle/>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Book of Revelation reveals the war between the woman, the Christ child, and the rest of her faithful children engaged in war with the serpent of old – Satan</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12:13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dragon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(Satan) saw that he was thrown down to the earth, he persecuted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woman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 gave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birth to the male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child</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i="1" dirty="0">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endParaRPr lang="en-US" sz="24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12:17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dragon was enraged with the woman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went off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make war with the rest of her children,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keep</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commandments of God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hold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testimony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Jesus (word of God).</a:t>
            </a:r>
          </a:p>
          <a:p>
            <a:pPr marR="0" lvl="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6:11-13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Put on the full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armor of God</a:t>
            </a:r>
            <a:r>
              <a:rPr lang="en-US" sz="2400" dirty="0">
                <a:latin typeface="Times New Roman" panose="02020603050405020304" pitchFamily="18" charset="0"/>
                <a:ea typeface="Calibri" panose="020F0502020204030204" pitchFamily="34" charset="0"/>
                <a:cs typeface="Times New Roman" panose="02020603050405020304" pitchFamily="18" charset="0"/>
              </a:rPr>
              <a:t> (word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so that you will be able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stand firm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against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schemes of the devil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struggle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not against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flesh and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against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rulers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against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against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world forces of this darkness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against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spiritual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forces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wickedness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the heavenly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870360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632311"/>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promised gift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took greater form when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spoke His promised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blessing of eternal life to us through Abraham.  This is known as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Promise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12:1-3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Now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said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Abram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(Abraham), "Go forth from your country,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land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 will show you (Canaan-the Promised Land - heaven);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 will make you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great nation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Israel-Kingdom of Christ), And I will bless you, And make your name great; ….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families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of the earth will be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blessed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22:15-18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By Myself I have sworn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declares the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you have done this thing and have not withheld your son,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your only son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indeed I will greatly bless you…</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your seed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(descended from the seed of the woman in Genesis 3:15)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all the nations of the earth shall be blessed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you have obeyed My voice."</a:t>
            </a:r>
          </a:p>
        </p:txBody>
      </p:sp>
    </p:spTree>
    <p:extLst>
      <p:ext uri="{BB962C8B-B14F-4D97-AF65-F5344CB8AC3E}">
        <p14:creationId xmlns:p14="http://schemas.microsoft.com/office/powerpoint/2010/main" val="288282390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“Promised Blessing”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formed before time began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Jesus Christ</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Galatians 3:16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Now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promises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(land, nation, blessings) were spoken to Abraham and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to his seed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does not say, "And to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seeds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(plural)," as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referring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many, but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rather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one, "And to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your seed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(singular – seed of the woman in Genesis 3:15 through Abraham),"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that is,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1 John 2:25 </a:t>
            </a:r>
            <a:r>
              <a:rPr lang="en-US" sz="2800" dirty="0">
                <a:latin typeface="Times New Roman" panose="02020603050405020304" pitchFamily="18" charset="0"/>
                <a:cs typeface="Times New Roman" panose="02020603050405020304" pitchFamily="18" charset="0"/>
              </a:rPr>
              <a:t> This is </a:t>
            </a:r>
            <a:r>
              <a:rPr lang="en-US" sz="2800" b="1" u="sng" dirty="0">
                <a:highlight>
                  <a:srgbClr val="FFFF00"/>
                </a:highlight>
                <a:latin typeface="Times New Roman" panose="02020603050405020304" pitchFamily="18" charset="0"/>
                <a:cs typeface="Times New Roman" panose="02020603050405020304" pitchFamily="18" charset="0"/>
              </a:rPr>
              <a:t>the promise </a:t>
            </a:r>
            <a:r>
              <a:rPr lang="en-US" sz="2800" dirty="0">
                <a:latin typeface="Times New Roman" panose="02020603050405020304" pitchFamily="18" charset="0"/>
                <a:cs typeface="Times New Roman" panose="02020603050405020304" pitchFamily="18" charset="0"/>
              </a:rPr>
              <a:t>which He Himself made to us: </a:t>
            </a:r>
            <a:r>
              <a:rPr lang="en-US" sz="2800" b="1" u="sng" dirty="0">
                <a:latin typeface="Times New Roman" panose="02020603050405020304" pitchFamily="18" charset="0"/>
                <a:cs typeface="Times New Roman" panose="02020603050405020304" pitchFamily="18" charset="0"/>
              </a:rPr>
              <a:t>eternal life</a:t>
            </a:r>
            <a:r>
              <a:rPr lang="en-US" sz="2800" dirty="0">
                <a:latin typeface="Times New Roman" panose="02020603050405020304" pitchFamily="18" charset="0"/>
                <a:cs typeface="Times New Roman" panose="02020603050405020304" pitchFamily="18" charset="0"/>
              </a:rPr>
              <a:t>. </a:t>
            </a:r>
          </a:p>
          <a:p>
            <a:pPr marL="228600"/>
            <a:endParaRPr lang="en-US" sz="2800" dirty="0">
              <a:latin typeface="Times New Roman" panose="02020603050405020304" pitchFamily="18" charset="0"/>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1 John 5:11-12 …</a:t>
            </a:r>
            <a:r>
              <a:rPr lang="en-US" sz="2800" dirty="0">
                <a:latin typeface="Times New Roman" panose="02020603050405020304" pitchFamily="18" charset="0"/>
                <a:cs typeface="Times New Roman" panose="02020603050405020304" pitchFamily="18" charset="0"/>
              </a:rPr>
              <a:t>God has given us </a:t>
            </a:r>
            <a:r>
              <a:rPr lang="en-US" sz="2800" b="1" u="sng" dirty="0">
                <a:latin typeface="Times New Roman" panose="02020603050405020304" pitchFamily="18" charset="0"/>
                <a:cs typeface="Times New Roman" panose="02020603050405020304" pitchFamily="18" charset="0"/>
              </a:rPr>
              <a:t>eternal life</a:t>
            </a:r>
            <a:r>
              <a:rPr lang="en-US" sz="2800" dirty="0">
                <a:latin typeface="Times New Roman" panose="02020603050405020304" pitchFamily="18" charset="0"/>
                <a:cs typeface="Times New Roman" panose="02020603050405020304" pitchFamily="18" charset="0"/>
              </a:rPr>
              <a:t>, and this </a:t>
            </a:r>
            <a:r>
              <a:rPr lang="en-US" sz="2800" b="1" u="sng" dirty="0">
                <a:latin typeface="Times New Roman" panose="02020603050405020304" pitchFamily="18" charset="0"/>
                <a:cs typeface="Times New Roman" panose="02020603050405020304" pitchFamily="18" charset="0"/>
              </a:rPr>
              <a:t>life is in His </a:t>
            </a:r>
            <a:r>
              <a:rPr lang="en-US" sz="2800" b="1" u="sng" dirty="0">
                <a:highlight>
                  <a:srgbClr val="FFFF00"/>
                </a:highlight>
                <a:latin typeface="Times New Roman" panose="02020603050405020304" pitchFamily="18" charset="0"/>
                <a:cs typeface="Times New Roman" panose="02020603050405020304" pitchFamily="18" charset="0"/>
              </a:rPr>
              <a:t>Son</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 He who </a:t>
            </a:r>
            <a:r>
              <a:rPr lang="en-US" sz="2800" b="1" u="sng" dirty="0">
                <a:latin typeface="Times New Roman" panose="02020603050405020304" pitchFamily="18" charset="0"/>
                <a:cs typeface="Times New Roman" panose="02020603050405020304" pitchFamily="18" charset="0"/>
              </a:rPr>
              <a:t>has the Son </a:t>
            </a:r>
            <a:r>
              <a:rPr lang="en-US" sz="2800" dirty="0">
                <a:latin typeface="Times New Roman" panose="02020603050405020304" pitchFamily="18" charset="0"/>
                <a:cs typeface="Times New Roman" panose="02020603050405020304" pitchFamily="18" charset="0"/>
              </a:rPr>
              <a:t>has the </a:t>
            </a:r>
            <a:r>
              <a:rPr lang="en-US" sz="2800" b="1" u="sng" dirty="0">
                <a:latin typeface="Times New Roman" panose="02020603050405020304" pitchFamily="18" charset="0"/>
                <a:cs typeface="Times New Roman" panose="02020603050405020304" pitchFamily="18" charset="0"/>
              </a:rPr>
              <a:t>life</a:t>
            </a:r>
            <a:r>
              <a:rPr lang="en-US" sz="2800" dirty="0">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48630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85652"/>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Abraham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Isaac (Gen 21:2-3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Jacob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12 tribes of Israel (Gen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Kingdom of Israel (Exo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Jesus Christ (Matt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Son’s of 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and children of God) – God built Christ’s church (1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Ptr</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2:5)</a:t>
            </a:r>
          </a:p>
          <a:p>
            <a:pPr marL="0" marR="0">
              <a:spcBef>
                <a:spcPts val="0"/>
              </a:spcBef>
              <a:spcAft>
                <a:spcPts val="0"/>
              </a:spcAft>
            </a:pP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693866"/>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a:t>
            </a: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1057702"/>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rrow: Down 4">
            <a:extLst>
              <a:ext uri="{FF2B5EF4-FFF2-40B4-BE49-F238E27FC236}">
                <a16:creationId xmlns:a16="http://schemas.microsoft.com/office/drawing/2014/main" id="{3263443F-B107-BBC9-9C9A-BADE2ACD5F69}"/>
              </a:ext>
            </a:extLst>
          </p:cNvPr>
          <p:cNvSpPr/>
          <p:nvPr/>
        </p:nvSpPr>
        <p:spPr>
          <a:xfrm>
            <a:off x="5222547" y="4130722"/>
            <a:ext cx="600501" cy="1057702"/>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257427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It is the Kingdom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That is a prophetic copy (shadow) of the coming church and the true Kingdom of Heaven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God re-established an interim or provisional means by which He would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God provisionally established the means for Him to have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God established the means by which He would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would dwell with Him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tabernacle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which is a grand and epic picture of </a:t>
            </a: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93824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3767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2534027"/>
          </a:xfrm>
          <a:prstGeom prst="rect">
            <a:avLst/>
          </a:prstGeom>
          <a:noFill/>
        </p:spPr>
        <p:txBody>
          <a:bodyPr wrap="square" rtlCol="0">
            <a:spAutoFit/>
          </a:bodyPr>
          <a:lstStyle/>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15:7…</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there will be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more</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joy in heaven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than over ninety-nine righteous persons who need no repentance.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80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Luke 15:10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the same way, I tell you, there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joy in the presence of the angels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of God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over one sinner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repents." </a:t>
            </a:r>
          </a:p>
        </p:txBody>
      </p:sp>
    </p:spTree>
    <p:extLst>
      <p:ext uri="{BB962C8B-B14F-4D97-AF65-F5344CB8AC3E}">
        <p14:creationId xmlns:p14="http://schemas.microsoft.com/office/powerpoint/2010/main" val="278431643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Introductory Background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 God’s future children - the slaves of Pharaoh – no dominion</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People – the Hebrew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Israel and will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chosen you to be a 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 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salvation) before the foundation of the world, that we would be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478423"/>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Key Word: Holy Nation (the church)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Answer: Center of Attention in All Eternity &amp;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154984"/>
          </a:xfrm>
          <a:prstGeom prst="rect">
            <a:avLst/>
          </a:prstGeom>
          <a:noFill/>
        </p:spPr>
        <p:txBody>
          <a:bodyPr wrap="square" rtlCol="0">
            <a:spAutoFit/>
          </a:bodyPr>
          <a:lstStyle/>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8:18-19, 21-22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I consider that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sufferings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this present time are not worthy to be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compared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that is to be revealed to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anxious longing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creation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waits eagerly for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revealing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21</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itself also will be set free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its slavery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corruption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into the freedom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glory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baseline="30000" dirty="0">
                <a:effectLst/>
                <a:latin typeface="Times New Roman" panose="02020603050405020304" pitchFamily="18" charset="0"/>
                <a:ea typeface="Calibri" panose="020F0502020204030204" pitchFamily="34" charset="0"/>
                <a:cs typeface="Times New Roman" panose="02020603050405020304" pitchFamily="18" charset="0"/>
              </a:rPr>
              <a:t>22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we know that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whole creation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groans and suffers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pains of childbirth together until now. </a:t>
            </a: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714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not only this, but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 ourselves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having the first fruits of the Spirit,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even we ourselves groan within ourselves,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waiting eagerly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our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redemption of our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19263085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339650"/>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Ruler – Sons of God – Kings and Priests – Christ and His brothers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Subjects – Sons of God – Christ’s brothers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Realm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 Heaven given to God’s sons by right of Promise and Inheritance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Freedom, Peace, Protection and Rest –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gan</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err="1">
                <a:effectLst/>
                <a:latin typeface="Times New Roman" panose="02020603050405020304" pitchFamily="18" charset="0"/>
                <a:ea typeface="Times New Roman" panose="02020603050405020304" pitchFamily="18" charset="0"/>
                <a:cs typeface="Times New Roman" panose="02020603050405020304" pitchFamily="18" charset="0"/>
              </a:rPr>
              <a:t>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Relationship with God: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There is More To Come…..</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524315"/>
          </a:xfrm>
          <a:prstGeom prst="rect">
            <a:avLst/>
          </a:prstGeom>
          <a:noFill/>
        </p:spPr>
        <p:txBody>
          <a:bodyPr wrap="square" rtlCol="0">
            <a:spAutoFit/>
          </a:bodyPr>
          <a:lstStyle/>
          <a:p>
            <a:pPr marL="514350" marR="0" indent="-3429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In Heaven – Something Extraordinary is Going to Happen</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Marriage of the Lamb of God to His Bride</a:t>
            </a:r>
          </a:p>
          <a:p>
            <a:pPr marL="514350" marR="0" indent="-3429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Joining of Jesus Christ to His Church</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Then we will witness the climatic and grand conclusion</a:t>
            </a:r>
          </a:p>
          <a:p>
            <a:pPr marL="62865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God’s Gospel Message</a:t>
            </a:r>
          </a:p>
          <a:p>
            <a:pPr marL="628650" marR="0"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God’s Plan of Salvation</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Witness the Conclusion:  Christ and His Church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635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Understanding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Some Helpful Principles in Understanding God’s Word</a:t>
            </a:r>
          </a:p>
          <a:p>
            <a:pPr marL="17145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Hermeneutics – Principles used to Interpret God’s Word</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Exegesis – The interpretation of God’s word employing hermeneutical principles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 offer three principles: Truth, Authorship, Completeness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2955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462760"/>
          </a:xfrm>
          <a:prstGeom prst="rect">
            <a:avLst/>
          </a:prstGeom>
          <a:noFill/>
        </p:spPr>
        <p:txBody>
          <a:bodyPr wrap="square" rtlCol="0">
            <a:spAutoFit/>
          </a:bodyPr>
          <a:lstStyle/>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John 17:17 </a:t>
            </a:r>
            <a:r>
              <a:rPr lang="en-US" sz="36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"Sanctify them in the truth;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Your word is truth</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3600" b="1" dirty="0">
                <a:effectLst/>
                <a:latin typeface="Times New Roman" panose="02020603050405020304" pitchFamily="18" charset="0"/>
                <a:ea typeface="Calibri" panose="020F0502020204030204" pitchFamily="34" charset="0"/>
                <a:cs typeface="Times New Roman" panose="02020603050405020304" pitchFamily="18" charset="0"/>
              </a:rPr>
              <a:t>Hebrews 6:18 …</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it is </a:t>
            </a:r>
            <a:r>
              <a:rPr lang="en-US" sz="3600" b="1" u="sng" dirty="0">
                <a:effectLst/>
                <a:latin typeface="Times New Roman" panose="02020603050405020304" pitchFamily="18" charset="0"/>
                <a:ea typeface="Calibri" panose="020F0502020204030204" pitchFamily="34" charset="0"/>
                <a:cs typeface="Times New Roman" panose="02020603050405020304" pitchFamily="18" charset="0"/>
              </a:rPr>
              <a:t>impossible for God to lie</a:t>
            </a: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 we who have taken refuge would have strong encouragement to take hold of the hope set before us.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0949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800848" y="1956547"/>
            <a:ext cx="10192124" cy="4031873"/>
          </a:xfrm>
          <a:prstGeom prst="rect">
            <a:avLst/>
          </a:prstGeom>
          <a:noFill/>
        </p:spPr>
        <p:txBody>
          <a:bodyPr wrap="square" rtlCol="0">
            <a:spAutoFit/>
          </a:bodyPr>
          <a:lstStyle/>
          <a:p>
            <a:pPr marL="457200" marR="0" lvl="0" indent="-457200">
              <a:spcBef>
                <a:spcPts val="0"/>
              </a:spcBef>
              <a:spcAft>
                <a:spcPts val="0"/>
              </a:spcAft>
              <a:buSzPts val="11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never contradicts truth.  When two truths cross, they confirm one another.</a:t>
            </a:r>
          </a:p>
          <a:p>
            <a:pPr marL="914400" lvl="1" indent="-457200">
              <a:buSzPct val="390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ften reference other verses of scripture</a:t>
            </a:r>
          </a:p>
          <a:p>
            <a:pPr marL="914400" lvl="1" indent="-457200">
              <a:buSzPct val="390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Confirm, clarify, and expand upon the truth at hand</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Truth always contradicts lies.</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Lies always contradict truth.</a:t>
            </a:r>
          </a:p>
          <a:p>
            <a:pPr marL="342900" marR="0" lvl="0" indent="-342900">
              <a:spcBef>
                <a:spcPts val="0"/>
              </a:spcBef>
              <a:spcAft>
                <a:spcPts val="0"/>
              </a:spcAft>
              <a:buSzPts val="11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Unless artfully constructed, lies often contradict other lies</a:t>
            </a:r>
          </a:p>
          <a:p>
            <a:pPr marL="17145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32429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478118" y="1778747"/>
            <a:ext cx="10192124" cy="4524315"/>
          </a:xfrm>
          <a:prstGeom prst="rect">
            <a:avLst/>
          </a:prstGeom>
          <a:noFill/>
        </p:spPr>
        <p:txBody>
          <a:bodyPr wrap="square" rtlCol="0">
            <a:spAutoFit/>
          </a:bodyPr>
          <a:lstStyle/>
          <a:p>
            <a:pPr marL="4572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Application: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Where it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seems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two passages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contradict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each other, do not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 one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to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hold to the other</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a:p>
            <a:pPr marL="1200150" lvl="2" indent="-285750">
              <a:buFont typeface="Courier New" panose="02070309020205020404" pitchFamily="49" charset="0"/>
              <a:buChar char="o"/>
            </a:pPr>
            <a:r>
              <a:rPr lang="en-US" sz="3200" dirty="0">
                <a:latin typeface="Times New Roman" panose="02020603050405020304" pitchFamily="18" charset="0"/>
                <a:ea typeface="Calibri" panose="020F0502020204030204" pitchFamily="34" charset="0"/>
                <a:cs typeface="Times New Roman" panose="02020603050405020304" pitchFamily="18" charset="0"/>
              </a:rPr>
              <a:t>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on’t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disregard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verses of scripture</a:t>
            </a:r>
          </a:p>
          <a:p>
            <a:pPr marL="1200150" lvl="2" indent="-285750">
              <a:buFont typeface="Courier New" panose="02070309020205020404" pitchFamily="49" charset="0"/>
              <a:buChar char="o"/>
            </a:pP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Reconcile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them to better understand both verses resulting in a greater insight into God’s revelation.</a:t>
            </a:r>
          </a:p>
          <a:p>
            <a:pPr marL="800100" lvl="1" indent="-342900">
              <a:buFont typeface="Symbol" panose="05050102010706020507" pitchFamily="18" charset="2"/>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Do not discount a verse or set of biblical passages 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figurative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unless the bible clearly shows God is speaking figuratively such as in a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parable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052077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5016758"/>
          </a:xfrm>
          <a:prstGeom prst="rect">
            <a:avLst/>
          </a:prstGeom>
          <a:noFill/>
        </p:spPr>
        <p:txBody>
          <a:bodyPr wrap="square" rtlCol="0">
            <a:spAutoFit/>
          </a:bodyPr>
          <a:lstStyle/>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Many Denominational Churches have literally disregarded verses of scripture: Homosexuality, Divorce, Abortion, and much more</a:t>
            </a:r>
          </a:p>
          <a:p>
            <a:pPr lvl="1"/>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lvl="1"/>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Other Churches reconcile conflicting verses by declaring the literal meaning of a verse as figurative or symbolic.</a:t>
            </a:r>
          </a:p>
          <a:p>
            <a:pPr marL="914400" lvl="1"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They assign a different meaning to the literal words they identify as symbolic or figurative</a:t>
            </a:r>
          </a:p>
          <a:p>
            <a:pPr marL="914400" lvl="1"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Change the literal meaning to fit their theological bias – doctrinal views – and its quite common</a:t>
            </a:r>
          </a:p>
        </p:txBody>
      </p:sp>
    </p:spTree>
    <p:extLst>
      <p:ext uri="{BB962C8B-B14F-4D97-AF65-F5344CB8AC3E}">
        <p14:creationId xmlns:p14="http://schemas.microsoft.com/office/powerpoint/2010/main" val="29300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Scriptural Truths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816429"/>
          </a:xfrm>
          <a:prstGeom prst="rect">
            <a:avLst/>
          </a:prstGeom>
          <a:noFill/>
        </p:spPr>
        <p:txBody>
          <a:bodyPr wrap="square" rtlCol="0">
            <a:spAutoFit/>
          </a:bodyPr>
          <a:lstStyle/>
          <a:p>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2:19-22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you are fellow citizens with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saints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are of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God's household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having been built on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foundation of the apostles and prophets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(God’s Word), Christ Jesus Himself being the corner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stone,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the whole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building</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(Christ’s Church) being fitted together, is growing into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holy temple in the Lord</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Times New Roman" panose="02020603050405020304" pitchFamily="18" charset="0"/>
              </a:rPr>
              <a:t>(Christ’s Church)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whom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you also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(saints – living stones) are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built together into a dwelling of God in the Spirit</a:t>
            </a:r>
            <a:r>
              <a:rPr lang="en-US" sz="2800" dirty="0">
                <a:latin typeface="Times New Roman" panose="02020603050405020304" pitchFamily="18" charset="0"/>
                <a:ea typeface="Calibri" panose="020F0502020204030204" pitchFamily="34" charset="0"/>
                <a:cs typeface="Times New Roman" panose="02020603050405020304" pitchFamily="18" charset="0"/>
              </a:rPr>
              <a:t> (Christ’s Church)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98914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Truth</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832092"/>
          </a:xfrm>
          <a:prstGeom prst="rect">
            <a:avLst/>
          </a:prstGeom>
          <a:noFill/>
        </p:spPr>
        <p:txBody>
          <a:bodyPr wrap="square" rtlCol="0">
            <a:spAutoFit/>
          </a:bodyPr>
          <a:lstStyle/>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2:8-9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by grace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you have been saved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through faith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that not of yourselves,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gift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as a result of works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no one may boast.</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"Not everyone who says to Me, 'Lord, Lord,' will enter the kingdom of heaven, but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who does the will of My Father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who is in heaven </a:t>
            </a:r>
            <a:r>
              <a:rPr lang="en-US" sz="2800" b="1" i="1" u="sng" dirty="0">
                <a:effectLst/>
                <a:latin typeface="Times New Roman" panose="02020603050405020304" pitchFamily="18" charset="0"/>
                <a:ea typeface="Calibri" panose="020F0502020204030204" pitchFamily="34" charset="0"/>
                <a:cs typeface="Times New Roman" panose="02020603050405020304" pitchFamily="18" charset="0"/>
              </a:rPr>
              <a:t>will enter</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97155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James 2:24-26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You see that a man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justified by works and not by faith alone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just as the body without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is dead, so also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faith without works is dead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42061555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624168" y="1651747"/>
            <a:ext cx="10192124" cy="4524315"/>
          </a:xfrm>
          <a:prstGeom prst="rect">
            <a:avLst/>
          </a:prstGeom>
          <a:noFill/>
        </p:spPr>
        <p:txBody>
          <a:bodyPr wrap="square" rtlCol="0">
            <a:spAutoFit/>
          </a:bodyPr>
          <a:lstStyle/>
          <a:p>
            <a:pPr marL="4572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2 Peter 1:2-3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Grace and peace be multiplied to you in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of God and of Jesus our Lord; </a:t>
            </a:r>
            <a:br>
              <a:rPr lang="en-US" sz="3200" dirty="0">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seeing that His divine power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everything</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pertaining to life and godliness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through the true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knowledge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Him.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these</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(knowledge of Christ) He has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granted to us His precious and magnificent promises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 that by them you may become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partakers of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divine nature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(sons of God), having escaped the corruption that is in the world by lust.</a:t>
            </a:r>
          </a:p>
        </p:txBody>
      </p:sp>
    </p:spTree>
    <p:extLst>
      <p:ext uri="{BB962C8B-B14F-4D97-AF65-F5344CB8AC3E}">
        <p14:creationId xmlns:p14="http://schemas.microsoft.com/office/powerpoint/2010/main" val="238894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59118" y="1164134"/>
            <a:ext cx="10192124" cy="5262979"/>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has given us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everything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need to know in order to</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Gain life and godliness, </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 granted God’s magnificent promises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Become partakers of the divine nature, i.e., sons of God</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don’t need human creeds or catechisms to expand upon the word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That doesn’t mean commentaries don’t help as study aids.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we have to be careful. Commentaries contain many errors and misleading conclusions.</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We have to be well versed in scripture to know when a human explanation is revealing truth or misleading.  How do we do that? Follow Luke’s description of the saints in the Berean church</a:t>
            </a:r>
          </a:p>
        </p:txBody>
      </p:sp>
    </p:spTree>
    <p:extLst>
      <p:ext uri="{BB962C8B-B14F-4D97-AF65-F5344CB8AC3E}">
        <p14:creationId xmlns:p14="http://schemas.microsoft.com/office/powerpoint/2010/main" val="165001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Completeness</a:t>
            </a:r>
          </a:p>
        </p:txBody>
      </p:sp>
      <p:sp>
        <p:nvSpPr>
          <p:cNvPr id="3" name="TextBox 2">
            <a:extLst>
              <a:ext uri="{FF2B5EF4-FFF2-40B4-BE49-F238E27FC236}">
                <a16:creationId xmlns:a16="http://schemas.microsoft.com/office/drawing/2014/main" id="{A8C359D8-7793-0674-84B7-146BD0AE8F39}"/>
              </a:ext>
            </a:extLst>
          </p:cNvPr>
          <p:cNvSpPr txBox="1"/>
          <p:nvPr/>
        </p:nvSpPr>
        <p:spPr>
          <a:xfrm>
            <a:off x="871818" y="2397948"/>
            <a:ext cx="10192124" cy="2062103"/>
          </a:xfrm>
          <a:prstGeom prst="rect">
            <a:avLst/>
          </a:prstGeom>
          <a:noFill/>
        </p:spPr>
        <p:txBody>
          <a:bodyPr wrap="square" rtlCol="0">
            <a:spAutoFit/>
          </a:bodyPr>
          <a:lstStyle/>
          <a:p>
            <a:pPr marL="68580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Acts 17:11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Now these were more noble-minded than those in Thessalonica, for they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received the word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with great eagerness,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examining the Scriptures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daily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to see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whether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these things were so</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5960824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Timothy 3:16-17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All Scripture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inspired by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profitable for teaching, for reproof, for correction, for training in righteousness;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 man of God may be adequate, equipped for every good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work</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John 8:31-32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"If you continue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My word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then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you are truly disciples of Mine; </a:t>
            </a:r>
            <a:r>
              <a:rPr lang="en-US" sz="28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you will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know the truth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truth will make you free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John 14:6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Jesus *said to him (Thomas), "I am the way, and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truth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life;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0590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3970318"/>
          </a:xfrm>
          <a:prstGeom prst="rect">
            <a:avLst/>
          </a:prstGeom>
          <a:noFill/>
        </p:spPr>
        <p:txBody>
          <a:bodyPr wrap="square" rtlCol="0">
            <a:spAutoFit/>
          </a:bodyPr>
          <a:lstStyle/>
          <a:p>
            <a:pPr marL="457200" marR="0">
              <a:spcBef>
                <a:spcPts val="0"/>
              </a:spcBef>
              <a:spcAft>
                <a:spcPts val="0"/>
              </a:spcAft>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These verses reveal</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God is the author of His word.  </a:t>
            </a:r>
          </a:p>
          <a:p>
            <a:pPr marL="800100" lvl="1" indent="-342900">
              <a:buSzPts val="1100"/>
              <a:buFont typeface="Symbol" panose="05050102010706020507" pitchFamily="18" charset="2"/>
              <a:buChar char=""/>
            </a:pPr>
            <a:r>
              <a:rPr lang="en-US" sz="3600" dirty="0">
                <a:latin typeface="Times New Roman" panose="02020603050405020304" pitchFamily="18" charset="0"/>
                <a:ea typeface="Calibri" panose="020F0502020204030204" pitchFamily="34" charset="0"/>
                <a:cs typeface="Times New Roman" panose="02020603050405020304" pitchFamily="18" charset="0"/>
              </a:rPr>
              <a:t>God is truth – the essence and personification of truth</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cs typeface="Times New Roman" panose="02020603050405020304" pitchFamily="18" charset="0"/>
              </a:rPr>
              <a:t>It is impossible for Him to lie.  </a:t>
            </a:r>
          </a:p>
          <a:p>
            <a:pPr marL="800100" lvl="1" indent="-342900">
              <a:buSzPts val="1100"/>
              <a:buFont typeface="Symbol" panose="05050102010706020507" pitchFamily="18" charset="2"/>
              <a:buChar char=""/>
            </a:pPr>
            <a:r>
              <a:rPr lang="en-US" sz="3600" dirty="0">
                <a:effectLst/>
                <a:latin typeface="Times New Roman" panose="02020603050405020304" pitchFamily="18" charset="0"/>
                <a:ea typeface="Calibri" panose="020F0502020204030204" pitchFamily="34" charset="0"/>
              </a:rPr>
              <a:t>Therefore, as stated at John 17:17, God’s word must be truth and can be relied upon at all times</a:t>
            </a:r>
            <a:endParaRPr lang="en-US" sz="36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729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Authorship</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finally, </a:t>
            </a:r>
            <a:r>
              <a:rPr lang="en-US" sz="2800" dirty="0">
                <a:latin typeface="Times New Roman" panose="02020603050405020304" pitchFamily="18" charset="0"/>
                <a:ea typeface="Calibri" panose="020F0502020204030204" pitchFamily="34" charset="0"/>
                <a:cs typeface="Times New Roman" panose="02020603050405020304" pitchFamily="18" charset="0"/>
              </a:rPr>
              <a:t>these verses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reveal one of God’s great purposes for placing us in this physical life which we will discuss later:</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Teach</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Training in righteousness</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Reprove or Rebuke: a kinder form of reprimand for the purpose correcting</a:t>
            </a:r>
          </a:p>
          <a:p>
            <a:pPr marL="742950" marR="0" lvl="1" indent="-285750">
              <a:spcBef>
                <a:spcPts val="0"/>
              </a:spcBef>
              <a:spcAft>
                <a:spcPts val="0"/>
              </a:spcAft>
              <a:buFont typeface="Courier New" panose="02070309020205020404" pitchFamily="49" charset="0"/>
              <a:buChar char="o"/>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Correct</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short, God is strengthening us, giving us knowledge, and wisdom to prepare us for the glory that we will enter into</a:t>
            </a:r>
            <a:r>
              <a:rPr lang="en-US" sz="2800" dirty="0">
                <a:latin typeface="Times New Roman" panose="02020603050405020304" pitchFamily="18" charset="0"/>
                <a:ea typeface="Calibri" panose="020F0502020204030204" pitchFamily="34" charset="0"/>
                <a:cs typeface="Times New Roman" panose="02020603050405020304" pitchFamily="18" charset="0"/>
              </a:rPr>
              <a:t> in heaven</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God’s wo</a:t>
            </a:r>
            <a:r>
              <a:rPr lang="en-US" sz="2800" dirty="0">
                <a:latin typeface="Times New Roman" panose="02020603050405020304" pitchFamily="18" charset="0"/>
                <a:ea typeface="Calibri" panose="020F0502020204030204" pitchFamily="34" charset="0"/>
                <a:cs typeface="Times New Roman" panose="02020603050405020304" pitchFamily="18" charset="0"/>
              </a:rPr>
              <a:t>rd is the foundation upon which the Church is built.  Ephesians 2:19-22</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1859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It’s a Matter of Faith</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Where do you stand in your faith?</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Challenge you with the literal word of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the rest of this class, follow the three hermeneutical principles I have set forth for you</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Truth</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Completeness</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Authorship</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If have doubts – suspend them – consider the implications of what the literal word is tellin</a:t>
            </a:r>
            <a:r>
              <a:rPr lang="en-US" sz="2800" dirty="0">
                <a:latin typeface="Times New Roman" panose="02020603050405020304" pitchFamily="18" charset="0"/>
                <a:ea typeface="Calibri" panose="020F0502020204030204" pitchFamily="34" charset="0"/>
                <a:cs typeface="Times New Roman" panose="02020603050405020304" pitchFamily="18" charset="0"/>
              </a:rPr>
              <a:t>g you</a:t>
            </a:r>
          </a:p>
          <a:p>
            <a:pPr marL="457200" indent="-457200">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Can be an eye-opening experience</a:t>
            </a:r>
          </a:p>
        </p:txBody>
      </p:sp>
    </p:spTree>
    <p:extLst>
      <p:ext uri="{BB962C8B-B14F-4D97-AF65-F5344CB8AC3E}">
        <p14:creationId xmlns:p14="http://schemas.microsoft.com/office/powerpoint/2010/main" val="4098915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401205"/>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Definition of a Testament</a:t>
            </a:r>
          </a:p>
          <a:p>
            <a:pPr marL="342900" marR="0" lvl="0" indent="-342900">
              <a:spcBef>
                <a:spcPts val="0"/>
              </a:spcBef>
              <a:spcAft>
                <a:spcPts val="0"/>
              </a:spcAft>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Form of a Covenant which is a contract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word of God actually uses the term covenant but is often referred to as Testament (KJV) because</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word takes the form of a will</a:t>
            </a:r>
          </a:p>
          <a:p>
            <a:pPr marL="800100" lvl="1" indent="-342900">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(testator) dictates the term of the will</a:t>
            </a: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 names His heirs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Will goes into effect at death (Jesus)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God’s children are heirs of salvation &amp; blessings</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92001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and New Testaments (Covenants)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955203"/>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Broadly speaking, God’s word is divided into two parts: Old and New Testaments</a:t>
            </a:r>
          </a:p>
          <a:p>
            <a:pPr marL="342900" marR="0" lvl="0" indent="-342900">
              <a:spcBef>
                <a:spcPts val="0"/>
              </a:spcBef>
              <a:spcAft>
                <a:spcPts val="0"/>
              </a:spcAft>
              <a:buFont typeface="+mj-lt"/>
              <a:buAutoNum type="arabicPeriod"/>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Testament or Covenant (contract) </a:t>
            </a:r>
            <a:r>
              <a:rPr lang="en-US" sz="2400" dirty="0">
                <a:latin typeface="Times New Roman" panose="02020603050405020304" pitchFamily="18" charset="0"/>
                <a:ea typeface="Calibri" panose="020F0502020204030204" pitchFamily="34" charset="0"/>
                <a:cs typeface="Times New Roman" panose="02020603050405020304" pitchFamily="18" charset="0"/>
              </a:rPr>
              <a:t>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itself is comprised of two ages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Patriarchal period from Creation to the Law of Moses &amp; the Kingdom of Israel</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Law of Moses and the Prophets – Old Testament – First Covenant </a:t>
            </a:r>
            <a:r>
              <a:rPr lang="en-US" sz="2400" dirty="0">
                <a:latin typeface="Times New Roman" panose="02020603050405020304" pitchFamily="18" charset="0"/>
                <a:ea typeface="Calibri" panose="020F0502020204030204" pitchFamily="34" charset="0"/>
                <a:cs typeface="Times New Roman" panose="02020603050405020304" pitchFamily="18" charset="0"/>
              </a:rPr>
              <a:t>– Law of Moses and the Law of Kingdom of Israel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mj-lt"/>
              <a:buAutoNum type="arabicPeriod" startAt="2"/>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New Covenant – The Gospel or Good New of Jesus Christ</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Birth of Christ and Death of Christ – the four gospels under the Law of Moses</a:t>
            </a:r>
          </a:p>
          <a:p>
            <a:pPr marL="800100" lvl="1"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Resurrection of Christ and the Day of Pentecost begins the New Covenant – the Law of Christ – the Law of Kingdom of Christ – the Church</a:t>
            </a:r>
          </a:p>
          <a:p>
            <a:pPr marL="457200" marR="0" lvl="0" indent="-457200">
              <a:spcBef>
                <a:spcPts val="0"/>
              </a:spcBef>
              <a:spcAft>
                <a:spcPts val="0"/>
              </a:spcAft>
              <a:buFont typeface="+mj-lt"/>
              <a:buAutoNum type="arabicPeriod" startAt="3"/>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sum of both covenants is called Scripture or the Word of God or the bible</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1469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524315"/>
          </a:xfrm>
          <a:prstGeom prst="rect">
            <a:avLst/>
          </a:prstGeom>
          <a:noFill/>
        </p:spPr>
        <p:txBody>
          <a:bodyPr wrap="square" rtlCol="0">
            <a:spAutoFit/>
          </a:bodyPr>
          <a:lstStyle/>
          <a:p>
            <a:pPr marR="0" lvl="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Old Testament:  Hebrew; the unique language of the Hebrew nation.  </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Hebrews were the only ones in a covenant relationship with God– the Law of Moses</a:t>
            </a:r>
          </a:p>
          <a:p>
            <a:pPr marL="285750" marR="0" lvl="0" indent="-28575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chose to communicate His covenant in the Hebrew language</a:t>
            </a:r>
          </a:p>
          <a:p>
            <a:pPr marL="285750" marR="0" lvl="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Therefore, in a sense, because the Hebrews were the only ones covered by God’s covenant with them, they were the only ones who understood it.</a:t>
            </a:r>
          </a:p>
        </p:txBody>
      </p:sp>
    </p:spTree>
    <p:extLst>
      <p:ext uri="{BB962C8B-B14F-4D97-AF65-F5344CB8AC3E}">
        <p14:creationId xmlns:p14="http://schemas.microsoft.com/office/powerpoint/2010/main" val="34566393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Language of the Old and New Testaments</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62979"/>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New Testament: Greek</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Though there were other languages in the world, </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 Greek in the New Testament is the so-called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koine 'common language' Greek, sort of like English is the common language today</a:t>
            </a: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p>
          <a:p>
            <a:pPr marR="0" lvl="0">
              <a:spcBef>
                <a:spcPts val="0"/>
              </a:spcBef>
              <a:spcAft>
                <a:spcPts val="0"/>
              </a:spcAft>
            </a:pPr>
            <a:endPar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Since God offers the New Covenant to all mankind, God chose the common language of all mankind. </a:t>
            </a:r>
          </a:p>
          <a:p>
            <a:pPr marL="342900" marR="0" lvl="0" indent="-342900">
              <a:spcBef>
                <a:spcPts val="0"/>
              </a:spcBef>
              <a:spcAft>
                <a:spcPts val="0"/>
              </a:spcAft>
              <a:buFont typeface="Symbol" panose="05050102010706020507" pitchFamily="18" charset="2"/>
              <a:buChar char=""/>
            </a:pPr>
            <a:endParaRPr lang="en-US" sz="2800" dirty="0">
              <a:solidFill>
                <a:srgbClr val="4D5156"/>
              </a:solidFill>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However, as we will discuss, in a very real sense, only the children of God covered by God’s covenant understand the words of the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9602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399F4774-6C3F-0405-8E9A-8D95F1630E86}"/>
              </a:ext>
            </a:extLst>
          </p:cNvPr>
          <p:cNvGraphicFramePr>
            <a:graphicFrameLocks noGrp="1"/>
          </p:cNvGraphicFramePr>
          <p:nvPr>
            <p:extLst>
              <p:ext uri="{D42A27DB-BD31-4B8C-83A1-F6EECF244321}">
                <p14:modId xmlns:p14="http://schemas.microsoft.com/office/powerpoint/2010/main" val="779165644"/>
              </p:ext>
            </p:extLst>
          </p:nvPr>
        </p:nvGraphicFramePr>
        <p:xfrm>
          <a:off x="590018" y="736963"/>
          <a:ext cx="10879582" cy="5612014"/>
        </p:xfrm>
        <a:graphic>
          <a:graphicData uri="http://schemas.openxmlformats.org/drawingml/2006/table">
            <a:tbl>
              <a:tblPr>
                <a:tableStyleId>{5C22544A-7EE6-4342-B048-85BDC9FD1C3A}</a:tableStyleId>
              </a:tblPr>
              <a:tblGrid>
                <a:gridCol w="1897599">
                  <a:extLst>
                    <a:ext uri="{9D8B030D-6E8A-4147-A177-3AD203B41FA5}">
                      <a16:colId xmlns:a16="http://schemas.microsoft.com/office/drawing/2014/main" val="4188176206"/>
                    </a:ext>
                  </a:extLst>
                </a:gridCol>
                <a:gridCol w="1611114">
                  <a:extLst>
                    <a:ext uri="{9D8B030D-6E8A-4147-A177-3AD203B41FA5}">
                      <a16:colId xmlns:a16="http://schemas.microsoft.com/office/drawing/2014/main" val="2071545943"/>
                    </a:ext>
                  </a:extLst>
                </a:gridCol>
                <a:gridCol w="7370869">
                  <a:extLst>
                    <a:ext uri="{9D8B030D-6E8A-4147-A177-3AD203B41FA5}">
                      <a16:colId xmlns:a16="http://schemas.microsoft.com/office/drawing/2014/main" val="1957114286"/>
                    </a:ext>
                  </a:extLst>
                </a:gridCol>
              </a:tblGrid>
              <a:tr h="569576">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19182215"/>
                  </a:ext>
                </a:extLst>
              </a:tr>
              <a:tr h="569576">
                <a:tc>
                  <a:txBody>
                    <a:bodyPr/>
                    <a:lstStyle/>
                    <a:p>
                      <a:pPr marL="0" marR="0" algn="l">
                        <a:spcBef>
                          <a:spcPts val="0"/>
                        </a:spcBef>
                        <a:spcAft>
                          <a:spcPts val="0"/>
                        </a:spcAft>
                      </a:pPr>
                      <a:r>
                        <a:rPr lang="en-US" sz="2400" dirty="0">
                          <a:effectLst/>
                        </a:rPr>
                        <a:t>Holy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Pure, clean, blameless.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2230966"/>
                  </a:ext>
                </a:extLst>
              </a:tr>
              <a:tr h="569576">
                <a:tc>
                  <a:txBody>
                    <a:bodyPr/>
                    <a:lstStyle/>
                    <a:p>
                      <a:pPr marL="0" marR="0" algn="l">
                        <a:spcBef>
                          <a:spcPts val="0"/>
                        </a:spcBef>
                        <a:spcAft>
                          <a:spcPts val="0"/>
                        </a:spcAft>
                      </a:pPr>
                      <a:r>
                        <a:rPr lang="en-US" sz="2400" dirty="0">
                          <a:effectLst/>
                        </a:rPr>
                        <a:t>Saint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Holy or pure one; a person who has been made pure, sanctified, washed, or made clean.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7426216"/>
                  </a:ext>
                </a:extLst>
              </a:tr>
              <a:tr h="569576">
                <a:tc>
                  <a:txBody>
                    <a:bodyPr/>
                    <a:lstStyle/>
                    <a:p>
                      <a:pPr marL="0" marR="0" algn="l">
                        <a:spcBef>
                          <a:spcPts val="0"/>
                        </a:spcBef>
                        <a:spcAft>
                          <a:spcPts val="0"/>
                        </a:spcAft>
                      </a:pPr>
                      <a:r>
                        <a:rPr lang="en-US" sz="2400" dirty="0">
                          <a:effectLst/>
                        </a:rPr>
                        <a:t>Pure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Hagnos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adjective – Free from defilement or sin, chaste, innocent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688716"/>
                  </a:ext>
                </a:extLst>
              </a:tr>
              <a:tr h="1139150">
                <a:tc>
                  <a:txBody>
                    <a:bodyPr/>
                    <a:lstStyle/>
                    <a:p>
                      <a:pPr marL="0" marR="0" algn="l">
                        <a:spcBef>
                          <a:spcPts val="0"/>
                        </a:spcBef>
                        <a:spcAft>
                          <a:spcPts val="0"/>
                        </a:spcAft>
                      </a:pPr>
                      <a:r>
                        <a:rPr lang="en-US" sz="2400" dirty="0">
                          <a:effectLst/>
                        </a:rPr>
                        <a:t>Sanctify</a:t>
                      </a:r>
                    </a:p>
                    <a:p>
                      <a:pPr marL="0" marR="0" algn="l">
                        <a:spcBef>
                          <a:spcPts val="0"/>
                        </a:spcBef>
                        <a:spcAft>
                          <a:spcPts val="0"/>
                        </a:spcAft>
                      </a:pPr>
                      <a:r>
                        <a:rPr lang="en-US" sz="2400" dirty="0">
                          <a:effectLst/>
                        </a:rPr>
                        <a:t>Consecrate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Hagiazo</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verb - To purify, make holy, to separate from what is unclean, evil, defiled, to cleanse or wash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9385165"/>
                  </a:ext>
                </a:extLst>
              </a:tr>
              <a:tr h="569576">
                <a:tc>
                  <a:txBody>
                    <a:bodyPr/>
                    <a:lstStyle/>
                    <a:p>
                      <a:pPr marL="0" marR="0" algn="l">
                        <a:spcBef>
                          <a:spcPts val="0"/>
                        </a:spcBef>
                        <a:spcAft>
                          <a:spcPts val="0"/>
                        </a:spcAft>
                      </a:pPr>
                      <a:r>
                        <a:rPr lang="en-US" sz="2400" dirty="0">
                          <a:effectLst/>
                        </a:rPr>
                        <a:t>Sanctification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Hagiasmos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state of purity or holiness; state of having been made clean (from hagiazo).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2868449"/>
                  </a:ext>
                </a:extLst>
              </a:tr>
              <a:tr h="569576">
                <a:tc>
                  <a:txBody>
                    <a:bodyPr/>
                    <a:lstStyle/>
                    <a:p>
                      <a:pPr marL="0" marR="0" algn="l">
                        <a:spcBef>
                          <a:spcPts val="0"/>
                        </a:spcBef>
                        <a:spcAft>
                          <a:spcPts val="0"/>
                        </a:spcAft>
                      </a:pPr>
                      <a:r>
                        <a:rPr lang="en-US" sz="2400" dirty="0">
                          <a:effectLst/>
                        </a:rPr>
                        <a:t>Sanctity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Hagiotes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Holiness; state of being holy or pure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3547989"/>
                  </a:ext>
                </a:extLst>
              </a:tr>
              <a:tr h="569576">
                <a:tc>
                  <a:txBody>
                    <a:bodyPr/>
                    <a:lstStyle/>
                    <a:p>
                      <a:pPr marL="0" marR="0" algn="l">
                        <a:spcBef>
                          <a:spcPts val="0"/>
                        </a:spcBef>
                        <a:spcAft>
                          <a:spcPts val="0"/>
                        </a:spcAft>
                      </a:pPr>
                      <a:r>
                        <a:rPr lang="en-US" sz="2400" dirty="0">
                          <a:effectLst/>
                        </a:rPr>
                        <a:t>Sanctuary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Hagion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2400" dirty="0">
                          <a:effectLst/>
                        </a:rPr>
                        <a:t>noun – a holy thing or place (from hagios)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279311"/>
                  </a:ext>
                </a:extLst>
              </a:tr>
            </a:tbl>
          </a:graphicData>
        </a:graphic>
      </p:graphicFrame>
      <p:cxnSp>
        <p:nvCxnSpPr>
          <p:cNvPr id="3" name="Straight Connector 2">
            <a:extLst>
              <a:ext uri="{FF2B5EF4-FFF2-40B4-BE49-F238E27FC236}">
                <a16:creationId xmlns:a16="http://schemas.microsoft.com/office/drawing/2014/main" id="{13C787CA-133A-64D5-5C9E-BB515F54CC7E}"/>
              </a:ext>
            </a:extLst>
          </p:cNvPr>
          <p:cNvCxnSpPr>
            <a:cxnSpLocks/>
            <a:endCxn id="4" idx="1"/>
          </p:cNvCxnSpPr>
          <p:nvPr/>
        </p:nvCxnSpPr>
        <p:spPr>
          <a:xfrm>
            <a:off x="242047" y="2561665"/>
            <a:ext cx="347971" cy="98130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9DD42B96-A963-08B2-6B75-263015FD7D3D}"/>
              </a:ext>
            </a:extLst>
          </p:cNvPr>
          <p:cNvCxnSpPr>
            <a:cxnSpLocks/>
          </p:cNvCxnSpPr>
          <p:nvPr/>
        </p:nvCxnSpPr>
        <p:spPr>
          <a:xfrm flipV="1">
            <a:off x="336176" y="2171700"/>
            <a:ext cx="194983" cy="302559"/>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3443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7F4C3AF-9386-AE33-A7C1-A51FAAFDE9EE}"/>
              </a:ext>
            </a:extLst>
          </p:cNvPr>
          <p:cNvGraphicFramePr>
            <a:graphicFrameLocks noGrp="1"/>
          </p:cNvGraphicFramePr>
          <p:nvPr>
            <p:extLst>
              <p:ext uri="{D42A27DB-BD31-4B8C-83A1-F6EECF244321}">
                <p14:modId xmlns:p14="http://schemas.microsoft.com/office/powerpoint/2010/main" val="4037245982"/>
              </p:ext>
            </p:extLst>
          </p:nvPr>
        </p:nvGraphicFramePr>
        <p:xfrm>
          <a:off x="512619" y="1101436"/>
          <a:ext cx="11062854" cy="4918362"/>
        </p:xfrm>
        <a:graphic>
          <a:graphicData uri="http://schemas.openxmlformats.org/drawingml/2006/table">
            <a:tbl>
              <a:tblPr>
                <a:tableStyleId>{5C22544A-7EE6-4342-B048-85BDC9FD1C3A}</a:tableStyleId>
              </a:tblPr>
              <a:tblGrid>
                <a:gridCol w="2036181">
                  <a:extLst>
                    <a:ext uri="{9D8B030D-6E8A-4147-A177-3AD203B41FA5}">
                      <a16:colId xmlns:a16="http://schemas.microsoft.com/office/drawing/2014/main" val="1959208019"/>
                    </a:ext>
                  </a:extLst>
                </a:gridCol>
                <a:gridCol w="1447200">
                  <a:extLst>
                    <a:ext uri="{9D8B030D-6E8A-4147-A177-3AD203B41FA5}">
                      <a16:colId xmlns:a16="http://schemas.microsoft.com/office/drawing/2014/main" val="3902723282"/>
                    </a:ext>
                  </a:extLst>
                </a:gridCol>
                <a:gridCol w="7579473">
                  <a:extLst>
                    <a:ext uri="{9D8B030D-6E8A-4147-A177-3AD203B41FA5}">
                      <a16:colId xmlns:a16="http://schemas.microsoft.com/office/drawing/2014/main" val="4064310346"/>
                    </a:ext>
                  </a:extLst>
                </a:gridCol>
              </a:tblGrid>
              <a:tr h="819727">
                <a:tc>
                  <a:txBody>
                    <a:bodyPr/>
                    <a:lstStyle/>
                    <a:p>
                      <a:pPr marL="0" marR="0" algn="ctr">
                        <a:spcBef>
                          <a:spcPts val="0"/>
                        </a:spcBef>
                        <a:spcAft>
                          <a:spcPts val="0"/>
                        </a:spcAft>
                      </a:pPr>
                      <a:r>
                        <a:rPr lang="en-US" sz="2400" dirty="0">
                          <a:effectLst/>
                        </a:rPr>
                        <a:t>English</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Greek</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ctr">
                        <a:spcBef>
                          <a:spcPts val="0"/>
                        </a:spcBef>
                        <a:spcAft>
                          <a:spcPts val="0"/>
                        </a:spcAft>
                      </a:pPr>
                      <a:r>
                        <a:rPr lang="en-US" sz="2400" dirty="0">
                          <a:effectLst/>
                        </a:rPr>
                        <a:t>Definition</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extLst>
                  <a:ext uri="{0D108BD9-81ED-4DB2-BD59-A6C34878D82A}">
                    <a16:rowId xmlns:a16="http://schemas.microsoft.com/office/drawing/2014/main" val="916158964"/>
                  </a:ext>
                </a:extLst>
              </a:tr>
              <a:tr h="819727">
                <a:tc>
                  <a:txBody>
                    <a:bodyPr/>
                    <a:lstStyle/>
                    <a:p>
                      <a:pPr marL="0" marR="0" algn="ctr">
                        <a:spcBef>
                          <a:spcPts val="0"/>
                        </a:spcBef>
                        <a:spcAft>
                          <a:spcPts val="0"/>
                        </a:spcAft>
                      </a:pPr>
                      <a:r>
                        <a:rPr lang="en-US" sz="2400" dirty="0">
                          <a:effectLst/>
                        </a:rPr>
                        <a:t>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Adjective – pure, innocent, virtuous; Noun – “The Righteous”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262010393"/>
                  </a:ext>
                </a:extLst>
              </a:tr>
              <a:tr h="819727">
                <a:tc>
                  <a:txBody>
                    <a:bodyPr/>
                    <a:lstStyle/>
                    <a:p>
                      <a:pPr marL="0" marR="0" algn="ctr">
                        <a:spcBef>
                          <a:spcPts val="0"/>
                        </a:spcBef>
                        <a:spcAft>
                          <a:spcPts val="0"/>
                        </a:spcAft>
                      </a:pPr>
                      <a:r>
                        <a:rPr lang="en-US" sz="2400" dirty="0">
                          <a:effectLst/>
                        </a:rPr>
                        <a:t>Righteousness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Dikaisune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That which is pure such as a righteous act or behavior, moral purity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nchor="ctr"/>
                </a:tc>
                <a:extLst>
                  <a:ext uri="{0D108BD9-81ED-4DB2-BD59-A6C34878D82A}">
                    <a16:rowId xmlns:a16="http://schemas.microsoft.com/office/drawing/2014/main" val="4073523164"/>
                  </a:ext>
                </a:extLst>
              </a:tr>
              <a:tr h="819727">
                <a:tc>
                  <a:txBody>
                    <a:bodyPr/>
                    <a:lstStyle/>
                    <a:p>
                      <a:pPr marL="0" marR="0" algn="ctr">
                        <a:spcBef>
                          <a:spcPts val="0"/>
                        </a:spcBef>
                        <a:spcAft>
                          <a:spcPts val="0"/>
                        </a:spcAft>
                      </a:pPr>
                      <a:r>
                        <a:rPr lang="en-US" sz="2400" dirty="0">
                          <a:effectLst/>
                        </a:rPr>
                        <a:t>Justify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Dikaioo</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Verb -  To declare a person righteous, innocent, to acquit, free from blame/guilt.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17191321"/>
                  </a:ext>
                </a:extLst>
              </a:tr>
              <a:tr h="819727">
                <a:tc>
                  <a:txBody>
                    <a:bodyPr/>
                    <a:lstStyle/>
                    <a:p>
                      <a:pPr marL="0" marR="0" algn="ctr">
                        <a:spcBef>
                          <a:spcPts val="0"/>
                        </a:spcBef>
                        <a:spcAft>
                          <a:spcPts val="0"/>
                        </a:spcAft>
                      </a:pPr>
                      <a:r>
                        <a:rPr lang="en-US" sz="2400" dirty="0">
                          <a:effectLst/>
                        </a:rPr>
                        <a:t>Justification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Dikaiosis</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Noun  – the pronouncement of righteousness, acquittal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823147088"/>
                  </a:ext>
                </a:extLst>
              </a:tr>
              <a:tr h="819727">
                <a:tc>
                  <a:txBody>
                    <a:bodyPr/>
                    <a:lstStyle/>
                    <a:p>
                      <a:pPr marL="0" marR="0" algn="ctr">
                        <a:spcBef>
                          <a:spcPts val="0"/>
                        </a:spcBef>
                        <a:spcAft>
                          <a:spcPts val="0"/>
                        </a:spcAft>
                      </a:pPr>
                      <a:r>
                        <a:rPr lang="en-US" sz="2400" dirty="0">
                          <a:effectLst/>
                        </a:rPr>
                        <a:t>Right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Dike</a:t>
                      </a:r>
                      <a:endPar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830" marR="68580" marT="0" marB="0"/>
                </a:tc>
                <a:tc>
                  <a:txBody>
                    <a:bodyPr/>
                    <a:lstStyle/>
                    <a:p>
                      <a:pPr marL="0" marR="0" algn="l">
                        <a:spcBef>
                          <a:spcPts val="0"/>
                        </a:spcBef>
                        <a:spcAft>
                          <a:spcPts val="0"/>
                        </a:spcAft>
                      </a:pPr>
                      <a:r>
                        <a:rPr lang="en-US" sz="2400" dirty="0">
                          <a:effectLst/>
                        </a:rPr>
                        <a:t>Right, Justice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6830" marR="68580" marT="0" marB="0"/>
                </a:tc>
                <a:extLst>
                  <a:ext uri="{0D108BD9-81ED-4DB2-BD59-A6C34878D82A}">
                    <a16:rowId xmlns:a16="http://schemas.microsoft.com/office/drawing/2014/main" val="2478539463"/>
                  </a:ext>
                </a:extLst>
              </a:tr>
            </a:tbl>
          </a:graphicData>
        </a:graphic>
      </p:graphicFrame>
      <p:cxnSp>
        <p:nvCxnSpPr>
          <p:cNvPr id="3" name="Straight Connector 2">
            <a:extLst>
              <a:ext uri="{FF2B5EF4-FFF2-40B4-BE49-F238E27FC236}">
                <a16:creationId xmlns:a16="http://schemas.microsoft.com/office/drawing/2014/main" id="{631A82ED-92CF-24FD-C2CB-DC53487007D0}"/>
              </a:ext>
            </a:extLst>
          </p:cNvPr>
          <p:cNvCxnSpPr>
            <a:cxnSpLocks/>
          </p:cNvCxnSpPr>
          <p:nvPr/>
        </p:nvCxnSpPr>
        <p:spPr>
          <a:xfrm>
            <a:off x="242047" y="2561665"/>
            <a:ext cx="746312" cy="1216959"/>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321E8AB-BC03-0652-9712-D8F54BB4ACCA}"/>
              </a:ext>
            </a:extLst>
          </p:cNvPr>
          <p:cNvCxnSpPr>
            <a:cxnSpLocks/>
          </p:cNvCxnSpPr>
          <p:nvPr/>
        </p:nvCxnSpPr>
        <p:spPr>
          <a:xfrm flipV="1">
            <a:off x="242047" y="2057400"/>
            <a:ext cx="571500" cy="504265"/>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016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00980" y="525948"/>
            <a:ext cx="10192124" cy="6001643"/>
          </a:xfrm>
          <a:prstGeom prst="rect">
            <a:avLst/>
          </a:prstGeom>
          <a:solidFill>
            <a:schemeClr val="bg1"/>
          </a:solid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Holy (Hagios) – God is holy -  perfectly pure – Revelation 4:8</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Saints (Hagios) – Holy ones who have been sanctified, washed, cleansed, made holy 1 Corinthians 1:2</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Sanctified (Hagiazo) – At baptism we are sanctified, washed, cleansed and made holy to become saints. Acts 22:16</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Justified (Dikaioo) – God justifies His children to declare us innocent (righteous); justified by the blood Christ Romans 8:33; Romans 5:9</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 (Dikaios) – After God justifies us, we are righteous, innocent, pure. Hebrews 12:23</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Righteousness (Dikaisume) – Children of God practice righteousness.  1 John 3:7-10</a:t>
            </a:r>
          </a:p>
        </p:txBody>
      </p:sp>
    </p:spTree>
    <p:extLst>
      <p:ext uri="{BB962C8B-B14F-4D97-AF65-F5344CB8AC3E}">
        <p14:creationId xmlns:p14="http://schemas.microsoft.com/office/powerpoint/2010/main" val="22948008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There are many distinctions that differentiate the Word of God from other world religions.  One of them is the Old Testament.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First, the bible was written over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thousands of years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by at least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66 different authors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 manmade religion can claim this supernatural fete.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creators of all the world religions are either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unknown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Hinduism) or are known to be written by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one man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living over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single life time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e.g., For Islam it is Mohammed.  For Buddhism, it is Buddha. For Mormons, its Joseph Smith </a:t>
            </a:r>
          </a:p>
        </p:txBody>
      </p:sp>
    </p:spTree>
    <p:extLst>
      <p:ext uri="{BB962C8B-B14F-4D97-AF65-F5344CB8AC3E}">
        <p14:creationId xmlns:p14="http://schemas.microsoft.com/office/powerpoint/2010/main" val="25432830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293757"/>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first five books of the Old Testament called the </a:t>
            </a:r>
            <a:r>
              <a:rPr lang="en-US" sz="3200" dirty="0">
                <a:solidFill>
                  <a:srgbClr val="202124"/>
                </a:solidFill>
                <a:effectLst/>
                <a:latin typeface="Times New Roman" panose="02020603050405020304" pitchFamily="18" charset="0"/>
                <a:ea typeface="Calibri" panose="020F0502020204030204" pitchFamily="34" charset="0"/>
                <a:cs typeface="Times New Roman" panose="02020603050405020304" pitchFamily="18" charset="0"/>
              </a:rPr>
              <a:t>Pentateuch or the Torah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was written by Moses approximately 1,500 years before the birth of Christ.  </a:t>
            </a:r>
          </a:p>
          <a:p>
            <a:pPr marL="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Remaining 27</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texts written by 38 additional authors (total of 39) over about a 1,000-year period up to about 400 years before the birth of Christ. </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Seven books unknown: Joshua, Judges, Ruth,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Samuel and 1</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2</a:t>
            </a:r>
            <a:r>
              <a:rPr lang="en-US" sz="3200" baseline="30000" dirty="0">
                <a:effectLst/>
                <a:latin typeface="Times New Roman" panose="02020603050405020304" pitchFamily="18" charset="0"/>
                <a:ea typeface="Calibri" panose="020F0502020204030204" pitchFamily="34" charset="0"/>
                <a:cs typeface="Times New Roman" panose="02020603050405020304" pitchFamily="18" charset="0"/>
              </a:rPr>
              <a:t>nd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Kings</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4270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5539978"/>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Most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importantly, the Old Testament texts testify to the coming Christ</a:t>
            </a:r>
          </a:p>
          <a:p>
            <a:pPr marL="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Law</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has become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tutor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to lead us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to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we may be justified by faith.</a:t>
            </a:r>
          </a:p>
          <a:p>
            <a:pPr marL="4000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book of Galatians, the Apostle Paul calls the Old Testament the “gospel preached before hand” and in Romans states it was written for our instruction:</a:t>
            </a:r>
          </a:p>
          <a:p>
            <a:pPr marL="4000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Galatians 3:8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Scripture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foreseeing that God would justify the Gentiles by faith,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preached the gospel beforehand to Abraham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saying,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ALL THE NATIONS WILL BE BLESSED 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15:4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whatever was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written in earlier times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was written for our instruction….</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922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Old Testament as the Gospel of Christ</a:t>
            </a:r>
          </a:p>
        </p:txBody>
      </p:sp>
      <p:sp>
        <p:nvSpPr>
          <p:cNvPr id="3" name="TextBox 2">
            <a:extLst>
              <a:ext uri="{FF2B5EF4-FFF2-40B4-BE49-F238E27FC236}">
                <a16:creationId xmlns:a16="http://schemas.microsoft.com/office/drawing/2014/main" id="{A8C359D8-7793-0674-84B7-146BD0AE8F39}"/>
              </a:ext>
            </a:extLst>
          </p:cNvPr>
          <p:cNvSpPr txBox="1"/>
          <p:nvPr/>
        </p:nvSpPr>
        <p:spPr>
          <a:xfrm>
            <a:off x="748180" y="1433148"/>
            <a:ext cx="10192124" cy="4093428"/>
          </a:xfrm>
          <a:prstGeom prst="rect">
            <a:avLst/>
          </a:prstGeom>
          <a:noFill/>
        </p:spPr>
        <p:txBody>
          <a:bodyPr wrap="square" rtlCol="0">
            <a:spAutoFit/>
          </a:bodyPr>
          <a:lstStyle/>
          <a:p>
            <a:pPr marL="28575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Hebrew writer therefore tells us the physical things spoken, practiced, or revealed in Old Testament are prophetic figures of the spiritual realities that were to be revealed in the New Testament </a:t>
            </a:r>
          </a:p>
          <a:p>
            <a:pPr marL="2857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Hebrews 10:1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the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since it has </a:t>
            </a:r>
            <a:r>
              <a:rPr lang="en-US" sz="2800" b="1" i="1" u="sng" dirty="0">
                <a:effectLst/>
                <a:latin typeface="Times New Roman" panose="02020603050405020304" pitchFamily="18" charset="0"/>
                <a:ea typeface="Times New Roman" panose="02020603050405020304" pitchFamily="18" charset="0"/>
                <a:cs typeface="Times New Roman" panose="02020603050405020304" pitchFamily="18" charset="0"/>
              </a:rPr>
              <a:t>only</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a shadow of the good things to come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not the very form of things, can never, by the same sacrifices which they offer continually year by year, make perfect those who draw near.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041034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302764"/>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New Testament</a:t>
            </a:r>
          </a:p>
        </p:txBody>
      </p:sp>
      <p:sp>
        <p:nvSpPr>
          <p:cNvPr id="3" name="TextBox 2">
            <a:extLst>
              <a:ext uri="{FF2B5EF4-FFF2-40B4-BE49-F238E27FC236}">
                <a16:creationId xmlns:a16="http://schemas.microsoft.com/office/drawing/2014/main" id="{A8C359D8-7793-0674-84B7-146BD0AE8F39}"/>
              </a:ext>
            </a:extLst>
          </p:cNvPr>
          <p:cNvSpPr txBox="1"/>
          <p:nvPr/>
        </p:nvSpPr>
        <p:spPr>
          <a:xfrm>
            <a:off x="609565" y="1110030"/>
            <a:ext cx="10192124" cy="707886"/>
          </a:xfrm>
          <a:prstGeom prst="rect">
            <a:avLst/>
          </a:prstGeom>
          <a:noFill/>
        </p:spPr>
        <p:txBody>
          <a:bodyPr wrap="square" rtlCol="0">
            <a:spAutoFit/>
          </a:bodyPr>
          <a:lstStyle/>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Written between about 20-60 years after the death of Christ. Paul’s 1</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epistle to Thessalonica around 48 A.D. John’s book of Revelation written about 97 A.D.  </a:t>
            </a:r>
          </a:p>
        </p:txBody>
      </p:sp>
      <p:graphicFrame>
        <p:nvGraphicFramePr>
          <p:cNvPr id="4" name="Table 3">
            <a:extLst>
              <a:ext uri="{FF2B5EF4-FFF2-40B4-BE49-F238E27FC236}">
                <a16:creationId xmlns:a16="http://schemas.microsoft.com/office/drawing/2014/main" id="{CABDE02E-1914-8B0E-8976-D3B9807378C4}"/>
              </a:ext>
            </a:extLst>
          </p:cNvPr>
          <p:cNvGraphicFramePr>
            <a:graphicFrameLocks noGrp="1"/>
          </p:cNvGraphicFramePr>
          <p:nvPr>
            <p:extLst>
              <p:ext uri="{D42A27DB-BD31-4B8C-83A1-F6EECF244321}">
                <p14:modId xmlns:p14="http://schemas.microsoft.com/office/powerpoint/2010/main" val="1210979196"/>
              </p:ext>
            </p:extLst>
          </p:nvPr>
        </p:nvGraphicFramePr>
        <p:xfrm>
          <a:off x="3052482" y="1920892"/>
          <a:ext cx="5306291" cy="4634344"/>
        </p:xfrm>
        <a:graphic>
          <a:graphicData uri="http://schemas.openxmlformats.org/drawingml/2006/table">
            <a:tbl>
              <a:tblPr firstRow="1" firstCol="1" bandRow="1">
                <a:tableStyleId>{5C22544A-7EE6-4342-B048-85BDC9FD1C3A}</a:tableStyleId>
              </a:tblPr>
              <a:tblGrid>
                <a:gridCol w="1813756">
                  <a:extLst>
                    <a:ext uri="{9D8B030D-6E8A-4147-A177-3AD203B41FA5}">
                      <a16:colId xmlns:a16="http://schemas.microsoft.com/office/drawing/2014/main" val="2021960958"/>
                    </a:ext>
                  </a:extLst>
                </a:gridCol>
                <a:gridCol w="455548">
                  <a:extLst>
                    <a:ext uri="{9D8B030D-6E8A-4147-A177-3AD203B41FA5}">
                      <a16:colId xmlns:a16="http://schemas.microsoft.com/office/drawing/2014/main" val="2548212156"/>
                    </a:ext>
                  </a:extLst>
                </a:gridCol>
                <a:gridCol w="3036987">
                  <a:extLst>
                    <a:ext uri="{9D8B030D-6E8A-4147-A177-3AD203B41FA5}">
                      <a16:colId xmlns:a16="http://schemas.microsoft.com/office/drawing/2014/main" val="2837403644"/>
                    </a:ext>
                  </a:extLst>
                </a:gridCol>
              </a:tblGrid>
              <a:tr h="421304">
                <a:tc>
                  <a:txBody>
                    <a:bodyPr/>
                    <a:lstStyle/>
                    <a:p>
                      <a:pPr marL="0" marR="0" algn="ctr">
                        <a:spcBef>
                          <a:spcPts val="0"/>
                        </a:spcBef>
                        <a:spcAft>
                          <a:spcPts val="0"/>
                        </a:spcAft>
                      </a:pPr>
                      <a:r>
                        <a:rPr lang="en-US" sz="2400" dirty="0">
                          <a:effectLst/>
                        </a:rPr>
                        <a:t>Number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lgn="ctr">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lgn="ctr">
                        <a:spcBef>
                          <a:spcPts val="0"/>
                        </a:spcBef>
                        <a:spcAft>
                          <a:spcPts val="0"/>
                        </a:spcAft>
                      </a:pPr>
                      <a:r>
                        <a:rPr lang="en-US" sz="2400" dirty="0">
                          <a:effectLst/>
                        </a:rPr>
                        <a:t>Authors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extLst>
                  <a:ext uri="{0D108BD9-81ED-4DB2-BD59-A6C34878D82A}">
                    <a16:rowId xmlns:a16="http://schemas.microsoft.com/office/drawing/2014/main" val="4200450336"/>
                  </a:ext>
                </a:extLst>
              </a:tr>
              <a:tr h="421304">
                <a:tc>
                  <a:txBody>
                    <a:bodyPr/>
                    <a:lstStyle/>
                    <a:p>
                      <a:pPr marL="0" marR="0" algn="ctr">
                        <a:spcBef>
                          <a:spcPts val="0"/>
                        </a:spcBef>
                        <a:spcAft>
                          <a:spcPts val="0"/>
                        </a:spcAft>
                      </a:pPr>
                      <a:r>
                        <a:rPr lang="en-US" sz="2400" dirty="0">
                          <a:effectLst/>
                        </a:rPr>
                        <a:t>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Paul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722480809"/>
                  </a:ext>
                </a:extLst>
              </a:tr>
              <a:tr h="421304">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Peter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170278102"/>
                  </a:ext>
                </a:extLst>
              </a:tr>
              <a:tr h="421304">
                <a:tc>
                  <a:txBody>
                    <a:bodyPr/>
                    <a:lstStyle/>
                    <a:p>
                      <a:pPr marL="0" marR="0" algn="ctr">
                        <a:spcBef>
                          <a:spcPts val="0"/>
                        </a:spcBef>
                        <a:spcAft>
                          <a:spcPts val="0"/>
                        </a:spcAft>
                      </a:pPr>
                      <a:r>
                        <a:rPr lang="en-US" sz="2400" dirty="0">
                          <a:effectLst/>
                        </a:rPr>
                        <a:t>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John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82026786"/>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Apostle Matthew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4133311458"/>
                  </a:ext>
                </a:extLst>
              </a:tr>
              <a:tr h="421304">
                <a:tc>
                  <a:txBody>
                    <a:bodyPr/>
                    <a:lstStyle/>
                    <a:p>
                      <a:pPr marL="0" marR="0" algn="ctr">
                        <a:spcBef>
                          <a:spcPts val="0"/>
                        </a:spcBef>
                        <a:spcAft>
                          <a:spcPts val="0"/>
                        </a:spcAft>
                      </a:pPr>
                      <a:r>
                        <a:rPr lang="en-US" sz="2400" dirty="0">
                          <a:effectLst/>
                        </a:rPr>
                        <a:t>22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Total Apostles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369020955"/>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Mark</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473533249"/>
                  </a:ext>
                </a:extLst>
              </a:tr>
              <a:tr h="421304">
                <a:tc>
                  <a:txBody>
                    <a:bodyPr/>
                    <a:lstStyle/>
                    <a:p>
                      <a:pPr marL="0" marR="0" algn="ctr">
                        <a:spcBef>
                          <a:spcPts val="0"/>
                        </a:spcBef>
                        <a:spcAft>
                          <a:spcPts val="0"/>
                        </a:spcAft>
                      </a:pPr>
                      <a:r>
                        <a:rPr lang="en-US" sz="2400" dirty="0">
                          <a:effectLst/>
                        </a:rPr>
                        <a:t>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Luke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1612123653"/>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James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3430303566"/>
                  </a:ext>
                </a:extLst>
              </a:tr>
              <a:tr h="421304">
                <a:tc>
                  <a:txBody>
                    <a:bodyPr/>
                    <a:lstStyle/>
                    <a:p>
                      <a:pPr marL="0" marR="0" algn="ctr">
                        <a:spcBef>
                          <a:spcPts val="0"/>
                        </a:spcBef>
                        <a:spcAft>
                          <a:spcPts val="0"/>
                        </a:spcAft>
                      </a:pPr>
                      <a:r>
                        <a:rPr lang="en-US" sz="2400" dirty="0">
                          <a:effectLst/>
                        </a:rPr>
                        <a:t>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Jude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464495165"/>
                  </a:ext>
                </a:extLst>
              </a:tr>
              <a:tr h="421304">
                <a:tc>
                  <a:txBody>
                    <a:bodyPr/>
                    <a:lstStyle/>
                    <a:p>
                      <a:pPr marL="0" marR="0" algn="ctr">
                        <a:spcBef>
                          <a:spcPts val="0"/>
                        </a:spcBef>
                        <a:spcAft>
                          <a:spcPts val="0"/>
                        </a:spcAft>
                      </a:pPr>
                      <a:r>
                        <a:rPr lang="en-US" sz="2400" dirty="0">
                          <a:effectLst/>
                        </a:rPr>
                        <a:t>27</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60000"/>
                        <a:lumOff val="4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tx2">
                        <a:lumMod val="20000"/>
                        <a:lumOff val="80000"/>
                      </a:schemeClr>
                    </a:solidFill>
                  </a:tcPr>
                </a:tc>
                <a:extLst>
                  <a:ext uri="{0D108BD9-81ED-4DB2-BD59-A6C34878D82A}">
                    <a16:rowId xmlns:a16="http://schemas.microsoft.com/office/drawing/2014/main" val="2607301134"/>
                  </a:ext>
                </a:extLst>
              </a:tr>
            </a:tbl>
          </a:graphicData>
        </a:graphic>
      </p:graphicFrame>
    </p:spTree>
    <p:extLst>
      <p:ext uri="{BB962C8B-B14F-4D97-AF65-F5344CB8AC3E}">
        <p14:creationId xmlns:p14="http://schemas.microsoft.com/office/powerpoint/2010/main" val="3321544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Foundational Stones</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678204"/>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Extend Back in Time – Before Eternity Began</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Over the Millennia – God took this foundation and built a Dwelling Place among men for </a:t>
            </a:r>
            <a:r>
              <a:rPr lang="en-US" sz="4000" dirty="0">
                <a:latin typeface="Times New Roman" panose="02020603050405020304" pitchFamily="18" charset="0"/>
                <a:ea typeface="Calibri" panose="020F0502020204030204" pitchFamily="34" charset="0"/>
                <a:cs typeface="Times New Roman" panose="02020603050405020304" pitchFamily="18" charset="0"/>
              </a:rPr>
              <a:t>Himself</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1028700" marR="0" lvl="1" indent="-571500">
              <a:spcBef>
                <a:spcPts val="0"/>
              </a:spcBef>
              <a:spcAft>
                <a:spcPts val="0"/>
              </a:spcAft>
              <a:buFont typeface="Arial" panose="020B0604020202020204" pitchFamily="34" charset="0"/>
              <a:buChar char="•"/>
            </a:pPr>
            <a:r>
              <a:rPr lang="en-US" sz="4000" dirty="0">
                <a:latin typeface="Times New Roman" panose="02020603050405020304" pitchFamily="18" charset="0"/>
                <a:ea typeface="Calibri" panose="020F0502020204030204" pitchFamily="34" charset="0"/>
                <a:cs typeface="Times New Roman" panose="02020603050405020304" pitchFamily="18" charset="0"/>
              </a:rPr>
              <a:t>God built His Church of which we are a part of today</a:t>
            </a: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528642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God’s Promises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262979"/>
          </a:xfrm>
          <a:prstGeom prst="rect">
            <a:avLst/>
          </a:prstGeom>
          <a:noFill/>
        </p:spPr>
        <p:txBody>
          <a:bodyPr wrap="square" rtlCol="0">
            <a:spAutoFit/>
          </a:bodyPr>
          <a:lstStyle/>
          <a:p>
            <a:r>
              <a:rPr lang="en-US" sz="2400" dirty="0">
                <a:latin typeface="Times New Roman" panose="02020603050405020304" pitchFamily="18" charset="0"/>
                <a:ea typeface="Calibri" panose="020F0502020204030204" pitchFamily="34" charset="0"/>
                <a:cs typeface="Times New Roman" panose="02020603050405020304" pitchFamily="18" charset="0"/>
              </a:rPr>
              <a:t>Through God’s Word – God made some extraordinary – even unbelievable – promised blessings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They are so great – so supernaturally extreme – human words cannot adequately express them.  The spiritual realm has a quality of ineffability </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2:9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However, as it is written: "No eye has seen, no ear has heard, no mind has conceived what God has prepared for those who love him"—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Nonetheless, scripture reveals many blessings using language we can understand.  Suffice it to say these human terms are far exceeded by the realities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20327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God’s Promises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1:19, 2:9; Mark 1:1; Rom 8:16-18; Heb 2: 10; 2 Peter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Holy</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1 John 3:5; Ephesian 1:4; Revelations 4:8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Deut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33:27; 1 Tim 1:17; Rom 2:7; 6:23; 1 John 5:11; Rev 21:4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Bear Image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Col 1:15-20; Rom 8:29; 8:29; Philp 3:20; 1 John 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Perfection</a:t>
            </a:r>
            <a:r>
              <a:rPr lang="en-US" sz="2400" dirty="0">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5:48; John 17:23; Heb 10:14; 12:23; James 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Exaltation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Philippians 2:9; James 4:10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Glory and Honor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2:9; 2 Thessalonians 2:14; Romans 2:10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Power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Revelation 5:12; 1 Corinthians 15:32-43, 50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Possess the Kingdom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John 18:36; Colossians 1:13-14; Matthew 25:34; Luke 12:32</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Paradise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rPr>
              <a:t>Luke 23:43; Revelations chapters 21 &amp; 22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latin typeface="Times New Roman" panose="02020603050405020304" pitchFamily="18" charset="0"/>
                <a:ea typeface="Calibri" panose="020F0502020204030204" pitchFamily="34" charset="0"/>
                <a:cs typeface="Times New Roman" panose="02020603050405020304" pitchFamily="18" charset="0"/>
              </a:rPr>
              <a:t>Reigning Authority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28:18, Eph 1:20-21; 2 Tim 2:12; Rev 3:21; 11:15; 22:5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Hebrews 6:20;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04500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2842" y="21403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Question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652930" y="994998"/>
            <a:ext cx="10192124"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is perfect in power – nothing is impossible for Him</a:t>
            </a:r>
          </a:p>
          <a:p>
            <a:pPr marL="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Why didn’t God:</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Make us perfect</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Place us directly into Heaven</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Grant us all these beautiful blessings</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Why</a:t>
            </a:r>
            <a:r>
              <a:rPr lang="en-US" sz="2800" dirty="0">
                <a:latin typeface="Times New Roman" panose="02020603050405020304" pitchFamily="18" charset="0"/>
                <a:ea typeface="Calibri" panose="020F0502020204030204" pitchFamily="34" charset="0"/>
                <a:cs typeface="Times New Roman" panose="02020603050405020304" pitchFamily="18" charset="0"/>
              </a:rPr>
              <a:t> did God place us in this physical existence:</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Afflictions, Hardships, Fears, Pain, Sorrows</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Grieve the death of loved ones</a:t>
            </a:r>
          </a:p>
          <a:p>
            <a:pPr marL="457200" indent="-457200">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Grow Old – lose beauty and strength of youth – feeble and frail</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Suffer death ourselves – often times painfully?</a:t>
            </a:r>
          </a:p>
          <a:p>
            <a:pPr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To Answer – Let’s consider what scripture says about physical realm</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921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6691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Invisibility of the Eternal Spiritual Realm </a:t>
            </a:r>
          </a:p>
        </p:txBody>
      </p:sp>
      <p:sp>
        <p:nvSpPr>
          <p:cNvPr id="3" name="TextBox 2">
            <a:extLst>
              <a:ext uri="{FF2B5EF4-FFF2-40B4-BE49-F238E27FC236}">
                <a16:creationId xmlns:a16="http://schemas.microsoft.com/office/drawing/2014/main" id="{A8C359D8-7793-0674-84B7-146BD0AE8F39}"/>
              </a:ext>
            </a:extLst>
          </p:cNvPr>
          <p:cNvSpPr txBox="1"/>
          <p:nvPr/>
        </p:nvSpPr>
        <p:spPr>
          <a:xfrm>
            <a:off x="612775" y="1103695"/>
            <a:ext cx="10966450" cy="5262979"/>
          </a:xfrm>
          <a:prstGeom prst="rect">
            <a:avLst/>
          </a:prstGeom>
          <a:noFill/>
        </p:spPr>
        <p:txBody>
          <a:bodyPr wrap="square" rtlCol="0">
            <a:spAutoFit/>
          </a:bodyPr>
          <a:lstStyle/>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Things seen are temporary; Unseen are eternal  2 Corinthians 4:17-18</a:t>
            </a:r>
          </a:p>
          <a:p>
            <a:pPr marL="742950" marR="0" indent="-4572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Earth is Visible – Colossians 1:15-16</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and Heaven are invisible - Romans 1:20; Colossians 1:15-16</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is invisible – 1 Timothy 1:17</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We can’t see God, Jesus, angels, Satan, Demons, Heaven or Hell</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seen in</a:t>
            </a:r>
            <a:r>
              <a:rPr lang="en-US" sz="2400" dirty="0">
                <a:latin typeface="Times New Roman" panose="02020603050405020304" pitchFamily="18" charset="0"/>
                <a:ea typeface="Calibri" panose="020F0502020204030204" pitchFamily="34" charset="0"/>
                <a:cs typeface="Times New Roman" panose="02020603050405020304" pitchFamily="18" charset="0"/>
              </a:rPr>
              <a:t> the Natural World is governed by natural laws</a:t>
            </a: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u</a:t>
            </a:r>
            <a:r>
              <a:rPr lang="en-US" sz="2400" dirty="0">
                <a:latin typeface="Times New Roman" panose="02020603050405020304" pitchFamily="18" charset="0"/>
                <a:ea typeface="Calibri" panose="020F0502020204030204" pitchFamily="34" charset="0"/>
                <a:cs typeface="Times New Roman" panose="02020603050405020304" pitchFamily="18" charset="0"/>
              </a:rPr>
              <a:t>nseen is the Supernatural Realm is governed by God’s laws</a:t>
            </a: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Science can’t prove or disprove God’s existence and the Supernatural</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Only Two Reasons for Something to be unseen: 1) Real but hidden, or 2) Does not exist</a:t>
            </a:r>
          </a:p>
          <a:p>
            <a:pPr marL="28575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Why are these important spiritual realities hidden in this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83048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50" y="1433148"/>
            <a:ext cx="10966450" cy="4893647"/>
          </a:xfrm>
          <a:prstGeom prst="rect">
            <a:avLst/>
          </a:prstGeom>
          <a:noFill/>
        </p:spPr>
        <p:txBody>
          <a:bodyPr wrap="square" rtlCol="0">
            <a:spAutoFit/>
          </a:bodyPr>
          <a:lstStyle/>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Scriptures describe the Unseen and Unknown supernatural</a:t>
            </a:r>
            <a:r>
              <a:rPr lang="en-US" sz="2400" dirty="0">
                <a:latin typeface="Times New Roman" panose="02020603050405020304" pitchFamily="18" charset="0"/>
                <a:ea typeface="Calibri" panose="020F0502020204030204" pitchFamily="34" charset="0"/>
                <a:cs typeface="Times New Roman" panose="02020603050405020304" pitchFamily="18" charset="0"/>
              </a:rPr>
              <a:t> spiritual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things to be mysteries</a:t>
            </a:r>
          </a:p>
          <a:p>
            <a:pPr marL="285750"/>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mustêrion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err="1">
                <a:effectLst/>
                <a:latin typeface="Times New Roman" panose="02020603050405020304" pitchFamily="18" charset="0"/>
                <a:ea typeface="Times New Roman" panose="02020603050405020304" pitchFamily="18" charset="0"/>
                <a:cs typeface="Times New Roman" panose="02020603050405020304" pitchFamily="18" charset="0"/>
              </a:rPr>
              <a:t>muo</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meaning to shut the mouth</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 mystery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secret.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Mystery literally means secret.  It is something that is</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Covered up</a:t>
            </a:r>
          </a:p>
          <a:p>
            <a:pPr marL="742950" indent="-4572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Hidden</a:t>
            </a:r>
          </a:p>
          <a:p>
            <a:pPr marL="742950" indent="-4572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Concealed</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Who Hid them? Who made them a secret?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7527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50" y="1433148"/>
            <a:ext cx="10966450" cy="4524315"/>
          </a:xfrm>
          <a:prstGeom prst="rect">
            <a:avLst/>
          </a:prstGeom>
          <a:noFill/>
        </p:spPr>
        <p:txBody>
          <a:bodyPr wrap="square" rtlCol="0">
            <a:spAutoFit/>
          </a:bodyPr>
          <a:lstStyle/>
          <a:p>
            <a:pPr marL="285750"/>
            <a:r>
              <a:rPr lang="en-US" sz="2400" dirty="0">
                <a:latin typeface="Times New Roman" panose="02020603050405020304" pitchFamily="18" charset="0"/>
                <a:cs typeface="Times New Roman" panose="02020603050405020304" pitchFamily="18" charset="0"/>
              </a:rPr>
              <a:t>God is the one that hid spiritual realities from the physical senses of man while living in the flesh in this physical world</a:t>
            </a:r>
          </a:p>
          <a:p>
            <a:pPr marL="285750"/>
            <a:endParaRPr lang="en-US" sz="2400" b="1" dirty="0">
              <a:latin typeface="Times New Roman" panose="02020603050405020304" pitchFamily="18" charset="0"/>
              <a:cs typeface="Times New Roman" panose="02020603050405020304" pitchFamily="18" charset="0"/>
            </a:endParaRPr>
          </a:p>
          <a:p>
            <a:pPr marL="742950" lvl="1"/>
            <a:r>
              <a:rPr lang="en-US" sz="2400" b="1" dirty="0">
                <a:latin typeface="Times New Roman" panose="02020603050405020304" pitchFamily="18" charset="0"/>
                <a:cs typeface="Times New Roman" panose="02020603050405020304" pitchFamily="18" charset="0"/>
              </a:rPr>
              <a:t>Ephesians 3:8-9 </a:t>
            </a:r>
            <a:r>
              <a:rPr lang="en-US" sz="2400" dirty="0">
                <a:latin typeface="Times New Roman" panose="02020603050405020304" pitchFamily="18" charset="0"/>
                <a:cs typeface="Times New Roman" panose="02020603050405020304" pitchFamily="18" charset="0"/>
              </a:rPr>
              <a:t>To me, …grace was given, to preach to the Gentiles the unfathomable riches of Christ, </a:t>
            </a:r>
            <a:r>
              <a:rPr lang="en-US" sz="2400" baseline="30000" dirty="0">
                <a:latin typeface="Times New Roman" panose="02020603050405020304" pitchFamily="18" charset="0"/>
                <a:cs typeface="Times New Roman" panose="02020603050405020304" pitchFamily="18" charset="0"/>
              </a:rPr>
              <a:t>9 </a:t>
            </a:r>
            <a:r>
              <a:rPr lang="en-US" sz="2400" dirty="0">
                <a:latin typeface="Times New Roman" panose="02020603050405020304" pitchFamily="18" charset="0"/>
                <a:cs typeface="Times New Roman" panose="02020603050405020304" pitchFamily="18" charset="0"/>
              </a:rPr>
              <a:t> and to </a:t>
            </a:r>
            <a:r>
              <a:rPr lang="en-US" sz="2400" b="1" u="sng" dirty="0">
                <a:latin typeface="Times New Roman" panose="02020603050405020304" pitchFamily="18" charset="0"/>
                <a:cs typeface="Times New Roman" panose="02020603050405020304" pitchFamily="18" charset="0"/>
              </a:rPr>
              <a:t>bring to light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the mystery </a:t>
            </a:r>
            <a:r>
              <a:rPr lang="en-US" sz="2400" dirty="0">
                <a:latin typeface="Times New Roman" panose="02020603050405020304" pitchFamily="18" charset="0"/>
                <a:cs typeface="Times New Roman" panose="02020603050405020304" pitchFamily="18" charset="0"/>
              </a:rPr>
              <a:t>which </a:t>
            </a:r>
            <a:r>
              <a:rPr lang="en-US" sz="2400" b="1" u="sng" dirty="0">
                <a:latin typeface="Times New Roman" panose="02020603050405020304" pitchFamily="18" charset="0"/>
                <a:cs typeface="Times New Roman" panose="02020603050405020304" pitchFamily="18" charset="0"/>
              </a:rPr>
              <a:t>for ages has been hidden in God </a:t>
            </a:r>
            <a:r>
              <a:rPr lang="en-US" sz="2400" dirty="0">
                <a:latin typeface="Times New Roman" panose="02020603050405020304" pitchFamily="18" charset="0"/>
                <a:cs typeface="Times New Roman" panose="02020603050405020304" pitchFamily="18" charset="0"/>
              </a:rPr>
              <a:t>who created all things; </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lvl="1"/>
            <a:r>
              <a:rPr lang="en-US" sz="2400" b="1" dirty="0">
                <a:latin typeface="Times New Roman" panose="02020603050405020304" pitchFamily="18" charset="0"/>
                <a:cs typeface="Times New Roman" panose="02020603050405020304" pitchFamily="18" charset="0"/>
              </a:rPr>
              <a:t>Colossians 2:2 </a:t>
            </a:r>
            <a:r>
              <a:rPr lang="en-US" sz="2400" dirty="0">
                <a:latin typeface="Times New Roman" panose="02020603050405020304" pitchFamily="18" charset="0"/>
                <a:cs typeface="Times New Roman" panose="02020603050405020304" pitchFamily="18" charset="0"/>
              </a:rPr>
              <a:t>that their hearts may be encouraged, having been knit together in love, and </a:t>
            </a:r>
            <a:r>
              <a:rPr lang="en-US" sz="2400" i="1" dirty="0">
                <a:latin typeface="Times New Roman" panose="02020603050405020304" pitchFamily="18" charset="0"/>
                <a:cs typeface="Times New Roman" panose="02020603050405020304" pitchFamily="18" charset="0"/>
              </a:rPr>
              <a:t>attaining</a:t>
            </a:r>
            <a:r>
              <a:rPr lang="en-US" sz="2400" dirty="0">
                <a:latin typeface="Times New Roman" panose="02020603050405020304" pitchFamily="18" charset="0"/>
                <a:cs typeface="Times New Roman" panose="02020603050405020304" pitchFamily="18" charset="0"/>
              </a:rPr>
              <a:t> to all the wealth that comes from the full assurance of understanding, </a:t>
            </a:r>
            <a:r>
              <a:rPr lang="en-US" sz="2400" i="1" dirty="0">
                <a:latin typeface="Times New Roman" panose="02020603050405020304" pitchFamily="18" charset="0"/>
                <a:cs typeface="Times New Roman" panose="02020603050405020304" pitchFamily="18" charset="0"/>
              </a:rPr>
              <a:t>resulting</a:t>
            </a:r>
            <a:r>
              <a:rPr lang="en-US" sz="2400" dirty="0">
                <a:latin typeface="Times New Roman" panose="02020603050405020304" pitchFamily="18" charset="0"/>
                <a:cs typeface="Times New Roman" panose="02020603050405020304" pitchFamily="18" charset="0"/>
              </a:rPr>
              <a:t> in a true knowledge of </a:t>
            </a:r>
            <a:r>
              <a:rPr lang="en-US" sz="2400" b="1" u="sng" dirty="0">
                <a:latin typeface="Times New Roman" panose="02020603050405020304" pitchFamily="18" charset="0"/>
                <a:cs typeface="Times New Roman" panose="02020603050405020304" pitchFamily="18" charset="0"/>
              </a:rPr>
              <a:t>God's mystery, </a:t>
            </a:r>
            <a:r>
              <a:rPr lang="en-US" sz="2400" b="1" i="1" u="sng" dirty="0">
                <a:latin typeface="Times New Roman" panose="02020603050405020304" pitchFamily="18" charset="0"/>
                <a:cs typeface="Times New Roman" panose="02020603050405020304" pitchFamily="18" charset="0"/>
              </a:rPr>
              <a:t>that is,</a:t>
            </a:r>
            <a:r>
              <a:rPr lang="en-US" sz="2400" b="1" u="sng" dirty="0">
                <a:latin typeface="Times New Roman" panose="02020603050405020304" pitchFamily="18" charset="0"/>
                <a:cs typeface="Times New Roman" panose="02020603050405020304" pitchFamily="18" charset="0"/>
              </a:rPr>
              <a:t> Christ </a:t>
            </a:r>
            <a:r>
              <a:rPr lang="en-US" sz="2400" b="1" i="1" u="sng" dirty="0">
                <a:latin typeface="Times New Roman" panose="02020603050405020304" pitchFamily="18" charset="0"/>
                <a:cs typeface="Times New Roman" panose="02020603050405020304" pitchFamily="18" charset="0"/>
              </a:rPr>
              <a:t>Himself</a:t>
            </a:r>
            <a:r>
              <a:rPr lang="en-US" sz="2400" i="1"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452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Mysteries of God – Can’t Know on Our Own</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49" y="1433148"/>
            <a:ext cx="11227921" cy="4524315"/>
          </a:xfrm>
          <a:prstGeom prst="rect">
            <a:avLst/>
          </a:prstGeom>
          <a:noFill/>
        </p:spPr>
        <p:txBody>
          <a:bodyPr wrap="square" rtlCol="0">
            <a:spAutoFit/>
          </a:bodyPr>
          <a:lstStyle/>
          <a:p>
            <a:pPr marL="628650" indent="-342900">
              <a:buFont typeface="+mj-lt"/>
              <a:buAutoNum type="arabicPeriod"/>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secrets pertain to extraordinary supernatural things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ifficult to express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Difficult to understand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Difficult to accept – and most men don’t</a:t>
            </a:r>
          </a:p>
          <a:p>
            <a:pPr marL="742950" lvl="1"/>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342900">
              <a:buFont typeface="+mj-lt"/>
              <a:buAutoNum type="arabicPeriod" startAt="2"/>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is the one that conceals these spiritual realities from mortal man</a:t>
            </a:r>
          </a:p>
          <a:p>
            <a:pPr marL="628650" indent="-342900">
              <a:buFont typeface="+mj-lt"/>
              <a:buAutoNum type="arabicPeriod" startAt="2"/>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28650" indent="-342900">
              <a:buFont typeface="+mj-lt"/>
              <a:buAutoNum type="arabicPeriod" startAt="2"/>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Conclusion: It is impossible for mankind to know the divine mysteries</a:t>
            </a:r>
          </a:p>
          <a:p>
            <a:pPr marL="102870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By man’s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own wisdom and understanding.  </a:t>
            </a:r>
          </a:p>
          <a:p>
            <a:pPr marL="102870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 scientific endeavor can prove or disprove God and the spiritual supernatural realities.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9042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65149" y="1194312"/>
            <a:ext cx="11227921" cy="5632311"/>
          </a:xfrm>
          <a:prstGeom prst="rect">
            <a:avLst/>
          </a:prstGeom>
          <a:noFill/>
        </p:spPr>
        <p:txBody>
          <a:bodyPr wrap="square" rtlCol="0">
            <a:spAutoFit/>
          </a:bodyPr>
          <a:lstStyle/>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Began with defining the Old and New Testaments and the relationship of the old to the new</a:t>
            </a: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Discussed the languages of the Old and New Testaments</a:t>
            </a:r>
          </a:p>
          <a:p>
            <a:pPr marL="62865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Hebrew – Old Testament</a:t>
            </a:r>
          </a:p>
          <a:p>
            <a:pPr marL="62865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Greek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Koine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New Testament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62865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latin typeface="Times New Roman" panose="02020603050405020304" pitchFamily="18" charset="0"/>
                <a:ea typeface="Calibri" panose="020F0502020204030204" pitchFamily="34" charset="0"/>
                <a:cs typeface="Times New Roman" panose="02020603050405020304" pitchFamily="18" charset="0"/>
              </a:rPr>
              <a:t>Reason:  Sometimes go back to the original language to better understand the word and the verse.</a:t>
            </a:r>
          </a:p>
          <a:p>
            <a:pPr marL="28575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8575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Reviewed the definitions and source words for Holy and Righteous and all their derivations – resulting in two questions:</a:t>
            </a:r>
          </a:p>
          <a:p>
            <a:pPr marL="62865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Is sanctification a progressive process?</a:t>
            </a:r>
          </a:p>
          <a:p>
            <a:pPr marL="62865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Why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(holy) translated saint and not holy or holy ones?</a:t>
            </a:r>
            <a:endParaRPr lang="en-US" sz="2400" i="1"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49989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02699" y="168255"/>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71973" y="987258"/>
            <a:ext cx="4675591" cy="5604611"/>
          </a:xfrm>
          <a:prstGeom prst="rect">
            <a:avLst/>
          </a:prstGeom>
          <a:solidFill>
            <a:schemeClr val="bg1"/>
          </a:solidFill>
          <a:ln>
            <a:solidFill>
              <a:schemeClr val="tx1"/>
            </a:solidFill>
          </a:ln>
        </p:spPr>
        <p:txBody>
          <a:bodyPr wrap="square" rtlCol="0">
            <a:spAutoFit/>
          </a:bodyPr>
          <a:lstStyle/>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hagios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holy, pure, free from sin, sinless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Washed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Greek Word: </a:t>
            </a:r>
            <a:r>
              <a:rPr lang="en-US" sz="2000" b="1" i="1" dirty="0" err="1">
                <a:effectLst/>
                <a:latin typeface="Times New Roman" panose="02020603050405020304" pitchFamily="18" charset="0"/>
                <a:ea typeface="Times New Roman" panose="02020603050405020304" pitchFamily="18" charset="0"/>
              </a:rPr>
              <a:t>apolouô</a:t>
            </a:r>
            <a:r>
              <a:rPr lang="en-US" sz="2000" dirty="0">
                <a:effectLst/>
                <a:latin typeface="Times New Roman" panose="02020603050405020304" pitchFamily="18" charset="0"/>
                <a:ea typeface="Times New Roman" panose="02020603050405020304" pitchFamily="18" charset="0"/>
              </a:rPr>
              <a:t> </a:t>
            </a: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to wash off, wash away (sins)</a:t>
            </a: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make sinless or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rPr>
              <a:t>Root Greek Word: </a:t>
            </a:r>
            <a:r>
              <a:rPr lang="en-US" sz="2000" b="1" i="1" dirty="0" err="1">
                <a:effectLst/>
                <a:latin typeface="Times New Roman" panose="02020603050405020304" pitchFamily="18" charset="0"/>
                <a:ea typeface="Times New Roman" panose="02020603050405020304" pitchFamily="18" charset="0"/>
              </a:rPr>
              <a:t>louô</a:t>
            </a:r>
            <a:r>
              <a:rPr lang="en-US" sz="2000" dirty="0">
                <a:effectLst/>
                <a:latin typeface="Times New Roman" panose="02020603050405020304" pitchFamily="18" charset="0"/>
                <a:ea typeface="Times New Roman" panose="02020603050405020304" pitchFamily="18" charset="0"/>
              </a:rPr>
              <a:t> -  to wash, bathe</a:t>
            </a:r>
            <a:br>
              <a:rPr lang="en-US" sz="2000" dirty="0">
                <a:effectLst/>
                <a:latin typeface="Times New Roman" panose="02020603050405020304" pitchFamily="18" charset="0"/>
                <a:ea typeface="Times New Roman" panose="02020603050405020304" pitchFamily="18" charset="0"/>
              </a:rPr>
            </a:br>
            <a:r>
              <a:rPr lang="en-US" sz="2000" dirty="0">
                <a:effectLst/>
                <a:latin typeface="Times New Roman" panose="02020603050405020304" pitchFamily="18" charset="0"/>
                <a:ea typeface="Times New Roman" panose="02020603050405020304" pitchFamily="18" charset="0"/>
              </a:rPr>
              <a:t> </a:t>
            </a: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Sanctified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err="1">
                <a:effectLst/>
                <a:latin typeface="Times New Roman" panose="02020603050405020304" pitchFamily="18" charset="0"/>
                <a:ea typeface="Times New Roman" panose="02020603050405020304" pitchFamily="18" charset="0"/>
                <a:cs typeface="Times New Roman" panose="02020603050405020304" pitchFamily="18" charset="0"/>
              </a:rPr>
              <a:t>hagiazô</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to make holy, to make sinless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kern="0" dirty="0">
                <a:effectLst/>
                <a:latin typeface="Times New Roman" panose="02020603050405020304" pitchFamily="18" charset="0"/>
                <a:ea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rPr>
              <a:t>hagios</a:t>
            </a:r>
            <a:r>
              <a:rPr lang="en-US" sz="2000" kern="0" dirty="0">
                <a:effectLst/>
                <a:latin typeface="Times New Roman" panose="02020603050405020304" pitchFamily="18" charset="0"/>
                <a:ea typeface="Times New Roman" panose="02020603050405020304" pitchFamily="18" charset="0"/>
              </a:rPr>
              <a:t>: </a:t>
            </a:r>
            <a:r>
              <a:rPr lang="en-US" sz="2000" i="1" kern="0" dirty="0">
                <a:effectLst/>
                <a:latin typeface="Times New Roman" panose="02020603050405020304" pitchFamily="18" charset="0"/>
                <a:ea typeface="Times New Roman" panose="02020603050405020304" pitchFamily="18" charset="0"/>
              </a:rPr>
              <a:t>holy</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D4E4155-D240-3BEE-8770-0D9D23D4CCBD}"/>
              </a:ext>
            </a:extLst>
          </p:cNvPr>
          <p:cNvSpPr txBox="1"/>
          <p:nvPr/>
        </p:nvSpPr>
        <p:spPr>
          <a:xfrm>
            <a:off x="5803299" y="987258"/>
            <a:ext cx="4978432" cy="4358886"/>
          </a:xfrm>
          <a:prstGeom prst="rect">
            <a:avLst/>
          </a:prstGeom>
          <a:solidFill>
            <a:schemeClr val="bg1"/>
          </a:solidFill>
          <a:ln>
            <a:solidFill>
              <a:schemeClr val="tx1"/>
            </a:solidFill>
          </a:ln>
        </p:spPr>
        <p:txBody>
          <a:bodyPr wrap="square" rtlCol="0">
            <a:spAutoFit/>
          </a:bodyPr>
          <a:lstStyle/>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Justified</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err="1">
                <a:effectLst/>
                <a:latin typeface="Times New Roman" panose="02020603050405020304" pitchFamily="18" charset="0"/>
                <a:ea typeface="Times New Roman" panose="02020603050405020304" pitchFamily="18" charset="0"/>
                <a:cs typeface="Times New Roman" panose="02020603050405020304" pitchFamily="18" charset="0"/>
              </a:rPr>
              <a:t>dikaioô</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declare righteous, acquitted of sin – sinless -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dikaios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 righteous meaning innocent (of sin), sinless - holy</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Word Righteous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000" b="1" i="1" kern="0" dirty="0">
                <a:effectLst/>
                <a:latin typeface="Times New Roman" panose="02020603050405020304" pitchFamily="18" charset="0"/>
                <a:ea typeface="Times New Roman" panose="02020603050405020304" pitchFamily="18" charset="0"/>
                <a:cs typeface="Times New Roman" panose="02020603050405020304" pitchFamily="18" charset="0"/>
              </a:rPr>
              <a:t>dikaios</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t>– pure, innocent (of sin); sinless - holy</a:t>
            </a:r>
            <a:br>
              <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rPr>
            </a:b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13668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532925"/>
          </a:xfrm>
          <a:prstGeom prst="rect">
            <a:avLst/>
          </a:prstGeom>
          <a:noFill/>
        </p:spPr>
        <p:txBody>
          <a:bodyPr wrap="square" rtlCol="0">
            <a:spAutoFit/>
          </a:bodyPr>
          <a:lstStyle/>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 John 5:17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unrighteousness is sin</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6:9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Or do you not know that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unrighteous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(sinners) will not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inherit the kingdom of God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Do not be deceived; neither fornicators, nor idolaters, nor adulterers, nor effeminate, nor homosexuals,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nor thieves, nor </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covetous, nor drunkards, nor revilers, nor swindlers, will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inherit the kingdom of God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1 Corinthians 6:11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Such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were</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 some of you</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sanctified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but you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name of the Lord Jesus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in the Spirit of our God.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0513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Story of God’s Church</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746997"/>
            <a:ext cx="9923929" cy="5016758"/>
          </a:xfrm>
          <a:prstGeom prst="rect">
            <a:avLst/>
          </a:prstGeom>
          <a:noFill/>
        </p:spPr>
        <p:txBody>
          <a:bodyPr wrap="square" rtlCol="0">
            <a:spAutoFit/>
          </a:bodyPr>
          <a:lstStyle/>
          <a:p>
            <a:pPr marR="0" lvl="1">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Divine Story of God’s Unfolding Plan of Salvation </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 Beautiful Linen Fabric</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Woven out of Silver and Golden Threads of G</a:t>
            </a:r>
            <a:r>
              <a:rPr lang="en-US" sz="3200" dirty="0">
                <a:latin typeface="Times New Roman" panose="02020603050405020304" pitchFamily="18" charset="0"/>
                <a:ea typeface="Calibri" panose="020F0502020204030204" pitchFamily="34" charset="0"/>
                <a:cs typeface="Times New Roman" panose="02020603050405020304" pitchFamily="18" charset="0"/>
              </a:rPr>
              <a:t>od’s Truth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Threads Stretch into the Eternal Past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Threads come forward and are woven into a beautiful tapestry of God’ Word</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Revelation of God’s Plan of Salvation and His Church</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These Threads continue on </a:t>
            </a:r>
            <a:r>
              <a:rPr lang="en-US" sz="3200" dirty="0">
                <a:latin typeface="Times New Roman" panose="02020603050405020304" pitchFamily="18" charset="0"/>
                <a:ea typeface="Calibri" panose="020F0502020204030204" pitchFamily="34" charset="0"/>
                <a:cs typeface="Times New Roman" panose="02020603050405020304" pitchFamily="18" charset="0"/>
              </a:rPr>
              <a:t>into the Eternal Future</a:t>
            </a:r>
            <a:endParaRPr lang="en-US" dirty="0"/>
          </a:p>
        </p:txBody>
      </p:sp>
    </p:spTree>
    <p:extLst>
      <p:ext uri="{BB962C8B-B14F-4D97-AF65-F5344CB8AC3E}">
        <p14:creationId xmlns:p14="http://schemas.microsoft.com/office/powerpoint/2010/main" val="4115161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635000" y="1269375"/>
            <a:ext cx="10922000" cy="4360937"/>
          </a:xfrm>
          <a:prstGeom prst="rect">
            <a:avLst/>
          </a:prstGeom>
          <a:noFill/>
        </p:spPr>
        <p:txBody>
          <a:bodyPr wrap="square" rtlCol="0">
            <a:spAutoFit/>
          </a:bodyPr>
          <a:lstStyle/>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Key Words:  Washed – Sanctified - Justified</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 number of commentaries - this was an expression of the progressive sanctification.  </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Deep thoughts and impressive words.  </a:t>
            </a:r>
          </a:p>
          <a:p>
            <a:pPr marL="342900" marR="0" indent="-342900">
              <a:lnSpc>
                <a:spcPct val="107000"/>
              </a:lnSpc>
              <a:spcBef>
                <a:spcPts val="0"/>
              </a:spcBef>
              <a:spcAft>
                <a:spcPts val="0"/>
              </a:spcAft>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But none cited any authorities or other verses in scripture to confirm this doctrine. </a:t>
            </a:r>
          </a:p>
          <a:p>
            <a:pPr marL="0" marR="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 submit to you that these words are synonyms for each other</a:t>
            </a:r>
          </a:p>
          <a:p>
            <a:pPr algn="just"/>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Remember the hermeneutical principle: God’s word is truth.  Truth contradicts that which is false and that which is false contradicts truth</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Washed = Sanctified = Justified         Righteous = Holy = Sinless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602754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A8C359D8-7793-0674-84B7-146BD0AE8F39}"/>
              </a:ext>
            </a:extLst>
          </p:cNvPr>
          <p:cNvSpPr txBox="1"/>
          <p:nvPr/>
        </p:nvSpPr>
        <p:spPr>
          <a:xfrm>
            <a:off x="573585" y="866766"/>
            <a:ext cx="109220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Jesus Christ…who loved us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us from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sins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(made sinless) in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His own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Sanctified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(make holy) the people through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His own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Justified</a:t>
            </a:r>
            <a:endParaRPr lang="en-US" sz="2400"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5:9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Much more then, having now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(made righteous) by His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4172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pic>
        <p:nvPicPr>
          <p:cNvPr id="4" name="Picture 3" descr="A picture containing text, font, screenshot, line&#10;&#10;Description automatically generated">
            <a:extLst>
              <a:ext uri="{FF2B5EF4-FFF2-40B4-BE49-F238E27FC236}">
                <a16:creationId xmlns:a16="http://schemas.microsoft.com/office/drawing/2014/main" id="{2F2B2621-6220-EF41-82F5-766E29C88DCC}"/>
              </a:ext>
            </a:extLst>
          </p:cNvPr>
          <p:cNvPicPr>
            <a:picLocks noChangeAspect="1"/>
          </p:cNvPicPr>
          <p:nvPr/>
        </p:nvPicPr>
        <p:blipFill>
          <a:blip r:embed="rId2"/>
          <a:stretch>
            <a:fillRect/>
          </a:stretch>
        </p:blipFill>
        <p:spPr>
          <a:xfrm>
            <a:off x="360218" y="2050472"/>
            <a:ext cx="11270673" cy="2971801"/>
          </a:xfrm>
          <a:prstGeom prst="rect">
            <a:avLst/>
          </a:prstGeom>
        </p:spPr>
      </p:pic>
    </p:spTree>
    <p:extLst>
      <p:ext uri="{BB962C8B-B14F-4D97-AF65-F5344CB8AC3E}">
        <p14:creationId xmlns:p14="http://schemas.microsoft.com/office/powerpoint/2010/main" val="31340830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1467267"/>
            <a:ext cx="10922000" cy="5203348"/>
          </a:xfrm>
          <a:prstGeom prst="rect">
            <a:avLst/>
          </a:prstGeom>
          <a:noFill/>
        </p:spPr>
        <p:txBody>
          <a:bodyPr wrap="square" rtlCol="0">
            <a:spAutoFit/>
          </a:bodyPr>
          <a:lstStyle/>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Which brings us to the question of saint.  In scripture, the word saint is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Never used in reference to God, Jesus, Holy Spirit, or angels.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Always used in the plural with one exception</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Always used in reference to the plural of those in the church</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Therefore, saint is always used in reference to those who had sinned but were</a:t>
            </a:r>
          </a:p>
          <a:p>
            <a:pPr marL="800100" lvl="1" indent="-342900">
              <a:lnSpc>
                <a:spcPct val="107000"/>
              </a:lnSpc>
              <a:buFont typeface="Symbol" panose="05050102010706020507" pitchFamily="18" charset="2"/>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washed, sanctified, and justified to be made holy</a:t>
            </a:r>
          </a:p>
          <a:p>
            <a:pPr marL="800100" lvl="1" indent="-342900">
              <a:lnSpc>
                <a:spcPct val="107000"/>
              </a:lnSpc>
              <a:buFont typeface="Symbol" panose="05050102010706020507" pitchFamily="18" charset="2"/>
              <a:buChar char=""/>
            </a:pPr>
            <a:r>
              <a:rPr lang="en-US" sz="3200" kern="100" dirty="0">
                <a:latin typeface="Times New Roman" panose="02020603050405020304" pitchFamily="18" charset="0"/>
                <a:ea typeface="Calibri" panose="020F0502020204030204" pitchFamily="34" charset="0"/>
                <a:cs typeface="Times New Roman" panose="02020603050405020304" pitchFamily="18" charset="0"/>
              </a:rPr>
              <a:t>Through the blood of Christ</a:t>
            </a:r>
            <a:endParaRPr lang="en-US"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1577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pic>
        <p:nvPicPr>
          <p:cNvPr id="4" name="Picture 3">
            <a:extLst>
              <a:ext uri="{FF2B5EF4-FFF2-40B4-BE49-F238E27FC236}">
                <a16:creationId xmlns:a16="http://schemas.microsoft.com/office/drawing/2014/main" id="{A5583280-4873-FCD2-8380-E85A2EA63693}"/>
              </a:ext>
            </a:extLst>
          </p:cNvPr>
          <p:cNvPicPr>
            <a:picLocks noChangeAspect="1"/>
          </p:cNvPicPr>
          <p:nvPr/>
        </p:nvPicPr>
        <p:blipFill>
          <a:blip r:embed="rId2"/>
          <a:stretch>
            <a:fillRect/>
          </a:stretch>
        </p:blipFill>
        <p:spPr>
          <a:xfrm>
            <a:off x="661917" y="1480782"/>
            <a:ext cx="10938680" cy="4223981"/>
          </a:xfrm>
          <a:prstGeom prst="rect">
            <a:avLst/>
          </a:prstGeom>
        </p:spPr>
      </p:pic>
    </p:spTree>
    <p:extLst>
      <p:ext uri="{BB962C8B-B14F-4D97-AF65-F5344CB8AC3E}">
        <p14:creationId xmlns:p14="http://schemas.microsoft.com/office/powerpoint/2010/main" val="305579241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Jesus is the Holy One and the Righteous One</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1467267"/>
            <a:ext cx="10922000" cy="4808817"/>
          </a:xfrm>
          <a:prstGeom prst="rect">
            <a:avLst/>
          </a:prstGeom>
          <a:noFill/>
        </p:spPr>
        <p:txBody>
          <a:bodyPr wrap="square" rtlCol="0">
            <a:spAutoFit/>
          </a:bodyPr>
          <a:lstStyle/>
          <a:p>
            <a:pPr>
              <a:lnSpc>
                <a:spcPct val="107000"/>
              </a:lnSpc>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John 6:69</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We have believed and have come to know that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(Jesus) are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One</a:t>
            </a:r>
            <a:r>
              <a:rPr lang="en-US" sz="32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of God."</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2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effectLst/>
                <a:latin typeface="Times New Roman" panose="02020603050405020304" pitchFamily="18" charset="0"/>
                <a:ea typeface="Calibri" panose="020F0502020204030204" pitchFamily="34" charset="0"/>
                <a:cs typeface="Times New Roman" panose="02020603050405020304" pitchFamily="18" charset="0"/>
              </a:rPr>
              <a:t>Acts 3:13-15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 God of Abraham, Isaac and Jacob, the God of our fathers, has glorified His servant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hagios –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Holy One) and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Righteous One</a:t>
            </a:r>
            <a:r>
              <a:rPr lang="en-US" sz="32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dikaios</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 Righteous </a:t>
            </a:r>
            <a:r>
              <a:rPr lang="en-US" sz="3200" kern="100" dirty="0">
                <a:latin typeface="Times New Roman" panose="02020603050405020304" pitchFamily="18" charset="0"/>
                <a:ea typeface="Calibri" panose="020F0502020204030204" pitchFamily="34" charset="0"/>
                <a:cs typeface="Times New Roman" panose="02020603050405020304" pitchFamily="18" charset="0"/>
              </a:rPr>
              <a:t>O</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ne) …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the one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whom God raised from the dead, </a:t>
            </a:r>
            <a:r>
              <a:rPr lang="en-US" sz="3200" i="1" kern="100" dirty="0">
                <a:effectLst/>
                <a:latin typeface="Times New Roman" panose="02020603050405020304" pitchFamily="18" charset="0"/>
                <a:ea typeface="Calibri" panose="020F0502020204030204" pitchFamily="34" charset="0"/>
                <a:cs typeface="Times New Roman" panose="02020603050405020304" pitchFamily="18" charset="0"/>
              </a:rPr>
              <a:t>a fact</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to which we are witnesses.</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56273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are the Holy Ones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679807"/>
          </a:xfrm>
          <a:prstGeom prst="rect">
            <a:avLst/>
          </a:prstGeom>
          <a:noFill/>
        </p:spPr>
        <p:txBody>
          <a:bodyPr wrap="square" rtlCol="0">
            <a:spAutoFit/>
          </a:bodyPr>
          <a:lstStyle/>
          <a:p>
            <a:pPr marL="0" marR="0">
              <a:lnSpc>
                <a:spcPct val="107000"/>
              </a:lnSpc>
              <a:spcBef>
                <a:spcPts val="0"/>
              </a:spcBef>
              <a:spcAft>
                <a:spcPts val="0"/>
              </a:spcAft>
            </a:pPr>
            <a:r>
              <a:rPr lang="en-US" sz="2800" b="1" kern="0" dirty="0">
                <a:effectLst/>
                <a:latin typeface="Times New Roman" panose="02020603050405020304" pitchFamily="18" charset="0"/>
                <a:ea typeface="Times New Roman" panose="02020603050405020304" pitchFamily="18" charset="0"/>
                <a:cs typeface="Times New Roman" panose="02020603050405020304" pitchFamily="18" charset="0"/>
              </a:rPr>
              <a:t>1 Corinthians 1:2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church</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 of God</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which is at Corinth, to </a:t>
            </a:r>
            <a:r>
              <a:rPr lang="en-US" sz="2800" b="1" u="sng" kern="0" dirty="0">
                <a:effectLst/>
                <a:latin typeface="Times New Roman" panose="02020603050405020304" pitchFamily="18" charset="0"/>
                <a:ea typeface="Times New Roman" panose="02020603050405020304" pitchFamily="18" charset="0"/>
                <a:cs typeface="Times New Roman" panose="02020603050405020304" pitchFamily="18" charset="0"/>
              </a:rPr>
              <a:t>those who have been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sanctified</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in Christ Jesus, </a:t>
            </a:r>
            <a:r>
              <a:rPr lang="en-US" sz="28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saints</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i="1" kern="0" dirty="0">
                <a:effectLst/>
                <a:latin typeface="Times New Roman" panose="02020603050405020304" pitchFamily="18" charset="0"/>
                <a:ea typeface="Times New Roman" panose="02020603050405020304" pitchFamily="18" charset="0"/>
                <a:cs typeface="Times New Roman" panose="02020603050405020304" pitchFamily="18" charset="0"/>
              </a:rPr>
              <a:t>hagios – </a:t>
            </a: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holy ones) by calling,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The one exception to the plural is Paul’s conclusion to his epistle to the church at Philippians 4:21 but actually it is really referring to all the saints in the church in Philippi</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Philippians 4:21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Greet every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saint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kern="100" dirty="0">
                <a:effectLst/>
                <a:latin typeface="Times New Roman" panose="02020603050405020304" pitchFamily="18" charset="0"/>
                <a:ea typeface="Calibri" panose="020F0502020204030204" pitchFamily="34" charset="0"/>
                <a:cs typeface="Times New Roman" panose="02020603050405020304" pitchFamily="18" charset="0"/>
              </a:rPr>
              <a:t>hagios –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holy one)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 Jesus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brethren who are with me greet you.</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Arrow: Curved Up 3">
            <a:extLst>
              <a:ext uri="{FF2B5EF4-FFF2-40B4-BE49-F238E27FC236}">
                <a16:creationId xmlns:a16="http://schemas.microsoft.com/office/drawing/2014/main" id="{654419D5-D93E-36F3-0B74-26873EDCF2A2}"/>
              </a:ext>
            </a:extLst>
          </p:cNvPr>
          <p:cNvSpPr/>
          <p:nvPr/>
        </p:nvSpPr>
        <p:spPr>
          <a:xfrm>
            <a:off x="3527946" y="2067635"/>
            <a:ext cx="3766782" cy="566382"/>
          </a:xfrm>
          <a:prstGeom prst="curvedUp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8272304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are the Righteous Ones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5132495"/>
          </a:xfrm>
          <a:prstGeom prst="rect">
            <a:avLst/>
          </a:prstGeom>
          <a:noFill/>
        </p:spPr>
        <p:txBody>
          <a:bodyPr wrap="square" rtlCol="0">
            <a:spAutoFit/>
          </a:bodyPr>
          <a:lstStyle/>
          <a:p>
            <a:pPr marL="0" marR="0">
              <a:lnSpc>
                <a:spcPct val="107000"/>
              </a:lnSpc>
              <a:spcBef>
                <a:spcPts val="0"/>
              </a:spcBef>
              <a:spcAft>
                <a:spcPts val="0"/>
              </a:spcAft>
            </a:pPr>
            <a:r>
              <a:rPr lang="en-US" sz="2800" b="1" dirty="0">
                <a:latin typeface="Times New Roman" panose="02020603050405020304" pitchFamily="18" charset="0"/>
                <a:cs typeface="Times New Roman" panose="02020603050405020304" pitchFamily="18" charset="0"/>
              </a:rPr>
              <a:t>Hebrews 12:22-23</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you have come to Mount Zion and to the city of the living God, the heavenly Jerusalem, and to myriads of angels, </a:t>
            </a:r>
            <a:br>
              <a:rPr lang="en-US" sz="2800" dirty="0">
                <a:latin typeface="Times New Roman" panose="02020603050405020304" pitchFamily="18" charset="0"/>
                <a:cs typeface="Times New Roman" panose="02020603050405020304" pitchFamily="18" charset="0"/>
              </a:rPr>
            </a:br>
            <a:r>
              <a:rPr lang="en-US" sz="2800" baseline="30000" dirty="0">
                <a:latin typeface="Times New Roman" panose="02020603050405020304" pitchFamily="18" charset="0"/>
                <a:cs typeface="Times New Roman" panose="02020603050405020304" pitchFamily="18" charset="0"/>
              </a:rPr>
              <a:t>23 </a:t>
            </a:r>
            <a:r>
              <a:rPr lang="en-US" sz="2800" dirty="0">
                <a:latin typeface="Times New Roman" panose="02020603050405020304" pitchFamily="18" charset="0"/>
                <a:cs typeface="Times New Roman" panose="02020603050405020304" pitchFamily="18" charset="0"/>
              </a:rPr>
              <a:t> to the general assembly and </a:t>
            </a:r>
            <a:r>
              <a:rPr lang="en-US" sz="2800" b="1" u="sng" dirty="0">
                <a:highlight>
                  <a:srgbClr val="FFFF00"/>
                </a:highlight>
                <a:latin typeface="Times New Roman" panose="02020603050405020304" pitchFamily="18" charset="0"/>
                <a:cs typeface="Times New Roman" panose="02020603050405020304" pitchFamily="18" charset="0"/>
              </a:rPr>
              <a:t>church</a:t>
            </a:r>
            <a:r>
              <a:rPr lang="en-US" sz="2800" b="1" u="sng" dirty="0">
                <a:latin typeface="Times New Roman" panose="02020603050405020304" pitchFamily="18" charset="0"/>
                <a:cs typeface="Times New Roman" panose="02020603050405020304" pitchFamily="18" charset="0"/>
              </a:rPr>
              <a:t> of the firstborn </a:t>
            </a:r>
            <a:r>
              <a:rPr lang="en-US" sz="2800" dirty="0">
                <a:latin typeface="Times New Roman" panose="02020603050405020304" pitchFamily="18" charset="0"/>
                <a:cs typeface="Times New Roman" panose="02020603050405020304" pitchFamily="18" charset="0"/>
              </a:rPr>
              <a:t>who are enrolled in heaven, and to God, the Judge of all, and to the spirits of </a:t>
            </a:r>
            <a:r>
              <a:rPr lang="en-US" sz="2800" i="1" dirty="0">
                <a:latin typeface="Times New Roman" panose="02020603050405020304" pitchFamily="18" charset="0"/>
                <a:cs typeface="Times New Roman" panose="02020603050405020304" pitchFamily="18" charset="0"/>
              </a:rPr>
              <a:t>the</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righteous</a:t>
            </a:r>
            <a:r>
              <a:rPr lang="en-US" sz="2800" b="1" u="sng" dirty="0">
                <a:latin typeface="Times New Roman" panose="02020603050405020304" pitchFamily="18" charset="0"/>
                <a:cs typeface="Times New Roman" panose="02020603050405020304" pitchFamily="18" charset="0"/>
              </a:rPr>
              <a:t> (</a:t>
            </a:r>
            <a:r>
              <a:rPr lang="en-US" sz="2800" b="1" i="1" dirty="0">
                <a:effectLst/>
                <a:latin typeface="Times New Roman" panose="02020603050405020304" pitchFamily="18" charset="0"/>
                <a:cs typeface="Times New Roman" panose="02020603050405020304" pitchFamily="18" charset="0"/>
              </a:rPr>
              <a:t>dikaios – righteous ones)</a:t>
            </a:r>
            <a:r>
              <a:rPr lang="en-US" sz="2800" dirty="0">
                <a:latin typeface="Times New Roman" panose="02020603050405020304" pitchFamily="18" charset="0"/>
                <a:cs typeface="Times New Roman" panose="02020603050405020304" pitchFamily="18" charset="0"/>
              </a:rPr>
              <a:t> made perfect, </a:t>
            </a:r>
          </a:p>
          <a:p>
            <a:pPr marL="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pPr>
            <a:r>
              <a:rPr lang="en-US" sz="2800" b="1" dirty="0">
                <a:latin typeface="Times New Roman" panose="02020603050405020304" pitchFamily="18" charset="0"/>
                <a:cs typeface="Times New Roman" panose="02020603050405020304" pitchFamily="18" charset="0"/>
              </a:rPr>
              <a:t>Hebrews 10:38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BUT</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cap="small" dirty="0">
                <a:effectLst/>
                <a:latin typeface="Times New Roman" panose="02020603050405020304" pitchFamily="18" charset="0"/>
                <a:cs typeface="Times New Roman" panose="02020603050405020304" pitchFamily="18" charset="0"/>
              </a:rPr>
              <a:t> (God’s) </a:t>
            </a:r>
            <a:r>
              <a:rPr lang="en-US" sz="2800" b="1" u="sng" cap="small" dirty="0">
                <a:effectLst/>
                <a:highlight>
                  <a:srgbClr val="FFFF00"/>
                </a:highlight>
                <a:latin typeface="Times New Roman" panose="02020603050405020304" pitchFamily="18" charset="0"/>
                <a:cs typeface="Times New Roman" panose="02020603050405020304" pitchFamily="18" charset="0"/>
              </a:rPr>
              <a:t>RIGHTEOUS ONE </a:t>
            </a:r>
            <a:r>
              <a:rPr lang="en-US" sz="2800" cap="small" dirty="0">
                <a:effectLst/>
                <a:latin typeface="Times New Roman" panose="02020603050405020304" pitchFamily="18" charset="0"/>
                <a:cs typeface="Times New Roman" panose="02020603050405020304" pitchFamily="18" charset="0"/>
              </a:rPr>
              <a:t>(hagios – righteous one) SHALL LIVE BY FAITH</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IF HE SHRINKS BACK</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MY SOUL HAS NO PLEASURE IN HIM</a:t>
            </a:r>
            <a:r>
              <a:rPr lang="en-US" sz="2800" dirty="0">
                <a:latin typeface="Times New Roman" panose="02020603050405020304" pitchFamily="18" charset="0"/>
                <a:cs typeface="Times New Roman" panose="02020603050405020304" pitchFamily="18" charset="0"/>
              </a:rPr>
              <a:t>. </a:t>
            </a:r>
            <a:br>
              <a:rPr lang="en-US" sz="2800" dirty="0"/>
            </a:br>
            <a:endParaRPr lang="en-US" sz="2800" dirty="0"/>
          </a:p>
          <a:p>
            <a:pPr marL="0" marR="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2080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Saints Practice Holiness and Righteousness</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676088"/>
          </a:xfrm>
          <a:prstGeom prst="rect">
            <a:avLst/>
          </a:prstGeom>
          <a:noFill/>
        </p:spPr>
        <p:txBody>
          <a:bodyPr wrap="square" rtlCol="0">
            <a:spAutoFit/>
          </a:bodyPr>
          <a:lstStyle/>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1 Peter 1:15-16 </a:t>
            </a:r>
            <a:r>
              <a:rPr lang="en-US" sz="2400" dirty="0">
                <a:latin typeface="Times New Roman" panose="02020603050405020304" pitchFamily="18" charset="0"/>
                <a:cs typeface="Times New Roman" panose="02020603050405020304" pitchFamily="18" charset="0"/>
              </a:rPr>
              <a:t>but like the </a:t>
            </a:r>
            <a:r>
              <a:rPr lang="en-US" sz="2400" b="1" u="sng" dirty="0">
                <a:highlight>
                  <a:srgbClr val="FFFF00"/>
                </a:highlight>
                <a:latin typeface="Times New Roman" panose="02020603050405020304" pitchFamily="18" charset="0"/>
                <a:cs typeface="Times New Roman" panose="02020603050405020304" pitchFamily="18" charset="0"/>
              </a:rPr>
              <a:t>Holy One </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 Holy One - God) who called </a:t>
            </a:r>
            <a:r>
              <a:rPr lang="en-US" sz="2400" b="1" u="sng" dirty="0">
                <a:latin typeface="Times New Roman" panose="02020603050405020304" pitchFamily="18" charset="0"/>
                <a:cs typeface="Times New Roman" panose="02020603050405020304" pitchFamily="18" charset="0"/>
              </a:rPr>
              <a:t>you</a:t>
            </a:r>
            <a:r>
              <a:rPr lang="en-US" sz="2400" dirty="0">
                <a:latin typeface="Times New Roman" panose="02020603050405020304" pitchFamily="18" charset="0"/>
                <a:cs typeface="Times New Roman" panose="02020603050405020304" pitchFamily="18" charset="0"/>
              </a:rPr>
              <a:t>, be </a:t>
            </a:r>
            <a:r>
              <a:rPr lang="en-US" sz="2400" b="1" u="sng" dirty="0">
                <a:highlight>
                  <a:srgbClr val="FFFF00"/>
                </a:highlight>
                <a:latin typeface="Times New Roman" panose="02020603050405020304" pitchFamily="18" charset="0"/>
                <a:cs typeface="Times New Roman" panose="02020603050405020304" pitchFamily="18" charset="0"/>
              </a:rPr>
              <a:t>holy</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yourselves also in </a:t>
            </a:r>
            <a:r>
              <a:rPr lang="en-US" sz="2400" b="1" u="sng" dirty="0">
                <a:highlight>
                  <a:srgbClr val="FFFF00"/>
                </a:highlight>
                <a:latin typeface="Times New Roman" panose="02020603050405020304" pitchFamily="18" charset="0"/>
                <a:cs typeface="Times New Roman" panose="02020603050405020304" pitchFamily="18" charset="0"/>
              </a:rPr>
              <a:t>all </a:t>
            </a:r>
            <a:r>
              <a:rPr lang="en-US" sz="2400" b="1" i="1" u="sng" dirty="0">
                <a:highlight>
                  <a:srgbClr val="FFFF00"/>
                </a:highlight>
                <a:latin typeface="Times New Roman" panose="02020603050405020304" pitchFamily="18" charset="0"/>
                <a:cs typeface="Times New Roman" panose="02020603050405020304" pitchFamily="18" charset="0"/>
              </a:rPr>
              <a:t>your</a:t>
            </a:r>
            <a:r>
              <a:rPr lang="en-US" sz="2400" b="1" u="sng" dirty="0">
                <a:highlight>
                  <a:srgbClr val="FFFF00"/>
                </a:highlight>
                <a:latin typeface="Times New Roman" panose="02020603050405020304" pitchFamily="18" charset="0"/>
                <a:cs typeface="Times New Roman" panose="02020603050405020304" pitchFamily="18" charset="0"/>
              </a:rPr>
              <a:t> behavior</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 because it is written, "</a:t>
            </a:r>
            <a:r>
              <a:rPr lang="en-US" sz="2400" b="1" u="sng" cap="small" dirty="0">
                <a:effectLst/>
                <a:latin typeface="Times New Roman" panose="02020603050405020304" pitchFamily="18" charset="0"/>
                <a:cs typeface="Times New Roman" panose="02020603050405020304" pitchFamily="18" charset="0"/>
              </a:rPr>
              <a:t>YOU SHALL BE </a:t>
            </a:r>
            <a:r>
              <a:rPr lang="en-US" sz="2400" b="1" u="sng" cap="small" dirty="0">
                <a:effectLst/>
                <a:highlight>
                  <a:srgbClr val="FFFF00"/>
                </a:highlight>
                <a:latin typeface="Times New Roman" panose="02020603050405020304" pitchFamily="18" charset="0"/>
                <a:cs typeface="Times New Roman" panose="02020603050405020304" pitchFamily="18" charset="0"/>
              </a:rPr>
              <a:t>HOLY</a:t>
            </a:r>
            <a:r>
              <a:rPr lang="en-US" sz="2400" b="1" u="sng" cap="small" dirty="0">
                <a:effectLs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FOR</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I </a:t>
            </a:r>
            <a:r>
              <a:rPr lang="en-US" sz="2400" b="1" u="sng" cap="small" dirty="0">
                <a:effectLst/>
                <a:latin typeface="Times New Roman" panose="02020603050405020304" pitchFamily="18" charset="0"/>
                <a:cs typeface="Times New Roman" panose="02020603050405020304" pitchFamily="18" charset="0"/>
              </a:rPr>
              <a:t>AM </a:t>
            </a:r>
            <a:r>
              <a:rPr lang="en-US" sz="2400" b="1" u="sng" cap="small" dirty="0">
                <a:effectLst/>
                <a:highlight>
                  <a:srgbClr val="FFFF00"/>
                </a:highlight>
                <a:latin typeface="Times New Roman" panose="02020603050405020304" pitchFamily="18" charset="0"/>
                <a:cs typeface="Times New Roman" panose="02020603050405020304" pitchFamily="18" charset="0"/>
              </a:rPr>
              <a:t>HOLY</a:t>
            </a:r>
            <a:r>
              <a:rPr lang="en-US" sz="2400" b="1" u="sng" cap="small" dirty="0">
                <a:effectLs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(hagios)</a:t>
            </a:r>
            <a:r>
              <a:rPr lang="en-US" sz="2400" dirty="0">
                <a:latin typeface="Times New Roman" panose="02020603050405020304" pitchFamily="18" charset="0"/>
                <a:cs typeface="Times New Roman" panose="02020603050405020304" pitchFamily="18" charset="0"/>
              </a:rPr>
              <a:t>.“</a:t>
            </a:r>
          </a:p>
          <a:p>
            <a:pPr marL="0" marR="0">
              <a:lnSpc>
                <a:spcPct val="107000"/>
              </a:lnSpc>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5:17 </a:t>
            </a:r>
            <a:r>
              <a:rPr lang="en-US" sz="2400" dirty="0">
                <a:latin typeface="Times New Roman" panose="02020603050405020304" pitchFamily="18" charset="0"/>
                <a:cs typeface="Times New Roman" panose="02020603050405020304" pitchFamily="18" charset="0"/>
              </a:rPr>
              <a:t>All </a:t>
            </a:r>
            <a:r>
              <a:rPr lang="en-US" sz="2400" b="1" u="sng" dirty="0">
                <a:latin typeface="Times New Roman" panose="02020603050405020304" pitchFamily="18" charset="0"/>
                <a:cs typeface="Times New Roman" panose="02020603050405020304" pitchFamily="18" charset="0"/>
              </a:rPr>
              <a:t>unrighteousness</a:t>
            </a:r>
            <a:r>
              <a:rPr lang="en-US" sz="2400" dirty="0">
                <a:latin typeface="Times New Roman" panose="02020603050405020304" pitchFamily="18" charset="0"/>
                <a:cs typeface="Times New Roman" panose="02020603050405020304" pitchFamily="18" charset="0"/>
              </a:rPr>
              <a:t> is </a:t>
            </a:r>
            <a:r>
              <a:rPr lang="en-US" sz="2400" b="1" u="sng" dirty="0">
                <a:latin typeface="Times New Roman" panose="02020603050405020304" pitchFamily="18" charset="0"/>
                <a:cs typeface="Times New Roman" panose="02020603050405020304" pitchFamily="18" charset="0"/>
              </a:rPr>
              <a:t>sin</a:t>
            </a:r>
            <a:r>
              <a:rPr lang="en-US" sz="2400" dirty="0">
                <a:latin typeface="Times New Roman" panose="02020603050405020304" pitchFamily="18" charset="0"/>
                <a:cs typeface="Times New Roman" panose="02020603050405020304" pitchFamily="18" charset="0"/>
              </a:rPr>
              <a:t>, ….</a:t>
            </a:r>
          </a:p>
          <a:p>
            <a:pPr>
              <a:lnSpc>
                <a:spcPct val="107000"/>
              </a:lnSpc>
            </a:pPr>
            <a:endParaRPr lang="en-US" sz="2400" b="1"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3:7-8</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Little children, make sure no one deceives you; the one who </a:t>
            </a:r>
            <a:r>
              <a:rPr lang="en-US" sz="2400" b="1" u="sng" dirty="0">
                <a:highlight>
                  <a:srgbClr val="FFFF00"/>
                </a:highlight>
                <a:latin typeface="Times New Roman" panose="02020603050405020304" pitchFamily="18" charset="0"/>
                <a:cs typeface="Times New Roman" panose="02020603050405020304" pitchFamily="18" charset="0"/>
              </a:rPr>
              <a:t>practices</a:t>
            </a:r>
            <a:r>
              <a:rPr lang="en-US" sz="2400" b="1" u="sng"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righteousness</a:t>
            </a:r>
            <a:r>
              <a:rPr lang="en-US" sz="2400" dirty="0">
                <a:latin typeface="Times New Roman" panose="02020603050405020304" pitchFamily="18" charset="0"/>
                <a:cs typeface="Times New Roman" panose="02020603050405020304" pitchFamily="18" charset="0"/>
              </a:rPr>
              <a:t> (</a:t>
            </a:r>
            <a:r>
              <a:rPr lang="en-US" sz="2400" i="1" dirty="0" err="1">
                <a:effectLst/>
                <a:latin typeface="Times New Roman" panose="02020603050405020304" pitchFamily="18" charset="0"/>
                <a:cs typeface="Times New Roman" panose="02020603050405020304" pitchFamily="18" charset="0"/>
              </a:rPr>
              <a:t>dikaiosunê</a:t>
            </a:r>
            <a:r>
              <a:rPr lang="en-US" sz="2400" i="1" dirty="0">
                <a:effectLst/>
                <a:latin typeface="Times New Roman" panose="02020603050405020304" pitchFamily="18" charset="0"/>
                <a:cs typeface="Times New Roman" panose="02020603050405020304" pitchFamily="18" charset="0"/>
              </a:rPr>
              <a:t>) i</a:t>
            </a:r>
            <a:r>
              <a:rPr lang="en-US" sz="2400" dirty="0">
                <a:latin typeface="Times New Roman" panose="02020603050405020304" pitchFamily="18" charset="0"/>
                <a:cs typeface="Times New Roman" panose="02020603050405020304" pitchFamily="18" charset="0"/>
              </a:rPr>
              <a:t>s </a:t>
            </a:r>
            <a:r>
              <a:rPr lang="en-US" sz="2400" b="1" u="sng" dirty="0">
                <a:highlight>
                  <a:srgbClr val="FFFF00"/>
                </a:highlight>
                <a:latin typeface="Times New Roman" panose="02020603050405020304" pitchFamily="18" charset="0"/>
                <a:cs typeface="Times New Roman" panose="02020603050405020304" pitchFamily="18" charset="0"/>
              </a:rPr>
              <a:t>righteou</a:t>
            </a:r>
            <a:r>
              <a:rPr lang="en-US" sz="2400" b="1" u="sng" dirty="0">
                <a:latin typeface="Times New Roman" panose="02020603050405020304" pitchFamily="18" charset="0"/>
                <a:cs typeface="Times New Roman" panose="02020603050405020304" pitchFamily="18" charset="0"/>
              </a:rPr>
              <a:t>s</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dikaioo</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is </a:t>
            </a:r>
            <a:r>
              <a:rPr lang="en-US" sz="2400" b="1" u="sng" dirty="0">
                <a:highlight>
                  <a:srgbClr val="FFFF00"/>
                </a:highlight>
                <a:latin typeface="Times New Roman" panose="02020603050405020304" pitchFamily="18" charset="0"/>
                <a:cs typeface="Times New Roman" panose="02020603050405020304" pitchFamily="18" charset="0"/>
              </a:rPr>
              <a:t>righteous</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dikaioo</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one who </a:t>
            </a:r>
            <a:r>
              <a:rPr lang="en-US" sz="2400" b="1" u="sng" dirty="0">
                <a:highlight>
                  <a:srgbClr val="FFFF00"/>
                </a:highlight>
                <a:latin typeface="Times New Roman" panose="02020603050405020304" pitchFamily="18" charset="0"/>
                <a:cs typeface="Times New Roman" panose="02020603050405020304" pitchFamily="18" charset="0"/>
              </a:rPr>
              <a:t>practices sin </a:t>
            </a:r>
            <a:r>
              <a:rPr lang="en-US" sz="2400" b="1" u="sng" dirty="0">
                <a:latin typeface="Times New Roman" panose="02020603050405020304" pitchFamily="18" charset="0"/>
                <a:cs typeface="Times New Roman" panose="02020603050405020304" pitchFamily="18" charset="0"/>
              </a:rPr>
              <a:t>is of the devil</a:t>
            </a:r>
            <a:r>
              <a:rPr lang="en-US" sz="2400" dirty="0">
                <a:latin typeface="Times New Roman" panose="02020603050405020304" pitchFamily="18" charset="0"/>
                <a:cs typeface="Times New Roman" panose="02020603050405020304" pitchFamily="18" charset="0"/>
              </a:rPr>
              <a:t>….</a:t>
            </a:r>
          </a:p>
          <a:p>
            <a:pPr>
              <a:lnSpc>
                <a:spcPct val="107000"/>
              </a:lnSpc>
            </a:pPr>
            <a:endParaRPr lang="en-US" sz="2400" baseline="30000" dirty="0">
              <a:latin typeface="Times New Roman" panose="02020603050405020304" pitchFamily="18" charset="0"/>
              <a:cs typeface="Times New Roman" panose="02020603050405020304" pitchFamily="18" charset="0"/>
            </a:endParaRPr>
          </a:p>
          <a:p>
            <a:pPr>
              <a:lnSpc>
                <a:spcPct val="107000"/>
              </a:lnSpc>
            </a:pPr>
            <a:r>
              <a:rPr lang="en-US" sz="2400" b="1" dirty="0">
                <a:latin typeface="Times New Roman" panose="02020603050405020304" pitchFamily="18" charset="0"/>
                <a:cs typeface="Times New Roman" panose="02020603050405020304" pitchFamily="18" charset="0"/>
              </a:rPr>
              <a:t>1 John 3:10 </a:t>
            </a:r>
            <a:r>
              <a:rPr lang="en-US" sz="2400" dirty="0">
                <a:latin typeface="Times New Roman" panose="02020603050405020304" pitchFamily="18" charset="0"/>
                <a:cs typeface="Times New Roman" panose="02020603050405020304" pitchFamily="18" charset="0"/>
              </a:rPr>
              <a:t>By this the </a:t>
            </a:r>
            <a:r>
              <a:rPr lang="en-US" sz="2400" b="1" u="sng" dirty="0">
                <a:latin typeface="Times New Roman" panose="02020603050405020304" pitchFamily="18" charset="0"/>
                <a:cs typeface="Times New Roman" panose="02020603050405020304" pitchFamily="18" charset="0"/>
              </a:rPr>
              <a:t>children of God </a:t>
            </a:r>
            <a:r>
              <a:rPr lang="en-US" sz="2400" dirty="0">
                <a:latin typeface="Times New Roman" panose="02020603050405020304" pitchFamily="18" charset="0"/>
                <a:cs typeface="Times New Roman" panose="02020603050405020304" pitchFamily="18" charset="0"/>
              </a:rPr>
              <a:t>and the </a:t>
            </a:r>
            <a:r>
              <a:rPr lang="en-US" sz="2400" b="1" u="sng" dirty="0">
                <a:latin typeface="Times New Roman" panose="02020603050405020304" pitchFamily="18" charset="0"/>
                <a:cs typeface="Times New Roman" panose="02020603050405020304" pitchFamily="18" charset="0"/>
              </a:rPr>
              <a:t>children of the devil </a:t>
            </a:r>
            <a:r>
              <a:rPr lang="en-US" sz="2400" dirty="0">
                <a:latin typeface="Times New Roman" panose="02020603050405020304" pitchFamily="18" charset="0"/>
                <a:cs typeface="Times New Roman" panose="02020603050405020304" pitchFamily="18" charset="0"/>
              </a:rPr>
              <a:t>are </a:t>
            </a:r>
            <a:r>
              <a:rPr lang="en-US" sz="2400" b="1" u="sng" dirty="0">
                <a:latin typeface="Times New Roman" panose="02020603050405020304" pitchFamily="18" charset="0"/>
                <a:cs typeface="Times New Roman" panose="02020603050405020304" pitchFamily="18" charset="0"/>
              </a:rPr>
              <a:t>obvious</a:t>
            </a:r>
            <a:r>
              <a:rPr lang="en-US" sz="2400" dirty="0">
                <a:latin typeface="Times New Roman" panose="02020603050405020304" pitchFamily="18" charset="0"/>
                <a:cs typeface="Times New Roman" panose="02020603050405020304" pitchFamily="18" charset="0"/>
              </a:rPr>
              <a:t>: anyone who does </a:t>
            </a:r>
            <a:r>
              <a:rPr lang="en-US" sz="2400" b="1" u="sng" dirty="0">
                <a:latin typeface="Times New Roman" panose="02020603050405020304" pitchFamily="18" charset="0"/>
                <a:cs typeface="Times New Roman" panose="02020603050405020304" pitchFamily="18" charset="0"/>
              </a:rPr>
              <a:t>not practice </a:t>
            </a:r>
            <a:r>
              <a:rPr lang="en-US" sz="2400" b="1" u="sng" dirty="0">
                <a:highlight>
                  <a:srgbClr val="FFFF00"/>
                </a:highlight>
                <a:latin typeface="Times New Roman" panose="02020603050405020304" pitchFamily="18" charset="0"/>
                <a:cs typeface="Times New Roman" panose="02020603050405020304" pitchFamily="18" charset="0"/>
              </a:rPr>
              <a:t>righteousness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a:t>
            </a:r>
            <a:r>
              <a:rPr lang="en-US" sz="2400" b="1" u="sng" dirty="0">
                <a:latin typeface="Times New Roman" panose="02020603050405020304" pitchFamily="18" charset="0"/>
                <a:cs typeface="Times New Roman" panose="02020603050405020304" pitchFamily="18" charset="0"/>
              </a:rPr>
              <a:t>not of God</a:t>
            </a:r>
            <a:r>
              <a:rPr lang="en-US" sz="2400" dirty="0">
                <a:latin typeface="Times New Roman" panose="02020603050405020304" pitchFamily="18" charset="0"/>
                <a:cs typeface="Times New Roman" panose="02020603050405020304" pitchFamily="18" charset="0"/>
              </a:rPr>
              <a:t>, ….</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55337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29994" y="931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Class Review</a:t>
            </a:r>
          </a:p>
        </p:txBody>
      </p:sp>
      <p:sp>
        <p:nvSpPr>
          <p:cNvPr id="3" name="TextBox 2">
            <a:extLst>
              <a:ext uri="{FF2B5EF4-FFF2-40B4-BE49-F238E27FC236}">
                <a16:creationId xmlns:a16="http://schemas.microsoft.com/office/drawing/2014/main" id="{5A024D54-39D4-AA9D-BC76-BA42C55B5276}"/>
              </a:ext>
            </a:extLst>
          </p:cNvPr>
          <p:cNvSpPr txBox="1"/>
          <p:nvPr/>
        </p:nvSpPr>
        <p:spPr>
          <a:xfrm>
            <a:off x="635000" y="996420"/>
            <a:ext cx="10922000" cy="4814972"/>
          </a:xfrm>
          <a:prstGeom prst="rect">
            <a:avLst/>
          </a:prstGeom>
          <a:noFill/>
        </p:spPr>
        <p:txBody>
          <a:bodyPr wrap="square" rtlCol="0">
            <a:spAutoFit/>
          </a:bodyPr>
          <a:lstStyle/>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Jesus Christ is the </a:t>
            </a:r>
            <a:r>
              <a:rPr lang="en-US" sz="2400" b="1" u="sng" kern="0" dirty="0">
                <a:effectLst/>
                <a:latin typeface="Times New Roman" panose="02020603050405020304" pitchFamily="18" charset="0"/>
                <a:ea typeface="Calibri" panose="020F0502020204030204" pitchFamily="34" charset="0"/>
                <a:cs typeface="Times New Roman" panose="02020603050405020304" pitchFamily="18" charset="0"/>
              </a:rPr>
              <a:t>Holy One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John 6:69</a:t>
            </a:r>
          </a:p>
          <a:p>
            <a:pPr marL="0" marR="0">
              <a:lnSpc>
                <a:spcPct val="107000"/>
              </a:lnSpc>
              <a:spcBef>
                <a:spcPts val="0"/>
              </a:spcBef>
              <a:spcAft>
                <a:spcPts val="0"/>
              </a:spcAft>
            </a:pPr>
            <a:r>
              <a:rPr lang="en-US" sz="2400" kern="0" dirty="0">
                <a:latin typeface="Times New Roman" panose="02020603050405020304" pitchFamily="18" charset="0"/>
                <a:ea typeface="Calibri" panose="020F0502020204030204" pitchFamily="34" charset="0"/>
                <a:cs typeface="Times New Roman" panose="02020603050405020304" pitchFamily="18" charset="0"/>
              </a:rPr>
              <a:t>Jesus Christ is the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Righteous One of God </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err="1">
                <a:latin typeface="Times New Roman" panose="02020603050405020304" pitchFamily="18" charset="0"/>
                <a:ea typeface="Calibri" panose="020F0502020204030204" pitchFamily="34" charset="0"/>
                <a:cs typeface="Times New Roman" panose="02020603050405020304" pitchFamily="18" charset="0"/>
              </a:rPr>
              <a:t>Dikaioos</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Acts 3:13-15</a:t>
            </a:r>
            <a:endParaRPr lang="en-US" sz="2400" i="1"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latin typeface="Times New Roman" panose="02020603050405020304" pitchFamily="18" charset="0"/>
                <a:ea typeface="Calibri" panose="020F0502020204030204" pitchFamily="34" charset="0"/>
                <a:cs typeface="Times New Roman" panose="02020603050405020304" pitchFamily="18" charset="0"/>
              </a:rPr>
              <a:t>Saints are the </a:t>
            </a:r>
            <a:r>
              <a:rPr lang="en-US" sz="2400" b="1" u="sng" kern="0" dirty="0">
                <a:latin typeface="Times New Roman" panose="02020603050405020304" pitchFamily="18" charset="0"/>
                <a:ea typeface="Calibri" panose="020F0502020204030204" pitchFamily="34" charset="0"/>
                <a:cs typeface="Times New Roman" panose="02020603050405020304" pitchFamily="18" charset="0"/>
              </a:rPr>
              <a:t>Holy Ones of God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latin typeface="Times New Roman" panose="02020603050405020304" pitchFamily="18" charset="0"/>
                <a:ea typeface="Calibri" panose="020F0502020204030204" pitchFamily="34" charset="0"/>
                <a:cs typeface="Times New Roman" panose="02020603050405020304" pitchFamily="18" charset="0"/>
              </a:rPr>
              <a:t>) Philippians 4:21</a:t>
            </a:r>
          </a:p>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Saints are the </a:t>
            </a:r>
            <a:r>
              <a:rPr lang="en-US" sz="2400" b="1" u="sng" kern="0" dirty="0">
                <a:effectLst/>
                <a:latin typeface="Times New Roman" panose="02020603050405020304" pitchFamily="18" charset="0"/>
                <a:ea typeface="Calibri" panose="020F0502020204030204" pitchFamily="34" charset="0"/>
                <a:cs typeface="Times New Roman" panose="02020603050405020304" pitchFamily="18" charset="0"/>
              </a:rPr>
              <a:t>Righteous Ones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err="1">
                <a:effectLst/>
                <a:latin typeface="Times New Roman" panose="02020603050405020304" pitchFamily="18" charset="0"/>
                <a:ea typeface="Calibri" panose="020F0502020204030204" pitchFamily="34" charset="0"/>
                <a:cs typeface="Times New Roman" panose="02020603050405020304" pitchFamily="18" charset="0"/>
              </a:rPr>
              <a:t>Dikaioos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Hebrews 12:23</a:t>
            </a:r>
          </a:p>
          <a:p>
            <a:pPr marL="0" marR="0">
              <a:lnSpc>
                <a:spcPct val="107000"/>
              </a:lnSpc>
              <a:spcBef>
                <a:spcPts val="0"/>
              </a:spcBef>
              <a:spcAft>
                <a:spcPts val="0"/>
              </a:spcAf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The saints in Christ are the </a:t>
            </a:r>
            <a:r>
              <a:rPr lang="en-US" sz="2400" b="1" kern="0" dirty="0">
                <a:effectLst/>
                <a:latin typeface="Times New Roman" panose="02020603050405020304" pitchFamily="18" charset="0"/>
                <a:ea typeface="Calibri" panose="020F0502020204030204" pitchFamily="34" charset="0"/>
                <a:cs typeface="Times New Roman" panose="02020603050405020304" pitchFamily="18" charset="0"/>
              </a:rPr>
              <a:t>Holy/Righteous Ones of God </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kern="0" dirty="0">
                <a:effectLst/>
                <a:latin typeface="Times New Roman" panose="02020603050405020304" pitchFamily="18" charset="0"/>
                <a:ea typeface="Calibri" panose="020F0502020204030204" pitchFamily="34" charset="0"/>
                <a:cs typeface="Times New Roman" panose="02020603050405020304" pitchFamily="18" charset="0"/>
              </a:rPr>
              <a:t>Hagios</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 having been</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Washed</a:t>
            </a:r>
          </a:p>
          <a:p>
            <a:pPr marL="457200" marR="0" indent="-457200">
              <a:lnSpc>
                <a:spcPct val="107000"/>
              </a:lnSpc>
              <a:spcBef>
                <a:spcPts val="0"/>
              </a:spcBef>
              <a:spcAft>
                <a:spcPts val="0"/>
              </a:spcAft>
              <a:buFont typeface="Arial" panose="020B0604020202020204" pitchFamily="34" charset="0"/>
              <a:buChar char="•"/>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Sanctified               </a:t>
            </a:r>
            <a:r>
              <a:rPr lang="en-US" sz="2400" kern="0" dirty="0">
                <a:latin typeface="Times New Roman" panose="02020603050405020304" pitchFamily="18" charset="0"/>
                <a:ea typeface="Calibri" panose="020F0502020204030204" pitchFamily="34" charset="0"/>
                <a:cs typeface="Times New Roman" panose="02020603050405020304" pitchFamily="18" charset="0"/>
              </a:rPr>
              <a:t>B</a:t>
            </a: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y the Blood of Christ at Baptism</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Justified</a:t>
            </a:r>
          </a:p>
          <a:p>
            <a:pPr marR="0">
              <a:lnSpc>
                <a:spcPct val="107000"/>
              </a:lnSpc>
              <a:spcBef>
                <a:spcPts val="0"/>
              </a:spcBef>
              <a:spcAft>
                <a:spcPts val="0"/>
              </a:spcAft>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To be made saints who are:</a:t>
            </a:r>
          </a:p>
          <a:p>
            <a:pPr marL="457200" marR="0" indent="-457200">
              <a:lnSpc>
                <a:spcPct val="107000"/>
              </a:lnSpc>
              <a:spcBef>
                <a:spcPts val="0"/>
              </a:spcBef>
              <a:spcAft>
                <a:spcPts val="0"/>
              </a:spcAft>
              <a:buFont typeface="Arial" panose="020B0604020202020204" pitchFamily="34" charset="0"/>
              <a:buChar char="•"/>
            </a:pPr>
            <a:r>
              <a:rPr lang="en-US" sz="2400" kern="0" dirty="0">
                <a:latin typeface="Times New Roman" panose="02020603050405020304" pitchFamily="18" charset="0"/>
                <a:ea typeface="Calibri" panose="020F0502020204030204" pitchFamily="34" charset="0"/>
                <a:cs typeface="Times New Roman" panose="02020603050405020304" pitchFamily="18" charset="0"/>
              </a:rPr>
              <a:t>Holy        </a:t>
            </a:r>
          </a:p>
          <a:p>
            <a:pPr marL="457200" marR="0" indent="-457200">
              <a:lnSpc>
                <a:spcPct val="107000"/>
              </a:lnSpc>
              <a:spcBef>
                <a:spcPts val="0"/>
              </a:spcBef>
              <a:spcAft>
                <a:spcPts val="0"/>
              </a:spcAft>
              <a:buFont typeface="Arial" panose="020B0604020202020204" pitchFamily="34" charset="0"/>
              <a:buChar char="•"/>
            </a:pPr>
            <a:r>
              <a:rPr lang="en-US" sz="2400" kern="0" dirty="0">
                <a:effectLst/>
                <a:latin typeface="Times New Roman" panose="02020603050405020304" pitchFamily="18" charset="0"/>
                <a:ea typeface="Calibri" panose="020F0502020204030204" pitchFamily="34" charset="0"/>
                <a:cs typeface="Times New Roman" panose="02020603050405020304" pitchFamily="18" charset="0"/>
              </a:rPr>
              <a:t>Righteous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ight Brace 3">
            <a:extLst>
              <a:ext uri="{FF2B5EF4-FFF2-40B4-BE49-F238E27FC236}">
                <a16:creationId xmlns:a16="http://schemas.microsoft.com/office/drawing/2014/main" id="{A31FF767-755C-B500-FF0C-FDF3ABB0CDAF}"/>
              </a:ext>
            </a:extLst>
          </p:cNvPr>
          <p:cNvSpPr/>
          <p:nvPr/>
        </p:nvSpPr>
        <p:spPr>
          <a:xfrm>
            <a:off x="2585114" y="3403906"/>
            <a:ext cx="593677" cy="1177119"/>
          </a:xfrm>
          <a:prstGeom prst="rightBrace">
            <a:avLst>
              <a:gd name="adj1" fmla="val 8333"/>
              <a:gd name="adj2" fmla="val 49433"/>
            </a:avLst>
          </a:prstGeom>
          <a:noFill/>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Right Brace 4">
            <a:extLst>
              <a:ext uri="{FF2B5EF4-FFF2-40B4-BE49-F238E27FC236}">
                <a16:creationId xmlns:a16="http://schemas.microsoft.com/office/drawing/2014/main" id="{B4CBC060-7BD6-3647-F556-17D4610A1882}"/>
              </a:ext>
            </a:extLst>
          </p:cNvPr>
          <p:cNvSpPr/>
          <p:nvPr/>
        </p:nvSpPr>
        <p:spPr>
          <a:xfrm>
            <a:off x="2636291" y="4942074"/>
            <a:ext cx="593677" cy="810961"/>
          </a:xfrm>
          <a:prstGeom prst="rightBrace">
            <a:avLst>
              <a:gd name="adj1" fmla="val 8333"/>
              <a:gd name="adj2" fmla="val 49433"/>
            </a:avLst>
          </a:prstGeom>
          <a:noFill/>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43232A3D-2E53-CDCB-2B5E-9BC807948645}"/>
              </a:ext>
            </a:extLst>
          </p:cNvPr>
          <p:cNvSpPr txBox="1"/>
          <p:nvPr/>
        </p:nvSpPr>
        <p:spPr>
          <a:xfrm>
            <a:off x="3490415" y="5037677"/>
            <a:ext cx="1470547" cy="461665"/>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Sinless</a:t>
            </a:r>
          </a:p>
        </p:txBody>
      </p:sp>
    </p:spTree>
    <p:extLst>
      <p:ext uri="{BB962C8B-B14F-4D97-AF65-F5344CB8AC3E}">
        <p14:creationId xmlns:p14="http://schemas.microsoft.com/office/powerpoint/2010/main" val="4022814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Goal: Trace the Threads of God’s Word</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939540"/>
          </a:xfrm>
          <a:prstGeom prst="rect">
            <a:avLst/>
          </a:prstGeom>
          <a:noFill/>
        </p:spPr>
        <p:txBody>
          <a:bodyPr wrap="square" rtlCol="0">
            <a:spAutoFit/>
          </a:bodyPr>
          <a:lstStyle/>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Through All Human History</a:t>
            </a:r>
          </a:p>
          <a:p>
            <a:pPr marL="914400" marR="0" lvl="1"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Through Eternity</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Time Began</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the Earth</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Before God formed this Physical Realm</a:t>
            </a:r>
          </a:p>
          <a:p>
            <a:pPr marL="1371600" lvl="2" indent="-457200">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Before God Created Man</a:t>
            </a:r>
          </a:p>
          <a:p>
            <a:pPr marL="1028700" marR="0" lvl="1" indent="-571500">
              <a:spcBef>
                <a:spcPts val="0"/>
              </a:spcBef>
              <a:spcAft>
                <a:spcPts val="0"/>
              </a:spcAft>
              <a:buFont typeface="Arial" panose="020B0604020202020204" pitchFamily="34" charset="0"/>
              <a:buChar char="•"/>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14789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What are God’s Mysteries (Hidden Secrets)?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Mt 13:11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Kingdom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Mark 4:11; Luke 8:11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wisdom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Corinthians 2:7</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Resurrection -Transformation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1 Corinthians 15:51</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Will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Ephesians 1:9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Ephesians 3:4, Col 2:2; Col 4:3</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 and Church </a:t>
            </a:r>
            <a:r>
              <a:rPr lang="en-US" sz="2400" b="1" dirty="0">
                <a:latin typeface="Times New Roman" panose="02020603050405020304" pitchFamily="18" charset="0"/>
                <a:ea typeface="Calibri" panose="020F0502020204030204" pitchFamily="34" charset="0"/>
                <a:cs typeface="Times New Roman" panose="02020603050405020304" pitchFamily="18" charset="0"/>
              </a:rPr>
              <a:t>U</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Ephesians 5:32</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Gospel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Ephesians 6:19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- 2 Thessalonians 2:7</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Faith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Timothy 2:9</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Godliness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- 1 Timothy 3:16</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Seven Stars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Revelation 1:20</a:t>
            </a:r>
          </a:p>
          <a:p>
            <a:pPr marL="228600" indent="-228600" algn="just">
              <a:buFont typeface="+mj-lt"/>
              <a:buAutoNum type="arabicPeriod"/>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Revelation 10:7</a:t>
            </a:r>
          </a:p>
        </p:txBody>
      </p:sp>
    </p:spTree>
    <p:extLst>
      <p:ext uri="{BB962C8B-B14F-4D97-AF65-F5344CB8AC3E}">
        <p14:creationId xmlns:p14="http://schemas.microsoft.com/office/powerpoint/2010/main" val="255059533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God Reveals His Secrets - Revelation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now brings us to God’s revelation of His mysteries</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err="1">
                <a:effectLst/>
                <a:latin typeface="Times New Roman" panose="02020603050405020304" pitchFamily="18" charset="0"/>
                <a:ea typeface="Times New Roman" panose="02020603050405020304" pitchFamily="18" charset="0"/>
                <a:cs typeface="Times New Roman" panose="02020603050405020304" pitchFamily="18" charset="0"/>
              </a:rPr>
              <a:t>apokalupsis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 uncovering</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err="1">
                <a:effectLst/>
                <a:latin typeface="Times New Roman" panose="02020603050405020304" pitchFamily="18" charset="0"/>
                <a:ea typeface="Calibri" panose="020F0502020204030204" pitchFamily="34" charset="0"/>
                <a:cs typeface="Times New Roman" panose="02020603050405020304" pitchFamily="18" charset="0"/>
              </a:rPr>
              <a:t>apokaluptô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meaning to uncover or reveal</a:t>
            </a:r>
          </a:p>
          <a:p>
            <a:pPr marL="800100" lvl="1" indent="-342900">
              <a:buFont typeface="Symbol" panose="05050102010706020507" pitchFamily="18" charset="2"/>
              <a:buChar char=""/>
            </a:pP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Apo - away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i="1" dirty="0" err="1">
                <a:effectLst/>
                <a:latin typeface="Times New Roman" panose="02020603050405020304" pitchFamily="18" charset="0"/>
                <a:ea typeface="Calibri" panose="020F0502020204030204" pitchFamily="34" charset="0"/>
                <a:cs typeface="Times New Roman" panose="02020603050405020304" pitchFamily="18" charset="0"/>
              </a:rPr>
              <a:t>Kaluptô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 to cover</a:t>
            </a:r>
            <a:br>
              <a:rPr lang="en-US" sz="2400" dirty="0">
                <a:effectLst/>
                <a:latin typeface="Times New Roman" panose="02020603050405020304" pitchFamily="18" charset="0"/>
                <a:ea typeface="Calibri" panose="020F0502020204030204" pitchFamily="34"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does not intend to keep these mysteries from man.  However, according to God’s wisdom and purpose, God reveals or uncovers these spiritual mysteries through two avenues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creation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testifies of Him and His existence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SzPts val="1100"/>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Word –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91097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Testimony of Creation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18576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Though God is invisible, He declares that all that is created reveals His existence: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Romans 1:19-20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because that which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known about God is evident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within them; 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God made it evident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since the creation of the world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invisible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attributes, His eternal power and divine nature, have been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clearly seen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being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understood through what has been made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so that they are without excuse.</a:t>
            </a: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42563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2215991"/>
          </a:xfrm>
          <a:prstGeom prst="rect">
            <a:avLst/>
          </a:prstGeom>
          <a:noFill/>
        </p:spPr>
        <p:txBody>
          <a:bodyPr wrap="square" rtlCol="0">
            <a:spAutoFit/>
          </a:bodyPr>
          <a:lstStyle/>
          <a:p>
            <a:pPr marL="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14350" marR="0" indent="-514350">
              <a:spcBef>
                <a:spcPts val="0"/>
              </a:spcBef>
              <a:spcAft>
                <a:spcPts val="0"/>
              </a:spcAft>
              <a:buAutoNum type="arabicPeriod"/>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Infinity of Space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914400" lvl="1"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It’s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impossible for space to never end …. but </a:t>
            </a:r>
          </a:p>
          <a:p>
            <a:pPr marL="914400" lvl="1"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his impossibility is the only possibility</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865859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4893647"/>
          </a:xfrm>
          <a:prstGeom prst="rect">
            <a:avLst/>
          </a:prstGeom>
          <a:noFill/>
        </p:spPr>
        <p:txBody>
          <a:bodyPr wrap="square" rtlCol="0">
            <a:spAutoFit/>
          </a:bodyPr>
          <a:lstStyle/>
          <a:p>
            <a:pPr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2.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Eternity of Time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Easy to somehow accept time goes on forever (existence is forever), but its much more difficult – actually impossible to explain:</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The eternal past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i.e., there is no beginning</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914400" marR="0" lvl="1" indent="-457200">
              <a:spcBef>
                <a:spcPts val="0"/>
              </a:spcBef>
              <a:spcAft>
                <a:spcPts val="0"/>
              </a:spcAft>
              <a:buFont typeface="Arial" panose="020B0604020202020204" pitchFamily="34" charset="0"/>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The eternal present</a:t>
            </a:r>
          </a:p>
          <a:p>
            <a:pPr marL="1371600" lvl="2" indent="-457200">
              <a:buFont typeface="Arial" panose="020B0604020202020204" pitchFamily="34" charset="0"/>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he point where the future translates into the present </a:t>
            </a: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1371600" lvl="2" indent="-45720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And the present translates into the past.  </a:t>
            </a:r>
          </a:p>
          <a:p>
            <a:pPr marL="1371600" lvl="2" indent="-45720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It’s not a 10</a:t>
            </a:r>
            <a:r>
              <a:rPr lang="en-US" sz="32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of second. Nor is it a thousandth of a second. Nor is it a nano second.</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877168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pic>
        <p:nvPicPr>
          <p:cNvPr id="4" name="Picture 3">
            <a:extLst>
              <a:ext uri="{FF2B5EF4-FFF2-40B4-BE49-F238E27FC236}">
                <a16:creationId xmlns:a16="http://schemas.microsoft.com/office/drawing/2014/main" id="{9BB9E428-CAAB-B560-B6FD-8788A030D13D}"/>
              </a:ext>
            </a:extLst>
          </p:cNvPr>
          <p:cNvPicPr>
            <a:picLocks noChangeAspect="1"/>
          </p:cNvPicPr>
          <p:nvPr/>
        </p:nvPicPr>
        <p:blipFill>
          <a:blip r:embed="rId2"/>
          <a:stretch>
            <a:fillRect/>
          </a:stretch>
        </p:blipFill>
        <p:spPr>
          <a:xfrm>
            <a:off x="2423832" y="1277270"/>
            <a:ext cx="6706721" cy="3765839"/>
          </a:xfrm>
          <a:prstGeom prst="rect">
            <a:avLst/>
          </a:prstGeom>
        </p:spPr>
      </p:pic>
      <p:sp>
        <p:nvSpPr>
          <p:cNvPr id="5" name="TextBox 4">
            <a:extLst>
              <a:ext uri="{FF2B5EF4-FFF2-40B4-BE49-F238E27FC236}">
                <a16:creationId xmlns:a16="http://schemas.microsoft.com/office/drawing/2014/main" id="{19509833-FF81-CE86-5472-7CD479A28889}"/>
              </a:ext>
            </a:extLst>
          </p:cNvPr>
          <p:cNvSpPr txBox="1"/>
          <p:nvPr/>
        </p:nvSpPr>
        <p:spPr>
          <a:xfrm>
            <a:off x="7408561" y="2790857"/>
            <a:ext cx="1144188"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Millionth</a:t>
            </a:r>
            <a:r>
              <a:rPr lang="en-US" dirty="0"/>
              <a:t> </a:t>
            </a:r>
          </a:p>
        </p:txBody>
      </p:sp>
      <p:sp>
        <p:nvSpPr>
          <p:cNvPr id="6" name="TextBox 5">
            <a:extLst>
              <a:ext uri="{FF2B5EF4-FFF2-40B4-BE49-F238E27FC236}">
                <a16:creationId xmlns:a16="http://schemas.microsoft.com/office/drawing/2014/main" id="{1160B2B7-9911-E43E-6216-449849E69423}"/>
              </a:ext>
            </a:extLst>
          </p:cNvPr>
          <p:cNvSpPr txBox="1"/>
          <p:nvPr/>
        </p:nvSpPr>
        <p:spPr>
          <a:xfrm>
            <a:off x="8136340" y="3212567"/>
            <a:ext cx="1144189"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Billionth</a:t>
            </a:r>
            <a:r>
              <a:rPr lang="en-US" dirty="0"/>
              <a:t> </a:t>
            </a:r>
          </a:p>
        </p:txBody>
      </p:sp>
      <p:sp>
        <p:nvSpPr>
          <p:cNvPr id="7" name="TextBox 6">
            <a:extLst>
              <a:ext uri="{FF2B5EF4-FFF2-40B4-BE49-F238E27FC236}">
                <a16:creationId xmlns:a16="http://schemas.microsoft.com/office/drawing/2014/main" id="{6992BECF-D081-4602-FEF5-299165D12C87}"/>
              </a:ext>
            </a:extLst>
          </p:cNvPr>
          <p:cNvSpPr txBox="1"/>
          <p:nvPr/>
        </p:nvSpPr>
        <p:spPr>
          <a:xfrm>
            <a:off x="8552749" y="3674362"/>
            <a:ext cx="1144190"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Trillionth</a:t>
            </a:r>
            <a:r>
              <a:rPr lang="en-US" dirty="0"/>
              <a:t> </a:t>
            </a:r>
          </a:p>
        </p:txBody>
      </p:sp>
      <p:sp>
        <p:nvSpPr>
          <p:cNvPr id="8" name="TextBox 7">
            <a:extLst>
              <a:ext uri="{FF2B5EF4-FFF2-40B4-BE49-F238E27FC236}">
                <a16:creationId xmlns:a16="http://schemas.microsoft.com/office/drawing/2014/main" id="{C130F8C6-93A8-7C4E-F2F1-52A7BE8FB077}"/>
              </a:ext>
            </a:extLst>
          </p:cNvPr>
          <p:cNvSpPr txBox="1"/>
          <p:nvPr/>
        </p:nvSpPr>
        <p:spPr>
          <a:xfrm>
            <a:off x="8979089" y="4127838"/>
            <a:ext cx="1782171" cy="369332"/>
          </a:xfrm>
          <a:prstGeom prst="rect">
            <a:avLst/>
          </a:prstGeom>
          <a:solidFill>
            <a:schemeClr val="accent3">
              <a:lumMod val="40000"/>
              <a:lumOff val="60000"/>
            </a:schemeClr>
          </a:solidFill>
          <a:ln>
            <a:solidFill>
              <a:schemeClr val="tx1"/>
            </a:solidFill>
          </a:ln>
        </p:spPr>
        <p:txBody>
          <a:bodyPr wrap="square" rtlCol="0">
            <a:spAutoFit/>
          </a:bodyPr>
          <a:lstStyle/>
          <a:p>
            <a:r>
              <a:rPr lang="en-US" b="1" dirty="0">
                <a:latin typeface="Times New Roman" panose="02020603050405020304" pitchFamily="18" charset="0"/>
                <a:cs typeface="Times New Roman" panose="02020603050405020304" pitchFamily="18" charset="0"/>
              </a:rPr>
              <a:t>1,000 Trillionths</a:t>
            </a:r>
            <a:r>
              <a:rPr lang="en-US" dirty="0"/>
              <a:t> </a:t>
            </a:r>
          </a:p>
        </p:txBody>
      </p:sp>
    </p:spTree>
    <p:extLst>
      <p:ext uri="{BB962C8B-B14F-4D97-AF65-F5344CB8AC3E}">
        <p14:creationId xmlns:p14="http://schemas.microsoft.com/office/powerpoint/2010/main" val="4134025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17064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point is the “present” or “now” is so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infinitely small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as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not exist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yet.  </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cannot live femtosecond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future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nor can we relive one femtosecond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past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Tomorrow never comes and yesterday never returns</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are affixed to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“non-existent”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present. </a:t>
            </a:r>
          </a:p>
          <a:p>
            <a:pPr marL="4572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time for salvation is always now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never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yesterday nor tomorrow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yesterday is gone and tomorrow never comes.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6:2 …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 ACCEPTABLE TIME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behold,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en-US" sz="2400" b="1" u="sng" cap="small" dirty="0">
                <a:effectLst/>
                <a:latin typeface="Times New Roman" panose="02020603050405020304" pitchFamily="18" charset="0"/>
                <a:ea typeface="Times New Roman" panose="02020603050405020304" pitchFamily="18" charset="0"/>
                <a:cs typeface="Times New Roman" panose="02020603050405020304" pitchFamily="18" charset="0"/>
              </a:rPr>
              <a:t>THE DAY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188700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504753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742950" marR="0" indent="-51435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Origination of matter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How did nothing create everything?</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mj-lt"/>
              <a:buAutoNum type="arabicPeriod" startAt="3"/>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Origination of life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143000" lvl="1"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 huge body of evolutionary science </a:t>
            </a:r>
          </a:p>
          <a:p>
            <a:pPr marL="1143000" lvl="1" indent="-4572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ut no one can answer the question:  How did the one cell organism come into existence?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How did life originate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1143000" lvl="1"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Darwin’s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black box</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even Darwin, the father of evolutionary science, knew this question can’t be answered.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Meaning and purpose of life?</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929035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Five Unanswerable Questions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8950" y="1433148"/>
            <a:ext cx="10922000" cy="1107996"/>
          </a:xfrm>
          <a:prstGeom prst="rect">
            <a:avLst/>
          </a:prstGeom>
          <a:noFill/>
        </p:spPr>
        <p:txBody>
          <a:bodyPr wrap="square" rtlCol="0">
            <a:spAutoFit/>
          </a:bodyPr>
          <a:lstStyle/>
          <a:p>
            <a:pPr marL="685800" marR="0">
              <a:spcBef>
                <a:spcPts val="0"/>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sum it up, if life is a journey, seems logical that we should know or at least ask three question which essentially forms the last unanswerable 5</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question – Purpose of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CEE6DB17-0609-67E6-2CD4-2F5440255FCE}"/>
              </a:ext>
            </a:extLst>
          </p:cNvPr>
          <p:cNvGraphicFramePr>
            <a:graphicFrameLocks noGrp="1"/>
          </p:cNvGraphicFramePr>
          <p:nvPr>
            <p:extLst>
              <p:ext uri="{D42A27DB-BD31-4B8C-83A1-F6EECF244321}">
                <p14:modId xmlns:p14="http://schemas.microsoft.com/office/powerpoint/2010/main" val="2669987768"/>
              </p:ext>
            </p:extLst>
          </p:nvPr>
        </p:nvGraphicFramePr>
        <p:xfrm>
          <a:off x="558800" y="2927835"/>
          <a:ext cx="10852151" cy="1548915"/>
        </p:xfrm>
        <a:graphic>
          <a:graphicData uri="http://schemas.openxmlformats.org/drawingml/2006/table">
            <a:tbl>
              <a:tblPr firstRow="1" firstCol="1" bandRow="1">
                <a:tableStyleId>{21E4AEA4-8DFA-4A89-87EB-49C32662AFE0}</a:tableStyleId>
              </a:tblPr>
              <a:tblGrid>
                <a:gridCol w="3616675">
                  <a:extLst>
                    <a:ext uri="{9D8B030D-6E8A-4147-A177-3AD203B41FA5}">
                      <a16:colId xmlns:a16="http://schemas.microsoft.com/office/drawing/2014/main" val="3570211624"/>
                    </a:ext>
                  </a:extLst>
                </a:gridCol>
                <a:gridCol w="3617738">
                  <a:extLst>
                    <a:ext uri="{9D8B030D-6E8A-4147-A177-3AD203B41FA5}">
                      <a16:colId xmlns:a16="http://schemas.microsoft.com/office/drawing/2014/main" val="286982171"/>
                    </a:ext>
                  </a:extLst>
                </a:gridCol>
                <a:gridCol w="3617738">
                  <a:extLst>
                    <a:ext uri="{9D8B030D-6E8A-4147-A177-3AD203B41FA5}">
                      <a16:colId xmlns:a16="http://schemas.microsoft.com/office/drawing/2014/main" val="1729162061"/>
                    </a:ext>
                  </a:extLst>
                </a:gridCol>
              </a:tblGrid>
              <a:tr h="324386">
                <a:tc>
                  <a:txBody>
                    <a:bodyPr/>
                    <a:lstStyle/>
                    <a:p>
                      <a:pPr marL="0" marR="0">
                        <a:spcBef>
                          <a:spcPts val="0"/>
                        </a:spcBef>
                        <a:spcAft>
                          <a:spcPts val="0"/>
                        </a:spcAft>
                      </a:pPr>
                      <a:r>
                        <a:rPr lang="en-US" sz="2400" dirty="0">
                          <a:effectLst/>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solidFill>
                            <a:srgbClr val="002060"/>
                          </a:solidFill>
                          <a:effectLst/>
                        </a:rPr>
                        <a:t>World</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dirty="0">
                          <a:solidFill>
                            <a:srgbClr val="002060"/>
                          </a:solidFill>
                          <a:effectLst/>
                        </a:rPr>
                        <a:t>Scriptures</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5667516"/>
                  </a:ext>
                </a:extLst>
              </a:tr>
              <a:tr h="424200">
                <a:tc>
                  <a:txBody>
                    <a:bodyPr/>
                    <a:lstStyle/>
                    <a:p>
                      <a:pPr marL="0" marR="0">
                        <a:spcBef>
                          <a:spcPts val="0"/>
                        </a:spcBef>
                        <a:spcAft>
                          <a:spcPts val="0"/>
                        </a:spcAft>
                      </a:pPr>
                      <a:r>
                        <a:rPr lang="en-US" sz="2400" dirty="0">
                          <a:solidFill>
                            <a:srgbClr val="002060"/>
                          </a:solidFill>
                          <a:effectLst/>
                        </a:rPr>
                        <a:t>Who put us on Journey?</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Don’t Know</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God</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289075"/>
                  </a:ext>
                </a:extLst>
              </a:tr>
              <a:tr h="324386">
                <a:tc>
                  <a:txBody>
                    <a:bodyPr/>
                    <a:lstStyle/>
                    <a:p>
                      <a:pPr marL="0" marR="0">
                        <a:spcBef>
                          <a:spcPts val="0"/>
                        </a:spcBef>
                        <a:spcAft>
                          <a:spcPts val="0"/>
                        </a:spcAft>
                      </a:pPr>
                      <a:r>
                        <a:rPr lang="en-US" sz="2400" dirty="0">
                          <a:solidFill>
                            <a:srgbClr val="002060"/>
                          </a:solidFill>
                          <a:effectLst/>
                        </a:rPr>
                        <a:t>Purpose of this Journey?</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Don’t Know</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Become God’s Children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5290265"/>
                  </a:ext>
                </a:extLst>
              </a:tr>
              <a:tr h="393195">
                <a:tc>
                  <a:txBody>
                    <a:bodyPr/>
                    <a:lstStyle/>
                    <a:p>
                      <a:pPr marL="0" marR="0">
                        <a:spcBef>
                          <a:spcPts val="0"/>
                        </a:spcBef>
                        <a:spcAft>
                          <a:spcPts val="0"/>
                        </a:spcAft>
                      </a:pPr>
                      <a:r>
                        <a:rPr lang="en-US" sz="2400" dirty="0">
                          <a:solidFill>
                            <a:srgbClr val="002060"/>
                          </a:solidFill>
                          <a:effectLst/>
                        </a:rPr>
                        <a:t>Destination?</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a:solidFill>
                            <a:srgbClr val="002060"/>
                          </a:solidFill>
                          <a:effectLst/>
                        </a:rPr>
                        <a:t>Oblivion</a:t>
                      </a:r>
                      <a:endParaRPr lang="en-US" sz="2400" b="1">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2400" b="1" dirty="0">
                          <a:solidFill>
                            <a:srgbClr val="002060"/>
                          </a:solidFill>
                          <a:effectLst/>
                        </a:rPr>
                        <a:t>Heaven</a:t>
                      </a:r>
                      <a:endParaRPr lang="en-US" sz="2400" b="1"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7336931"/>
                  </a:ext>
                </a:extLst>
              </a:tr>
            </a:tbl>
          </a:graphicData>
        </a:graphic>
      </p:graphicFrame>
    </p:spTree>
    <p:extLst>
      <p:ext uri="{BB962C8B-B14F-4D97-AF65-F5344CB8AC3E}">
        <p14:creationId xmlns:p14="http://schemas.microsoft.com/office/powerpoint/2010/main" val="37657626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685800" y="1433148"/>
            <a:ext cx="10725150" cy="489364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All creation reveals the existence of God</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ninformed therefore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worship the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rather than the creator</a:t>
            </a:r>
          </a:p>
          <a:p>
            <a:pPr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1:25 </a:t>
            </a:r>
            <a:r>
              <a:rPr lang="en-US" sz="2400" dirty="0">
                <a:latin typeface="Times New Roman" panose="02020603050405020304" pitchFamily="18" charset="0"/>
                <a:cs typeface="Times New Roman" panose="02020603050405020304" pitchFamily="18" charset="0"/>
              </a:rPr>
              <a:t>They exchanged the truth of God for a lie, and worshiped and served </a:t>
            </a:r>
            <a:r>
              <a:rPr lang="en-US" sz="2400" b="1" u="sng" dirty="0">
                <a:latin typeface="Times New Roman" panose="02020603050405020304" pitchFamily="18" charset="0"/>
                <a:cs typeface="Times New Roman" panose="02020603050405020304" pitchFamily="18" charset="0"/>
              </a:rPr>
              <a:t>created things </a:t>
            </a:r>
            <a:r>
              <a:rPr lang="en-US" sz="2400" dirty="0">
                <a:latin typeface="Times New Roman" panose="02020603050405020304" pitchFamily="18" charset="0"/>
                <a:cs typeface="Times New Roman" panose="02020603050405020304" pitchFamily="18" charset="0"/>
              </a:rPr>
              <a:t>rather than </a:t>
            </a:r>
            <a:r>
              <a:rPr lang="en-US" sz="2400" b="1" u="sng" dirty="0">
                <a:latin typeface="Times New Roman" panose="02020603050405020304" pitchFamily="18" charset="0"/>
                <a:cs typeface="Times New Roman" panose="02020603050405020304" pitchFamily="18" charset="0"/>
              </a:rPr>
              <a:t>the Creator-</a:t>
            </a:r>
            <a:r>
              <a:rPr lang="en-US" sz="2400" dirty="0">
                <a:latin typeface="Times New Roman" panose="02020603050405020304" pitchFamily="18" charset="0"/>
                <a:cs typeface="Times New Roman" panose="02020603050405020304" pitchFamily="18" charset="0"/>
              </a:rPr>
              <a:t>-who is forever praised. Amen. </a:t>
            </a:r>
            <a:br>
              <a:rPr lang="en-US" sz="2400" dirty="0"/>
            </a:br>
            <a:endParaRPr lang="en-US" sz="2400" dirty="0"/>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Man needs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knowledge</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that comes from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God’s word</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God’s infinite wisdom and purpose, God reveals or uncovers His spiritual mysteries through His word </a:t>
            </a:r>
          </a:p>
          <a:p>
            <a:pPr marL="0" marR="0">
              <a:spcBef>
                <a:spcPts val="0"/>
              </a:spcBef>
              <a:spcAft>
                <a:spcPts val="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So the better to way to look at it is this way.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reveals His existence and all the hidden spiritual realities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through His word</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ll of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creation confirms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truth of God’s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908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Before Time Began</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323987"/>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It was then – Before Time – Before Earth – Before Man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God formed His desire to bring Other Sons into Glory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Promised His Sons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Established His Predetermined Plan on How to Bestow His Gift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Set into Motion the building of His church</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45578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685800" y="1433148"/>
            <a:ext cx="10725150" cy="3416320"/>
          </a:xfrm>
          <a:prstGeom prst="rect">
            <a:avLst/>
          </a:prstGeom>
          <a:noFill/>
        </p:spPr>
        <p:txBody>
          <a:bodyPr wrap="square" rtlCol="0">
            <a:spAutoFit/>
          </a:bodyPr>
          <a:lstStyle/>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Let’s remember what we just revealed about God’s word: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Word is Truth. John 17:17</a:t>
            </a:r>
          </a:p>
          <a:p>
            <a:pPr marL="1257300" lvl="2" indent="-342900">
              <a:buFont typeface="Symbol" panose="05050102010706020507" pitchFamily="18" charset="2"/>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God is Truth. John 14:16</a:t>
            </a:r>
          </a:p>
          <a:p>
            <a:pPr marL="1257300" lvl="2"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is the Word. John 1:1</a:t>
            </a: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cannot lie. Titus 2:1; Hebrews 6:18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(truth) is the author of His word (truth). 2 Timothy 3:16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257300" lvl="2"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God’s word is complete. 2 Peter 1:3</a:t>
            </a:r>
          </a:p>
          <a:p>
            <a:pPr lvl="2"/>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Now Add: God’s word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reveals spiritual mysteries </a:t>
            </a:r>
            <a:r>
              <a:rPr lang="en-US" sz="2400" dirty="0">
                <a:latin typeface="Times New Roman" panose="02020603050405020304" pitchFamily="18" charset="0"/>
                <a:ea typeface="Calibri" panose="020F0502020204030204" pitchFamily="34" charset="0"/>
                <a:cs typeface="Times New Roman" panose="02020603050405020304" pitchFamily="18" charset="0"/>
              </a:rPr>
              <a:t>hidden from ages past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37485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4" name="TextBox 3">
            <a:extLst>
              <a:ext uri="{FF2B5EF4-FFF2-40B4-BE49-F238E27FC236}">
                <a16:creationId xmlns:a16="http://schemas.microsoft.com/office/drawing/2014/main" id="{7B150AD5-B4DA-B4BA-7160-2E49BEC5B55E}"/>
              </a:ext>
            </a:extLst>
          </p:cNvPr>
          <p:cNvSpPr txBox="1"/>
          <p:nvPr/>
        </p:nvSpPr>
        <p:spPr>
          <a:xfrm>
            <a:off x="685800" y="1433148"/>
            <a:ext cx="1072515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Timothy 2:3-4 …God our Savior, </a:t>
            </a:r>
            <a:r>
              <a:rPr lang="en-US" sz="2000" b="1" baseline="30000" dirty="0">
                <a:effectLst/>
                <a:latin typeface="Times New Roman" panose="02020603050405020304" pitchFamily="18" charset="0"/>
                <a:ea typeface="Calibri" panose="020F0502020204030204" pitchFamily="34" charset="0"/>
                <a:cs typeface="Times New Roman" panose="02020603050405020304" pitchFamily="18" charset="0"/>
              </a:rPr>
              <a:t>4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who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desires all men to be saved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and to come to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 knowledge of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truth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Romans 16:25-27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Now to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(God) who is able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establish</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(support, strengthen)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you</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(how?) by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my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gospel and the proclamation of Jesus Christ</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(God’s word - scripture)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according to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(based on or </a:t>
            </a:r>
            <a:r>
              <a:rPr lang="en-US" sz="2000" dirty="0">
                <a:latin typeface="Times New Roman" panose="02020603050405020304" pitchFamily="18" charset="0"/>
                <a:ea typeface="Calibri" panose="020F0502020204030204" pitchFamily="34" charset="0"/>
                <a:cs typeface="Times New Roman" panose="02020603050405020304" pitchFamily="18" charset="0"/>
              </a:rPr>
              <a:t>pursuant to)</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revelation of the mystery hidden for long ages past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now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revealed and made known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through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prophetic writings</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by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command</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of the eternal God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(again, God’s word – scripture) so that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all nations might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believe and obey</a:t>
            </a:r>
          </a:p>
          <a:p>
            <a:pPr marL="0" marR="0">
              <a:spcBef>
                <a:spcPts val="0"/>
              </a:spcBef>
              <a:spcAft>
                <a:spcPts val="0"/>
              </a:spcAft>
            </a:pPr>
            <a:endPar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 desires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men to be saved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by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knowledge of the truth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(God’s word)</a:t>
            </a: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God’s mystery is </a:t>
            </a:r>
            <a:r>
              <a:rPr lang="en-US" sz="2000" b="1" dirty="0">
                <a:latin typeface="Times New Roman" panose="02020603050405020304" pitchFamily="18" charset="0"/>
                <a:ea typeface="Calibri" panose="020F0502020204030204" pitchFamily="34" charset="0"/>
                <a:cs typeface="Times New Roman" panose="02020603050405020304" pitchFamily="18" charset="0"/>
              </a:rPr>
              <a:t>the gospel of Christ </a:t>
            </a:r>
            <a:r>
              <a:rPr lang="en-US" sz="2000" dirty="0">
                <a:latin typeface="Times New Roman" panose="02020603050405020304" pitchFamily="18" charset="0"/>
                <a:ea typeface="Calibri" panose="020F0502020204030204" pitchFamily="34" charset="0"/>
                <a:cs typeface="Times New Roman" panose="02020603050405020304" pitchFamily="18" charset="0"/>
              </a:rPr>
              <a:t>– good news of salvation through Jesus Christ</a:t>
            </a:r>
          </a:p>
          <a:p>
            <a:pPr marL="342900" indent="-34290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God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commanded the revealing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the mystery of the gospel (fulness of time – Galatians 4:4)</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mysteries of God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(gospel) are contained in </a:t>
            </a:r>
            <a:r>
              <a:rPr lang="en-US" sz="2000" b="1" dirty="0">
                <a:latin typeface="Times New Roman" panose="02020603050405020304" pitchFamily="18" charset="0"/>
                <a:ea typeface="Calibri" panose="020F0502020204030204" pitchFamily="34" charset="0"/>
                <a:cs typeface="Times New Roman" panose="02020603050405020304" pitchFamily="18" charset="0"/>
              </a:rPr>
              <a:t>God’s</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word</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The revelation of God’s mystery </a:t>
            </a:r>
            <a:r>
              <a:rPr lang="en-US" sz="2000" dirty="0">
                <a:latin typeface="Times New Roman" panose="02020603050405020304" pitchFamily="18" charset="0"/>
                <a:ea typeface="Calibri" panose="020F0502020204030204" pitchFamily="34" charset="0"/>
                <a:cs typeface="Times New Roman" panose="02020603050405020304" pitchFamily="18" charset="0"/>
              </a:rPr>
              <a:t>is accomplished by preaching and </a:t>
            </a:r>
            <a:r>
              <a:rPr lang="en-US" sz="2000" b="1" dirty="0">
                <a:latin typeface="Times New Roman" panose="02020603050405020304" pitchFamily="18" charset="0"/>
                <a:ea typeface="Calibri" panose="020F0502020204030204" pitchFamily="34" charset="0"/>
                <a:cs typeface="Times New Roman" panose="02020603050405020304" pitchFamily="18" charset="0"/>
              </a:rPr>
              <a:t>teaching God’s word</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mystery is made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known to whom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All nations – all mankind</a:t>
            </a:r>
          </a:p>
          <a:p>
            <a:pPr marL="3429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For what purpose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latin typeface="Times New Roman" panose="02020603050405020304" pitchFamily="18" charset="0"/>
                <a:ea typeface="Calibri" panose="020F0502020204030204" pitchFamily="34" charset="0"/>
                <a:cs typeface="Times New Roman" panose="02020603050405020304" pitchFamily="18" charset="0"/>
              </a:rPr>
              <a:t>F</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or all nations  - believe and obey</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T</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herefore, for all men to be saved.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6" name="Straight Connector 5">
            <a:extLst>
              <a:ext uri="{FF2B5EF4-FFF2-40B4-BE49-F238E27FC236}">
                <a16:creationId xmlns:a16="http://schemas.microsoft.com/office/drawing/2014/main" id="{BDCA72B5-97B4-B117-1C9A-0622A56A1E49}"/>
              </a:ext>
            </a:extLst>
          </p:cNvPr>
          <p:cNvCxnSpPr>
            <a:cxnSpLocks/>
          </p:cNvCxnSpPr>
          <p:nvPr/>
        </p:nvCxnSpPr>
        <p:spPr>
          <a:xfrm>
            <a:off x="4988257" y="6506423"/>
            <a:ext cx="5933466" cy="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17173C78-2081-810F-DA47-70A7E0055695}"/>
              </a:ext>
            </a:extLst>
          </p:cNvPr>
          <p:cNvCxnSpPr>
            <a:cxnSpLocks/>
          </p:cNvCxnSpPr>
          <p:nvPr/>
        </p:nvCxnSpPr>
        <p:spPr>
          <a:xfrm>
            <a:off x="10921723" y="4336676"/>
            <a:ext cx="0" cy="2169747"/>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29E45E6-5BB8-00E5-461E-323B90940997}"/>
              </a:ext>
            </a:extLst>
          </p:cNvPr>
          <p:cNvCxnSpPr>
            <a:cxnSpLocks/>
          </p:cNvCxnSpPr>
          <p:nvPr/>
        </p:nvCxnSpPr>
        <p:spPr>
          <a:xfrm flipH="1">
            <a:off x="9056594" y="4336676"/>
            <a:ext cx="1865129" cy="0"/>
          </a:xfrm>
          <a:prstGeom prst="straightConnector1">
            <a:avLst/>
          </a:prstGeom>
          <a:ln w="317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948924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82520" y="1279254"/>
            <a:ext cx="10725150" cy="5509200"/>
          </a:xfrm>
          <a:prstGeom prst="rect">
            <a:avLst/>
          </a:prstGeom>
          <a:noFill/>
        </p:spPr>
        <p:txBody>
          <a:bodyPr wrap="square" rtlCol="0">
            <a:spAutoFit/>
          </a:bodyPr>
          <a:lstStyle/>
          <a:p>
            <a:pPr marL="0" marR="0">
              <a:spcBef>
                <a:spcPts val="0"/>
              </a:spcBef>
              <a:spcAft>
                <a:spcPts val="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Colossians 1:25-27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Of </a:t>
            </a:r>
            <a:r>
              <a:rPr lang="en-US" sz="32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church</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 was made a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minister</a:t>
            </a:r>
            <a:r>
              <a:rPr lang="en-US" sz="3200" dirty="0">
                <a:latin typeface="Times New Roman" panose="02020603050405020304" pitchFamily="18" charset="0"/>
                <a:ea typeface="Calibri" panose="020F0502020204030204" pitchFamily="34" charset="0"/>
                <a:cs typeface="Times New Roman" panose="02020603050405020304" pitchFamily="18" charset="0"/>
              </a:rPr>
              <a:t> (</a:t>
            </a:r>
            <a:r>
              <a:rPr lang="en-US" sz="3200" i="1" dirty="0" err="1">
                <a:latin typeface="Times New Roman" panose="02020603050405020304" pitchFamily="18" charset="0"/>
                <a:ea typeface="Calibri" panose="020F0502020204030204" pitchFamily="34" charset="0"/>
                <a:cs typeface="Times New Roman" panose="02020603050405020304" pitchFamily="18" charset="0"/>
              </a:rPr>
              <a:t>diakonos</a:t>
            </a:r>
            <a:r>
              <a:rPr lang="en-US" sz="3200" dirty="0">
                <a:latin typeface="Times New Roman" panose="02020603050405020304" pitchFamily="18" charset="0"/>
                <a:ea typeface="Calibri" panose="020F0502020204030204" pitchFamily="34" charset="0"/>
                <a:cs typeface="Times New Roman" panose="02020603050405020304" pitchFamily="18" charset="0"/>
              </a:rPr>
              <a:t> servant – deacon) (why?)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according to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(because of)</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stewardship</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(administration of something entrusted into the steward’s care)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from God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bestowed on me (why?) for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your benefit</a:t>
            </a:r>
            <a:r>
              <a:rPr lang="en-US" sz="32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(the saints at Colossae)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 that I might fully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carry out the </a:t>
            </a:r>
            <a:r>
              <a:rPr lang="en-US" sz="3200" b="1" i="1" u="sng" dirty="0">
                <a:effectLst/>
                <a:latin typeface="Times New Roman" panose="02020603050405020304" pitchFamily="18" charset="0"/>
                <a:ea typeface="Calibri" panose="020F0502020204030204" pitchFamily="34" charset="0"/>
                <a:cs typeface="Times New Roman" panose="02020603050405020304" pitchFamily="18" charset="0"/>
              </a:rPr>
              <a:t>preaching of</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 of God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the word of God?)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i="1" dirty="0">
                <a:effectLst/>
                <a:latin typeface="Times New Roman" panose="02020603050405020304" pitchFamily="18" charset="0"/>
                <a:ea typeface="Calibri" panose="020F0502020204030204" pitchFamily="34" charset="0"/>
                <a:cs typeface="Times New Roman" panose="02020603050405020304" pitchFamily="18" charset="0"/>
              </a:rPr>
              <a:t>that is,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mystery</a:t>
            </a:r>
            <a:r>
              <a:rPr lang="en-US" sz="3200" b="1" u="sng" dirty="0">
                <a:latin typeface="Times New Roman" panose="02020603050405020304" pitchFamily="18" charset="0"/>
                <a:ea typeface="Calibri" panose="020F0502020204030204" pitchFamily="34" charset="0"/>
                <a:cs typeface="Times New Roman" panose="02020603050405020304" pitchFamily="18" charset="0"/>
              </a:rPr>
              <a:t> </a:t>
            </a:r>
            <a:r>
              <a:rPr lang="en-US" sz="3200" dirty="0">
                <a:latin typeface="Times New Roman" panose="02020603050405020304" pitchFamily="18" charset="0"/>
                <a:ea typeface="Calibri" panose="020F0502020204030204" pitchFamily="34" charset="0"/>
                <a:cs typeface="Times New Roman" panose="02020603050405020304" pitchFamily="18" charset="0"/>
              </a:rPr>
              <a:t>(gospel)</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which has been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hidden</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from the </a:t>
            </a:r>
            <a:r>
              <a:rPr lang="en-US" sz="32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past</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ages and generations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has now been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manifested to His saints</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2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to whom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willed to make known</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what is the riches of the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glory of this mystery</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among the Gentiles, which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 Christ in you</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the hope of glory.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9668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82520" y="1279254"/>
            <a:ext cx="10725150" cy="3416320"/>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Colossians 1:24-27 (NIV) </a:t>
            </a:r>
            <a:r>
              <a:rPr lang="en-US" sz="2800" dirty="0">
                <a:latin typeface="Times New Roman" panose="02020603050405020304" pitchFamily="18" charset="0"/>
                <a:cs typeface="Times New Roman" panose="02020603050405020304" pitchFamily="18" charset="0"/>
              </a:rPr>
              <a:t>…his body, which is </a:t>
            </a:r>
            <a:r>
              <a:rPr lang="en-US" sz="2800" b="1" u="sng" dirty="0">
                <a:latin typeface="Times New Roman" panose="02020603050405020304" pitchFamily="18" charset="0"/>
                <a:cs typeface="Times New Roman" panose="02020603050405020304" pitchFamily="18" charset="0"/>
              </a:rPr>
              <a:t>the church</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25 </a:t>
            </a:r>
            <a:r>
              <a:rPr lang="en-US" sz="2800" dirty="0">
                <a:latin typeface="Times New Roman" panose="02020603050405020304" pitchFamily="18" charset="0"/>
                <a:cs typeface="Times New Roman" panose="02020603050405020304" pitchFamily="18" charset="0"/>
              </a:rPr>
              <a:t> I have </a:t>
            </a:r>
            <a:r>
              <a:rPr lang="en-US" sz="2800" b="1" u="sng" dirty="0">
                <a:latin typeface="Times New Roman" panose="02020603050405020304" pitchFamily="18" charset="0"/>
                <a:cs typeface="Times New Roman" panose="02020603050405020304" pitchFamily="18" charset="0"/>
              </a:rPr>
              <a:t>become its servant </a:t>
            </a:r>
            <a:r>
              <a:rPr lang="en-US" sz="2800" dirty="0">
                <a:latin typeface="Times New Roman" panose="02020603050405020304" pitchFamily="18" charset="0"/>
                <a:cs typeface="Times New Roman" panose="02020603050405020304" pitchFamily="18" charset="0"/>
              </a:rPr>
              <a:t>by the </a:t>
            </a:r>
            <a:r>
              <a:rPr lang="en-US" sz="2800" b="1" u="sng" dirty="0">
                <a:latin typeface="Times New Roman" panose="02020603050405020304" pitchFamily="18" charset="0"/>
                <a:cs typeface="Times New Roman" panose="02020603050405020304" pitchFamily="18" charset="0"/>
              </a:rPr>
              <a:t>commission </a:t>
            </a:r>
            <a:r>
              <a:rPr lang="en-US" sz="2800" dirty="0">
                <a:latin typeface="Times New Roman" panose="02020603050405020304" pitchFamily="18" charset="0"/>
                <a:cs typeface="Times New Roman" panose="02020603050405020304" pitchFamily="18" charset="0"/>
              </a:rPr>
              <a:t>God gave me </a:t>
            </a:r>
            <a:r>
              <a:rPr lang="en-US" sz="2800" b="1" u="sng" dirty="0">
                <a:latin typeface="Times New Roman" panose="02020603050405020304" pitchFamily="18" charset="0"/>
                <a:cs typeface="Times New Roman" panose="02020603050405020304" pitchFamily="18" charset="0"/>
              </a:rPr>
              <a:t>to present to you </a:t>
            </a:r>
            <a:r>
              <a:rPr lang="en-US" sz="2800" dirty="0">
                <a:latin typeface="Times New Roman" panose="02020603050405020304" pitchFamily="18" charset="0"/>
                <a:cs typeface="Times New Roman" panose="02020603050405020304" pitchFamily="18" charset="0"/>
              </a:rPr>
              <a:t>the </a:t>
            </a:r>
            <a:r>
              <a:rPr lang="en-US" sz="2800" b="1" u="sng" dirty="0">
                <a:latin typeface="Times New Roman" panose="02020603050405020304" pitchFamily="18" charset="0"/>
                <a:cs typeface="Times New Roman" panose="02020603050405020304" pitchFamily="18" charset="0"/>
              </a:rPr>
              <a:t>word of God </a:t>
            </a:r>
            <a:r>
              <a:rPr lang="en-US" sz="2800" dirty="0">
                <a:latin typeface="Times New Roman" panose="02020603050405020304" pitchFamily="18" charset="0"/>
                <a:cs typeface="Times New Roman" panose="02020603050405020304" pitchFamily="18" charset="0"/>
              </a:rPr>
              <a:t>in its fullness-- </a:t>
            </a:r>
            <a:r>
              <a:rPr lang="en-US" sz="2800" baseline="30000" dirty="0">
                <a:latin typeface="Times New Roman" panose="02020603050405020304" pitchFamily="18" charset="0"/>
                <a:cs typeface="Times New Roman" panose="02020603050405020304" pitchFamily="18" charset="0"/>
              </a:rPr>
              <a:t>26 </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the mystery </a:t>
            </a:r>
            <a:r>
              <a:rPr lang="en-US" sz="2800" dirty="0">
                <a:latin typeface="Times New Roman" panose="02020603050405020304" pitchFamily="18" charset="0"/>
                <a:cs typeface="Times New Roman" panose="02020603050405020304" pitchFamily="18" charset="0"/>
              </a:rPr>
              <a:t>that has been kept hidden for ages and generations, but is </a:t>
            </a:r>
            <a:r>
              <a:rPr lang="en-US" sz="2800" b="1" u="sng" dirty="0">
                <a:latin typeface="Times New Roman" panose="02020603050405020304" pitchFamily="18" charset="0"/>
                <a:cs typeface="Times New Roman" panose="02020603050405020304" pitchFamily="18" charset="0"/>
              </a:rPr>
              <a:t>now disclosed to the saints. </a:t>
            </a:r>
            <a:r>
              <a:rPr lang="en-US" sz="2800" baseline="30000" dirty="0">
                <a:latin typeface="Times New Roman" panose="02020603050405020304" pitchFamily="18" charset="0"/>
                <a:cs typeface="Times New Roman" panose="02020603050405020304" pitchFamily="18" charset="0"/>
              </a:rPr>
              <a:t>27 </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To them</a:t>
            </a:r>
            <a:r>
              <a:rPr lang="en-US" sz="2800" dirty="0">
                <a:latin typeface="Times New Roman" panose="02020603050405020304" pitchFamily="18" charset="0"/>
                <a:cs typeface="Times New Roman" panose="02020603050405020304" pitchFamily="18" charset="0"/>
              </a:rPr>
              <a:t> (the saints) God has chosen to make </a:t>
            </a:r>
            <a:r>
              <a:rPr lang="en-US" sz="2800" b="1" u="sng" dirty="0">
                <a:latin typeface="Times New Roman" panose="02020603050405020304" pitchFamily="18" charset="0"/>
                <a:cs typeface="Times New Roman" panose="02020603050405020304" pitchFamily="18" charset="0"/>
              </a:rPr>
              <a:t>known among the Gentiles </a:t>
            </a:r>
            <a:r>
              <a:rPr lang="en-US" sz="2800" dirty="0">
                <a:latin typeface="Times New Roman" panose="02020603050405020304" pitchFamily="18" charset="0"/>
                <a:cs typeface="Times New Roman" panose="02020603050405020304" pitchFamily="18" charset="0"/>
              </a:rPr>
              <a:t>the glorious riches of </a:t>
            </a:r>
            <a:r>
              <a:rPr lang="en-US" sz="2800" b="1" u="sng" dirty="0">
                <a:latin typeface="Times New Roman" panose="02020603050405020304" pitchFamily="18" charset="0"/>
                <a:cs typeface="Times New Roman" panose="02020603050405020304" pitchFamily="18" charset="0"/>
              </a:rPr>
              <a:t>this mystery</a:t>
            </a:r>
            <a:r>
              <a:rPr lang="en-US" sz="2800" dirty="0">
                <a:latin typeface="Times New Roman" panose="02020603050405020304" pitchFamily="18" charset="0"/>
                <a:cs typeface="Times New Roman" panose="02020603050405020304" pitchFamily="18" charset="0"/>
              </a:rPr>
              <a:t>, which is </a:t>
            </a:r>
            <a:r>
              <a:rPr lang="en-US" sz="2800" b="1" u="sng" dirty="0">
                <a:latin typeface="Times New Roman" panose="02020603050405020304" pitchFamily="18" charset="0"/>
                <a:cs typeface="Times New Roman" panose="02020603050405020304" pitchFamily="18" charset="0"/>
              </a:rPr>
              <a:t>Christ in you</a:t>
            </a:r>
            <a:r>
              <a:rPr lang="en-US" sz="2800" dirty="0">
                <a:latin typeface="Times New Roman" panose="02020603050405020304" pitchFamily="18" charset="0"/>
                <a:cs typeface="Times New Roman" panose="02020603050405020304" pitchFamily="18" charset="0"/>
              </a:rPr>
              <a:t>, the hope of glory. </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669177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86842" y="1880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733425" y="876054"/>
            <a:ext cx="10725150" cy="5335948"/>
          </a:xfrm>
          <a:prstGeom prst="rect">
            <a:avLst/>
          </a:prstGeom>
          <a:noFill/>
        </p:spPr>
        <p:txBody>
          <a:bodyPr wrap="square" rtlCol="0">
            <a:spAutoFit/>
          </a:bodyPr>
          <a:lstStyle/>
          <a:p>
            <a:pPr marL="285750" marR="0" indent="-285750">
              <a:lnSpc>
                <a:spcPct val="107000"/>
              </a:lnSpc>
              <a:spcBef>
                <a:spcPts val="0"/>
              </a:spcBef>
              <a:spcAft>
                <a:spcPts val="800"/>
              </a:spcAft>
              <a:buSzPct val="124000"/>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made Paul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servant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the purpose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stewardship</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(care and administration)</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Stewardship of what?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word </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God’s word is what?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God’s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mysteries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of the gospel formerly hidden to past ages</a:t>
            </a:r>
          </a:p>
          <a:p>
            <a:pPr marL="285750" indent="-285750">
              <a:lnSpc>
                <a:spcPct val="107000"/>
              </a:lnSpc>
              <a:spcAft>
                <a:spcPts val="800"/>
              </a:spcAft>
              <a:buSzPct val="100000"/>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God’s mysteries are what?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Christ in you</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 the gospel message of salvation</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commanded the mysteries be revealed</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To whom did God command the mysteries be revealed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First t</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 the saints of God</a:t>
            </a:r>
          </a:p>
          <a:p>
            <a:pPr marL="285750" marR="0" indent="-285750">
              <a:lnSpc>
                <a:spcPct val="107000"/>
              </a:lnSpc>
              <a:spcBef>
                <a:spcPts val="0"/>
              </a:spcBef>
              <a:spcAft>
                <a:spcPts val="800"/>
              </a:spcAft>
              <a:buSzPct val="100000"/>
              <a:buFont typeface="Arial" panose="020B0604020202020204" pitchFamily="34" charset="0"/>
              <a:buChar char="•"/>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Why? For the saints to reveal the mystery of salvation </a:t>
            </a:r>
            <a:r>
              <a:rPr lang="en-US" sz="2400" b="1" kern="100" dirty="0">
                <a:latin typeface="Times New Roman" panose="02020603050405020304" pitchFamily="18" charset="0"/>
                <a:ea typeface="Calibri" panose="020F0502020204030204" pitchFamily="34" charset="0"/>
                <a:cs typeface="Times New Roman" panose="02020603050405020304" pitchFamily="18" charset="0"/>
              </a:rPr>
              <a:t>to the gentiles</a:t>
            </a:r>
            <a:endPar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How are the mysteries revealed?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Pr</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eaching and Teaching</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Word of God</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Are the saints now the stewards of God’s mystery? Yes. B</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y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God’s will</a:t>
            </a: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Paul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entrusted to the saints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dirty="0">
                <a:latin typeface="Times New Roman" panose="02020603050405020304" pitchFamily="18" charset="0"/>
                <a:ea typeface="Calibri" panose="020F0502020204030204" pitchFamily="34" charset="0"/>
                <a:cs typeface="Times New Roman" panose="02020603050405020304" pitchFamily="18" charset="0"/>
              </a:rPr>
              <a:t>God’s</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word for preservation and preaching God’s word</a:t>
            </a:r>
          </a:p>
          <a:p>
            <a:pPr marL="342900" marR="0" lvl="0" indent="-342900">
              <a:lnSpc>
                <a:spcPct val="107000"/>
              </a:lnSpc>
              <a:spcBef>
                <a:spcPts val="0"/>
              </a:spcBef>
              <a:spcAft>
                <a:spcPts val="800"/>
              </a:spcAft>
              <a:buFont typeface="Arial" panose="020B0604020202020204" pitchFamily="34" charset="0"/>
              <a:buChar char="•"/>
              <a:tabLst>
                <a:tab pos="457200" algn="l"/>
              </a:tabLs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How do we know that?</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762380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163472" y="21406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531140" y="988268"/>
            <a:ext cx="10725150" cy="5940088"/>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Acts 16:17 </a:t>
            </a:r>
            <a:r>
              <a:rPr lang="en-US" sz="2400" dirty="0">
                <a:latin typeface="Times New Roman" panose="02020603050405020304" pitchFamily="18" charset="0"/>
                <a:cs typeface="Times New Roman" panose="02020603050405020304" pitchFamily="18" charset="0"/>
              </a:rPr>
              <a:t> Following after Paul and us, she kept crying out, saying, "These men are </a:t>
            </a:r>
            <a:r>
              <a:rPr lang="en-US" sz="2400" b="1" u="sng" dirty="0">
                <a:highlight>
                  <a:srgbClr val="FFFF00"/>
                </a:highlight>
                <a:latin typeface="Times New Roman" panose="02020603050405020304" pitchFamily="18" charset="0"/>
                <a:cs typeface="Times New Roman" panose="02020603050405020304" pitchFamily="18" charset="0"/>
              </a:rPr>
              <a:t>bond-servants</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doulos</a:t>
            </a:r>
            <a:r>
              <a:rPr lang="en-US" sz="2400" i="1" dirty="0">
                <a:latin typeface="Times New Roman" panose="02020603050405020304" pitchFamily="18" charset="0"/>
                <a:cs typeface="Times New Roman" panose="02020603050405020304" pitchFamily="18" charset="0"/>
              </a:rPr>
              <a:t> - slaves</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of the Most High God</a:t>
            </a:r>
            <a:r>
              <a:rPr lang="en-US" sz="2400" dirty="0">
                <a:latin typeface="Times New Roman" panose="02020603050405020304" pitchFamily="18" charset="0"/>
                <a:cs typeface="Times New Roman" panose="02020603050405020304" pitchFamily="18" charset="0"/>
              </a:rPr>
              <a:t> who are </a:t>
            </a:r>
            <a:r>
              <a:rPr lang="en-US" sz="2400" b="1" u="sng" dirty="0">
                <a:latin typeface="Times New Roman" panose="02020603050405020304" pitchFamily="18" charset="0"/>
                <a:cs typeface="Times New Roman" panose="02020603050405020304" pitchFamily="18" charset="0"/>
              </a:rPr>
              <a:t>proclaiming to you the </a:t>
            </a:r>
            <a:r>
              <a:rPr lang="en-US" sz="2400" b="1" u="sng" dirty="0">
                <a:highlight>
                  <a:srgbClr val="FFFF00"/>
                </a:highlight>
                <a:latin typeface="Times New Roman" panose="02020603050405020304" pitchFamily="18" charset="0"/>
                <a:cs typeface="Times New Roman" panose="02020603050405020304" pitchFamily="18" charset="0"/>
              </a:rPr>
              <a:t>way of salvation </a:t>
            </a:r>
            <a:r>
              <a:rPr lang="en-US" sz="2400" dirty="0">
                <a:latin typeface="Times New Roman" panose="02020603050405020304" pitchFamily="18" charset="0"/>
                <a:cs typeface="Times New Roman" panose="02020603050405020304" pitchFamily="18" charset="0"/>
              </a:rPr>
              <a:t>(G</a:t>
            </a:r>
            <a:r>
              <a:rPr lang="en-US" sz="2400" u="sng" dirty="0">
                <a:latin typeface="Times New Roman" panose="02020603050405020304" pitchFamily="18" charset="0"/>
                <a:cs typeface="Times New Roman" panose="02020603050405020304" pitchFamily="18" charset="0"/>
              </a:rPr>
              <a:t>od’s hidden mystery now revealed)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4:1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Let a man regard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(Paul and the saints) in this manner, 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servants of Christ</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stewards</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of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mysteries of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Again, Paul states both </a:t>
            </a:r>
            <a:r>
              <a:rPr lang="en-US" sz="2400" b="1" u="sng" dirty="0">
                <a:latin typeface="Times New Roman" panose="02020603050405020304" pitchFamily="18" charset="0"/>
                <a:cs typeface="Times New Roman" panose="02020603050405020304" pitchFamily="18" charset="0"/>
              </a:rPr>
              <a:t>he and the saints </a:t>
            </a:r>
            <a:r>
              <a:rPr lang="en-US" sz="2400" dirty="0">
                <a:latin typeface="Times New Roman" panose="02020603050405020304" pitchFamily="18" charset="0"/>
                <a:cs typeface="Times New Roman" panose="02020603050405020304" pitchFamily="18" charset="0"/>
              </a:rPr>
              <a:t>in the church are </a:t>
            </a:r>
            <a:r>
              <a:rPr lang="en-US" sz="2400" b="1" u="sng" dirty="0">
                <a:latin typeface="Times New Roman" panose="02020603050405020304" pitchFamily="18" charset="0"/>
                <a:cs typeface="Times New Roman" panose="02020603050405020304" pitchFamily="18" charset="0"/>
              </a:rPr>
              <a:t>servants and stewards </a:t>
            </a:r>
            <a:r>
              <a:rPr lang="en-US" sz="2400" dirty="0">
                <a:latin typeface="Times New Roman" panose="02020603050405020304" pitchFamily="18" charset="0"/>
                <a:cs typeface="Times New Roman" panose="02020603050405020304" pitchFamily="18" charset="0"/>
              </a:rPr>
              <a:t>of God’s mysteries. That stewardship is fulfilled in proclaiming God’s word.</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We as the </a:t>
            </a:r>
            <a:r>
              <a:rPr lang="en-US" sz="2400" b="1" u="sng" dirty="0">
                <a:latin typeface="Times New Roman" panose="02020603050405020304" pitchFamily="18" charset="0"/>
                <a:cs typeface="Times New Roman" panose="02020603050405020304" pitchFamily="18" charset="0"/>
              </a:rPr>
              <a:t>saints</a:t>
            </a:r>
            <a:r>
              <a:rPr lang="en-US" sz="2400" dirty="0">
                <a:latin typeface="Times New Roman" panose="02020603050405020304" pitchFamily="18" charset="0"/>
                <a:cs typeface="Times New Roman" panose="02020603050405020304" pitchFamily="18" charset="0"/>
              </a:rPr>
              <a:t> of God are God’s </a:t>
            </a:r>
            <a:r>
              <a:rPr lang="en-US" sz="2400" b="1" u="sng" dirty="0">
                <a:latin typeface="Times New Roman" panose="02020603050405020304" pitchFamily="18" charset="0"/>
                <a:cs typeface="Times New Roman" panose="02020603050405020304" pitchFamily="18" charset="0"/>
              </a:rPr>
              <a:t>bond-servants</a:t>
            </a:r>
            <a:r>
              <a:rPr lang="en-US" sz="2400" dirty="0">
                <a:latin typeface="Times New Roman" panose="02020603050405020304" pitchFamily="18" charset="0"/>
                <a:cs typeface="Times New Roman" panose="02020603050405020304" pitchFamily="18" charset="0"/>
              </a:rPr>
              <a:t> who as </a:t>
            </a:r>
            <a:r>
              <a:rPr lang="en-US" sz="2400" b="1" u="sng" dirty="0">
                <a:latin typeface="Times New Roman" panose="02020603050405020304" pitchFamily="18" charset="0"/>
                <a:cs typeface="Times New Roman" panose="02020603050405020304" pitchFamily="18" charset="0"/>
              </a:rPr>
              <a:t>stewards</a:t>
            </a:r>
            <a:r>
              <a:rPr lang="en-US" sz="2400" dirty="0">
                <a:latin typeface="Times New Roman" panose="02020603050405020304" pitchFamily="18" charset="0"/>
                <a:cs typeface="Times New Roman" panose="02020603050405020304" pitchFamily="18" charset="0"/>
              </a:rPr>
              <a:t> of God’s word proclaim </a:t>
            </a:r>
            <a:r>
              <a:rPr lang="en-US" sz="2400" b="1" u="sng" dirty="0">
                <a:latin typeface="Times New Roman" panose="02020603050405020304" pitchFamily="18" charset="0"/>
                <a:cs typeface="Times New Roman" panose="02020603050405020304" pitchFamily="18" charset="0"/>
              </a:rPr>
              <a:t>salvation</a:t>
            </a:r>
            <a:r>
              <a:rPr lang="en-US" sz="2400" dirty="0">
                <a:latin typeface="Times New Roman" panose="02020603050405020304" pitchFamily="18" charset="0"/>
                <a:cs typeface="Times New Roman" panose="02020603050405020304" pitchFamily="18" charset="0"/>
              </a:rPr>
              <a:t> – the </a:t>
            </a:r>
            <a:r>
              <a:rPr lang="en-US" sz="2400" b="1" u="sng" dirty="0">
                <a:latin typeface="Times New Roman" panose="02020603050405020304" pitchFamily="18" charset="0"/>
                <a:cs typeface="Times New Roman" panose="02020603050405020304" pitchFamily="18" charset="0"/>
              </a:rPr>
              <a:t>hidden mystery of God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Christ in you</a:t>
            </a:r>
            <a:r>
              <a:rPr lang="en-US" sz="2400" dirty="0">
                <a:latin typeface="Times New Roman" panose="02020603050405020304" pitchFamily="18" charset="0"/>
                <a:cs typeface="Times New Roman" panose="02020603050405020304" pitchFamily="18" charset="0"/>
              </a:rPr>
              <a:t>.”</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That which God has hidden to </a:t>
            </a:r>
            <a:r>
              <a:rPr lang="en-US" sz="2400" b="1" u="sng" dirty="0">
                <a:latin typeface="Times New Roman" panose="02020603050405020304" pitchFamily="18" charset="0"/>
                <a:cs typeface="Times New Roman" panose="02020603050405020304" pitchFamily="18" charset="0"/>
              </a:rPr>
              <a:t>physical man </a:t>
            </a:r>
            <a:r>
              <a:rPr lang="en-US" sz="2400" dirty="0">
                <a:latin typeface="Times New Roman" panose="02020603050405020304" pitchFamily="18" charset="0"/>
                <a:cs typeface="Times New Roman" panose="02020603050405020304" pitchFamily="18" charset="0"/>
              </a:rPr>
              <a:t>is revealed by </a:t>
            </a:r>
            <a:r>
              <a:rPr lang="en-US" sz="2400" b="1" u="sng" dirty="0">
                <a:latin typeface="Times New Roman" panose="02020603050405020304" pitchFamily="18" charset="0"/>
                <a:cs typeface="Times New Roman" panose="02020603050405020304" pitchFamily="18" charset="0"/>
              </a:rPr>
              <a:t>spiritual men </a:t>
            </a:r>
            <a:r>
              <a:rPr lang="en-US" sz="2400" dirty="0">
                <a:latin typeface="Times New Roman" panose="02020603050405020304" pitchFamily="18" charset="0"/>
                <a:cs typeface="Times New Roman" panose="02020603050405020304" pitchFamily="18" charset="0"/>
              </a:rPr>
              <a:t>(God’s sons) </a:t>
            </a:r>
          </a:p>
          <a:p>
            <a:endParaRPr lang="en-US" sz="2000" dirty="0">
              <a:latin typeface="Times New Roman" panose="02020603050405020304" pitchFamily="18"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929EB9F0-720D-E71D-5D61-22A1E7F0E0AC}"/>
              </a:ext>
            </a:extLst>
          </p:cNvPr>
          <p:cNvCxnSpPr>
            <a:cxnSpLocks/>
          </p:cNvCxnSpPr>
          <p:nvPr/>
        </p:nvCxnSpPr>
        <p:spPr>
          <a:xfrm>
            <a:off x="5518662" y="2149518"/>
            <a:ext cx="445410" cy="805218"/>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EF637F9-8598-7926-0322-CA4128843AD6}"/>
              </a:ext>
            </a:extLst>
          </p:cNvPr>
          <p:cNvCxnSpPr>
            <a:cxnSpLocks/>
          </p:cNvCxnSpPr>
          <p:nvPr/>
        </p:nvCxnSpPr>
        <p:spPr>
          <a:xfrm>
            <a:off x="1335574" y="1688906"/>
            <a:ext cx="0" cy="1149825"/>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1542AD11-1EAD-F4C6-1CF2-4480B83A7792}"/>
              </a:ext>
            </a:extLst>
          </p:cNvPr>
          <p:cNvCxnSpPr>
            <a:cxnSpLocks/>
          </p:cNvCxnSpPr>
          <p:nvPr/>
        </p:nvCxnSpPr>
        <p:spPr>
          <a:xfrm flipH="1">
            <a:off x="4769893" y="2913793"/>
            <a:ext cx="375313" cy="771099"/>
          </a:xfrm>
          <a:prstGeom prst="straightConnector1">
            <a:avLst/>
          </a:prstGeom>
          <a:ln w="349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82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51147"/>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974542"/>
            <a:ext cx="10975227" cy="5632311"/>
          </a:xfrm>
          <a:prstGeom prst="rect">
            <a:avLst/>
          </a:prstGeom>
          <a:noFill/>
        </p:spPr>
        <p:txBody>
          <a:bodyPr wrap="square">
            <a:spAutoFit/>
          </a:bodyPr>
          <a:lstStyle/>
          <a:p>
            <a:r>
              <a:rPr lang="en-US" sz="2000" b="1" dirty="0">
                <a:latin typeface="Times New Roman" panose="02020603050405020304" pitchFamily="18" charset="0"/>
                <a:cs typeface="Times New Roman" panose="02020603050405020304" pitchFamily="18" charset="0"/>
              </a:rPr>
              <a:t>Matthew 28:19-20 </a:t>
            </a:r>
            <a:r>
              <a:rPr lang="en-US" sz="2000" dirty="0">
                <a:latin typeface="Times New Roman" panose="02020603050405020304" pitchFamily="18" charset="0"/>
                <a:cs typeface="Times New Roman" panose="02020603050405020304" pitchFamily="18" charset="0"/>
              </a:rPr>
              <a:t> "Go therefore and </a:t>
            </a:r>
            <a:r>
              <a:rPr lang="en-US" sz="2000" b="1" u="sng" dirty="0">
                <a:highlight>
                  <a:srgbClr val="FFFF00"/>
                </a:highlight>
                <a:latin typeface="Times New Roman" panose="02020603050405020304" pitchFamily="18" charset="0"/>
                <a:cs typeface="Times New Roman" panose="02020603050405020304" pitchFamily="18" charset="0"/>
              </a:rPr>
              <a:t>make disciples </a:t>
            </a:r>
            <a:r>
              <a:rPr lang="en-US" sz="2000" b="1" u="sng" dirty="0">
                <a:latin typeface="Times New Roman" panose="02020603050405020304" pitchFamily="18" charset="0"/>
                <a:cs typeface="Times New Roman" panose="02020603050405020304" pitchFamily="18" charset="0"/>
              </a:rPr>
              <a:t>of all the nations</a:t>
            </a:r>
            <a:r>
              <a:rPr lang="en-US" sz="2000" dirty="0">
                <a:latin typeface="Times New Roman" panose="02020603050405020304" pitchFamily="18" charset="0"/>
                <a:cs typeface="Times New Roman" panose="02020603050405020304" pitchFamily="18" charset="0"/>
              </a:rPr>
              <a:t>, baptizing them in the name of the Father and the Son and the Holy Spirit, </a:t>
            </a:r>
            <a:r>
              <a:rPr lang="en-US" sz="2000" baseline="30000" dirty="0">
                <a:latin typeface="Times New Roman" panose="02020603050405020304" pitchFamily="18" charset="0"/>
                <a:cs typeface="Times New Roman" panose="02020603050405020304" pitchFamily="18" charset="0"/>
              </a:rPr>
              <a:t>20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teaching </a:t>
            </a:r>
            <a:r>
              <a:rPr lang="en-US" sz="2000" b="1" u="sng" dirty="0">
                <a:latin typeface="Times New Roman" panose="02020603050405020304" pitchFamily="18" charset="0"/>
                <a:cs typeface="Times New Roman" panose="02020603050405020304" pitchFamily="18" charset="0"/>
              </a:rPr>
              <a:t>them to observe </a:t>
            </a:r>
            <a:r>
              <a:rPr lang="en-US" sz="2000" b="1" u="sng" dirty="0">
                <a:highlight>
                  <a:srgbClr val="FFFF00"/>
                </a:highlight>
                <a:latin typeface="Times New Roman" panose="02020603050405020304" pitchFamily="18" charset="0"/>
                <a:cs typeface="Times New Roman" panose="02020603050405020304" pitchFamily="18" charset="0"/>
              </a:rPr>
              <a:t>all that I commanded </a:t>
            </a:r>
            <a:r>
              <a:rPr lang="en-US"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2 Timothy 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things which you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heard from me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(gospel message – revealed mystery of </a:t>
            </a:r>
            <a:r>
              <a:rPr lang="en-US" sz="2000" dirty="0">
                <a:latin typeface="Times New Roman" panose="02020603050405020304" pitchFamily="18" charset="0"/>
                <a:ea typeface="Calibri" panose="020F0502020204030204" pitchFamily="34" charset="0"/>
                <a:cs typeface="Times New Roman" panose="02020603050405020304" pitchFamily="18" charset="0"/>
              </a:rPr>
              <a:t>God) in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presence of many witnesses,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entrust</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(stewardship)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these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faithful men </a:t>
            </a:r>
            <a:r>
              <a:rPr lang="en-US" sz="2000" b="1" u="sng" dirty="0">
                <a:effectLst/>
                <a:latin typeface="Times New Roman" panose="02020603050405020304" pitchFamily="18" charset="0"/>
                <a:ea typeface="Calibri" panose="020F0502020204030204" pitchFamily="34" charset="0"/>
                <a:cs typeface="Times New Roman" panose="02020603050405020304" pitchFamily="18" charset="0"/>
              </a:rPr>
              <a:t>who will be able to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teach others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also.</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Paul </a:t>
            </a:r>
            <a:r>
              <a:rPr lang="en-US" sz="2000" dirty="0">
                <a:latin typeface="Times New Roman" panose="02020603050405020304" pitchFamily="18" charset="0"/>
                <a:ea typeface="Calibri" panose="020F0502020204030204" pitchFamily="34" charset="0"/>
                <a:cs typeface="Times New Roman" panose="02020603050405020304" pitchFamily="18" charset="0"/>
              </a:rPr>
              <a:t>was 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servant</a:t>
            </a:r>
            <a:r>
              <a:rPr lang="en-US" sz="2000" u="sng"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a:latin typeface="Times New Roman" panose="02020603050405020304" pitchFamily="18" charset="0"/>
                <a:ea typeface="Calibri" panose="020F0502020204030204" pitchFamily="34" charset="0"/>
                <a:cs typeface="Times New Roman" panose="02020603050405020304" pitchFamily="18" charset="0"/>
              </a:rPr>
              <a:t>of Christ 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steward</a:t>
            </a:r>
            <a:r>
              <a:rPr lang="en-US" sz="2000" dirty="0">
                <a:latin typeface="Times New Roman" panose="02020603050405020304" pitchFamily="18" charset="0"/>
                <a:ea typeface="Calibri" panose="020F0502020204030204" pitchFamily="34" charset="0"/>
                <a:cs typeface="Times New Roman" panose="02020603050405020304" pitchFamily="18" charset="0"/>
              </a:rPr>
              <a:t> of the mysteries of God – the gospel</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Through the teaching of the word, Paul revealed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the mysteries </a:t>
            </a:r>
            <a:r>
              <a:rPr lang="en-US" sz="2000" dirty="0">
                <a:latin typeface="Times New Roman" panose="02020603050405020304" pitchFamily="18" charset="0"/>
                <a:ea typeface="Calibri" panose="020F0502020204030204" pitchFamily="34" charset="0"/>
                <a:cs typeface="Times New Roman" panose="02020603050405020304" pitchFamily="18" charset="0"/>
              </a:rPr>
              <a:t>of God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to the saints </a:t>
            </a:r>
            <a:r>
              <a:rPr lang="en-US" sz="2000" dirty="0">
                <a:latin typeface="Times New Roman" panose="02020603050405020304" pitchFamily="18" charset="0"/>
                <a:ea typeface="Calibri" panose="020F0502020204030204" pitchFamily="34" charset="0"/>
                <a:cs typeface="Times New Roman" panose="02020603050405020304" pitchFamily="18" charset="0"/>
              </a:rPr>
              <a:t>in the church</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saints</a:t>
            </a:r>
            <a:r>
              <a:rPr lang="en-US" sz="2000" dirty="0">
                <a:latin typeface="Times New Roman" panose="02020603050405020304" pitchFamily="18" charset="0"/>
                <a:ea typeface="Calibri" panose="020F0502020204030204" pitchFamily="34" charset="0"/>
                <a:cs typeface="Times New Roman" panose="02020603050405020304" pitchFamily="18" charset="0"/>
              </a:rPr>
              <a:t> are now also 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servants of God </a:t>
            </a:r>
            <a:r>
              <a:rPr lang="en-US" sz="2000" dirty="0">
                <a:latin typeface="Times New Roman" panose="02020603050405020304" pitchFamily="18" charset="0"/>
                <a:ea typeface="Calibri" panose="020F0502020204030204" pitchFamily="34" charset="0"/>
                <a:cs typeface="Times New Roman" panose="02020603050405020304" pitchFamily="18" charset="0"/>
              </a:rPr>
              <a:t>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stewards of God’s word</a:t>
            </a: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We fulfill our stewardship responsibilities by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preserving</a:t>
            </a:r>
            <a:r>
              <a:rPr lang="en-US" sz="2000" dirty="0">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preaching God’s word</a:t>
            </a:r>
            <a:r>
              <a:rPr lang="en-US" sz="2000" dirty="0">
                <a:latin typeface="Times New Roman" panose="02020603050405020304" pitchFamily="18" charset="0"/>
                <a:ea typeface="Calibri" panose="020F0502020204030204" pitchFamily="34" charset="0"/>
                <a:cs typeface="Times New Roman" panose="02020603050405020304" pitchFamily="18" charset="0"/>
              </a:rPr>
              <a:t> to other men as commanded by God</a:t>
            </a:r>
            <a:endParaRPr lang="en-US" sz="2000" b="1" u="sng"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In this way, the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mysteries of </a:t>
            </a:r>
            <a:r>
              <a:rPr lang="en-US" sz="2000" dirty="0">
                <a:latin typeface="Times New Roman" panose="02020603050405020304" pitchFamily="18" charset="0"/>
                <a:ea typeface="Calibri" panose="020F0502020204030204" pitchFamily="34" charset="0"/>
                <a:cs typeface="Times New Roman" panose="02020603050405020304" pitchFamily="18" charset="0"/>
              </a:rPr>
              <a:t>God (the gospel) is handed down from </a:t>
            </a:r>
            <a:r>
              <a:rPr lang="en-US" sz="2000" b="1" u="sng" dirty="0">
                <a:latin typeface="Times New Roman" panose="02020603050405020304" pitchFamily="18" charset="0"/>
                <a:ea typeface="Calibri" panose="020F0502020204030204" pitchFamily="34" charset="0"/>
                <a:cs typeface="Times New Roman" panose="02020603050405020304" pitchFamily="18" charset="0"/>
              </a:rPr>
              <a:t>generation to generation.</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Romans 1:17 </a:t>
            </a:r>
            <a:r>
              <a:rPr lang="en-US" sz="2000" dirty="0">
                <a:latin typeface="Times New Roman" panose="02020603050405020304" pitchFamily="18" charset="0"/>
                <a:cs typeface="Times New Roman" panose="02020603050405020304" pitchFamily="18" charset="0"/>
              </a:rPr>
              <a:t>For in </a:t>
            </a:r>
            <a:r>
              <a:rPr lang="en-US" sz="2000" b="1" u="sng" dirty="0">
                <a:highlight>
                  <a:srgbClr val="FFFF00"/>
                </a:highlight>
                <a:latin typeface="Times New Roman" panose="02020603050405020304" pitchFamily="18" charset="0"/>
                <a:cs typeface="Times New Roman" panose="02020603050405020304" pitchFamily="18" charset="0"/>
              </a:rPr>
              <a:t>it</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(gospel) </a:t>
            </a:r>
            <a:r>
              <a:rPr lang="en-US" sz="2000" i="1" dirty="0">
                <a:latin typeface="Times New Roman" panose="02020603050405020304" pitchFamily="18" charset="0"/>
                <a:cs typeface="Times New Roman" panose="02020603050405020304" pitchFamily="18" charset="0"/>
              </a:rPr>
              <a:t>the</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righteousness</a:t>
            </a:r>
            <a:r>
              <a:rPr lang="en-US" sz="2000" dirty="0">
                <a:latin typeface="Times New Roman" panose="02020603050405020304" pitchFamily="18" charset="0"/>
                <a:cs typeface="Times New Roman" panose="02020603050405020304" pitchFamily="18" charset="0"/>
              </a:rPr>
              <a:t> (holiness) of God is revealed from </a:t>
            </a:r>
            <a:r>
              <a:rPr lang="en-US" sz="2000" b="1" u="sng" dirty="0">
                <a:highlight>
                  <a:srgbClr val="FFFF00"/>
                </a:highlight>
                <a:latin typeface="Times New Roman" panose="02020603050405020304" pitchFamily="18" charset="0"/>
                <a:cs typeface="Times New Roman" panose="02020603050405020304" pitchFamily="18" charset="0"/>
              </a:rPr>
              <a:t>faith to faith</a:t>
            </a:r>
            <a:r>
              <a:rPr lang="en-US" sz="2000" dirty="0">
                <a:latin typeface="Times New Roman" panose="02020603050405020304" pitchFamily="18" charset="0"/>
                <a:cs typeface="Times New Roman" panose="02020603050405020304" pitchFamily="18" charset="0"/>
              </a:rPr>
              <a:t>; as it is written, "</a:t>
            </a:r>
            <a:r>
              <a:rPr lang="en-US" sz="2000" cap="small" dirty="0">
                <a:effectLst/>
                <a:latin typeface="Times New Roman" panose="02020603050405020304" pitchFamily="18" charset="0"/>
                <a:cs typeface="Times New Roman" panose="02020603050405020304" pitchFamily="18" charset="0"/>
              </a:rPr>
              <a:t>BUT THE </a:t>
            </a:r>
            <a:r>
              <a:rPr lang="en-US" sz="2000" b="1" u="sng" cap="small" dirty="0">
                <a:effectLst/>
                <a:highlight>
                  <a:srgbClr val="FFFF00"/>
                </a:highlight>
                <a:latin typeface="Times New Roman" panose="02020603050405020304" pitchFamily="18" charset="0"/>
                <a:cs typeface="Times New Roman" panose="02020603050405020304" pitchFamily="18" charset="0"/>
              </a:rPr>
              <a:t>RIGHTEOUS</a:t>
            </a:r>
            <a:r>
              <a:rPr lang="en-US" sz="2000" dirty="0">
                <a:latin typeface="Times New Roman" panose="02020603050405020304" pitchFamily="18"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man</a:t>
            </a:r>
            <a:r>
              <a:rPr lang="en-US" sz="2000" dirty="0">
                <a:latin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cs typeface="Times New Roman" panose="02020603050405020304" pitchFamily="18" charset="0"/>
              </a:rPr>
              <a:t>SHALL LIVE BY</a:t>
            </a:r>
            <a:r>
              <a:rPr lang="en-US" sz="2000" dirty="0">
                <a:latin typeface="Times New Roman" panose="02020603050405020304" pitchFamily="18" charset="0"/>
                <a:cs typeface="Times New Roman" panose="02020603050405020304" pitchFamily="18" charset="0"/>
              </a:rPr>
              <a:t> </a:t>
            </a:r>
            <a:r>
              <a:rPr lang="en-US" sz="2000" b="1" u="sng" cap="small" dirty="0">
                <a:effectLst/>
                <a:highlight>
                  <a:srgbClr val="FFFF00"/>
                </a:highlight>
                <a:latin typeface="Times New Roman" panose="02020603050405020304" pitchFamily="18" charset="0"/>
                <a:cs typeface="Times New Roman" panose="02020603050405020304" pitchFamily="18" charset="0"/>
              </a:rPr>
              <a:t>FAITH</a:t>
            </a:r>
            <a:r>
              <a:rPr lang="en-US" sz="2000" dirty="0">
                <a:latin typeface="Times New Roman" panose="02020603050405020304" pitchFamily="18" charset="0"/>
                <a:cs typeface="Times New Roman" panose="02020603050405020304" pitchFamily="18" charset="0"/>
              </a:rPr>
              <a:t>." </a:t>
            </a:r>
            <a:br>
              <a:rPr lang="en-US" sz="2000" dirty="0"/>
            </a:br>
            <a:endParaRPr lang="en-US" sz="2000" dirty="0">
              <a:solidFill>
                <a:srgbClr val="363636"/>
              </a:solidFill>
              <a:latin typeface="Times New Roman" panose="02020603050405020304" pitchFamily="18" charset="0"/>
              <a:cs typeface="Times New Roman" panose="02020603050405020304" pitchFamily="18" charset="0"/>
            </a:endParaRPr>
          </a:p>
          <a:p>
            <a:endParaRPr lang="en-US" sz="2000" b="1" u="sng"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317552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51147"/>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974542"/>
            <a:ext cx="10975227" cy="5570756"/>
          </a:xfrm>
          <a:prstGeom prst="rect">
            <a:avLst/>
          </a:prstGeom>
          <a:noFill/>
        </p:spPr>
        <p:txBody>
          <a:bodyPr wrap="square">
            <a:spAutoFit/>
          </a:bodyPr>
          <a:lstStyle/>
          <a:p>
            <a:endParaRPr lang="en-US" sz="2000" dirty="0">
              <a:solidFill>
                <a:srgbClr val="363636"/>
              </a:solidFill>
              <a:latin typeface="Times New Roman" panose="02020603050405020304" pitchFamily="18" charset="0"/>
              <a:cs typeface="Times New Roman" panose="02020603050405020304" pitchFamily="18" charset="0"/>
            </a:endParaRPr>
          </a:p>
          <a:p>
            <a:pPr algn="ctr"/>
            <a:r>
              <a:rPr lang="en-US" sz="4800" dirty="0">
                <a:solidFill>
                  <a:srgbClr val="363636"/>
                </a:solidFill>
                <a:latin typeface="Times New Roman" panose="02020603050405020304" pitchFamily="18" charset="0"/>
                <a:cs typeface="Times New Roman" panose="02020603050405020304" pitchFamily="18" charset="0"/>
              </a:rPr>
              <a:t>S</a:t>
            </a:r>
            <a:r>
              <a:rPr lang="en-US" sz="4800" b="0" i="0" dirty="0">
                <a:solidFill>
                  <a:srgbClr val="363636"/>
                </a:solidFill>
                <a:effectLst/>
                <a:latin typeface="Times New Roman" panose="02020603050405020304" pitchFamily="18" charset="0"/>
                <a:cs typeface="Times New Roman" panose="02020603050405020304" pitchFamily="18" charset="0"/>
              </a:rPr>
              <a:t>taggering truth. </a:t>
            </a:r>
          </a:p>
          <a:p>
            <a:pPr algn="ctr"/>
            <a:endParaRPr lang="en-US" sz="4800" b="0" i="0" dirty="0">
              <a:solidFill>
                <a:srgbClr val="363636"/>
              </a:solidFill>
              <a:effectLst/>
              <a:latin typeface="Times New Roman" panose="02020603050405020304" pitchFamily="18" charset="0"/>
              <a:cs typeface="Times New Roman" panose="02020603050405020304" pitchFamily="18" charset="0"/>
            </a:endParaRPr>
          </a:p>
          <a:p>
            <a:pPr algn="ctr"/>
            <a:r>
              <a:rPr lang="en-US" sz="4800" b="0" i="0" dirty="0">
                <a:solidFill>
                  <a:srgbClr val="363636"/>
                </a:solidFill>
                <a:effectLst/>
                <a:latin typeface="Times New Roman" panose="02020603050405020304" pitchFamily="18" charset="0"/>
                <a:cs typeface="Times New Roman" panose="02020603050405020304" pitchFamily="18" charset="0"/>
              </a:rPr>
              <a:t>God has </a:t>
            </a:r>
            <a:r>
              <a:rPr lang="en-US" sz="4800" b="1" i="0" u="sng" dirty="0">
                <a:solidFill>
                  <a:srgbClr val="363636"/>
                </a:solidFill>
                <a:effectLst/>
                <a:latin typeface="Times New Roman" panose="02020603050405020304" pitchFamily="18" charset="0"/>
                <a:cs typeface="Times New Roman" panose="02020603050405020304" pitchFamily="18" charset="0"/>
              </a:rPr>
              <a:t>entrusted His gospel mystery</a:t>
            </a:r>
            <a:r>
              <a:rPr lang="en-US" sz="4800" i="0" dirty="0">
                <a:solidFill>
                  <a:srgbClr val="363636"/>
                </a:solidFill>
                <a:effectLst/>
                <a:latin typeface="Times New Roman" panose="02020603050405020304" pitchFamily="18" charset="0"/>
                <a:cs typeface="Times New Roman" panose="02020603050405020304" pitchFamily="18" charset="0"/>
              </a:rPr>
              <a:t> to us </a:t>
            </a:r>
            <a:r>
              <a:rPr lang="en-US" sz="4800" b="1" u="sng" dirty="0">
                <a:solidFill>
                  <a:srgbClr val="363636"/>
                </a:solidFill>
                <a:latin typeface="Times New Roman" panose="02020603050405020304" pitchFamily="18" charset="0"/>
                <a:cs typeface="Times New Roman" panose="02020603050405020304" pitchFamily="18" charset="0"/>
              </a:rPr>
              <a:t>His children </a:t>
            </a:r>
            <a:r>
              <a:rPr lang="en-US" sz="4800" dirty="0">
                <a:solidFill>
                  <a:srgbClr val="363636"/>
                </a:solidFill>
                <a:latin typeface="Times New Roman" panose="02020603050405020304" pitchFamily="18" charset="0"/>
                <a:cs typeface="Times New Roman" panose="02020603050405020304" pitchFamily="18" charset="0"/>
              </a:rPr>
              <a:t>– the </a:t>
            </a:r>
            <a:r>
              <a:rPr lang="en-US" sz="4800" b="1" u="sng" dirty="0">
                <a:solidFill>
                  <a:srgbClr val="363636"/>
                </a:solidFill>
                <a:latin typeface="Times New Roman" panose="02020603050405020304" pitchFamily="18" charset="0"/>
                <a:cs typeface="Times New Roman" panose="02020603050405020304" pitchFamily="18" charset="0"/>
              </a:rPr>
              <a:t>Saints</a:t>
            </a:r>
            <a:r>
              <a:rPr lang="en-US" sz="4800" dirty="0">
                <a:solidFill>
                  <a:srgbClr val="363636"/>
                </a:solidFill>
                <a:latin typeface="Times New Roman" panose="02020603050405020304" pitchFamily="18" charset="0"/>
                <a:cs typeface="Times New Roman" panose="02020603050405020304" pitchFamily="18" charset="0"/>
              </a:rPr>
              <a:t> </a:t>
            </a:r>
            <a:r>
              <a:rPr lang="en-US" sz="4800" b="1" dirty="0">
                <a:solidFill>
                  <a:srgbClr val="363636"/>
                </a:solidFill>
                <a:latin typeface="Times New Roman" panose="02020603050405020304" pitchFamily="18" charset="0"/>
                <a:cs typeface="Times New Roman" panose="02020603050405020304" pitchFamily="18" charset="0"/>
              </a:rPr>
              <a:t>in the </a:t>
            </a:r>
            <a:r>
              <a:rPr lang="en-US" sz="4800" b="1" u="sng" dirty="0">
                <a:solidFill>
                  <a:srgbClr val="363636"/>
                </a:solidFill>
                <a:latin typeface="Times New Roman" panose="02020603050405020304" pitchFamily="18" charset="0"/>
                <a:cs typeface="Times New Roman" panose="02020603050405020304" pitchFamily="18" charset="0"/>
              </a:rPr>
              <a:t>Church</a:t>
            </a:r>
          </a:p>
          <a:p>
            <a:pPr algn="ctr"/>
            <a:endParaRPr lang="en-US" sz="4800" b="1" u="sng" dirty="0">
              <a:solidFill>
                <a:srgbClr val="363636"/>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4800" dirty="0">
                <a:solidFill>
                  <a:srgbClr val="363636"/>
                </a:solidFill>
                <a:latin typeface="Times New Roman" panose="02020603050405020304" pitchFamily="18" charset="0"/>
                <a:ea typeface="Calibri" panose="020F0502020204030204" pitchFamily="34" charset="0"/>
                <a:cs typeface="Times New Roman" panose="02020603050405020304" pitchFamily="18" charset="0"/>
              </a:rPr>
              <a:t>We are the Stewards of God’s word</a:t>
            </a:r>
          </a:p>
          <a:p>
            <a:pPr algn="ctr"/>
            <a:r>
              <a:rPr lang="en-US" sz="4800" dirty="0">
                <a:solidFill>
                  <a:srgbClr val="363636"/>
                </a:solidFill>
                <a:latin typeface="Times New Roman" panose="02020603050405020304" pitchFamily="18" charset="0"/>
                <a:ea typeface="Calibri" panose="020F0502020204030204" pitchFamily="34" charset="0"/>
                <a:cs typeface="Times New Roman" panose="02020603050405020304" pitchFamily="18" charset="0"/>
              </a:rPr>
              <a:t>Protect - Preserve – Preach - Teach</a:t>
            </a:r>
            <a:endParaRPr lang="en-US" sz="4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19814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Revelations of Mystery Named in Scripture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25689"/>
            <a:ext cx="10874374" cy="4708981"/>
          </a:xfrm>
          <a:prstGeom prst="rect">
            <a:avLst/>
          </a:prstGeom>
          <a:noFill/>
        </p:spPr>
        <p:txBody>
          <a:bodyPr wrap="square">
            <a:spAutoFit/>
          </a:bodyPr>
          <a:lstStyle/>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scriptures speak of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multiple specific revelations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which essentially are, in their </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totality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gospel or the word of God and Jesus Christ of whom the gospel reveals.</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Christ - Galatians 1:12; 1 Peter 1:7; 1 Peter 1:13</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gospel – Galatians 2:2</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Knowledge of Him – Ephesians 1:17</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 of Christ – Ephesians 3:3</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the Mystery of  “Christ in you” – Colossians 1:27</a:t>
            </a:r>
          </a:p>
          <a:p>
            <a:pPr marL="1143000" marR="0" lvl="2" indent="-228600" algn="just">
              <a:spcBef>
                <a:spcPts val="0"/>
              </a:spcBef>
              <a:spcAft>
                <a:spcPts val="0"/>
              </a:spcAft>
              <a:buFont typeface="Wingdings" panose="05000000000000000000" pitchFamily="2" charset="2"/>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Revelation of Things to Come – Revelations 1:1</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3763472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82227" y="181903"/>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Revelations of Mystery Named in Scripture</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884275" y="884495"/>
            <a:ext cx="10826057" cy="5632311"/>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Luke 2:30-32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(Simeon) For my eyes have seen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You have prepared in the presence of all peoples,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 </a:t>
            </a:r>
            <a:r>
              <a:rPr lang="en-US" sz="24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LIGHT</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REVELATION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TO 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GENTILES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Galatians 4:4-6 </a:t>
            </a:r>
            <a:r>
              <a:rPr lang="en-US" sz="2400" dirty="0">
                <a:latin typeface="Times New Roman" panose="02020603050405020304" pitchFamily="18" charset="0"/>
                <a:cs typeface="Times New Roman" panose="02020603050405020304" pitchFamily="18" charset="0"/>
              </a:rPr>
              <a:t>But when the </a:t>
            </a:r>
            <a:r>
              <a:rPr lang="en-US" sz="2400" b="1" u="sng" dirty="0">
                <a:highlight>
                  <a:srgbClr val="FFFF00"/>
                </a:highlight>
                <a:latin typeface="Times New Roman" panose="02020603050405020304" pitchFamily="18" charset="0"/>
                <a:cs typeface="Times New Roman" panose="02020603050405020304" pitchFamily="18" charset="0"/>
              </a:rPr>
              <a:t>fullness of the time </a:t>
            </a:r>
            <a:r>
              <a:rPr lang="en-US" sz="2400" dirty="0">
                <a:latin typeface="Times New Roman" panose="02020603050405020304" pitchFamily="18" charset="0"/>
                <a:cs typeface="Times New Roman" panose="02020603050405020304" pitchFamily="18" charset="0"/>
              </a:rPr>
              <a:t>came, </a:t>
            </a:r>
            <a:r>
              <a:rPr lang="en-US" sz="2400" b="1" u="sng" dirty="0">
                <a:latin typeface="Times New Roman" panose="02020603050405020304" pitchFamily="18" charset="0"/>
                <a:cs typeface="Times New Roman" panose="02020603050405020304" pitchFamily="18" charset="0"/>
              </a:rPr>
              <a:t>God sent forth </a:t>
            </a:r>
            <a:r>
              <a:rPr lang="en-US" sz="2400" b="1" u="sng" dirty="0">
                <a:highlight>
                  <a:srgbClr val="FFFF00"/>
                </a:highlight>
                <a:latin typeface="Times New Roman" panose="02020603050405020304" pitchFamily="18" charset="0"/>
                <a:cs typeface="Times New Roman" panose="02020603050405020304" pitchFamily="18" charset="0"/>
              </a:rPr>
              <a:t>His Son</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the right time, </a:t>
            </a:r>
            <a:r>
              <a:rPr lang="en-US" sz="2400" dirty="0">
                <a:latin typeface="Times New Roman" panose="02020603050405020304" pitchFamily="18" charset="0"/>
                <a:ea typeface="Calibri" panose="020F0502020204030204" pitchFamily="34" charset="0"/>
                <a:cs typeface="Times New Roman" panose="02020603050405020304" pitchFamily="18" charset="0"/>
              </a:rPr>
              <a:t>God revealed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mystery of Christ </a:t>
            </a:r>
            <a:r>
              <a:rPr lang="en-US" sz="2400" dirty="0">
                <a:latin typeface="Times New Roman" panose="02020603050405020304" pitchFamily="18" charset="0"/>
                <a:ea typeface="Calibri" panose="020F0502020204030204" pitchFamily="34" charset="0"/>
                <a:cs typeface="Times New Roman" panose="02020603050405020304" pitchFamily="18" charset="0"/>
              </a:rPr>
              <a:t>in Jesus Christ Himself</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Christ and the salvation that we have through His sacrifice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great hidden mystery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revealed to all men through</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Christ Himself and</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preaching and teaching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gospel of God’s word</a:t>
            </a:r>
          </a:p>
          <a:p>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Now we are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servants</a:t>
            </a:r>
            <a:r>
              <a:rPr lang="en-US" sz="2400" dirty="0">
                <a:latin typeface="Times New Roman" panose="02020603050405020304" pitchFamily="18" charset="0"/>
                <a:ea typeface="Calibri" panose="020F0502020204030204" pitchFamily="34" charset="0"/>
                <a:cs typeface="Times New Roman" panose="02020603050405020304" pitchFamily="18" charset="0"/>
              </a:rPr>
              <a:t> of God and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stewards</a:t>
            </a:r>
            <a:r>
              <a:rPr lang="en-US" sz="2400" dirty="0">
                <a:latin typeface="Times New Roman" panose="02020603050405020304" pitchFamily="18" charset="0"/>
                <a:ea typeface="Calibri" panose="020F0502020204030204" pitchFamily="34" charset="0"/>
                <a:cs typeface="Times New Roman" panose="02020603050405020304" pitchFamily="18" charset="0"/>
              </a:rPr>
              <a:t> of God’s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mysteries</a:t>
            </a:r>
            <a:r>
              <a:rPr lang="en-US" sz="2400" dirty="0">
                <a:latin typeface="Times New Roman" panose="02020603050405020304" pitchFamily="18" charset="0"/>
                <a:ea typeface="Calibri" panose="020F0502020204030204" pitchFamily="34" charset="0"/>
                <a:cs typeface="Times New Roman" panose="02020603050405020304" pitchFamily="18" charset="0"/>
              </a:rPr>
              <a:t> to be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revealed by us</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464871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Beginning with Man’s Creation and Fall</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801314"/>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God has been moving people, nations, and even nature itself to</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Recreate fallen Humanity – Glorious Exalted Sons</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The Sons receive the Gift of Eternal Life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By Gift and Right of Divine Law – New Covenant</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Right of Inheritance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God’s Eternal Plan of Salvation</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All According to the Gospel Message – The Good News of Salvation</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738116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Role of the Church - Revelation the Word of God </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77202"/>
            <a:ext cx="10975227" cy="5201424"/>
          </a:xfrm>
          <a:prstGeom prst="rect">
            <a:avLst/>
          </a:prstGeom>
          <a:noFill/>
        </p:spPr>
        <p:txBody>
          <a:bodyPr wrap="square">
            <a:spAutoFit/>
          </a:bodyPr>
          <a:lstStyle/>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Timothy 3:15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household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which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church of the living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pillar and support of the truth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b="1" i="0" dirty="0">
                <a:solidFill>
                  <a:srgbClr val="081C2A"/>
                </a:solidFill>
                <a:effectLst/>
                <a:latin typeface="Times New Roman" panose="02020603050405020304" pitchFamily="18" charset="0"/>
                <a:cs typeface="Times New Roman" panose="02020603050405020304" pitchFamily="18" charset="0"/>
              </a:rPr>
              <a:t>Pillar:</a:t>
            </a:r>
            <a:r>
              <a:rPr lang="en-US" sz="2400" b="0" i="0" dirty="0">
                <a:solidFill>
                  <a:srgbClr val="081C2A"/>
                </a:solidFill>
                <a:effectLst/>
                <a:latin typeface="Times New Roman" panose="02020603050405020304" pitchFamily="18" charset="0"/>
                <a:cs typeface="Times New Roman" panose="02020603050405020304" pitchFamily="18" charset="0"/>
              </a:rPr>
              <a:t> Greek word </a:t>
            </a:r>
            <a:r>
              <a:rPr lang="en-US" sz="2400" b="1" i="1" dirty="0" err="1">
                <a:solidFill>
                  <a:srgbClr val="081C2A"/>
                </a:solidFill>
                <a:effectLst/>
                <a:latin typeface="Times New Roman" panose="02020603050405020304" pitchFamily="18" charset="0"/>
                <a:cs typeface="Times New Roman" panose="02020603050405020304" pitchFamily="18" charset="0"/>
              </a:rPr>
              <a:t>stulos</a:t>
            </a:r>
            <a:r>
              <a:rPr lang="en-US" sz="2400" b="0" i="0" dirty="0">
                <a:solidFill>
                  <a:srgbClr val="081C2A"/>
                </a:solidFill>
                <a:effectLst/>
                <a:latin typeface="Times New Roman" panose="02020603050405020304" pitchFamily="18" charset="0"/>
                <a:cs typeface="Times New Roman" panose="02020603050405020304" pitchFamily="18" charset="0"/>
              </a:rPr>
              <a:t> indicating the critical </a:t>
            </a:r>
            <a:r>
              <a:rPr lang="en-US" sz="2400" b="1" i="0" dirty="0">
                <a:solidFill>
                  <a:srgbClr val="081C2A"/>
                </a:solidFill>
                <a:effectLst/>
                <a:latin typeface="Times New Roman" panose="02020603050405020304" pitchFamily="18" charset="0"/>
                <a:cs typeface="Times New Roman" panose="02020603050405020304" pitchFamily="18" charset="0"/>
              </a:rPr>
              <a:t>support</a:t>
            </a:r>
            <a:r>
              <a:rPr lang="en-US" sz="2400" b="0" i="0" dirty="0">
                <a:solidFill>
                  <a:srgbClr val="081C2A"/>
                </a:solidFill>
                <a:effectLst/>
                <a:latin typeface="Times New Roman" panose="02020603050405020304" pitchFamily="18" charset="0"/>
                <a:cs typeface="Times New Roman" panose="02020603050405020304" pitchFamily="18" charset="0"/>
              </a:rPr>
              <a:t> that holds up the building</a:t>
            </a:r>
          </a:p>
          <a:p>
            <a:endParaRPr lang="en-US" sz="2400" b="0" i="0" dirty="0">
              <a:solidFill>
                <a:srgbClr val="081C2A"/>
              </a:solidFill>
              <a:effectLst/>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Support:</a:t>
            </a:r>
            <a:r>
              <a:rPr lang="en-US" sz="2400" dirty="0">
                <a:solidFill>
                  <a:srgbClr val="081C2A"/>
                </a:solidFill>
                <a:latin typeface="Times New Roman" panose="02020603050405020304" pitchFamily="18" charset="0"/>
                <a:cs typeface="Times New Roman" panose="02020603050405020304" pitchFamily="18" charset="0"/>
              </a:rPr>
              <a:t> Greek word </a:t>
            </a:r>
            <a:r>
              <a:rPr lang="en-US" sz="2400" b="1" i="1" dirty="0" err="1">
                <a:solidFill>
                  <a:srgbClr val="081C2A"/>
                </a:solidFill>
                <a:effectLst/>
                <a:latin typeface="Times New Roman" panose="02020603050405020304" pitchFamily="18" charset="0"/>
                <a:cs typeface="Times New Roman" panose="02020603050405020304" pitchFamily="18" charset="0"/>
              </a:rPr>
              <a:t>hedraioma</a:t>
            </a:r>
            <a:r>
              <a:rPr lang="en-US" sz="2400" b="0" i="1" dirty="0">
                <a:solidFill>
                  <a:srgbClr val="081C2A"/>
                </a:solidFill>
                <a:effectLst/>
                <a:latin typeface="Times New Roman" panose="02020603050405020304" pitchFamily="18" charset="0"/>
                <a:cs typeface="Times New Roman" panose="02020603050405020304" pitchFamily="18" charset="0"/>
              </a:rPr>
              <a:t> </a:t>
            </a:r>
            <a:r>
              <a:rPr lang="en-US" sz="2400" b="0" dirty="0">
                <a:solidFill>
                  <a:srgbClr val="081C2A"/>
                </a:solidFill>
                <a:effectLst/>
                <a:latin typeface="Times New Roman" panose="02020603050405020304" pitchFamily="18" charset="0"/>
                <a:cs typeface="Times New Roman" panose="02020603050405020304" pitchFamily="18" charset="0"/>
              </a:rPr>
              <a:t>likewise meaning </a:t>
            </a:r>
            <a:r>
              <a:rPr lang="en-US" sz="2400" b="0" i="0" dirty="0">
                <a:solidFill>
                  <a:srgbClr val="081C2A"/>
                </a:solidFill>
                <a:effectLst/>
                <a:latin typeface="Times New Roman" panose="02020603050405020304" pitchFamily="18" charset="0"/>
                <a:cs typeface="Times New Roman" panose="02020603050405020304" pitchFamily="18" charset="0"/>
              </a:rPr>
              <a:t>“</a:t>
            </a:r>
            <a:r>
              <a:rPr lang="en-US" sz="2400" b="1" i="0" dirty="0">
                <a:solidFill>
                  <a:srgbClr val="081C2A"/>
                </a:solidFill>
                <a:effectLst/>
                <a:latin typeface="Times New Roman" panose="02020603050405020304" pitchFamily="18" charset="0"/>
                <a:cs typeface="Times New Roman" panose="02020603050405020304" pitchFamily="18" charset="0"/>
              </a:rPr>
              <a:t>prop or support</a:t>
            </a:r>
            <a:r>
              <a:rPr lang="en-US" sz="2400" b="0" i="0" dirty="0">
                <a:solidFill>
                  <a:srgbClr val="081C2A"/>
                </a:solidFill>
                <a:effectLst/>
                <a:latin typeface="Times New Roman" panose="02020603050405020304" pitchFamily="18" charset="0"/>
                <a:cs typeface="Times New Roman" panose="02020603050405020304" pitchFamily="18" charset="0"/>
              </a:rPr>
              <a:t>” from the root </a:t>
            </a:r>
            <a:r>
              <a:rPr lang="en-US" sz="2400" dirty="0">
                <a:solidFill>
                  <a:srgbClr val="081C2A"/>
                </a:solidFill>
                <a:latin typeface="Times New Roman" panose="02020603050405020304" pitchFamily="18" charset="0"/>
                <a:cs typeface="Times New Roman" panose="02020603050405020304" pitchFamily="18" charset="0"/>
              </a:rPr>
              <a:t>Greek word meaning </a:t>
            </a:r>
            <a:r>
              <a:rPr lang="en-US" sz="2400" u="sng" dirty="0">
                <a:solidFill>
                  <a:srgbClr val="081C2A"/>
                </a:solidFill>
                <a:latin typeface="Times New Roman" panose="02020603050405020304" pitchFamily="18" charset="0"/>
                <a:cs typeface="Times New Roman" panose="02020603050405020304" pitchFamily="18" charset="0"/>
              </a:rPr>
              <a:t>steadfast</a:t>
            </a:r>
            <a:r>
              <a:rPr lang="en-US" sz="2400" dirty="0">
                <a:solidFill>
                  <a:srgbClr val="081C2A"/>
                </a:solidFill>
                <a:latin typeface="Times New Roman" panose="02020603050405020304" pitchFamily="18" charset="0"/>
                <a:cs typeface="Times New Roman" panose="02020603050405020304" pitchFamily="18" charset="0"/>
              </a:rPr>
              <a:t> suggesting </a:t>
            </a:r>
            <a:r>
              <a:rPr lang="en-US" sz="2400" u="sng" dirty="0">
                <a:solidFill>
                  <a:srgbClr val="081C2A"/>
                </a:solidFill>
                <a:latin typeface="Times New Roman" panose="02020603050405020304" pitchFamily="18" charset="0"/>
                <a:cs typeface="Times New Roman" panose="02020603050405020304" pitchFamily="18" charset="0"/>
              </a:rPr>
              <a:t>foundation</a:t>
            </a:r>
            <a:r>
              <a:rPr lang="en-US" sz="2400" dirty="0">
                <a:solidFill>
                  <a:srgbClr val="081C2A"/>
                </a:solidFill>
                <a:latin typeface="Times New Roman" panose="02020603050405020304" pitchFamily="18" charset="0"/>
                <a:cs typeface="Times New Roman" panose="02020603050405020304" pitchFamily="18" charset="0"/>
              </a:rPr>
              <a:t> (NIV) or </a:t>
            </a:r>
            <a:r>
              <a:rPr lang="en-US" sz="2400" u="sng" dirty="0">
                <a:solidFill>
                  <a:srgbClr val="081C2A"/>
                </a:solidFill>
                <a:latin typeface="Times New Roman" panose="02020603050405020304" pitchFamily="18" charset="0"/>
                <a:cs typeface="Times New Roman" panose="02020603050405020304" pitchFamily="18" charset="0"/>
              </a:rPr>
              <a:t>ground</a:t>
            </a:r>
            <a:r>
              <a:rPr lang="en-US" sz="2400" dirty="0">
                <a:solidFill>
                  <a:srgbClr val="081C2A"/>
                </a:solidFill>
                <a:latin typeface="Times New Roman" panose="02020603050405020304" pitchFamily="18" charset="0"/>
                <a:cs typeface="Times New Roman" panose="02020603050405020304" pitchFamily="18" charset="0"/>
              </a:rPr>
              <a:t> (NKJV, KJV).</a:t>
            </a:r>
          </a:p>
          <a:p>
            <a:endParaRPr lang="en-US" sz="2400" dirty="0">
              <a:solidFill>
                <a:srgbClr val="081C2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b="0" i="0" dirty="0">
                <a:solidFill>
                  <a:srgbClr val="081C2A"/>
                </a:solidFill>
                <a:effectLst/>
                <a:latin typeface="Times New Roman" panose="02020603050405020304" pitchFamily="18" charset="0"/>
                <a:cs typeface="Times New Roman" panose="02020603050405020304" pitchFamily="18" charset="0"/>
              </a:rPr>
              <a:t>Together they carry the sense of the church being a </a:t>
            </a:r>
            <a:r>
              <a:rPr lang="en-US" sz="2400" dirty="0">
                <a:solidFill>
                  <a:srgbClr val="081C2A"/>
                </a:solidFill>
                <a:latin typeface="Times New Roman" panose="02020603050405020304" pitchFamily="18" charset="0"/>
                <a:cs typeface="Times New Roman" panose="02020603050405020304" pitchFamily="18" charset="0"/>
              </a:rPr>
              <a:t>safe</a:t>
            </a:r>
            <a:r>
              <a:rPr lang="en-US" sz="2400" b="0" i="0" dirty="0">
                <a:solidFill>
                  <a:srgbClr val="081C2A"/>
                </a:solidFill>
                <a:effectLst/>
                <a:latin typeface="Times New Roman" panose="02020603050405020304" pitchFamily="18" charset="0"/>
                <a:cs typeface="Times New Roman" panose="02020603050405020304" pitchFamily="18" charset="0"/>
              </a:rPr>
              <a:t> and strong repository structure that</a:t>
            </a:r>
          </a:p>
          <a:p>
            <a:pPr marL="800100" lvl="1" indent="-342900">
              <a:buFont typeface="Arial" panose="020B0604020202020204" pitchFamily="34" charset="0"/>
              <a:buChar char="•"/>
            </a:pPr>
            <a:r>
              <a:rPr lang="en-US" sz="2400" i="0" dirty="0">
                <a:solidFill>
                  <a:srgbClr val="081C2A"/>
                </a:solidFill>
                <a:effectLst/>
                <a:latin typeface="Times New Roman" panose="02020603050405020304" pitchFamily="18" charset="0"/>
                <a:cs typeface="Times New Roman" panose="02020603050405020304" pitchFamily="18" charset="0"/>
              </a:rPr>
              <a:t> protects</a:t>
            </a:r>
          </a:p>
          <a:p>
            <a:pPr marL="800100" lvl="1" indent="-342900">
              <a:buFont typeface="Arial" panose="020B0604020202020204" pitchFamily="34" charset="0"/>
              <a:buChar char="•"/>
            </a:pPr>
            <a:r>
              <a:rPr lang="en-US" sz="2400" i="0" dirty="0">
                <a:solidFill>
                  <a:srgbClr val="081C2A"/>
                </a:solidFill>
                <a:effectLst/>
                <a:latin typeface="Times New Roman" panose="02020603050405020304" pitchFamily="18" charset="0"/>
                <a:cs typeface="Times New Roman" panose="02020603050405020304" pitchFamily="18" charset="0"/>
              </a:rPr>
              <a:t> preserves</a:t>
            </a:r>
          </a:p>
          <a:p>
            <a:pPr marL="800100" lvl="1" indent="-342900">
              <a:buFont typeface="Arial" panose="020B0604020202020204" pitchFamily="34" charset="0"/>
              <a:buChar char="•"/>
            </a:pPr>
            <a:r>
              <a:rPr lang="en-US" sz="2400" i="0" dirty="0">
                <a:solidFill>
                  <a:srgbClr val="081C2A"/>
                </a:solidFill>
                <a:effectLst/>
                <a:latin typeface="Times New Roman" panose="02020603050405020304" pitchFamily="18" charset="0"/>
                <a:cs typeface="Times New Roman" panose="02020603050405020304" pitchFamily="18" charset="0"/>
              </a:rPr>
              <a:t>holds firm and</a:t>
            </a:r>
          </a:p>
          <a:p>
            <a:pPr marL="800100" lvl="1" indent="-342900">
              <a:buFont typeface="Arial" panose="020B0604020202020204" pitchFamily="34" charset="0"/>
              <a:buChar char="•"/>
            </a:pPr>
            <a:r>
              <a:rPr lang="en-US" sz="2400" i="0" dirty="0">
                <a:solidFill>
                  <a:srgbClr val="081C2A"/>
                </a:solidFill>
                <a:effectLst/>
                <a:latin typeface="Times New Roman" panose="02020603050405020304" pitchFamily="18" charset="0"/>
                <a:cs typeface="Times New Roman" panose="02020603050405020304" pitchFamily="18" charset="0"/>
              </a:rPr>
              <a:t>proclaims God’s word </a:t>
            </a:r>
            <a:r>
              <a:rPr lang="en-US" sz="2400" b="0" i="0" dirty="0">
                <a:solidFill>
                  <a:srgbClr val="081C2A"/>
                </a:solidFill>
                <a:effectLst/>
                <a:latin typeface="Times New Roman" panose="02020603050405020304" pitchFamily="18" charset="0"/>
                <a:cs typeface="Times New Roman" panose="02020603050405020304" pitchFamily="18" charset="0"/>
              </a:rPr>
              <a:t>in the world.</a:t>
            </a:r>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18174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5875" y="21602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Role of the Church - Revelation the Word of God </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708" y="927948"/>
            <a:ext cx="10975227" cy="4893647"/>
          </a:xfrm>
          <a:prstGeom prst="rect">
            <a:avLst/>
          </a:prstGeom>
          <a:noFill/>
        </p:spPr>
        <p:txBody>
          <a:bodyPr wrap="square">
            <a:spAutoFit/>
          </a:bodyPr>
          <a:lstStyle/>
          <a:p>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The church is </a:t>
            </a:r>
            <a:r>
              <a:rPr lang="en-US" sz="2400" b="1" u="sng"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not the source of truth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the word of God comes </a:t>
            </a:r>
            <a:r>
              <a:rPr lang="en-US" sz="2400" b="1" u="sng"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from God</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2 Tim 3:16</a:t>
            </a:r>
          </a:p>
          <a:p>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As the pillar and support of the truth, the </a:t>
            </a:r>
            <a:r>
              <a:rPr lang="en-US" sz="2400" b="1" i="0" dirty="0">
                <a:solidFill>
                  <a:srgbClr val="081C2A"/>
                </a:solidFill>
                <a:effectLst/>
                <a:latin typeface="Times New Roman" panose="02020603050405020304" pitchFamily="18" charset="0"/>
                <a:cs typeface="Times New Roman" panose="02020603050405020304" pitchFamily="18" charset="0"/>
              </a:rPr>
              <a:t>church’s </a:t>
            </a:r>
            <a:r>
              <a:rPr lang="en-US" sz="2400" b="1" dirty="0">
                <a:solidFill>
                  <a:srgbClr val="081C2A"/>
                </a:solidFill>
                <a:latin typeface="Times New Roman" panose="02020603050405020304" pitchFamily="18" charset="0"/>
                <a:cs typeface="Times New Roman" panose="02020603050405020304" pitchFamily="18" charset="0"/>
              </a:rPr>
              <a:t>stewardship responsibilities are the same </a:t>
            </a:r>
            <a:r>
              <a:rPr lang="en-US" sz="2400" dirty="0">
                <a:solidFill>
                  <a:srgbClr val="081C2A"/>
                </a:solidFill>
                <a:latin typeface="Times New Roman" panose="02020603050405020304" pitchFamily="18" charset="0"/>
                <a:cs typeface="Times New Roman" panose="02020603050405020304" pitchFamily="18" charset="0"/>
              </a:rPr>
              <a:t>as those of its saints – a steward that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protects, upholds, and proclaims (teach/preach) sound doctrine.</a:t>
            </a:r>
            <a:endParaRPr lang="en-US" sz="2400" dirty="0">
              <a:solidFill>
                <a:srgbClr val="081C2A"/>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Afterall, the church is comprised of the saints (living stones) who are servants and stewards of the truth - God’s word. </a:t>
            </a: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3:10 </a:t>
            </a:r>
            <a:r>
              <a:rPr lang="en-US" sz="2400" dirty="0">
                <a:latin typeface="Times New Roman" panose="02020603050405020304" pitchFamily="18" charset="0"/>
                <a:cs typeface="Times New Roman" panose="02020603050405020304" pitchFamily="18" charset="0"/>
              </a:rPr>
              <a:t>so that the manifold </a:t>
            </a:r>
            <a:r>
              <a:rPr lang="en-US" sz="2400" b="1" u="sng" dirty="0">
                <a:latin typeface="Times New Roman" panose="02020603050405020304" pitchFamily="18" charset="0"/>
                <a:cs typeface="Times New Roman" panose="02020603050405020304" pitchFamily="18" charset="0"/>
              </a:rPr>
              <a:t>wisdom of God </a:t>
            </a:r>
            <a:r>
              <a:rPr lang="en-US" sz="2400" dirty="0">
                <a:latin typeface="Times New Roman" panose="02020603050405020304" pitchFamily="18" charset="0"/>
                <a:cs typeface="Times New Roman" panose="02020603050405020304" pitchFamily="18" charset="0"/>
              </a:rPr>
              <a:t>might now be </a:t>
            </a:r>
            <a:r>
              <a:rPr lang="en-US" sz="2400" b="1" u="sng" dirty="0">
                <a:latin typeface="Times New Roman" panose="02020603050405020304" pitchFamily="18" charset="0"/>
                <a:cs typeface="Times New Roman" panose="02020603050405020304" pitchFamily="18" charset="0"/>
              </a:rPr>
              <a:t>made known </a:t>
            </a:r>
            <a:r>
              <a:rPr lang="en-US" sz="2400" dirty="0">
                <a:latin typeface="Times New Roman" panose="02020603050405020304" pitchFamily="18" charset="0"/>
                <a:cs typeface="Times New Roman" panose="02020603050405020304" pitchFamily="18" charset="0"/>
              </a:rPr>
              <a:t>through </a:t>
            </a:r>
            <a:r>
              <a:rPr lang="en-US" sz="2400" b="1" u="sng" dirty="0">
                <a:latin typeface="Times New Roman" panose="02020603050405020304" pitchFamily="18" charset="0"/>
                <a:cs typeface="Times New Roman" panose="02020603050405020304" pitchFamily="18" charset="0"/>
              </a:rPr>
              <a:t>the church </a:t>
            </a:r>
            <a:r>
              <a:rPr lang="en-US" sz="2400" dirty="0">
                <a:latin typeface="Times New Roman" panose="02020603050405020304" pitchFamily="18" charset="0"/>
                <a:cs typeface="Times New Roman" panose="02020603050405020304" pitchFamily="18" charset="0"/>
              </a:rPr>
              <a:t>….</a:t>
            </a: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endParaRPr lang="en-US" sz="24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346482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5875" y="21602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Role of the Church - Revelation the Word of God </a:t>
            </a:r>
          </a:p>
        </p:txBody>
      </p:sp>
      <p:sp>
        <p:nvSpPr>
          <p:cNvPr id="5" name="TextBox 4">
            <a:extLst>
              <a:ext uri="{FF2B5EF4-FFF2-40B4-BE49-F238E27FC236}">
                <a16:creationId xmlns:a16="http://schemas.microsoft.com/office/drawing/2014/main" id="{D01EC931-3334-1BC8-96E5-90D6C8140FF3}"/>
              </a:ext>
            </a:extLst>
          </p:cNvPr>
          <p:cNvSpPr txBox="1"/>
          <p:nvPr/>
        </p:nvSpPr>
        <p:spPr>
          <a:xfrm>
            <a:off x="461195" y="1105369"/>
            <a:ext cx="10975227" cy="5262979"/>
          </a:xfrm>
          <a:prstGeom prst="rect">
            <a:avLst/>
          </a:prstGeom>
          <a:noFill/>
        </p:spPr>
        <p:txBody>
          <a:bodyPr wrap="square">
            <a:spAutoFit/>
          </a:bodyPr>
          <a:lstStyle/>
          <a:p>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However, the church’s stewardship responsibilities are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fulfilled in a different </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but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complimentary</a:t>
            </a:r>
            <a:r>
              <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 way with its </a:t>
            </a:r>
            <a:r>
              <a:rPr lang="en-US" sz="2400" b="1" dirty="0">
                <a:solidFill>
                  <a:srgbClr val="081C2A"/>
                </a:solidFill>
                <a:latin typeface="Times New Roman" panose="02020603050405020304" pitchFamily="18" charset="0"/>
                <a:ea typeface="Calibri" panose="020F0502020204030204" pitchFamily="34" charset="0"/>
                <a:cs typeface="Times New Roman" panose="02020603050405020304" pitchFamily="18" charset="0"/>
              </a:rPr>
              <a:t>component saints</a:t>
            </a:r>
          </a:p>
          <a:p>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Organization: </a:t>
            </a:r>
            <a:r>
              <a:rPr lang="en-US" sz="2400" dirty="0">
                <a:solidFill>
                  <a:srgbClr val="081C2A"/>
                </a:solidFill>
                <a:latin typeface="Times New Roman" panose="02020603050405020304" pitchFamily="18" charset="0"/>
                <a:cs typeface="Times New Roman" panose="02020603050405020304" pitchFamily="18" charset="0"/>
              </a:rPr>
              <a:t>God ordains a specific Church organization</a:t>
            </a:r>
          </a:p>
          <a:p>
            <a:pPr lvl="1"/>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Assignments: </a:t>
            </a:r>
            <a:r>
              <a:rPr lang="en-US" sz="2400" dirty="0">
                <a:solidFill>
                  <a:srgbClr val="081C2A"/>
                </a:solidFill>
                <a:latin typeface="Times New Roman" panose="02020603050405020304" pitchFamily="18" charset="0"/>
                <a:cs typeface="Times New Roman" panose="02020603050405020304" pitchFamily="18" charset="0"/>
              </a:rPr>
              <a:t>God assigns specific responsibilities and duties: Elders, deacons, evangelists, teachers, members serve in various ways</a:t>
            </a:r>
          </a:p>
          <a:p>
            <a:pPr lvl="1"/>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Work: </a:t>
            </a:r>
            <a:r>
              <a:rPr lang="en-US" sz="2400" dirty="0">
                <a:solidFill>
                  <a:srgbClr val="081C2A"/>
                </a:solidFill>
                <a:latin typeface="Times New Roman" panose="02020603050405020304" pitchFamily="18" charset="0"/>
                <a:cs typeface="Times New Roman" panose="02020603050405020304" pitchFamily="18" charset="0"/>
              </a:rPr>
              <a:t>God establishes specific works and worship practices to be performed</a:t>
            </a:r>
          </a:p>
          <a:p>
            <a:pPr marL="1257300" lvl="2" indent="-342900">
              <a:buFont typeface="Arial" panose="020B0604020202020204" pitchFamily="34" charset="0"/>
              <a:buChar char="•"/>
            </a:pPr>
            <a:r>
              <a:rPr lang="en-US" sz="2400" dirty="0">
                <a:solidFill>
                  <a:srgbClr val="081C2A"/>
                </a:solidFill>
                <a:latin typeface="Times New Roman" panose="02020603050405020304" pitchFamily="18" charset="0"/>
                <a:cs typeface="Times New Roman" panose="02020603050405020304" pitchFamily="18" charset="0"/>
              </a:rPr>
              <a:t>Evangelization, preaching, teaching, discipline, correction</a:t>
            </a:r>
          </a:p>
          <a:p>
            <a:pPr marL="1257300" lvl="2" indent="-342900">
              <a:buFont typeface="Arial" panose="020B0604020202020204" pitchFamily="34" charset="0"/>
              <a:buChar char="•"/>
            </a:pPr>
            <a:r>
              <a:rPr lang="en-US" sz="2400" dirty="0">
                <a:solidFill>
                  <a:srgbClr val="081C2A"/>
                </a:solidFill>
                <a:latin typeface="Times New Roman" panose="02020603050405020304" pitchFamily="18" charset="0"/>
                <a:cs typeface="Times New Roman" panose="02020603050405020304" pitchFamily="18" charset="0"/>
              </a:rPr>
              <a:t>Worship, prayer, singing, benevolence, collection in support of the work</a:t>
            </a:r>
          </a:p>
          <a:p>
            <a:pPr marL="1257300" lvl="2" indent="-342900">
              <a:buFont typeface="Arial" panose="020B0604020202020204" pitchFamily="34" charset="0"/>
              <a:buChar char="•"/>
            </a:pPr>
            <a:endParaRPr lang="en-US" sz="2400" dirty="0">
              <a:solidFill>
                <a:srgbClr val="081C2A"/>
              </a:solidFill>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b="1" dirty="0">
                <a:solidFill>
                  <a:srgbClr val="081C2A"/>
                </a:solidFill>
                <a:latin typeface="Times New Roman" panose="02020603050405020304" pitchFamily="18" charset="0"/>
                <a:cs typeface="Times New Roman" panose="02020603050405020304" pitchFamily="18" charset="0"/>
              </a:rPr>
              <a:t>Resources: </a:t>
            </a:r>
            <a:r>
              <a:rPr lang="en-US" sz="2400" dirty="0">
                <a:solidFill>
                  <a:srgbClr val="081C2A"/>
                </a:solidFill>
                <a:latin typeface="Times New Roman" panose="02020603050405020304" pitchFamily="18" charset="0"/>
                <a:cs typeface="Times New Roman" panose="02020603050405020304" pitchFamily="18" charset="0"/>
              </a:rPr>
              <a:t>God gives the church the shared resources of the saints to carry out its assigned responsibilities and related work</a:t>
            </a: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82806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995875" y="21602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Role of the Church - Revelation the Word of God </a:t>
            </a:r>
          </a:p>
        </p:txBody>
      </p:sp>
      <p:sp>
        <p:nvSpPr>
          <p:cNvPr id="5" name="TextBox 4">
            <a:extLst>
              <a:ext uri="{FF2B5EF4-FFF2-40B4-BE49-F238E27FC236}">
                <a16:creationId xmlns:a16="http://schemas.microsoft.com/office/drawing/2014/main" id="{D01EC931-3334-1BC8-96E5-90D6C8140FF3}"/>
              </a:ext>
            </a:extLst>
          </p:cNvPr>
          <p:cNvSpPr txBox="1"/>
          <p:nvPr/>
        </p:nvSpPr>
        <p:spPr>
          <a:xfrm>
            <a:off x="461195" y="1105369"/>
            <a:ext cx="10975227" cy="526297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Ephesians 4:11-16</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He gave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apostles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prophets</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evangelists</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some </a:t>
            </a:r>
            <a:r>
              <a:rPr lang="en-US" sz="2400" i="1" dirty="0">
                <a:latin typeface="Times New Roman" panose="02020603050405020304" pitchFamily="18" charset="0"/>
                <a:cs typeface="Times New Roman" panose="02020603050405020304" pitchFamily="18" charset="0"/>
              </a:rPr>
              <a:t>as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pastors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teachers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12 </a:t>
            </a:r>
            <a:r>
              <a:rPr lang="en-US" sz="2400" dirty="0">
                <a:latin typeface="Times New Roman" panose="02020603050405020304" pitchFamily="18" charset="0"/>
                <a:cs typeface="Times New Roman" panose="02020603050405020304" pitchFamily="18" charset="0"/>
              </a:rPr>
              <a:t> for the </a:t>
            </a:r>
            <a:r>
              <a:rPr lang="en-US" sz="2400" b="1" u="sng" dirty="0">
                <a:highlight>
                  <a:srgbClr val="00FFFF"/>
                </a:highlight>
                <a:latin typeface="Times New Roman" panose="02020603050405020304" pitchFamily="18" charset="0"/>
                <a:cs typeface="Times New Roman" panose="02020603050405020304" pitchFamily="18" charset="0"/>
              </a:rPr>
              <a:t>equipping</a:t>
            </a:r>
            <a:r>
              <a:rPr lang="en-US" sz="2400" dirty="0">
                <a:latin typeface="Times New Roman" panose="02020603050405020304" pitchFamily="18" charset="0"/>
                <a:cs typeface="Times New Roman" panose="02020603050405020304" pitchFamily="18" charset="0"/>
              </a:rPr>
              <a:t> of the </a:t>
            </a:r>
            <a:r>
              <a:rPr lang="en-US" sz="2400" b="1" u="sng" dirty="0">
                <a:highlight>
                  <a:srgbClr val="FFFF00"/>
                </a:highlight>
                <a:latin typeface="Times New Roman" panose="02020603050405020304" pitchFamily="18" charset="0"/>
                <a:cs typeface="Times New Roman" panose="02020603050405020304" pitchFamily="18" charset="0"/>
              </a:rPr>
              <a:t>saints</a:t>
            </a:r>
            <a:r>
              <a:rPr lang="en-US" sz="2400" dirty="0">
                <a:latin typeface="Times New Roman" panose="02020603050405020304" pitchFamily="18" charset="0"/>
                <a:cs typeface="Times New Roman" panose="02020603050405020304" pitchFamily="18" charset="0"/>
              </a:rPr>
              <a:t> (holy ones of God) for the </a:t>
            </a:r>
            <a:r>
              <a:rPr lang="en-US" sz="2400" b="1" u="sng" dirty="0">
                <a:highlight>
                  <a:srgbClr val="00FF00"/>
                </a:highlight>
                <a:latin typeface="Times New Roman" panose="02020603050405020304" pitchFamily="18" charset="0"/>
                <a:cs typeface="Times New Roman" panose="02020603050405020304" pitchFamily="18" charset="0"/>
              </a:rPr>
              <a:t>work of service</a:t>
            </a:r>
            <a:r>
              <a:rPr lang="en-US" sz="2400" dirty="0">
                <a:latin typeface="Times New Roman" panose="02020603050405020304" pitchFamily="18" charset="0"/>
                <a:cs typeface="Times New Roman" panose="02020603050405020304" pitchFamily="18" charset="0"/>
              </a:rPr>
              <a:t>, to the </a:t>
            </a:r>
            <a:r>
              <a:rPr lang="en-US" sz="2400" b="1" u="sng" dirty="0">
                <a:highlight>
                  <a:srgbClr val="00FFFF"/>
                </a:highlight>
                <a:latin typeface="Times New Roman" panose="02020603050405020304" pitchFamily="18" charset="0"/>
                <a:cs typeface="Times New Roman" panose="02020603050405020304" pitchFamily="18" charset="0"/>
              </a:rPr>
              <a:t>building up </a:t>
            </a:r>
            <a:r>
              <a:rPr lang="en-US" sz="2400" b="1" u="sng" dirty="0">
                <a:latin typeface="Times New Roman" panose="02020603050405020304" pitchFamily="18" charset="0"/>
                <a:cs typeface="Times New Roman" panose="02020603050405020304" pitchFamily="18" charset="0"/>
              </a:rPr>
              <a:t>of the </a:t>
            </a:r>
            <a:r>
              <a:rPr lang="en-US" sz="2400" b="1" u="sng" dirty="0">
                <a:highlight>
                  <a:srgbClr val="FFFF00"/>
                </a:highlight>
                <a:latin typeface="Times New Roman" panose="02020603050405020304" pitchFamily="18" charset="0"/>
                <a:cs typeface="Times New Roman" panose="02020603050405020304" pitchFamily="18" charset="0"/>
              </a:rPr>
              <a:t>body of Christ</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13 </a:t>
            </a:r>
            <a:r>
              <a:rPr lang="en-US" sz="2400" dirty="0">
                <a:latin typeface="Times New Roman" panose="02020603050405020304" pitchFamily="18" charset="0"/>
                <a:cs typeface="Times New Roman" panose="02020603050405020304" pitchFamily="18" charset="0"/>
              </a:rPr>
              <a:t> until we all attain to the unity of the faith, and of the knowledge of the Son of God, to a mature man, to the measure of the stature which belongs to the fullness of Christ….</a:t>
            </a:r>
            <a:r>
              <a:rPr lang="en-US" sz="2400" baseline="30000" dirty="0">
                <a:latin typeface="Times New Roman" panose="02020603050405020304" pitchFamily="18" charset="0"/>
                <a:cs typeface="Times New Roman" panose="02020603050405020304" pitchFamily="18" charset="0"/>
              </a:rPr>
              <a:t>15 </a:t>
            </a:r>
            <a:r>
              <a:rPr lang="en-US" sz="2400" dirty="0">
                <a:latin typeface="Times New Roman" panose="02020603050405020304" pitchFamily="18" charset="0"/>
                <a:cs typeface="Times New Roman" panose="02020603050405020304" pitchFamily="18" charset="0"/>
              </a:rPr>
              <a:t> but speaking </a:t>
            </a:r>
            <a:r>
              <a:rPr lang="en-US" sz="2400" b="1" u="sng" dirty="0">
                <a:highlight>
                  <a:srgbClr val="FF00FF"/>
                </a:highlight>
                <a:latin typeface="Times New Roman" panose="02020603050405020304" pitchFamily="18" charset="0"/>
                <a:cs typeface="Times New Roman" panose="02020603050405020304" pitchFamily="18" charset="0"/>
              </a:rPr>
              <a:t>the truth </a:t>
            </a:r>
            <a:r>
              <a:rPr lang="en-US" sz="2400" dirty="0">
                <a:latin typeface="Times New Roman" panose="02020603050405020304" pitchFamily="18" charset="0"/>
                <a:cs typeface="Times New Roman" panose="02020603050405020304" pitchFamily="18" charset="0"/>
              </a:rPr>
              <a:t>  in love, </a:t>
            </a:r>
            <a:r>
              <a:rPr lang="en-US" sz="2400" b="1" u="sng" dirty="0">
                <a:highlight>
                  <a:srgbClr val="00FFFF"/>
                </a:highlight>
                <a:latin typeface="Times New Roman" panose="02020603050405020304" pitchFamily="18" charset="0"/>
                <a:cs typeface="Times New Roman" panose="02020603050405020304" pitchFamily="18" charset="0"/>
              </a:rPr>
              <a:t>we are to grow </a:t>
            </a:r>
            <a:r>
              <a:rPr lang="en-US" sz="2400" dirty="0">
                <a:latin typeface="Times New Roman" panose="02020603050405020304" pitchFamily="18" charset="0"/>
                <a:cs typeface="Times New Roman" panose="02020603050405020304" pitchFamily="18" charset="0"/>
              </a:rPr>
              <a:t>up in all </a:t>
            </a:r>
            <a:r>
              <a:rPr lang="en-US" sz="2400" i="1" dirty="0">
                <a:latin typeface="Times New Roman" panose="02020603050405020304" pitchFamily="18" charset="0"/>
                <a:cs typeface="Times New Roman" panose="02020603050405020304" pitchFamily="18" charset="0"/>
              </a:rPr>
              <a:t>aspects</a:t>
            </a:r>
            <a:r>
              <a:rPr lang="en-US" sz="2400" dirty="0">
                <a:latin typeface="Times New Roman" panose="02020603050405020304" pitchFamily="18" charset="0"/>
                <a:cs typeface="Times New Roman" panose="02020603050405020304" pitchFamily="18" charset="0"/>
              </a:rPr>
              <a:t> into Him who is the head, </a:t>
            </a:r>
            <a:r>
              <a:rPr lang="en-US" sz="2400" i="1" dirty="0">
                <a:latin typeface="Times New Roman" panose="02020603050405020304" pitchFamily="18" charset="0"/>
                <a:cs typeface="Times New Roman" panose="02020603050405020304" pitchFamily="18" charset="0"/>
              </a:rPr>
              <a:t>even</a:t>
            </a:r>
            <a:r>
              <a:rPr lang="en-US" sz="2400" dirty="0">
                <a:latin typeface="Times New Roman" panose="02020603050405020304" pitchFamily="18" charset="0"/>
                <a:cs typeface="Times New Roman" panose="02020603050405020304" pitchFamily="18" charset="0"/>
              </a:rPr>
              <a:t> Christ, </a:t>
            </a:r>
            <a:r>
              <a:rPr lang="en-US" sz="2400" baseline="30000" dirty="0">
                <a:latin typeface="Times New Roman" panose="02020603050405020304" pitchFamily="18" charset="0"/>
                <a:cs typeface="Times New Roman" panose="02020603050405020304" pitchFamily="18" charset="0"/>
              </a:rPr>
              <a:t>16 </a:t>
            </a:r>
            <a:r>
              <a:rPr lang="en-US" sz="2400" dirty="0">
                <a:latin typeface="Times New Roman" panose="02020603050405020304" pitchFamily="18" charset="0"/>
                <a:cs typeface="Times New Roman" panose="02020603050405020304" pitchFamily="18" charset="0"/>
              </a:rPr>
              <a:t> from whom </a:t>
            </a:r>
            <a:r>
              <a:rPr lang="en-US" sz="2400" b="1" u="sng" dirty="0">
                <a:highlight>
                  <a:srgbClr val="FFFF00"/>
                </a:highlight>
                <a:latin typeface="Times New Roman" panose="02020603050405020304" pitchFamily="18" charset="0"/>
                <a:cs typeface="Times New Roman" panose="02020603050405020304" pitchFamily="18" charset="0"/>
              </a:rPr>
              <a:t>the whole body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church)</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being </a:t>
            </a:r>
            <a:r>
              <a:rPr lang="en-US" sz="2400" b="1" u="sng" dirty="0">
                <a:highlight>
                  <a:srgbClr val="FFFF00"/>
                </a:highlight>
                <a:latin typeface="Times New Roman" panose="02020603050405020304" pitchFamily="18" charset="0"/>
                <a:cs typeface="Times New Roman" panose="02020603050405020304" pitchFamily="18" charset="0"/>
              </a:rPr>
              <a:t>fitted and held together</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what every joint supplies, according to the </a:t>
            </a:r>
            <a:r>
              <a:rPr lang="en-US" sz="2400" b="1" u="sng" dirty="0">
                <a:highlight>
                  <a:srgbClr val="00FF00"/>
                </a:highlight>
                <a:latin typeface="Times New Roman" panose="02020603050405020304" pitchFamily="18" charset="0"/>
                <a:cs typeface="Times New Roman" panose="02020603050405020304" pitchFamily="18" charset="0"/>
              </a:rPr>
              <a:t>proper working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of each </a:t>
            </a:r>
            <a:r>
              <a:rPr lang="en-US" sz="2400" b="1" u="sng" dirty="0">
                <a:highlight>
                  <a:srgbClr val="FFFF00"/>
                </a:highlight>
                <a:latin typeface="Times New Roman" panose="02020603050405020304" pitchFamily="18" charset="0"/>
                <a:cs typeface="Times New Roman" panose="02020603050405020304" pitchFamily="18" charset="0"/>
              </a:rPr>
              <a:t>individual part</a:t>
            </a:r>
            <a:r>
              <a:rPr lang="en-US" sz="2400" dirty="0">
                <a:latin typeface="Times New Roman" panose="02020603050405020304" pitchFamily="18" charset="0"/>
                <a:cs typeface="Times New Roman" panose="02020603050405020304" pitchFamily="18" charset="0"/>
              </a:rPr>
              <a:t>, causes the </a:t>
            </a:r>
            <a:r>
              <a:rPr lang="en-US" sz="2400" b="1" u="sng" dirty="0">
                <a:highlight>
                  <a:srgbClr val="00FFFF"/>
                </a:highlight>
                <a:latin typeface="Times New Roman" panose="02020603050405020304" pitchFamily="18" charset="0"/>
                <a:cs typeface="Times New Roman" panose="02020603050405020304" pitchFamily="18" charset="0"/>
              </a:rPr>
              <a:t>growth of </a:t>
            </a:r>
            <a:r>
              <a:rPr lang="en-US" sz="2400" b="1" u="sng" dirty="0">
                <a:highlight>
                  <a:srgbClr val="FFFF00"/>
                </a:highlight>
                <a:latin typeface="Times New Roman" panose="02020603050405020304" pitchFamily="18" charset="0"/>
                <a:cs typeface="Times New Roman" panose="02020603050405020304" pitchFamily="18" charset="0"/>
              </a:rPr>
              <a:t>the body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 saints individually and additions to the church) for the building up of itself in love. </a:t>
            </a:r>
          </a:p>
          <a:p>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2 Timothy 3:16-17 </a:t>
            </a:r>
            <a:r>
              <a:rPr lang="en-US" sz="2400" b="1" u="sng" dirty="0">
                <a:highlight>
                  <a:srgbClr val="FF00FF"/>
                </a:highlight>
                <a:latin typeface="Times New Roman" panose="02020603050405020304" pitchFamily="18" charset="0"/>
                <a:cs typeface="Times New Roman" panose="02020603050405020304" pitchFamily="18" charset="0"/>
              </a:rPr>
              <a:t>All Scripture</a:t>
            </a:r>
            <a:r>
              <a:rPr lang="en-US" sz="2400" dirty="0">
                <a:highlight>
                  <a:srgbClr val="FF00FF"/>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inspired by God and profitable for teaching, for reproof, for correction, for training in righteousness;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so that the </a:t>
            </a:r>
            <a:r>
              <a:rPr lang="en-US" sz="2400" b="1" u="sng" dirty="0">
                <a:highlight>
                  <a:srgbClr val="FFFF00"/>
                </a:highlight>
                <a:latin typeface="Times New Roman" panose="02020603050405020304" pitchFamily="18" charset="0"/>
                <a:cs typeface="Times New Roman" panose="02020603050405020304" pitchFamily="18" charset="0"/>
              </a:rPr>
              <a:t>man of God </a:t>
            </a:r>
            <a:r>
              <a:rPr lang="en-US" sz="2400" dirty="0">
                <a:latin typeface="Times New Roman" panose="02020603050405020304" pitchFamily="18" charset="0"/>
                <a:cs typeface="Times New Roman" panose="02020603050405020304" pitchFamily="18" charset="0"/>
              </a:rPr>
              <a:t>may be adequate, </a:t>
            </a:r>
            <a:r>
              <a:rPr lang="en-US" sz="2400" b="1" u="sng" dirty="0">
                <a:highlight>
                  <a:srgbClr val="00FFFF"/>
                </a:highlight>
                <a:latin typeface="Times New Roman" panose="02020603050405020304" pitchFamily="18" charset="0"/>
                <a:cs typeface="Times New Roman" panose="02020603050405020304" pitchFamily="18" charset="0"/>
              </a:rPr>
              <a:t>equipped</a:t>
            </a:r>
            <a:r>
              <a:rPr lang="en-US" sz="2400" b="1" u="sng" dirty="0">
                <a:latin typeface="Times New Roman" panose="02020603050405020304" pitchFamily="18" charset="0"/>
                <a:cs typeface="Times New Roman" panose="02020603050405020304" pitchFamily="18" charset="0"/>
              </a:rPr>
              <a:t> for </a:t>
            </a:r>
            <a:r>
              <a:rPr lang="en-US" sz="2400" b="1" u="sng" dirty="0">
                <a:highlight>
                  <a:srgbClr val="00FF00"/>
                </a:highlight>
                <a:latin typeface="Times New Roman" panose="02020603050405020304" pitchFamily="18" charset="0"/>
                <a:cs typeface="Times New Roman" panose="02020603050405020304" pitchFamily="18" charset="0"/>
              </a:rPr>
              <a:t>every good work</a:t>
            </a:r>
            <a:r>
              <a:rPr lang="en-US" sz="2400" dirty="0">
                <a:latin typeface="Times New Roman" panose="02020603050405020304" pitchFamily="18" charset="0"/>
                <a:cs typeface="Times New Roman" panose="02020603050405020304" pitchFamily="18" charset="0"/>
              </a:rPr>
              <a:t>. </a:t>
            </a:r>
            <a:endParaRPr lang="en-US" sz="2400" dirty="0">
              <a:solidFill>
                <a:srgbClr val="081C2A"/>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625262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4832092"/>
          </a:xfrm>
          <a:prstGeom prst="rect">
            <a:avLst/>
          </a:prstGeom>
          <a:noFill/>
        </p:spPr>
        <p:txBody>
          <a:bodyPr wrap="square">
            <a:spAutoFit/>
          </a:bodyPr>
          <a:lstStyle/>
          <a:p>
            <a:pPr marL="457200" marR="0" indent="-457200">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God first places us in this world where He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hides spiritual truths </a:t>
            </a:r>
            <a:r>
              <a:rPr lang="en-US" sz="2800" dirty="0">
                <a:latin typeface="Times New Roman" panose="02020603050405020304" pitchFamily="18" charset="0"/>
                <a:ea typeface="Calibri" panose="020F0502020204030204" pitchFamily="34" charset="0"/>
                <a:cs typeface="Times New Roman" panose="02020603050405020304" pitchFamily="18" charset="0"/>
              </a:rPr>
              <a:t>from our physical senses.</a:t>
            </a:r>
          </a:p>
          <a:p>
            <a:pPr marL="457200" marR="0" indent="-457200">
              <a:spcBef>
                <a:spcPts val="0"/>
              </a:spcBef>
              <a:spcAft>
                <a:spcPts val="0"/>
              </a:spcAft>
              <a:buFont typeface="+mj-lt"/>
              <a:buAutoNum type="arabicPeriod"/>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These hidden spiritual realities are called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mysteries – God’s secrets</a:t>
            </a:r>
          </a:p>
          <a:p>
            <a:pPr marL="457200" marR="0" indent="-457200">
              <a:spcBef>
                <a:spcPts val="0"/>
              </a:spcBef>
              <a:spcAft>
                <a:spcPts val="0"/>
              </a:spcAft>
              <a:buFont typeface="+mj-lt"/>
              <a:buAutoNum type="arabicPeriod"/>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reveals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His</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mysteries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to men but only through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His word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confirmed by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creation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(saved by faith)</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a:pPr>
            <a:r>
              <a:rPr lang="en-US" sz="2800" dirty="0">
                <a:latin typeface="Times New Roman" panose="02020603050405020304" pitchFamily="18" charset="0"/>
                <a:ea typeface="Calibri" panose="020F0502020204030204" pitchFamily="34" charset="0"/>
                <a:cs typeface="Times New Roman" panose="02020603050405020304" pitchFamily="18" charset="0"/>
              </a:rPr>
              <a:t>God first made His apostles and other inspired men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His servants </a:t>
            </a:r>
            <a:r>
              <a:rPr lang="en-US" sz="2800" dirty="0">
                <a:latin typeface="Times New Roman" panose="02020603050405020304" pitchFamily="18" charset="0"/>
                <a:ea typeface="Calibri" panose="020F0502020204030204" pitchFamily="34" charset="0"/>
                <a:cs typeface="Times New Roman" panose="02020603050405020304" pitchFamily="18" charset="0"/>
              </a:rPr>
              <a:t>who served as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stewards</a:t>
            </a:r>
            <a:r>
              <a:rPr lang="en-US" sz="2800" dirty="0">
                <a:latin typeface="Times New Roman" panose="02020603050405020304" pitchFamily="18" charset="0"/>
                <a:ea typeface="Calibri" panose="020F0502020204030204" pitchFamily="34" charset="0"/>
                <a:cs typeface="Times New Roman" panose="02020603050405020304" pitchFamily="18" charset="0"/>
              </a:rPr>
              <a:t> of His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word</a:t>
            </a:r>
            <a:r>
              <a:rPr lang="en-US" sz="2800" dirty="0">
                <a:latin typeface="Times New Roman" panose="02020603050405020304" pitchFamily="18" charset="0"/>
                <a:ea typeface="Calibri" panose="020F0502020204030204" pitchFamily="34" charset="0"/>
                <a:cs typeface="Times New Roman" panose="02020603050405020304" pitchFamily="18" charset="0"/>
              </a:rPr>
              <a:t> (uphold, protect, and make known the gospel message)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803315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1228665" cy="5262979"/>
          </a:xfrm>
          <a:prstGeom prst="rect">
            <a:avLst/>
          </a:prstGeom>
          <a:noFill/>
        </p:spPr>
        <p:txBody>
          <a:bodyPr wrap="square">
            <a:spAutoFit/>
          </a:bodyPr>
          <a:lstStyle/>
          <a:p>
            <a:pPr marL="457200" marR="0" indent="-457200">
              <a:spcBef>
                <a:spcPts val="0"/>
              </a:spcBef>
              <a:spcAft>
                <a:spcPts val="0"/>
              </a:spcAft>
              <a:buFont typeface="+mj-lt"/>
              <a:buAutoNum type="arabicPeriod" startAt="5"/>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God commanded His apostles to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reveal His mysteries to the saints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through the apostles’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preaching and teaching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church built </a:t>
            </a:r>
            <a:r>
              <a:rPr lang="en-US" sz="2400" dirty="0">
                <a:latin typeface="Times New Roman" panose="02020603050405020304" pitchFamily="18" charset="0"/>
                <a:ea typeface="Calibri" panose="020F0502020204030204" pitchFamily="34" charset="0"/>
                <a:cs typeface="Times New Roman" panose="02020603050405020304" pitchFamily="18" charset="0"/>
              </a:rPr>
              <a:t>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foundation of the apostles teaching. Ephesians 2:20</a:t>
            </a:r>
          </a:p>
          <a:p>
            <a:pPr marL="457200" marR="0" indent="-457200">
              <a:spcBef>
                <a:spcPts val="0"/>
              </a:spcBef>
              <a:spcAft>
                <a:spcPts val="0"/>
              </a:spcAft>
              <a:buFont typeface="+mj-lt"/>
              <a:buAutoNum type="arabicPeriod" startAt="5"/>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5"/>
            </a:pPr>
            <a:r>
              <a:rPr lang="en-US" sz="2400" dirty="0">
                <a:latin typeface="Times New Roman" panose="02020603050405020304" pitchFamily="18" charset="0"/>
                <a:ea typeface="Calibri" panose="020F0502020204030204" pitchFamily="34" charset="0"/>
                <a:cs typeface="Times New Roman" panose="02020603050405020304" pitchFamily="18" charset="0"/>
              </a:rPr>
              <a:t>Purpose of God’s Revelations: Teach men to </a:t>
            </a:r>
            <a:r>
              <a:rPr lang="en-US" sz="2400" b="1" dirty="0">
                <a:latin typeface="Times New Roman" panose="02020603050405020304" pitchFamily="18" charset="0"/>
                <a:ea typeface="Calibri" panose="020F0502020204030204" pitchFamily="34" charset="0"/>
                <a:cs typeface="Times New Roman" panose="02020603050405020304" pitchFamily="18" charset="0"/>
              </a:rPr>
              <a:t>believe, obey, and be saved</a:t>
            </a:r>
            <a:r>
              <a:rPr lang="en-US" sz="2400" dirty="0">
                <a:latin typeface="Times New Roman" panose="02020603050405020304" pitchFamily="18" charset="0"/>
                <a:ea typeface="Calibri" panose="020F0502020204030204" pitchFamily="34" charset="0"/>
                <a:cs typeface="Times New Roman" panose="02020603050405020304" pitchFamily="18" charset="0"/>
              </a:rPr>
              <a:t>.</a:t>
            </a:r>
          </a:p>
          <a:p>
            <a:pPr marL="457200" marR="0" indent="-457200">
              <a:spcBef>
                <a:spcPts val="0"/>
              </a:spcBef>
              <a:spcAft>
                <a:spcPts val="0"/>
              </a:spcAft>
              <a:buFont typeface="+mj-lt"/>
              <a:buAutoNum type="arabicPeriod" startAt="5"/>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5"/>
            </a:pPr>
            <a:r>
              <a:rPr lang="en-US" sz="2400" dirty="0">
                <a:latin typeface="Times New Roman" panose="02020603050405020304" pitchFamily="18" charset="0"/>
                <a:ea typeface="Calibri" panose="020F0502020204030204" pitchFamily="34" charset="0"/>
                <a:cs typeface="Times New Roman" panose="02020603050405020304" pitchFamily="18" charset="0"/>
              </a:rPr>
              <a:t>Those who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believe see </a:t>
            </a:r>
            <a:r>
              <a:rPr lang="en-US" sz="2400" dirty="0">
                <a:latin typeface="Times New Roman" panose="02020603050405020304" pitchFamily="18" charset="0"/>
                <a:ea typeface="Calibri" panose="020F0502020204030204" pitchFamily="34" charset="0"/>
                <a:cs typeface="Times New Roman" panose="02020603050405020304" pitchFamily="18" charset="0"/>
              </a:rPr>
              <a:t>the hidden spiritual realities</a:t>
            </a:r>
          </a:p>
          <a:p>
            <a:pPr marL="457200" marR="0" indent="-457200">
              <a:spcBef>
                <a:spcPts val="0"/>
              </a:spcBef>
              <a:spcAft>
                <a:spcPts val="0"/>
              </a:spcAft>
              <a:buFont typeface="+mj-lt"/>
              <a:buAutoNum type="arabicPeriod" startAt="5"/>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5"/>
            </a:pPr>
            <a:r>
              <a:rPr lang="en-US" sz="2400" dirty="0" err="1">
                <a:latin typeface="Times New Roman" panose="02020603050405020304" pitchFamily="18" charset="0"/>
                <a:ea typeface="Calibri" panose="020F0502020204030204" pitchFamily="34" charset="0"/>
                <a:cs typeface="Times New Roman" panose="02020603050405020304" pitchFamily="18" charset="0"/>
              </a:rPr>
              <a:t>Tbose</a:t>
            </a:r>
            <a:r>
              <a:rPr lang="en-US" sz="2400" dirty="0">
                <a:latin typeface="Times New Roman" panose="02020603050405020304" pitchFamily="18" charset="0"/>
                <a:ea typeface="Calibri" panose="020F0502020204030204" pitchFamily="34" charset="0"/>
                <a:cs typeface="Times New Roman" panose="02020603050405020304" pitchFamily="18" charset="0"/>
              </a:rPr>
              <a:t> who do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not believe remain blind </a:t>
            </a:r>
            <a:r>
              <a:rPr lang="en-US" sz="2400" dirty="0">
                <a:latin typeface="Times New Roman" panose="02020603050405020304" pitchFamily="18" charset="0"/>
                <a:ea typeface="Calibri" panose="020F0502020204030204" pitchFamily="34" charset="0"/>
                <a:cs typeface="Times New Roman" panose="02020603050405020304" pitchFamily="18" charset="0"/>
              </a:rPr>
              <a:t>to what God has hidden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7"/>
            </a:pPr>
            <a:r>
              <a:rPr lang="en-US" sz="2400" dirty="0">
                <a:latin typeface="Times New Roman" panose="02020603050405020304" pitchFamily="18" charset="0"/>
                <a:ea typeface="Calibri" panose="020F0502020204030204" pitchFamily="34" charset="0"/>
                <a:cs typeface="Times New Roman" panose="02020603050405020304" pitchFamily="18" charset="0"/>
              </a:rPr>
              <a:t>Those who receive and obey the gospel message become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children of God </a:t>
            </a:r>
            <a:r>
              <a:rPr lang="en-US" sz="2400" dirty="0">
                <a:latin typeface="Times New Roman" panose="02020603050405020304" pitchFamily="18" charset="0"/>
                <a:ea typeface="Calibri" panose="020F0502020204030204" pitchFamily="34" charset="0"/>
                <a:cs typeface="Times New Roman" panose="02020603050405020304" pitchFamily="18" charset="0"/>
              </a:rPr>
              <a:t>who likewise also become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God’s servants </a:t>
            </a:r>
            <a:r>
              <a:rPr lang="en-US" sz="2400" dirty="0">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stewards of God’s mysteries </a:t>
            </a:r>
            <a:r>
              <a:rPr lang="en-US" sz="2400" dirty="0">
                <a:latin typeface="Times New Roman" panose="02020603050405020304" pitchFamily="18" charset="0"/>
                <a:ea typeface="Calibri" panose="020F0502020204030204" pitchFamily="34" charset="0"/>
                <a:cs typeface="Times New Roman" panose="02020603050405020304" pitchFamily="18" charset="0"/>
              </a:rPr>
              <a:t>– the gospel of Christ</a:t>
            </a:r>
          </a:p>
          <a:p>
            <a:pPr marL="457200" marR="0" indent="-457200">
              <a:spcBef>
                <a:spcPts val="0"/>
              </a:spcBef>
              <a:spcAft>
                <a:spcPts val="0"/>
              </a:spcAft>
              <a:buFont typeface="+mj-lt"/>
              <a:buAutoNum type="arabicPeriod" startAt="7"/>
            </a:pPr>
            <a:r>
              <a:rPr lang="en-US" sz="2400" dirty="0">
                <a:latin typeface="Times New Roman" panose="02020603050405020304" pitchFamily="18" charset="0"/>
                <a:ea typeface="Calibri" panose="020F0502020204030204" pitchFamily="34" charset="0"/>
                <a:cs typeface="Times New Roman" panose="02020603050405020304" pitchFamily="18" charset="0"/>
              </a:rPr>
              <a:t>Those who do not believe and obey perish</a:t>
            </a:r>
          </a:p>
        </p:txBody>
      </p:sp>
    </p:spTree>
    <p:extLst>
      <p:ext uri="{BB962C8B-B14F-4D97-AF65-F5344CB8AC3E}">
        <p14:creationId xmlns:p14="http://schemas.microsoft.com/office/powerpoint/2010/main" val="407523914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1228665" cy="1938992"/>
          </a:xfrm>
          <a:prstGeom prst="rect">
            <a:avLst/>
          </a:prstGeom>
          <a:noFill/>
        </p:spPr>
        <p:txBody>
          <a:bodyPr wrap="square">
            <a:spAutoFit/>
          </a:bodyPr>
          <a:lstStyle/>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9"/>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individual saints </a:t>
            </a:r>
            <a:r>
              <a:rPr lang="en-US" sz="2400" dirty="0">
                <a:latin typeface="Times New Roman" panose="02020603050405020304" pitchFamily="18" charset="0"/>
                <a:ea typeface="Calibri" panose="020F0502020204030204" pitchFamily="34" charset="0"/>
                <a:cs typeface="Times New Roman" panose="02020603050405020304" pitchFamily="18" charset="0"/>
              </a:rPr>
              <a:t>and in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collective of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serve 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stewards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God’s word to </a:t>
            </a:r>
            <a:r>
              <a:rPr lang="en-US" sz="2400" dirty="0">
                <a:latin typeface="Times New Roman" panose="02020603050405020304" pitchFamily="18" charset="0"/>
                <a:ea typeface="Calibri" panose="020F0502020204030204" pitchFamily="34" charset="0"/>
                <a:cs typeface="Times New Roman" panose="02020603050405020304" pitchFamily="18" charset="0"/>
              </a:rPr>
              <a:t>uphold, protect, and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make known the gospel message</a:t>
            </a:r>
          </a:p>
          <a:p>
            <a:pPr marL="457200" marR="0" indent="-457200">
              <a:spcBef>
                <a:spcPts val="0"/>
              </a:spcBef>
              <a:spcAft>
                <a:spcPts val="0"/>
              </a:spcAft>
              <a:buFont typeface="+mj-lt"/>
              <a:buAutoNum type="arabicPeriod" startAt="9"/>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spcBef>
                <a:spcPts val="0"/>
              </a:spcBef>
              <a:spcAft>
                <a:spcPts val="0"/>
              </a:spcAft>
              <a:buFont typeface="+mj-lt"/>
              <a:buAutoNum type="arabicPeriod" startAt="9"/>
            </a:pPr>
            <a:r>
              <a:rPr lang="en-US" sz="2400" dirty="0">
                <a:latin typeface="Times New Roman" panose="02020603050405020304" pitchFamily="18" charset="0"/>
                <a:ea typeface="Calibri" panose="020F0502020204030204" pitchFamily="34" charset="0"/>
                <a:cs typeface="Times New Roman" panose="02020603050405020304" pitchFamily="18" charset="0"/>
              </a:rPr>
              <a:t>In this way God’s word is handed down from generation to generation.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Faith to Faith</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909726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Summary: Revelation Through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239137"/>
            <a:ext cx="10975227" cy="4524315"/>
          </a:xfrm>
          <a:prstGeom prst="rect">
            <a:avLst/>
          </a:prstGeom>
          <a:noFill/>
        </p:spPr>
        <p:txBody>
          <a:bodyPr wrap="square">
            <a:spAutoFit/>
          </a:bodyPr>
          <a:lstStyle/>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it is one thing to hear God’s word and the revelation of His mysteries</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It’s quite another for men to believe - which brings us to the subject of</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9600" dirty="0">
                <a:effectLst/>
                <a:latin typeface="Times New Roman" panose="02020603050405020304" pitchFamily="18" charset="0"/>
                <a:ea typeface="Calibri" panose="020F0502020204030204" pitchFamily="34" charset="0"/>
                <a:cs typeface="Times New Roman" panose="02020603050405020304" pitchFamily="18" charset="0"/>
              </a:rPr>
              <a:t>            FAITH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Remember, we are pursuing these spiritual principles to understand why God places us into the this fallen world rather than just make us perfect in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1308466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5016758"/>
          </a:xfrm>
          <a:prstGeom prst="rect">
            <a:avLst/>
          </a:prstGeom>
          <a:noFill/>
        </p:spPr>
        <p:txBody>
          <a:bodyPr wrap="square">
            <a:spAutoFit/>
          </a:bodyPr>
          <a:lstStyle/>
          <a:p>
            <a:pPr marL="0" marR="0">
              <a:spcBef>
                <a:spcPts val="0"/>
              </a:spcBef>
              <a:spcAft>
                <a:spcPts val="0"/>
              </a:spcAft>
            </a:pPr>
            <a:r>
              <a:rPr lang="en-US" sz="3200" b="1" dirty="0">
                <a:latin typeface="Times New Roman" panose="02020603050405020304" pitchFamily="18" charset="0"/>
                <a:cs typeface="Times New Roman" panose="02020603050405020304" pitchFamily="18" charset="0"/>
              </a:rPr>
              <a:t>Romans 8:14</a:t>
            </a:r>
            <a:r>
              <a:rPr lang="en-US" sz="3200" baseline="300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 For all who are being </a:t>
            </a:r>
            <a:r>
              <a:rPr lang="en-US" sz="3200" b="1" dirty="0">
                <a:latin typeface="Times New Roman" panose="02020603050405020304" pitchFamily="18" charset="0"/>
                <a:cs typeface="Times New Roman" panose="02020603050405020304" pitchFamily="18" charset="0"/>
              </a:rPr>
              <a:t>led by the Spirit </a:t>
            </a:r>
            <a:r>
              <a:rPr lang="en-US" sz="3200" dirty="0">
                <a:latin typeface="Times New Roman" panose="02020603050405020304" pitchFamily="18" charset="0"/>
                <a:cs typeface="Times New Roman" panose="02020603050405020304" pitchFamily="18" charset="0"/>
              </a:rPr>
              <a:t>of God, these are </a:t>
            </a:r>
            <a:r>
              <a:rPr lang="en-US" sz="3200" b="1" dirty="0">
                <a:latin typeface="Times New Roman" panose="02020603050405020304" pitchFamily="18" charset="0"/>
                <a:cs typeface="Times New Roman" panose="02020603050405020304" pitchFamily="18" charset="0"/>
              </a:rPr>
              <a:t>sons of God</a:t>
            </a: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cripture reveals the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world is divided into two groups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Believers (sons of God)</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 who are </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led by the Spirit </a:t>
            </a:r>
            <a:r>
              <a:rPr lang="en-US" sz="3200" dirty="0">
                <a:latin typeface="Times New Roman" panose="02020603050405020304" pitchFamily="18" charset="0"/>
                <a:ea typeface="Times New Roman" panose="02020603050405020304" pitchFamily="18" charset="0"/>
                <a:cs typeface="Times New Roman" panose="02020603050405020304" pitchFamily="18" charset="0"/>
              </a:rPr>
              <a:t>through faith</a:t>
            </a:r>
          </a:p>
          <a:p>
            <a:pPr marL="342900" marR="0" lvl="0" indent="-342900">
              <a:spcBef>
                <a:spcPts val="0"/>
              </a:spcBef>
              <a:spcAft>
                <a:spcPts val="0"/>
              </a:spcAft>
              <a:buFont typeface="Symbol" panose="05050102010706020507" pitchFamily="18" charset="2"/>
              <a:buChar char=""/>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Non-believers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who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are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not led by the Spirit</a:t>
            </a:r>
            <a:endParaRPr lang="en-US" sz="32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Non-believers are </a:t>
            </a:r>
            <a:r>
              <a:rPr lang="en-US" sz="3200" b="1" dirty="0">
                <a:latin typeface="Times New Roman" panose="02020603050405020304" pitchFamily="18" charset="0"/>
                <a:ea typeface="Times New Roman" panose="02020603050405020304" pitchFamily="18" charset="0"/>
                <a:cs typeface="Times New Roman" panose="02020603050405020304" pitchFamily="18" charset="0"/>
              </a:rPr>
              <a:t>led by the flesh and the world</a:t>
            </a:r>
          </a:p>
          <a:p>
            <a:pPr marL="800100" lvl="1" indent="-342900">
              <a:buFont typeface="Symbol" panose="05050102010706020507" pitchFamily="18" charset="2"/>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Non-believers remain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blinded</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to God’s spiritual mysteries</a:t>
            </a:r>
          </a:p>
          <a:p>
            <a:pPr marL="800100" lvl="1" indent="-342900">
              <a:buFont typeface="Symbol" panose="05050102010706020507" pitchFamily="18" charset="2"/>
              <a:buChar char=""/>
            </a:pPr>
            <a:r>
              <a:rPr lang="en-US" sz="3200" dirty="0">
                <a:latin typeface="Times New Roman" panose="02020603050405020304" pitchFamily="18" charset="0"/>
                <a:ea typeface="Times New Roman" panose="02020603050405020304" pitchFamily="18" charset="0"/>
                <a:cs typeface="Times New Roman" panose="02020603050405020304" pitchFamily="18" charset="0"/>
              </a:rPr>
              <a:t>Spiritual realities</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remain hidden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to Non-Believers</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27111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629" cy="4832092"/>
          </a:xfrm>
          <a:prstGeom prst="rect">
            <a:avLst/>
          </a:prstGeom>
          <a:noFill/>
        </p:spPr>
        <p:txBody>
          <a:bodyPr wrap="square">
            <a:spAutoFit/>
          </a:bodyPr>
          <a:lstStyle/>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Romans 8:5-8 (ESV) For those who live according to the flesh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set their minds on the things of the flesh</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(sinful desires)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but those who live according to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Spirit set their minds on the things of the Spirit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(led by the Spirit).  </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6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to set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mind on the flesh is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but to set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mind on the Spirit is life and peace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the mind that is set on the flesh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hostile</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to 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it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does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not submit</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 to God’s 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indeed,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it cannot</a:t>
            </a:r>
            <a:r>
              <a:rPr lang="en-US" sz="28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(not even able to do so).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Corinthians 2:14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a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natural man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a spiritual man) does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not accept the things of the Spirit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they are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foolishness</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to him</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cannot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understand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them, because they are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spiritually appraised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p:txBody>
      </p:sp>
      <p:cxnSp>
        <p:nvCxnSpPr>
          <p:cNvPr id="8" name="Straight Connector 7">
            <a:extLst>
              <a:ext uri="{FF2B5EF4-FFF2-40B4-BE49-F238E27FC236}">
                <a16:creationId xmlns:a16="http://schemas.microsoft.com/office/drawing/2014/main" id="{E95C252E-8C03-F80D-96EF-F2A124C71C60}"/>
              </a:ext>
            </a:extLst>
          </p:cNvPr>
          <p:cNvCxnSpPr/>
          <p:nvPr/>
        </p:nvCxnSpPr>
        <p:spPr>
          <a:xfrm>
            <a:off x="11375409" y="5977562"/>
            <a:ext cx="45037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F9EA5DB-E7C7-E350-48D9-9D06271EDA99}"/>
              </a:ext>
            </a:extLst>
          </p:cNvPr>
          <p:cNvCxnSpPr>
            <a:cxnSpLocks/>
          </p:cNvCxnSpPr>
          <p:nvPr/>
        </p:nvCxnSpPr>
        <p:spPr>
          <a:xfrm>
            <a:off x="11825784" y="4401402"/>
            <a:ext cx="1" cy="15761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16B2B26C-F909-D5BB-DFDC-86650939F140}"/>
              </a:ext>
            </a:extLst>
          </p:cNvPr>
          <p:cNvCxnSpPr>
            <a:cxnSpLocks/>
          </p:cNvCxnSpPr>
          <p:nvPr/>
        </p:nvCxnSpPr>
        <p:spPr>
          <a:xfrm flipH="1">
            <a:off x="5629701" y="4401402"/>
            <a:ext cx="6196083" cy="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211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Unfolding Plan – Sets the Course of Human History</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4308872"/>
          </a:xfrm>
          <a:prstGeom prst="rect">
            <a:avLst/>
          </a:prstGeom>
          <a:noFill/>
        </p:spPr>
        <p:txBody>
          <a:bodyPr wrap="square" rtlCol="0">
            <a:spAutoFit/>
          </a:bodyPr>
          <a:lstStyle/>
          <a:p>
            <a:pPr marR="0" lvl="1">
              <a:spcBef>
                <a:spcPts val="0"/>
              </a:spcBef>
              <a:spcAft>
                <a:spcPts val="0"/>
              </a:spcAft>
            </a:pPr>
            <a:r>
              <a:rPr lang="en-US" sz="3200" dirty="0">
                <a:latin typeface="Times New Roman" panose="02020603050405020304" pitchFamily="18" charset="0"/>
                <a:ea typeface="Calibri" panose="020F0502020204030204" pitchFamily="34" charset="0"/>
                <a:cs typeface="Times New Roman" panose="02020603050405020304" pitchFamily="18" charset="0"/>
              </a:rPr>
              <a:t>Scriptures Trace that History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Literary Imagery</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Historical Prose</a:t>
            </a:r>
          </a:p>
          <a:p>
            <a:pPr marL="914400" marR="0" lvl="1" indent="-457200">
              <a:spcBef>
                <a:spcPts val="0"/>
              </a:spcBef>
              <a:spcAft>
                <a:spcPts val="0"/>
              </a:spcAft>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Writings of</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 Law </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Wisdom</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Poetry</a:t>
            </a:r>
          </a:p>
          <a:p>
            <a:pPr marL="1371600" lvl="2" indent="-457200">
              <a:buFont typeface="Arial" panose="020B0604020202020204" pitchFamily="34" charset="0"/>
              <a:buChar char="•"/>
            </a:pPr>
            <a:r>
              <a:rPr lang="en-US" sz="3200" dirty="0">
                <a:latin typeface="Times New Roman" panose="02020603050405020304" pitchFamily="18" charset="0"/>
                <a:ea typeface="Calibri" panose="020F0502020204030204" pitchFamily="34" charset="0"/>
                <a:cs typeface="Times New Roman" panose="02020603050405020304" pitchFamily="18" charset="0"/>
              </a:rPr>
              <a:t>Prophecy</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594569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262979"/>
          </a:xfrm>
          <a:prstGeom prst="rect">
            <a:avLst/>
          </a:prstGeom>
          <a:noFill/>
        </p:spPr>
        <p:txBody>
          <a:bodyPr wrap="square">
            <a:spAutoFit/>
          </a:bodyPr>
          <a:lstStyle/>
          <a:p>
            <a:pPr marR="0" lvl="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Summary of Roman 8 and 1 Corinthians 2</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mind set on the flesh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8:5-6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mind set on flesh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hostile to 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mind set on the flesh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does not submit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law (word) of God.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it is impossible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the mind set on the flesh do so.  Romans 8:7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 natural man (non-spiritual man) does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not accept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things (word) of the Spirit of God.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they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foolishness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him.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can’t understand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them.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 </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they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spiritually appraised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Corinthians 2:14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Why?</a:t>
            </a: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Because believers (sons of God) are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led by the Spirit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Romans 8:14</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Because non-believers ar</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e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not led by the Spirit</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9376068"/>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81667" y="1514802"/>
            <a:ext cx="10975227" cy="4524315"/>
          </a:xfrm>
          <a:prstGeom prst="rect">
            <a:avLst/>
          </a:prstGeom>
          <a:noFill/>
        </p:spPr>
        <p:txBody>
          <a:bodyPr wrap="square">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this regard, I tell you another secret as revealed in scripture: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we believe and are baptized, we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receive the Holy Spirit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scriptures reveal the Holy Spirit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actively works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God’s children, His saints, and His church. </a:t>
            </a:r>
          </a:p>
          <a:p>
            <a:pPr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all who are being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led by the Spirit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sons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8:26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the same way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Spirit also helps our weakness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Himself testifies with our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we are children of God,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More to come on this important revelation</a:t>
            </a:r>
          </a:p>
        </p:txBody>
      </p:sp>
    </p:spTree>
    <p:extLst>
      <p:ext uri="{BB962C8B-B14F-4D97-AF65-F5344CB8AC3E}">
        <p14:creationId xmlns:p14="http://schemas.microsoft.com/office/powerpoint/2010/main" val="32320489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Faith in the Word of God</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632311"/>
          </a:xfrm>
          <a:prstGeom prst="rect">
            <a:avLst/>
          </a:prstGeom>
          <a:noFill/>
        </p:spPr>
        <p:txBody>
          <a:bodyPr wrap="square">
            <a:spAutoFit/>
          </a:bodyPr>
          <a:lstStyle/>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non-believer has other problems as well</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only does the non-</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believener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not have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Holy Spirit’s strength and </a:t>
            </a:r>
            <a:r>
              <a:rPr lang="en-US" sz="2400" dirty="0" err="1">
                <a:effectLst/>
                <a:latin typeface="Times New Roman" panose="02020603050405020304" pitchFamily="18" charset="0"/>
                <a:ea typeface="Calibri" panose="020F0502020204030204" pitchFamily="34" charset="0"/>
                <a:cs typeface="Times New Roman" panose="02020603050405020304" pitchFamily="18" charset="0"/>
              </a:rPr>
              <a:t>understandig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god of this world (Satan) actively </a:t>
            </a:r>
            <a:r>
              <a:rPr lang="en-US" sz="2400" b="1" dirty="0">
                <a:latin typeface="Times New Roman" panose="02020603050405020304" pitchFamily="18" charset="0"/>
                <a:ea typeface="Calibri" panose="020F0502020204030204" pitchFamily="34" charset="0"/>
                <a:cs typeface="Times New Roman" panose="02020603050405020304" pitchFamily="18" charset="0"/>
              </a:rPr>
              <a:t>works to blind </a:t>
            </a:r>
            <a:r>
              <a:rPr lang="en-US" sz="2400" dirty="0">
                <a:latin typeface="Times New Roman" panose="02020603050405020304" pitchFamily="18" charset="0"/>
                <a:ea typeface="Calibri" panose="020F0502020204030204" pitchFamily="34" charset="0"/>
                <a:cs typeface="Times New Roman" panose="02020603050405020304" pitchFamily="18" charset="0"/>
              </a:rPr>
              <a:t>the unbeliever to God’s word</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Corinthians 4:3-4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even if our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gospel is veiled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it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veiled to those who are perishing</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whose case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god of this world has blinded the minds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unbelievin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g so that they might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not see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light of the gospel of the glory of Christ, who is the image of God.</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Non-believer remains blind to the hidden spiritual realities – God’s Mysteries</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Can’t see or even fathom the revelation of mystery – salvation and eternal life</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Hence, the unbeliever’s mind is led by the flesh and this world</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Mind set on the flesh is death.</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078368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4616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Purpose of this Physical Realm</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3785652"/>
          </a:xfrm>
          <a:prstGeom prst="rect">
            <a:avLst/>
          </a:prstGeom>
          <a:noFill/>
        </p:spPr>
        <p:txBody>
          <a:bodyPr wrap="square">
            <a:spAutoFit/>
          </a:bodyPr>
          <a:lstStyle/>
          <a:p>
            <a:r>
              <a:rPr lang="en-US" sz="4000" dirty="0">
                <a:latin typeface="Times New Roman" panose="02020603050405020304" pitchFamily="18" charset="0"/>
                <a:ea typeface="Calibri" panose="020F0502020204030204" pitchFamily="34" charset="0"/>
                <a:cs typeface="Times New Roman" panose="02020603050405020304" pitchFamily="18" charset="0"/>
              </a:rPr>
              <a:t>This physical realm therefore serves two purposes</a:t>
            </a:r>
          </a:p>
          <a:p>
            <a:endParaRPr lang="en-US" sz="40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A winnowing to separate the children of God from followers of Satan</a:t>
            </a:r>
          </a:p>
          <a:p>
            <a:pPr marL="457200" indent="-457200">
              <a:buFont typeface="+mj-lt"/>
              <a:buAutoNum type="arabicPeriod"/>
            </a:pP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4000" dirty="0">
                <a:latin typeface="Times New Roman" panose="02020603050405020304" pitchFamily="18" charset="0"/>
                <a:ea typeface="Calibri" panose="020F0502020204030204" pitchFamily="34" charset="0"/>
                <a:cs typeface="Times New Roman" panose="02020603050405020304" pitchFamily="18" charset="0"/>
              </a:rPr>
              <a:t>Perfection of the sons of God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124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Winnowing or the Separation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307" y="1062218"/>
            <a:ext cx="10975227" cy="5693866"/>
          </a:xfrm>
          <a:prstGeom prst="rect">
            <a:avLst/>
          </a:prstGeom>
          <a:noFill/>
        </p:spPr>
        <p:txBody>
          <a:bodyPr wrap="square">
            <a:spAutoFit/>
          </a:bodyPr>
          <a:lstStyle/>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3:12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winnowing fork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is in His hand, and He will thoroughly clear His threshing floor; and He will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gather His wheat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into the barn, but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He will burn up the chaff</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with unquenchable fire."</a:t>
            </a:r>
          </a:p>
          <a:p>
            <a:pPr marL="4572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13:30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 the time of the harvest I will say to the reapers, "First gather up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tares and bind them in bundles to burn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them up; but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gather the wheat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into my barn."'"</a:t>
            </a:r>
          </a:p>
          <a:p>
            <a:pPr marL="228600" marR="0">
              <a:spcBef>
                <a:spcPts val="0"/>
              </a:spcBef>
              <a:spcAft>
                <a:spcPts val="0"/>
              </a:spcAft>
              <a:tabLst>
                <a:tab pos="228600" algn="l"/>
              </a:tabLs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tabLst>
                <a:tab pos="228600" algn="l"/>
              </a:tabLs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Matthew 25:34, 41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"Then the King will say to those on His right, 'Come, you who are blessed of My Father,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inherit the kingdom prepared for you</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from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foundation of the world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41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"Then He will also say to those on His left,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'Depart from Me, accursed ones, into the eternal fire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which has been prepared for the devil and his angels;</a:t>
            </a:r>
          </a:p>
        </p:txBody>
      </p:sp>
    </p:spTree>
    <p:extLst>
      <p:ext uri="{BB962C8B-B14F-4D97-AF65-F5344CB8AC3E}">
        <p14:creationId xmlns:p14="http://schemas.microsoft.com/office/powerpoint/2010/main" val="28337219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43642"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Winnowing or the Separation</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07307" y="1062218"/>
            <a:ext cx="10975227" cy="5447645"/>
          </a:xfrm>
          <a:prstGeom prst="rect">
            <a:avLst/>
          </a:prstGeom>
          <a:noFill/>
        </p:spPr>
        <p:txBody>
          <a:bodyPr wrap="square">
            <a:spAutoFit/>
          </a:bodyPr>
          <a:lstStyle/>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If the purpose of this world is for</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God to choose His sons for salvation and eternal life, and</a:t>
            </a:r>
          </a:p>
          <a:p>
            <a:pPr marL="6858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Separate out the unrighteous non-believer</a:t>
            </a:r>
          </a:p>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Why not bring the saved into glory at the moment of salvation?</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lgn="ctr">
              <a:spcBef>
                <a:spcPts val="0"/>
              </a:spcBef>
              <a:spcAft>
                <a:spcPts val="0"/>
              </a:spcAft>
            </a:pPr>
            <a:r>
              <a:rPr lang="en-US" sz="9600" b="1" dirty="0">
                <a:latin typeface="Times New Roman" panose="02020603050405020304" pitchFamily="18" charset="0"/>
                <a:ea typeface="Calibri" panose="020F0502020204030204" pitchFamily="34" charset="0"/>
                <a:cs typeface="Times New Roman" panose="02020603050405020304" pitchFamily="18" charset="0"/>
              </a:rPr>
              <a:t>Perfection</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604623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121615"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5078313"/>
          </a:xfrm>
          <a:prstGeom prst="rect">
            <a:avLst/>
          </a:prstGeom>
          <a:noFill/>
        </p:spPr>
        <p:txBody>
          <a:bodyPr wrap="square">
            <a:spAutoFit/>
          </a:bodyPr>
          <a:lstStyle/>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Hebrews 2:10 </a:t>
            </a:r>
            <a:r>
              <a:rPr lang="en-US" sz="2800" dirty="0">
                <a:latin typeface="Times New Roman" panose="02020603050405020304" pitchFamily="18" charset="0"/>
                <a:cs typeface="Times New Roman" panose="02020603050405020304" pitchFamily="18" charset="0"/>
              </a:rPr>
              <a:t>In bringing </a:t>
            </a:r>
            <a:r>
              <a:rPr lang="en-US" sz="2800" b="1" u="sng" dirty="0">
                <a:latin typeface="Times New Roman" panose="02020603050405020304" pitchFamily="18" charset="0"/>
                <a:cs typeface="Times New Roman" panose="02020603050405020304" pitchFamily="18" charset="0"/>
              </a:rPr>
              <a:t>many sons to glory</a:t>
            </a:r>
            <a:r>
              <a:rPr lang="en-US" sz="2800" dirty="0">
                <a:latin typeface="Times New Roman" panose="02020603050405020304" pitchFamily="18" charset="0"/>
                <a:cs typeface="Times New Roman" panose="02020603050405020304" pitchFamily="18" charset="0"/>
              </a:rPr>
              <a:t>, it was fitting that </a:t>
            </a:r>
            <a:r>
              <a:rPr lang="en-US" sz="2800" b="1" dirty="0">
                <a:latin typeface="Times New Roman" panose="02020603050405020304" pitchFamily="18" charset="0"/>
                <a:cs typeface="Times New Roman" panose="02020603050405020304" pitchFamily="18" charset="0"/>
              </a:rPr>
              <a:t>God</a:t>
            </a:r>
            <a:r>
              <a:rPr lang="en-US" sz="2800" dirty="0">
                <a:latin typeface="Times New Roman" panose="02020603050405020304" pitchFamily="18" charset="0"/>
                <a:cs typeface="Times New Roman" panose="02020603050405020304" pitchFamily="18" charset="0"/>
              </a:rPr>
              <a:t>, for whom and through whom everything exists, should make </a:t>
            </a:r>
            <a:r>
              <a:rPr lang="en-US" sz="2800" b="1" u="sng" dirty="0">
                <a:latin typeface="Times New Roman" panose="02020603050405020304" pitchFamily="18" charset="0"/>
                <a:cs typeface="Times New Roman" panose="02020603050405020304" pitchFamily="18" charset="0"/>
              </a:rPr>
              <a:t>the author of their salvation </a:t>
            </a:r>
            <a:r>
              <a:rPr lang="en-US" sz="2800" dirty="0">
                <a:latin typeface="Times New Roman" panose="02020603050405020304" pitchFamily="18" charset="0"/>
                <a:cs typeface="Times New Roman" panose="02020603050405020304" pitchFamily="18" charset="0"/>
              </a:rPr>
              <a:t> (Jesus Christ) </a:t>
            </a:r>
            <a:r>
              <a:rPr lang="en-US" sz="2800" b="1" u="sng" dirty="0">
                <a:latin typeface="Times New Roman" panose="02020603050405020304" pitchFamily="18" charset="0"/>
                <a:cs typeface="Times New Roman" panose="02020603050405020304" pitchFamily="18" charset="0"/>
              </a:rPr>
              <a:t>perfect through suffering</a:t>
            </a:r>
            <a:r>
              <a:rPr lang="en-US" sz="2800" dirty="0"/>
              <a:t>. </a:t>
            </a:r>
          </a:p>
          <a:p>
            <a:pPr marL="228600" marR="0">
              <a:spcBef>
                <a:spcPts val="0"/>
              </a:spcBef>
              <a:spcAft>
                <a:spcPts val="0"/>
              </a:spcAft>
            </a:pPr>
            <a:endParaRPr lang="en-US" sz="2800" dirty="0"/>
          </a:p>
          <a:p>
            <a:pPr marL="228600"/>
            <a:r>
              <a:rPr lang="en-US" sz="2800" b="1" dirty="0">
                <a:latin typeface="Times New Roman" panose="02020603050405020304" pitchFamily="18" charset="0"/>
                <a:cs typeface="Times New Roman" panose="02020603050405020304" pitchFamily="18" charset="0"/>
              </a:rPr>
              <a:t>Matthew 5:48 </a:t>
            </a:r>
            <a:r>
              <a:rPr lang="en-US" sz="2800" dirty="0">
                <a:latin typeface="Times New Roman" panose="02020603050405020304" pitchFamily="18" charset="0"/>
                <a:cs typeface="Times New Roman" panose="02020603050405020304" pitchFamily="18" charset="0"/>
              </a:rPr>
              <a:t> "Therefore </a:t>
            </a:r>
            <a:r>
              <a:rPr lang="en-US" sz="2800" b="1" u="sng" dirty="0">
                <a:latin typeface="Times New Roman" panose="02020603050405020304" pitchFamily="18" charset="0"/>
                <a:cs typeface="Times New Roman" panose="02020603050405020304" pitchFamily="18" charset="0"/>
              </a:rPr>
              <a:t>you are to be perfect</a:t>
            </a:r>
            <a:r>
              <a:rPr lang="en-US" sz="2800" dirty="0">
                <a:latin typeface="Times New Roman" panose="02020603050405020304" pitchFamily="18" charset="0"/>
                <a:cs typeface="Times New Roman" panose="02020603050405020304" pitchFamily="18" charset="0"/>
              </a:rPr>
              <a:t>, as your heavenly </a:t>
            </a:r>
            <a:r>
              <a:rPr lang="en-US" sz="2800" b="1" u="sng" dirty="0">
                <a:latin typeface="Times New Roman" panose="02020603050405020304" pitchFamily="18" charset="0"/>
                <a:cs typeface="Times New Roman" panose="02020603050405020304" pitchFamily="18" charset="0"/>
              </a:rPr>
              <a:t>Father is perfect</a:t>
            </a:r>
            <a:r>
              <a:rPr lang="en-US" sz="28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8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Peter 5:10 </a:t>
            </a:r>
            <a:r>
              <a:rPr lang="en-US" sz="2800" dirty="0">
                <a:latin typeface="Times New Roman" panose="02020603050405020304" pitchFamily="18" charset="0"/>
                <a:cs typeface="Times New Roman" panose="02020603050405020304" pitchFamily="18" charset="0"/>
              </a:rPr>
              <a:t>After you have </a:t>
            </a:r>
            <a:r>
              <a:rPr lang="en-US" sz="2800" b="1" u="sng" dirty="0">
                <a:latin typeface="Times New Roman" panose="02020603050405020304" pitchFamily="18" charset="0"/>
                <a:cs typeface="Times New Roman" panose="02020603050405020304" pitchFamily="18" charset="0"/>
              </a:rPr>
              <a:t>suffered for a little </a:t>
            </a:r>
            <a:r>
              <a:rPr lang="en-US" sz="2800" dirty="0">
                <a:latin typeface="Times New Roman" panose="02020603050405020304" pitchFamily="18" charset="0"/>
                <a:cs typeface="Times New Roman" panose="02020603050405020304" pitchFamily="18" charset="0"/>
              </a:rPr>
              <a:t>while, the God of all grace, who called you to His eternal glory in Christ, will Himself </a:t>
            </a:r>
            <a:r>
              <a:rPr lang="en-US" sz="2800" b="1" u="sng" dirty="0">
                <a:latin typeface="Times New Roman" panose="02020603050405020304" pitchFamily="18" charset="0"/>
                <a:cs typeface="Times New Roman" panose="02020603050405020304" pitchFamily="18" charset="0"/>
              </a:rPr>
              <a:t>perfect</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confirm</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strengthen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and</a:t>
            </a:r>
            <a:r>
              <a:rPr lang="en-US" sz="2800" dirty="0">
                <a:latin typeface="Times New Roman" panose="02020603050405020304" pitchFamily="18" charset="0"/>
                <a:cs typeface="Times New Roman" panose="02020603050405020304" pitchFamily="18" charset="0"/>
              </a:rPr>
              <a:t> </a:t>
            </a:r>
            <a:r>
              <a:rPr lang="en-US" sz="2800" b="1" u="sng" dirty="0">
                <a:latin typeface="Times New Roman" panose="02020603050405020304" pitchFamily="18" charset="0"/>
                <a:cs typeface="Times New Roman" panose="02020603050405020304" pitchFamily="18" charset="0"/>
              </a:rPr>
              <a:t>establish</a:t>
            </a:r>
            <a:r>
              <a:rPr lang="en-US" sz="2800" dirty="0">
                <a:latin typeface="Times New Roman" panose="02020603050405020304" pitchFamily="18" charset="0"/>
                <a:cs typeface="Times New Roman" panose="02020603050405020304" pitchFamily="18" charset="0"/>
              </a:rPr>
              <a:t> you. </a:t>
            </a: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47751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121615" y="22089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434602" y="1205519"/>
            <a:ext cx="10975227" cy="4524315"/>
          </a:xfrm>
          <a:prstGeom prst="rect">
            <a:avLst/>
          </a:prstGeom>
          <a:noFill/>
        </p:spPr>
        <p:txBody>
          <a:bodyPr wrap="square">
            <a:spAutoFit/>
          </a:bodyPr>
          <a:lstStyle/>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James 1:2-4 </a:t>
            </a:r>
            <a:r>
              <a:rPr lang="en-US" sz="2800" dirty="0">
                <a:latin typeface="Times New Roman" panose="02020603050405020304" pitchFamily="18" charset="0"/>
                <a:cs typeface="Times New Roman" panose="02020603050405020304" pitchFamily="18" charset="0"/>
              </a:rPr>
              <a:t>Consider it all joy, my brethren, when you </a:t>
            </a:r>
            <a:r>
              <a:rPr lang="en-US" sz="2800" b="1" u="sng" dirty="0">
                <a:latin typeface="Times New Roman" panose="02020603050405020304" pitchFamily="18" charset="0"/>
                <a:cs typeface="Times New Roman" panose="02020603050405020304" pitchFamily="18" charset="0"/>
              </a:rPr>
              <a:t>encounter various trials</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 knowing that the </a:t>
            </a:r>
            <a:r>
              <a:rPr lang="en-US" sz="2800" b="1" u="sng" dirty="0">
                <a:latin typeface="Times New Roman" panose="02020603050405020304" pitchFamily="18" charset="0"/>
                <a:cs typeface="Times New Roman" panose="02020603050405020304" pitchFamily="18" charset="0"/>
              </a:rPr>
              <a:t>testing of your faith </a:t>
            </a:r>
            <a:r>
              <a:rPr lang="en-US" sz="2800" dirty="0">
                <a:latin typeface="Times New Roman" panose="02020603050405020304" pitchFamily="18" charset="0"/>
                <a:cs typeface="Times New Roman" panose="02020603050405020304" pitchFamily="18" charset="0"/>
              </a:rPr>
              <a:t>produces </a:t>
            </a:r>
            <a:r>
              <a:rPr lang="en-US" sz="2800" b="1" u="sng" dirty="0">
                <a:latin typeface="Times New Roman" panose="02020603050405020304" pitchFamily="18" charset="0"/>
                <a:cs typeface="Times New Roman" panose="02020603050405020304" pitchFamily="18" charset="0"/>
              </a:rPr>
              <a:t>endurance</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4 </a:t>
            </a:r>
            <a:r>
              <a:rPr lang="en-US" sz="2800" dirty="0">
                <a:latin typeface="Times New Roman" panose="02020603050405020304" pitchFamily="18" charset="0"/>
                <a:cs typeface="Times New Roman" panose="02020603050405020304" pitchFamily="18" charset="0"/>
              </a:rPr>
              <a:t> And let endurance have </a:t>
            </a:r>
            <a:r>
              <a:rPr lang="en-US" sz="2800" i="1" dirty="0">
                <a:latin typeface="Times New Roman" panose="02020603050405020304" pitchFamily="18" charset="0"/>
                <a:cs typeface="Times New Roman" panose="02020603050405020304" pitchFamily="18" charset="0"/>
              </a:rPr>
              <a:t>its</a:t>
            </a:r>
            <a:r>
              <a:rPr lang="en-US" sz="2800" dirty="0">
                <a:latin typeface="Times New Roman" panose="02020603050405020304" pitchFamily="18" charset="0"/>
                <a:cs typeface="Times New Roman" panose="02020603050405020304" pitchFamily="18" charset="0"/>
              </a:rPr>
              <a:t> perfect result, so that </a:t>
            </a:r>
            <a:r>
              <a:rPr lang="en-US" sz="2800" b="1" u="sng" dirty="0">
                <a:latin typeface="Times New Roman" panose="02020603050405020304" pitchFamily="18" charset="0"/>
                <a:cs typeface="Times New Roman" panose="02020603050405020304" pitchFamily="18" charset="0"/>
              </a:rPr>
              <a:t>you may be perfect and complete, lacking in nothing</a:t>
            </a:r>
            <a:r>
              <a:rPr lang="en-US" sz="28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800" dirty="0">
              <a:latin typeface="Times New Roman" panose="02020603050405020304" pitchFamily="18" charset="0"/>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Ephesians 1:17 </a:t>
            </a:r>
            <a:r>
              <a:rPr lang="en-US" sz="2800" dirty="0">
                <a:latin typeface="Times New Roman" panose="02020603050405020304" pitchFamily="18" charset="0"/>
                <a:cs typeface="Times New Roman" panose="02020603050405020304" pitchFamily="18" charset="0"/>
              </a:rPr>
              <a:t>that the God of our Lord Jesus Christ, the Father of glory, may give to you a spirit of </a:t>
            </a:r>
            <a:r>
              <a:rPr lang="en-US" sz="2800" b="1" u="sng" dirty="0">
                <a:latin typeface="Times New Roman" panose="02020603050405020304" pitchFamily="18" charset="0"/>
                <a:cs typeface="Times New Roman" panose="02020603050405020304" pitchFamily="18" charset="0"/>
              </a:rPr>
              <a:t>wisdom</a:t>
            </a:r>
            <a:r>
              <a:rPr lang="en-US" sz="2800" dirty="0">
                <a:latin typeface="Times New Roman" panose="02020603050405020304" pitchFamily="18" charset="0"/>
                <a:cs typeface="Times New Roman" panose="02020603050405020304" pitchFamily="18" charset="0"/>
              </a:rPr>
              <a:t> and of revelation in the </a:t>
            </a:r>
            <a:r>
              <a:rPr lang="en-US" sz="2800" b="1" u="sng" dirty="0">
                <a:latin typeface="Times New Roman" panose="02020603050405020304" pitchFamily="18" charset="0"/>
                <a:cs typeface="Times New Roman" panose="02020603050405020304" pitchFamily="18" charset="0"/>
              </a:rPr>
              <a:t>knowledge</a:t>
            </a:r>
            <a:r>
              <a:rPr lang="en-US" sz="2800" dirty="0">
                <a:latin typeface="Times New Roman" panose="02020603050405020304" pitchFamily="18" charset="0"/>
                <a:cs typeface="Times New Roman" panose="02020603050405020304" pitchFamily="18" charset="0"/>
              </a:rPr>
              <a:t> of Him.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500177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380011" y="1130758"/>
            <a:ext cx="10975227" cy="4832092"/>
          </a:xfrm>
          <a:prstGeom prst="rect">
            <a:avLst/>
          </a:prstGeom>
          <a:noFill/>
        </p:spPr>
        <p:txBody>
          <a:bodyPr wrap="square">
            <a:spAutoFit/>
          </a:bodyPr>
          <a:lstStyle/>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Understanding, Wisdom, and Knowledge - Colossians 2:2-3; 2 Timothy 3:15; 1 Peter 1:5; 2 Peter 3:18</a:t>
            </a:r>
          </a:p>
          <a:p>
            <a:pPr marL="685800" indent="-457200">
              <a:buFont typeface="+mj-lt"/>
              <a:buAutoNum type="arabicPeriod"/>
            </a:pPr>
            <a:r>
              <a:rPr lang="en-US" sz="2800" dirty="0">
                <a:latin typeface="Times New Roman" panose="02020603050405020304" pitchFamily="18" charset="0"/>
                <a:cs typeface="Times New Roman" panose="02020603050405020304" pitchFamily="18" charset="0"/>
              </a:rPr>
              <a:t>Training to Discern (distinguish) Good and Evil – Hebrews 5:15</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Training in the Practice of Holiness – 1 Peter 1:15-16</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Training in the Practice of Righteousness – 1 John 3:7</a:t>
            </a:r>
          </a:p>
          <a:p>
            <a:pPr marL="685800" indent="-457200">
              <a:buFont typeface="+mj-lt"/>
              <a:buAutoNum type="arabicPeriod"/>
            </a:pPr>
            <a:r>
              <a:rPr lang="en-US" sz="2800" dirty="0">
                <a:latin typeface="Times New Roman" panose="02020603050405020304" pitchFamily="18" charset="0"/>
                <a:cs typeface="Times New Roman" panose="02020603050405020304" pitchFamily="18" charset="0"/>
              </a:rPr>
              <a:t>Grow up into Christ – Ephesians 4:15</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Grow in Grace - 2 Peter 3:17-18 </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Grow in Strength – 2 Thessalonians 3:3</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Strengthened in Diligence - 1 Peter 1:5</a:t>
            </a:r>
          </a:p>
          <a:p>
            <a:pPr marL="685800" indent="-457200">
              <a:buFont typeface="+mj-lt"/>
              <a:buAutoNum type="arabicPeriod"/>
            </a:pPr>
            <a:r>
              <a:rPr lang="en-US" sz="2800" dirty="0">
                <a:latin typeface="Times New Roman" panose="02020603050405020304" pitchFamily="18" charset="0"/>
                <a:cs typeface="Times New Roman" panose="02020603050405020304" pitchFamily="18" charset="0"/>
              </a:rPr>
              <a:t>Strengthened in Perseverance 1 Peter 1:6</a:t>
            </a:r>
          </a:p>
          <a:p>
            <a:pPr marL="685800" marR="0" indent="-457200">
              <a:spcBef>
                <a:spcPts val="0"/>
              </a:spcBef>
              <a:spcAft>
                <a:spcPts val="0"/>
              </a:spcAft>
              <a:buFont typeface="+mj-lt"/>
              <a:buAutoNum type="arabicPeriod"/>
            </a:pPr>
            <a:r>
              <a:rPr lang="en-US" sz="2800" dirty="0">
                <a:latin typeface="Times New Roman" panose="02020603050405020304" pitchFamily="18" charset="0"/>
                <a:cs typeface="Times New Roman" panose="02020603050405020304" pitchFamily="18" charset="0"/>
              </a:rPr>
              <a:t>Strengthened in Endurance – James 1:3</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Tree>
    <p:extLst>
      <p:ext uri="{BB962C8B-B14F-4D97-AF65-F5344CB8AC3E}">
        <p14:creationId xmlns:p14="http://schemas.microsoft.com/office/powerpoint/2010/main" val="160329586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481667" y="1420448"/>
            <a:ext cx="10725150" cy="369332"/>
          </a:xfrm>
          <a:prstGeom prst="rect">
            <a:avLst/>
          </a:prstGeom>
          <a:noFill/>
        </p:spPr>
        <p:txBody>
          <a:bodyPr wrap="square" rtlCol="0">
            <a:spAutoFit/>
          </a:bodyPr>
          <a:lstStyle/>
          <a:p>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D01EC931-3334-1BC8-96E5-90D6C8140FF3}"/>
              </a:ext>
            </a:extLst>
          </p:cNvPr>
          <p:cNvSpPr txBox="1"/>
          <p:nvPr/>
        </p:nvSpPr>
        <p:spPr>
          <a:xfrm>
            <a:off x="380011" y="1130758"/>
            <a:ext cx="10975227" cy="2677656"/>
          </a:xfrm>
          <a:prstGeom prst="rect">
            <a:avLst/>
          </a:prstGeom>
          <a:noFill/>
        </p:spPr>
        <p:txBody>
          <a:bodyPr wrap="square">
            <a:spAutoFit/>
          </a:bodyPr>
          <a:lstStyle/>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Moral Excellence - 1 Peter 1:5</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Self-control - 1 Peter 1:6</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Godliness - 1 Peter 1:6</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Kindness - 1 Peter 1:6</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Forgiveness – Matthew 6:14Ephesians 4:32</a:t>
            </a:r>
          </a:p>
          <a:p>
            <a:pPr marL="685800" marR="0" indent="-457200">
              <a:spcBef>
                <a:spcPts val="0"/>
              </a:spcBef>
              <a:spcAft>
                <a:spcPts val="0"/>
              </a:spcAft>
              <a:buFont typeface="+mj-lt"/>
              <a:buAutoNum type="arabicPeriod" startAt="11"/>
            </a:pPr>
            <a:r>
              <a:rPr lang="en-US" sz="2800" dirty="0">
                <a:latin typeface="Times New Roman" panose="02020603050405020304" pitchFamily="18" charset="0"/>
                <a:cs typeface="Times New Roman" panose="02020603050405020304" pitchFamily="18" charset="0"/>
              </a:rPr>
              <a:t>Love 1 Peter 1:7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Perfection of the Righteous</a:t>
            </a:r>
          </a:p>
        </p:txBody>
      </p:sp>
    </p:spTree>
    <p:extLst>
      <p:ext uri="{BB962C8B-B14F-4D97-AF65-F5344CB8AC3E}">
        <p14:creationId xmlns:p14="http://schemas.microsoft.com/office/powerpoint/2010/main" val="97086560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10263</TotalTime>
  <Words>12941</Words>
  <Application>Microsoft Office PowerPoint</Application>
  <PresentationFormat>Widescreen</PresentationFormat>
  <Paragraphs>1193</Paragraphs>
  <Slides>130</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130</vt:i4>
      </vt:variant>
    </vt:vector>
  </HeadingPairs>
  <TitlesOfParts>
    <vt:vector size="139" baseType="lpstr">
      <vt:lpstr>Arial</vt:lpstr>
      <vt:lpstr>Calibri</vt:lpstr>
      <vt:lpstr>Calibri Light</vt:lpstr>
      <vt:lpstr>Courier New</vt:lpstr>
      <vt:lpstr>Gill Sans MT</vt:lpstr>
      <vt:lpstr>Symbol</vt:lpstr>
      <vt:lpstr>Times New Roman</vt:lpstr>
      <vt:lpstr>Wingdings</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BRIAN HALEY</cp:lastModifiedBy>
  <cp:revision>30</cp:revision>
  <cp:lastPrinted>2023-06-07T17:35:39Z</cp:lastPrinted>
  <dcterms:created xsi:type="dcterms:W3CDTF">2023-06-03T18:53:09Z</dcterms:created>
  <dcterms:modified xsi:type="dcterms:W3CDTF">2023-06-14T23:54:53Z</dcterms:modified>
</cp:coreProperties>
</file>