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75"/>
  </p:notesMasterIdLst>
  <p:sldIdLst>
    <p:sldId id="256" r:id="rId2"/>
    <p:sldId id="257" r:id="rId3"/>
    <p:sldId id="259" r:id="rId4"/>
    <p:sldId id="270"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327" r:id="rId40"/>
    <p:sldId id="296" r:id="rId41"/>
    <p:sldId id="328" r:id="rId42"/>
    <p:sldId id="297" r:id="rId43"/>
    <p:sldId id="298" r:id="rId44"/>
    <p:sldId id="299" r:id="rId45"/>
    <p:sldId id="300" r:id="rId46"/>
    <p:sldId id="301" r:id="rId47"/>
    <p:sldId id="337" r:id="rId48"/>
    <p:sldId id="338" r:id="rId49"/>
    <p:sldId id="302" r:id="rId50"/>
    <p:sldId id="340" r:id="rId51"/>
    <p:sldId id="341" r:id="rId52"/>
    <p:sldId id="342" r:id="rId53"/>
    <p:sldId id="344" r:id="rId54"/>
    <p:sldId id="346" r:id="rId55"/>
    <p:sldId id="343" r:id="rId56"/>
    <p:sldId id="345" r:id="rId57"/>
    <p:sldId id="358" r:id="rId58"/>
    <p:sldId id="359" r:id="rId59"/>
    <p:sldId id="347" r:id="rId60"/>
    <p:sldId id="339" r:id="rId61"/>
    <p:sldId id="304" r:id="rId62"/>
    <p:sldId id="305" r:id="rId63"/>
    <p:sldId id="307" r:id="rId64"/>
    <p:sldId id="308" r:id="rId65"/>
    <p:sldId id="309" r:id="rId66"/>
    <p:sldId id="310" r:id="rId67"/>
    <p:sldId id="311" r:id="rId68"/>
    <p:sldId id="312" r:id="rId69"/>
    <p:sldId id="313" r:id="rId70"/>
    <p:sldId id="319" r:id="rId71"/>
    <p:sldId id="314" r:id="rId72"/>
    <p:sldId id="315" r:id="rId73"/>
    <p:sldId id="397" r:id="rId74"/>
    <p:sldId id="320" r:id="rId75"/>
    <p:sldId id="316" r:id="rId76"/>
    <p:sldId id="317" r:id="rId77"/>
    <p:sldId id="392" r:id="rId78"/>
    <p:sldId id="318" r:id="rId79"/>
    <p:sldId id="325" r:id="rId80"/>
    <p:sldId id="322" r:id="rId81"/>
    <p:sldId id="329" r:id="rId82"/>
    <p:sldId id="353" r:id="rId83"/>
    <p:sldId id="365" r:id="rId84"/>
    <p:sldId id="323" r:id="rId85"/>
    <p:sldId id="324" r:id="rId86"/>
    <p:sldId id="393" r:id="rId87"/>
    <p:sldId id="326" r:id="rId88"/>
    <p:sldId id="333" r:id="rId89"/>
    <p:sldId id="334" r:id="rId90"/>
    <p:sldId id="336" r:id="rId91"/>
    <p:sldId id="332" r:id="rId92"/>
    <p:sldId id="348" r:id="rId93"/>
    <p:sldId id="349" r:id="rId94"/>
    <p:sldId id="350" r:id="rId95"/>
    <p:sldId id="396" r:id="rId96"/>
    <p:sldId id="422" r:id="rId97"/>
    <p:sldId id="364" r:id="rId98"/>
    <p:sldId id="425" r:id="rId99"/>
    <p:sldId id="354" r:id="rId100"/>
    <p:sldId id="395" r:id="rId101"/>
    <p:sldId id="399" r:id="rId102"/>
    <p:sldId id="423" r:id="rId103"/>
    <p:sldId id="351" r:id="rId104"/>
    <p:sldId id="424" r:id="rId105"/>
    <p:sldId id="356" r:id="rId106"/>
    <p:sldId id="421" r:id="rId107"/>
    <p:sldId id="413" r:id="rId108"/>
    <p:sldId id="412" r:id="rId109"/>
    <p:sldId id="414" r:id="rId110"/>
    <p:sldId id="404" r:id="rId111"/>
    <p:sldId id="415" r:id="rId112"/>
    <p:sldId id="403" r:id="rId113"/>
    <p:sldId id="419" r:id="rId114"/>
    <p:sldId id="409" r:id="rId115"/>
    <p:sldId id="416" r:id="rId116"/>
    <p:sldId id="420" r:id="rId117"/>
    <p:sldId id="417" r:id="rId118"/>
    <p:sldId id="407" r:id="rId119"/>
    <p:sldId id="418" r:id="rId120"/>
    <p:sldId id="378" r:id="rId121"/>
    <p:sldId id="355" r:id="rId122"/>
    <p:sldId id="402" r:id="rId123"/>
    <p:sldId id="427" r:id="rId124"/>
    <p:sldId id="428" r:id="rId125"/>
    <p:sldId id="360" r:id="rId126"/>
    <p:sldId id="426" r:id="rId127"/>
    <p:sldId id="410" r:id="rId128"/>
    <p:sldId id="430" r:id="rId129"/>
    <p:sldId id="431" r:id="rId130"/>
    <p:sldId id="362" r:id="rId131"/>
    <p:sldId id="363" r:id="rId132"/>
    <p:sldId id="446" r:id="rId133"/>
    <p:sldId id="447" r:id="rId134"/>
    <p:sldId id="361" r:id="rId135"/>
    <p:sldId id="366" r:id="rId136"/>
    <p:sldId id="367" r:id="rId137"/>
    <p:sldId id="368" r:id="rId138"/>
    <p:sldId id="369" r:id="rId139"/>
    <p:sldId id="370" r:id="rId140"/>
    <p:sldId id="371" r:id="rId141"/>
    <p:sldId id="372" r:id="rId142"/>
    <p:sldId id="373" r:id="rId143"/>
    <p:sldId id="374" r:id="rId144"/>
    <p:sldId id="375" r:id="rId145"/>
    <p:sldId id="449" r:id="rId146"/>
    <p:sldId id="448" r:id="rId147"/>
    <p:sldId id="433" r:id="rId148"/>
    <p:sldId id="450" r:id="rId149"/>
    <p:sldId id="435" r:id="rId150"/>
    <p:sldId id="434" r:id="rId151"/>
    <p:sldId id="436" r:id="rId152"/>
    <p:sldId id="437" r:id="rId153"/>
    <p:sldId id="438" r:id="rId154"/>
    <p:sldId id="439" r:id="rId155"/>
    <p:sldId id="440" r:id="rId156"/>
    <p:sldId id="441" r:id="rId157"/>
    <p:sldId id="442" r:id="rId158"/>
    <p:sldId id="443" r:id="rId159"/>
    <p:sldId id="444" r:id="rId160"/>
    <p:sldId id="445" r:id="rId161"/>
    <p:sldId id="376" r:id="rId162"/>
    <p:sldId id="379" r:id="rId163"/>
    <p:sldId id="381" r:id="rId164"/>
    <p:sldId id="382" r:id="rId165"/>
    <p:sldId id="384" r:id="rId166"/>
    <p:sldId id="385" r:id="rId167"/>
    <p:sldId id="386" r:id="rId168"/>
    <p:sldId id="387" r:id="rId169"/>
    <p:sldId id="388" r:id="rId170"/>
    <p:sldId id="389" r:id="rId171"/>
    <p:sldId id="390" r:id="rId172"/>
    <p:sldId id="391" r:id="rId173"/>
    <p:sldId id="411" r:id="rId17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6/21/2023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302232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150</a:t>
            </a:fld>
            <a:endParaRPr lang="en-US" dirty="0"/>
          </a:p>
        </p:txBody>
      </p:sp>
    </p:spTree>
    <p:extLst>
      <p:ext uri="{BB962C8B-B14F-4D97-AF65-F5344CB8AC3E}">
        <p14:creationId xmlns:p14="http://schemas.microsoft.com/office/powerpoint/2010/main" val="1355577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151</a:t>
            </a:fld>
            <a:endParaRPr lang="en-US" dirty="0"/>
          </a:p>
        </p:txBody>
      </p:sp>
    </p:spTree>
    <p:extLst>
      <p:ext uri="{BB962C8B-B14F-4D97-AF65-F5344CB8AC3E}">
        <p14:creationId xmlns:p14="http://schemas.microsoft.com/office/powerpoint/2010/main" val="37250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152</a:t>
            </a:fld>
            <a:endParaRPr lang="en-US" dirty="0"/>
          </a:p>
        </p:txBody>
      </p:sp>
    </p:spTree>
    <p:extLst>
      <p:ext uri="{BB962C8B-B14F-4D97-AF65-F5344CB8AC3E}">
        <p14:creationId xmlns:p14="http://schemas.microsoft.com/office/powerpoint/2010/main" val="148053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153</a:t>
            </a:fld>
            <a:endParaRPr lang="en-US" dirty="0"/>
          </a:p>
        </p:txBody>
      </p:sp>
    </p:spTree>
    <p:extLst>
      <p:ext uri="{BB962C8B-B14F-4D97-AF65-F5344CB8AC3E}">
        <p14:creationId xmlns:p14="http://schemas.microsoft.com/office/powerpoint/2010/main" val="3514085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154</a:t>
            </a:fld>
            <a:endParaRPr lang="en-US" dirty="0"/>
          </a:p>
        </p:txBody>
      </p:sp>
    </p:spTree>
    <p:extLst>
      <p:ext uri="{BB962C8B-B14F-4D97-AF65-F5344CB8AC3E}">
        <p14:creationId xmlns:p14="http://schemas.microsoft.com/office/powerpoint/2010/main" val="329361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155</a:t>
            </a:fld>
            <a:endParaRPr lang="en-US" dirty="0"/>
          </a:p>
        </p:txBody>
      </p:sp>
    </p:spTree>
    <p:extLst>
      <p:ext uri="{BB962C8B-B14F-4D97-AF65-F5344CB8AC3E}">
        <p14:creationId xmlns:p14="http://schemas.microsoft.com/office/powerpoint/2010/main" val="155761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156</a:t>
            </a:fld>
            <a:endParaRPr lang="en-US" dirty="0"/>
          </a:p>
        </p:txBody>
      </p:sp>
    </p:spTree>
    <p:extLst>
      <p:ext uri="{BB962C8B-B14F-4D97-AF65-F5344CB8AC3E}">
        <p14:creationId xmlns:p14="http://schemas.microsoft.com/office/powerpoint/2010/main" val="2836987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157</a:t>
            </a:fld>
            <a:endParaRPr lang="en-US" dirty="0"/>
          </a:p>
        </p:txBody>
      </p:sp>
    </p:spTree>
    <p:extLst>
      <p:ext uri="{BB962C8B-B14F-4D97-AF65-F5344CB8AC3E}">
        <p14:creationId xmlns:p14="http://schemas.microsoft.com/office/powerpoint/2010/main" val="3917920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158</a:t>
            </a:fld>
            <a:endParaRPr lang="en-US" dirty="0"/>
          </a:p>
        </p:txBody>
      </p:sp>
    </p:spTree>
    <p:extLst>
      <p:ext uri="{BB962C8B-B14F-4D97-AF65-F5344CB8AC3E}">
        <p14:creationId xmlns:p14="http://schemas.microsoft.com/office/powerpoint/2010/main" val="175236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159</a:t>
            </a:fld>
            <a:endParaRPr lang="en-US" dirty="0"/>
          </a:p>
        </p:txBody>
      </p:sp>
    </p:spTree>
    <p:extLst>
      <p:ext uri="{BB962C8B-B14F-4D97-AF65-F5344CB8AC3E}">
        <p14:creationId xmlns:p14="http://schemas.microsoft.com/office/powerpoint/2010/main" val="59804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83</a:t>
            </a:fld>
            <a:endParaRPr lang="en-US" dirty="0"/>
          </a:p>
        </p:txBody>
      </p:sp>
    </p:spTree>
    <p:extLst>
      <p:ext uri="{BB962C8B-B14F-4D97-AF65-F5344CB8AC3E}">
        <p14:creationId xmlns:p14="http://schemas.microsoft.com/office/powerpoint/2010/main" val="349998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160</a:t>
            </a:fld>
            <a:endParaRPr lang="en-US" dirty="0"/>
          </a:p>
        </p:txBody>
      </p:sp>
    </p:spTree>
    <p:extLst>
      <p:ext uri="{BB962C8B-B14F-4D97-AF65-F5344CB8AC3E}">
        <p14:creationId xmlns:p14="http://schemas.microsoft.com/office/powerpoint/2010/main" val="327057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113</a:t>
            </a:fld>
            <a:endParaRPr lang="en-US" dirty="0"/>
          </a:p>
        </p:txBody>
      </p:sp>
    </p:spTree>
    <p:extLst>
      <p:ext uri="{BB962C8B-B14F-4D97-AF65-F5344CB8AC3E}">
        <p14:creationId xmlns:p14="http://schemas.microsoft.com/office/powerpoint/2010/main" val="282367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143</a:t>
            </a:fld>
            <a:endParaRPr lang="en-US" dirty="0"/>
          </a:p>
        </p:txBody>
      </p:sp>
    </p:spTree>
    <p:extLst>
      <p:ext uri="{BB962C8B-B14F-4D97-AF65-F5344CB8AC3E}">
        <p14:creationId xmlns:p14="http://schemas.microsoft.com/office/powerpoint/2010/main" val="109923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145</a:t>
            </a:fld>
            <a:endParaRPr lang="en-US" dirty="0"/>
          </a:p>
        </p:txBody>
      </p:sp>
    </p:spTree>
    <p:extLst>
      <p:ext uri="{BB962C8B-B14F-4D97-AF65-F5344CB8AC3E}">
        <p14:creationId xmlns:p14="http://schemas.microsoft.com/office/powerpoint/2010/main" val="192332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146</a:t>
            </a:fld>
            <a:endParaRPr lang="en-US" dirty="0"/>
          </a:p>
        </p:txBody>
      </p:sp>
    </p:spTree>
    <p:extLst>
      <p:ext uri="{BB962C8B-B14F-4D97-AF65-F5344CB8AC3E}">
        <p14:creationId xmlns:p14="http://schemas.microsoft.com/office/powerpoint/2010/main" val="14412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147</a:t>
            </a:fld>
            <a:endParaRPr lang="en-US" dirty="0"/>
          </a:p>
        </p:txBody>
      </p:sp>
    </p:spTree>
    <p:extLst>
      <p:ext uri="{BB962C8B-B14F-4D97-AF65-F5344CB8AC3E}">
        <p14:creationId xmlns:p14="http://schemas.microsoft.com/office/powerpoint/2010/main" val="19017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148</a:t>
            </a:fld>
            <a:endParaRPr lang="en-US" dirty="0"/>
          </a:p>
        </p:txBody>
      </p:sp>
    </p:spTree>
    <p:extLst>
      <p:ext uri="{BB962C8B-B14F-4D97-AF65-F5344CB8AC3E}">
        <p14:creationId xmlns:p14="http://schemas.microsoft.com/office/powerpoint/2010/main" val="26434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149</a:t>
            </a:fld>
            <a:endParaRPr lang="en-US" dirty="0"/>
          </a:p>
        </p:txBody>
      </p:sp>
    </p:spTree>
    <p:extLst>
      <p:ext uri="{BB962C8B-B14F-4D97-AF65-F5344CB8AC3E}">
        <p14:creationId xmlns:p14="http://schemas.microsoft.com/office/powerpoint/2010/main" val="186473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6/21/2023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6/21/2023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6/21/2023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6/21/2023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Follow God’s Divine Revelations</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4308872"/>
          </a:xfrm>
          <a:prstGeom prst="rect">
            <a:avLst/>
          </a:prstGeom>
          <a:noFill/>
        </p:spPr>
        <p:txBody>
          <a:bodyPr wrap="square" rtlCol="0">
            <a:spAutoFit/>
          </a:bodyPr>
          <a:lstStyle/>
          <a:p>
            <a:pPr marR="0" lvl="1">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Climatic – Unifying – Grand Conclusion</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Church</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Body of Christ</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Bride of Christ</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Kingdom of Christ</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 God’s other Sons Sit on Christ’s Throne</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Reign with Christ</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All Eternity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18965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380011" y="1130758"/>
            <a:ext cx="10975227" cy="3108543"/>
          </a:xfrm>
          <a:prstGeom prst="rect">
            <a:avLst/>
          </a:prstGeom>
          <a:noFill/>
        </p:spPr>
        <p:txBody>
          <a:bodyPr wrap="square">
            <a:spAutoFit/>
          </a:bodyPr>
          <a:lstStyle/>
          <a:p>
            <a:pPr marL="685800" marR="0" indent="-457200">
              <a:spcBef>
                <a:spcPts val="0"/>
              </a:spcBef>
              <a:spcAft>
                <a:spcPts val="0"/>
              </a:spcAft>
              <a:buFont typeface="+mj-lt"/>
              <a:buAutoNum type="arabicPeriod" startAt="11"/>
            </a:pPr>
            <a:r>
              <a:rPr lang="en-US" sz="2800" dirty="0">
                <a:latin typeface="Times New Roman" panose="02020603050405020304" pitchFamily="18" charset="0"/>
                <a:cs typeface="Times New Roman" panose="02020603050405020304" pitchFamily="18" charset="0"/>
              </a:rPr>
              <a:t>Moral Excellence - 1 Peter 1:5</a:t>
            </a:r>
          </a:p>
          <a:p>
            <a:pPr marL="685800" marR="0" indent="-457200">
              <a:spcBef>
                <a:spcPts val="0"/>
              </a:spcBef>
              <a:spcAft>
                <a:spcPts val="0"/>
              </a:spcAft>
              <a:buFont typeface="+mj-lt"/>
              <a:buAutoNum type="arabicPeriod" startAt="11"/>
            </a:pPr>
            <a:r>
              <a:rPr lang="en-US" sz="2800" dirty="0">
                <a:latin typeface="Times New Roman" panose="02020603050405020304" pitchFamily="18" charset="0"/>
                <a:cs typeface="Times New Roman" panose="02020603050405020304" pitchFamily="18" charset="0"/>
              </a:rPr>
              <a:t>Self-control - 1 Peter 1:6</a:t>
            </a:r>
          </a:p>
          <a:p>
            <a:pPr marL="685800" marR="0" indent="-457200">
              <a:spcBef>
                <a:spcPts val="0"/>
              </a:spcBef>
              <a:spcAft>
                <a:spcPts val="0"/>
              </a:spcAft>
              <a:buFont typeface="+mj-lt"/>
              <a:buAutoNum type="arabicPeriod" startAt="11"/>
            </a:pPr>
            <a:r>
              <a:rPr lang="en-US" sz="2800" dirty="0">
                <a:latin typeface="Times New Roman" panose="02020603050405020304" pitchFamily="18" charset="0"/>
                <a:cs typeface="Times New Roman" panose="02020603050405020304" pitchFamily="18" charset="0"/>
              </a:rPr>
              <a:t>Godliness - 1 Peter 1:6</a:t>
            </a:r>
          </a:p>
          <a:p>
            <a:pPr marL="685800" marR="0" indent="-457200">
              <a:spcBef>
                <a:spcPts val="0"/>
              </a:spcBef>
              <a:spcAft>
                <a:spcPts val="0"/>
              </a:spcAft>
              <a:buFont typeface="+mj-lt"/>
              <a:buAutoNum type="arabicPeriod" startAt="11"/>
            </a:pPr>
            <a:r>
              <a:rPr lang="en-US" sz="2800" dirty="0">
                <a:latin typeface="Times New Roman" panose="02020603050405020304" pitchFamily="18" charset="0"/>
                <a:cs typeface="Times New Roman" panose="02020603050405020304" pitchFamily="18" charset="0"/>
              </a:rPr>
              <a:t>Kindness - 1 Peter 1:6</a:t>
            </a:r>
          </a:p>
          <a:p>
            <a:pPr marL="685800" marR="0" indent="-457200">
              <a:spcBef>
                <a:spcPts val="0"/>
              </a:spcBef>
              <a:spcAft>
                <a:spcPts val="0"/>
              </a:spcAft>
              <a:buFont typeface="+mj-lt"/>
              <a:buAutoNum type="arabicPeriod" startAt="11"/>
            </a:pPr>
            <a:r>
              <a:rPr lang="en-US" sz="2800" dirty="0">
                <a:latin typeface="Times New Roman" panose="02020603050405020304" pitchFamily="18" charset="0"/>
                <a:cs typeface="Times New Roman" panose="02020603050405020304" pitchFamily="18" charset="0"/>
              </a:rPr>
              <a:t>Forgiveness – Matthew 6:14Ephesians 4:32</a:t>
            </a:r>
          </a:p>
          <a:p>
            <a:pPr marL="685800" marR="0" indent="-457200">
              <a:spcBef>
                <a:spcPts val="0"/>
              </a:spcBef>
              <a:spcAft>
                <a:spcPts val="0"/>
              </a:spcAft>
              <a:buFont typeface="+mj-lt"/>
              <a:buAutoNum type="arabicPeriod" startAt="11"/>
            </a:pPr>
            <a:r>
              <a:rPr lang="en-US" sz="2800" dirty="0">
                <a:latin typeface="Times New Roman" panose="02020603050405020304" pitchFamily="18" charset="0"/>
                <a:cs typeface="Times New Roman" panose="02020603050405020304" pitchFamily="18" charset="0"/>
              </a:rPr>
              <a:t>Love 1 Peter 1:7</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Perfection of the Righteous</a:t>
            </a:r>
          </a:p>
        </p:txBody>
      </p:sp>
    </p:spTree>
    <p:extLst>
      <p:ext uri="{BB962C8B-B14F-4D97-AF65-F5344CB8AC3E}">
        <p14:creationId xmlns:p14="http://schemas.microsoft.com/office/powerpoint/2010/main" val="11626196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747606"/>
            <a:ext cx="11228666" cy="5262979"/>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When we become the children of God – Everything Changes</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New Father </a:t>
            </a:r>
            <a:r>
              <a:rPr lang="en-US" sz="2400" dirty="0">
                <a:latin typeface="Times New Roman" panose="02020603050405020304" pitchFamily="18" charset="0"/>
                <a:ea typeface="Calibri" panose="020F0502020204030204" pitchFamily="34" charset="0"/>
                <a:cs typeface="Times New Roman" panose="02020603050405020304" pitchFamily="18" charset="0"/>
              </a:rPr>
              <a:t>– Jehovah God</a:t>
            </a:r>
          </a:p>
          <a:p>
            <a:pPr marL="685800" marR="0" indent="-4572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New Life and a New Way of Life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dedicated to serving God &amp; others</a:t>
            </a:r>
          </a:p>
          <a:p>
            <a:pPr marL="685800" marR="0" indent="-4572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New Family </a:t>
            </a:r>
            <a:r>
              <a:rPr lang="en-US" sz="2400" dirty="0">
                <a:latin typeface="Times New Roman" panose="02020603050405020304" pitchFamily="18" charset="0"/>
                <a:ea typeface="Calibri" panose="020F0502020204030204" pitchFamily="34" charset="0"/>
                <a:cs typeface="Times New Roman" panose="02020603050405020304" pitchFamily="18" charset="0"/>
              </a:rPr>
              <a:t>– Belong to the Household of God</a:t>
            </a:r>
          </a:p>
          <a:p>
            <a:pPr marL="1143000" lvl="1" indent="-457200">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Jesus</a:t>
            </a:r>
            <a:r>
              <a:rPr lang="en-US" sz="2400" dirty="0">
                <a:latin typeface="Times New Roman" panose="02020603050405020304" pitchFamily="18" charset="0"/>
                <a:ea typeface="Calibri" panose="020F0502020204030204" pitchFamily="34" charset="0"/>
                <a:cs typeface="Times New Roman" panose="02020603050405020304" pitchFamily="18" charset="0"/>
              </a:rPr>
              <a:t> – our King, and Savior - Brother and Friend</a:t>
            </a:r>
          </a:p>
          <a:p>
            <a:pPr marL="1143000" lvl="1" indent="-457200">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Fellow Saints </a:t>
            </a:r>
            <a:r>
              <a:rPr lang="en-US" sz="2400" dirty="0">
                <a:latin typeface="Times New Roman" panose="02020603050405020304" pitchFamily="18" charset="0"/>
                <a:ea typeface="Calibri" panose="020F0502020204030204" pitchFamily="34" charset="0"/>
                <a:cs typeface="Times New Roman" panose="02020603050405020304" pitchFamily="18" charset="0"/>
              </a:rPr>
              <a:t>– Brothers and Sisters in Christ (All: past, present, future)</a:t>
            </a:r>
          </a:p>
          <a:p>
            <a:pPr marL="685800" marR="0" indent="-4572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New Kingdom</a:t>
            </a:r>
          </a:p>
          <a:p>
            <a:pPr marL="1143000" lvl="1"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Citizens of Heaven</a:t>
            </a:r>
          </a:p>
          <a:p>
            <a:pPr marL="1143000" lvl="1" indent="-4572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Aliens to this World</a:t>
            </a:r>
          </a:p>
          <a:p>
            <a:pPr marL="1143000" lvl="1"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New King in which we rule with him</a:t>
            </a:r>
          </a:p>
          <a:p>
            <a:pPr marL="685800" indent="-457200">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New Inheritance – Eternal Life and God’s Kingdom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shared with Jesus and all our brothers and sisters</a:t>
            </a:r>
          </a:p>
          <a:p>
            <a:pPr marL="685800" indent="-457200">
              <a:buFont typeface="Arial" panose="020B0604020202020204" pitchFamily="34" charset="0"/>
              <a:buChar char="•"/>
            </a:pP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we enter into God’s perfection of His saints</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Perfection of the Righteous</a:t>
            </a:r>
          </a:p>
        </p:txBody>
      </p:sp>
    </p:spTree>
    <p:extLst>
      <p:ext uri="{BB962C8B-B14F-4D97-AF65-F5344CB8AC3E}">
        <p14:creationId xmlns:p14="http://schemas.microsoft.com/office/powerpoint/2010/main" val="3666210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380011" y="1130758"/>
            <a:ext cx="10975227" cy="5262979"/>
          </a:xfrm>
          <a:prstGeom prst="rect">
            <a:avLst/>
          </a:prstGeom>
          <a:noFill/>
        </p:spPr>
        <p:txBody>
          <a:bodyPr wrap="square">
            <a:spAutoFit/>
          </a:bodyPr>
          <a:lstStyle/>
          <a:p>
            <a:pPr marL="22860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Note:  The perfecting qualities are not miraculously bestowed upon us.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They are commandments from God’s word by which God teaches us through </a:t>
            </a:r>
          </a:p>
          <a:p>
            <a:pPr marL="6858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Practice</a:t>
            </a:r>
          </a:p>
          <a:p>
            <a:pPr marL="6858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Experience</a:t>
            </a:r>
          </a:p>
          <a:p>
            <a:pPr marL="6858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Temptations, and </a:t>
            </a:r>
          </a:p>
          <a:p>
            <a:pPr marL="6858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Afflictions</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It is by this physical life that we become perfect as God is perfect</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perfects His children through sufferings</a:t>
            </a:r>
            <a:endPar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Perfection of the Righteous</a:t>
            </a:r>
          </a:p>
        </p:txBody>
      </p:sp>
    </p:spTree>
    <p:extLst>
      <p:ext uri="{BB962C8B-B14F-4D97-AF65-F5344CB8AC3E}">
        <p14:creationId xmlns:p14="http://schemas.microsoft.com/office/powerpoint/2010/main" val="26162581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21615" y="2208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Perfection Through Sufferings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34602" y="1205519"/>
            <a:ext cx="10975227" cy="5262979"/>
          </a:xfrm>
          <a:prstGeom prst="rect">
            <a:avLst/>
          </a:prstGeom>
          <a:noFill/>
        </p:spPr>
        <p:txBody>
          <a:bodyPr wrap="square">
            <a:spAutoFit/>
          </a:bodyPr>
          <a:lstStyle/>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Hebrews 2:10 </a:t>
            </a:r>
            <a:r>
              <a:rPr lang="en-US" sz="2800" dirty="0">
                <a:latin typeface="Times New Roman" panose="02020603050405020304" pitchFamily="18" charset="0"/>
                <a:cs typeface="Times New Roman" panose="02020603050405020304" pitchFamily="18" charset="0"/>
              </a:rPr>
              <a:t>In bringing </a:t>
            </a:r>
            <a:r>
              <a:rPr lang="en-US" sz="2800" b="1" u="sng" dirty="0">
                <a:latin typeface="Times New Roman" panose="02020603050405020304" pitchFamily="18" charset="0"/>
                <a:cs typeface="Times New Roman" panose="02020603050405020304" pitchFamily="18" charset="0"/>
              </a:rPr>
              <a:t>many sons to glory</a:t>
            </a:r>
            <a:r>
              <a:rPr lang="en-US" sz="2800" dirty="0">
                <a:latin typeface="Times New Roman" panose="02020603050405020304" pitchFamily="18" charset="0"/>
                <a:cs typeface="Times New Roman" panose="02020603050405020304" pitchFamily="18" charset="0"/>
              </a:rPr>
              <a:t>, it was fitting that </a:t>
            </a:r>
            <a:r>
              <a:rPr lang="en-US" sz="2800" b="1" dirty="0">
                <a:latin typeface="Times New Roman" panose="02020603050405020304" pitchFamily="18" charset="0"/>
                <a:cs typeface="Times New Roman" panose="02020603050405020304" pitchFamily="18" charset="0"/>
              </a:rPr>
              <a:t>God</a:t>
            </a:r>
            <a:r>
              <a:rPr lang="en-US" sz="2800" dirty="0">
                <a:latin typeface="Times New Roman" panose="02020603050405020304" pitchFamily="18" charset="0"/>
                <a:cs typeface="Times New Roman" panose="02020603050405020304" pitchFamily="18" charset="0"/>
              </a:rPr>
              <a:t>, for whom and through whom everything exists, should make </a:t>
            </a:r>
            <a:r>
              <a:rPr lang="en-US" sz="2800" b="1" u="sng" dirty="0">
                <a:latin typeface="Times New Roman" panose="02020603050405020304" pitchFamily="18" charset="0"/>
                <a:cs typeface="Times New Roman" panose="02020603050405020304" pitchFamily="18" charset="0"/>
              </a:rPr>
              <a:t>the author of their salvation </a:t>
            </a:r>
            <a:r>
              <a:rPr lang="en-US" sz="2800" dirty="0">
                <a:latin typeface="Times New Roman" panose="02020603050405020304" pitchFamily="18" charset="0"/>
                <a:cs typeface="Times New Roman" panose="02020603050405020304" pitchFamily="18" charset="0"/>
              </a:rPr>
              <a:t> (Jesus Christ) </a:t>
            </a:r>
            <a:r>
              <a:rPr lang="en-US" sz="2800" b="1" u="sng" dirty="0">
                <a:highlight>
                  <a:srgbClr val="FFFF00"/>
                </a:highlight>
                <a:latin typeface="Times New Roman" panose="02020603050405020304" pitchFamily="18" charset="0"/>
                <a:cs typeface="Times New Roman" panose="02020603050405020304" pitchFamily="18" charset="0"/>
              </a:rPr>
              <a:t>perfect through suffering</a:t>
            </a:r>
            <a:r>
              <a:rPr lang="en-US" sz="2800" dirty="0"/>
              <a:t>. </a:t>
            </a:r>
          </a:p>
          <a:p>
            <a:pPr marL="228600" marR="0">
              <a:spcBef>
                <a:spcPts val="0"/>
              </a:spcBef>
              <a:spcAft>
                <a:spcPts val="0"/>
              </a:spcAft>
            </a:pPr>
            <a:endParaRPr lang="en-US" sz="2800" dirty="0"/>
          </a:p>
          <a:p>
            <a:pPr marL="228600"/>
            <a:r>
              <a:rPr lang="en-US" sz="2800" b="1" dirty="0">
                <a:latin typeface="Times New Roman" panose="02020603050405020304" pitchFamily="18" charset="0"/>
                <a:cs typeface="Times New Roman" panose="02020603050405020304" pitchFamily="18" charset="0"/>
              </a:rPr>
              <a:t>James 1:2-4 </a:t>
            </a:r>
            <a:r>
              <a:rPr lang="en-US" sz="2800" dirty="0">
                <a:latin typeface="Times New Roman" panose="02020603050405020304" pitchFamily="18" charset="0"/>
                <a:cs typeface="Times New Roman" panose="02020603050405020304" pitchFamily="18" charset="0"/>
              </a:rPr>
              <a:t>Consider it all joy, my brethren, when you encounter various </a:t>
            </a:r>
            <a:r>
              <a:rPr lang="en-US" sz="2800" b="1" u="sng" dirty="0">
                <a:highlight>
                  <a:srgbClr val="FFFF00"/>
                </a:highlight>
                <a:latin typeface="Times New Roman" panose="02020603050405020304" pitchFamily="18" charset="0"/>
                <a:cs typeface="Times New Roman" panose="02020603050405020304" pitchFamily="18" charset="0"/>
              </a:rPr>
              <a:t>trials</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(peirasmos </a:t>
            </a:r>
            <a:r>
              <a:rPr lang="en-US" sz="2800" dirty="0">
                <a:latin typeface="Times New Roman" panose="02020603050405020304" pitchFamily="18" charset="0"/>
                <a:cs typeface="Times New Roman" panose="02020603050405020304" pitchFamily="18" charset="0"/>
              </a:rPr>
              <a:t>– test, temptation, proof</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 knowing that the </a:t>
            </a:r>
            <a:r>
              <a:rPr lang="en-US" sz="2800" b="1" u="sng" dirty="0">
                <a:highlight>
                  <a:srgbClr val="FFFF00"/>
                </a:highlight>
                <a:latin typeface="Times New Roman" panose="02020603050405020304" pitchFamily="18" charset="0"/>
                <a:cs typeface="Times New Roman" panose="02020603050405020304" pitchFamily="18" charset="0"/>
              </a:rPr>
              <a:t>testing </a:t>
            </a:r>
            <a:r>
              <a:rPr lang="en-US" sz="2800" dirty="0">
                <a:latin typeface="Times New Roman" panose="02020603050405020304" pitchFamily="18" charset="0"/>
                <a:cs typeface="Times New Roman" panose="02020603050405020304" pitchFamily="18" charset="0"/>
              </a:rPr>
              <a:t>(</a:t>
            </a:r>
            <a:r>
              <a:rPr lang="en-US" sz="2800" i="1" dirty="0" err="1">
                <a:effectLst/>
                <a:latin typeface="Gentium" panose="02000503060000020004" pitchFamily="2" charset="0"/>
              </a:rPr>
              <a:t>dokimion</a:t>
            </a:r>
            <a:r>
              <a:rPr lang="en-US" sz="2800" i="1" dirty="0">
                <a:effectLst/>
                <a:latin typeface="Gentium" panose="02000503060000020004" pitchFamily="2" charset="0"/>
              </a:rPr>
              <a:t> – testing or proof) </a:t>
            </a:r>
            <a:r>
              <a:rPr lang="en-US" sz="2800" b="1" u="sng" dirty="0">
                <a:latin typeface="Times New Roman" panose="02020603050405020304" pitchFamily="18" charset="0"/>
                <a:cs typeface="Times New Roman" panose="02020603050405020304" pitchFamily="18" charset="0"/>
              </a:rPr>
              <a:t>of your </a:t>
            </a:r>
            <a:r>
              <a:rPr lang="en-US" sz="2800" b="1" u="sng" dirty="0">
                <a:highlight>
                  <a:srgbClr val="FFFF00"/>
                </a:highlight>
                <a:latin typeface="Times New Roman" panose="02020603050405020304" pitchFamily="18" charset="0"/>
                <a:cs typeface="Times New Roman" panose="02020603050405020304" pitchFamily="18" charset="0"/>
              </a:rPr>
              <a:t>faith</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pistis</a:t>
            </a:r>
            <a:r>
              <a:rPr lang="en-US" sz="2800" dirty="0">
                <a:latin typeface="Times New Roman" panose="02020603050405020304" pitchFamily="18" charset="0"/>
                <a:cs typeface="Times New Roman" panose="02020603050405020304" pitchFamily="18" charset="0"/>
              </a:rPr>
              <a:t> – faith, faithfulness from root word for obey) produces </a:t>
            </a:r>
            <a:r>
              <a:rPr lang="en-US" sz="2800" b="1" u="sng" dirty="0">
                <a:highlight>
                  <a:srgbClr val="FFFF00"/>
                </a:highlight>
                <a:latin typeface="Times New Roman" panose="02020603050405020304" pitchFamily="18" charset="0"/>
                <a:cs typeface="Times New Roman" panose="02020603050405020304" pitchFamily="18" charset="0"/>
              </a:rPr>
              <a:t>endurance</a:t>
            </a:r>
            <a:r>
              <a:rPr lang="en-US" sz="2800" b="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cs typeface="Times New Roman" panose="02020603050405020304" pitchFamily="18" charset="0"/>
              </a:rPr>
              <a:t>hupomonê</a:t>
            </a:r>
            <a:r>
              <a:rPr lang="en-US" sz="2800" dirty="0">
                <a:latin typeface="Times New Roman" panose="02020603050405020304" pitchFamily="18" charset="0"/>
                <a:cs typeface="Times New Roman" panose="02020603050405020304" pitchFamily="18" charset="0"/>
              </a:rPr>
              <a:t> – patient enduring, perseverance, stay behind, await – don’t flee or run away).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And let </a:t>
            </a:r>
            <a:r>
              <a:rPr lang="en-US" sz="2800" b="1" u="sng" dirty="0">
                <a:latin typeface="Times New Roman" panose="02020603050405020304" pitchFamily="18" charset="0"/>
                <a:cs typeface="Times New Roman" panose="02020603050405020304" pitchFamily="18" charset="0"/>
              </a:rPr>
              <a:t>endurance </a:t>
            </a:r>
            <a:r>
              <a:rPr lang="en-US" sz="2800" dirty="0">
                <a:latin typeface="Times New Roman" panose="02020603050405020304" pitchFamily="18" charset="0"/>
                <a:cs typeface="Times New Roman" panose="02020603050405020304" pitchFamily="18" charset="0"/>
              </a:rPr>
              <a:t>have </a:t>
            </a:r>
            <a:r>
              <a:rPr lang="en-US" sz="2800" i="1" dirty="0">
                <a:latin typeface="Times New Roman" panose="02020603050405020304" pitchFamily="18" charset="0"/>
                <a:cs typeface="Times New Roman" panose="02020603050405020304" pitchFamily="18" charset="0"/>
              </a:rPr>
              <a:t>its</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perfect</a:t>
            </a:r>
            <a:r>
              <a:rPr lang="en-US" sz="2800" dirty="0">
                <a:latin typeface="Times New Roman" panose="02020603050405020304" pitchFamily="18" charset="0"/>
                <a:cs typeface="Times New Roman" panose="02020603050405020304" pitchFamily="18" charset="0"/>
              </a:rPr>
              <a:t> result, so that </a:t>
            </a:r>
            <a:r>
              <a:rPr lang="en-US" sz="2800" b="1" u="sng" dirty="0">
                <a:latin typeface="Times New Roman" panose="02020603050405020304" pitchFamily="18" charset="0"/>
                <a:cs typeface="Times New Roman" panose="02020603050405020304" pitchFamily="18" charset="0"/>
              </a:rPr>
              <a:t>you may be </a:t>
            </a:r>
            <a:r>
              <a:rPr lang="en-US" sz="2800" b="1" u="sng" dirty="0">
                <a:highlight>
                  <a:srgbClr val="FFFF00"/>
                </a:highlight>
                <a:latin typeface="Times New Roman" panose="02020603050405020304" pitchFamily="18" charset="0"/>
                <a:cs typeface="Times New Roman" panose="02020603050405020304" pitchFamily="18" charset="0"/>
              </a:rPr>
              <a:t>perfect </a:t>
            </a:r>
            <a:r>
              <a:rPr lang="en-US" sz="2800" dirty="0">
                <a:latin typeface="Times New Roman" panose="02020603050405020304" pitchFamily="18" charset="0"/>
                <a:cs typeface="Times New Roman" panose="02020603050405020304" pitchFamily="18" charset="0"/>
              </a:rPr>
              <a:t>(</a:t>
            </a:r>
            <a:r>
              <a:rPr lang="en-US" sz="2800" i="1" dirty="0" err="1">
                <a:effectLst/>
                <a:latin typeface="Gentium" panose="02000503060000020004" pitchFamily="2" charset="0"/>
              </a:rPr>
              <a:t>teleios</a:t>
            </a:r>
            <a:r>
              <a:rPr lang="en-US" sz="2800" i="1" dirty="0">
                <a:effectLst/>
                <a:latin typeface="Gentium" panose="02000503060000020004" pitchFamily="2" charset="0"/>
              </a:rPr>
              <a:t> – </a:t>
            </a:r>
            <a:r>
              <a:rPr lang="en-US" sz="2800" dirty="0">
                <a:effectLst/>
                <a:latin typeface="Gentium" panose="02000503060000020004" pitchFamily="2" charset="0"/>
              </a:rPr>
              <a:t>complete having reached its end</a:t>
            </a:r>
            <a:r>
              <a:rPr lang="en-US" sz="2800" i="1" dirty="0">
                <a:effectLst/>
                <a:latin typeface="Gentium" panose="02000503060000020004" pitchFamily="2" charset="0"/>
              </a:rPr>
              <a:t>) </a:t>
            </a:r>
            <a:r>
              <a:rPr lang="en-US" sz="2800" dirty="0">
                <a:latin typeface="Times New Roman" panose="02020603050405020304" pitchFamily="18" charset="0"/>
                <a:cs typeface="Times New Roman" panose="02020603050405020304" pitchFamily="18" charset="0"/>
              </a:rPr>
              <a:t> and </a:t>
            </a:r>
            <a:r>
              <a:rPr lang="en-US" sz="2800" b="1" u="sng" dirty="0">
                <a:highlight>
                  <a:srgbClr val="FFFF00"/>
                </a:highlight>
                <a:latin typeface="Times New Roman" panose="02020603050405020304" pitchFamily="18" charset="0"/>
                <a:cs typeface="Times New Roman" panose="02020603050405020304" pitchFamily="18" charset="0"/>
              </a:rPr>
              <a:t>complete</a:t>
            </a:r>
            <a:r>
              <a:rPr lang="en-US" sz="2800" dirty="0">
                <a:latin typeface="Times New Roman" panose="02020603050405020304" pitchFamily="18" charset="0"/>
                <a:cs typeface="Times New Roman" panose="02020603050405020304" pitchFamily="18" charset="0"/>
              </a:rPr>
              <a:t> (</a:t>
            </a:r>
            <a:r>
              <a:rPr lang="en-US" sz="2800" i="1" dirty="0" err="1">
                <a:effectLst/>
                <a:latin typeface="Gentium" panose="02000503060000020004" pitchFamily="2" charset="0"/>
              </a:rPr>
              <a:t>holoklêros</a:t>
            </a:r>
            <a:r>
              <a:rPr lang="en-US" sz="2800" i="1" dirty="0">
                <a:effectLst/>
                <a:latin typeface="Gentium" panose="02000503060000020004" pitchFamily="2" charset="0"/>
              </a:rPr>
              <a:t> – </a:t>
            </a:r>
            <a:r>
              <a:rPr lang="en-US" sz="2800" dirty="0">
                <a:effectLst/>
                <a:latin typeface="Gentium" panose="02000503060000020004" pitchFamily="2" charset="0"/>
              </a:rPr>
              <a:t>complete, whole</a:t>
            </a:r>
            <a:r>
              <a:rPr lang="en-US" sz="2800" i="1" dirty="0">
                <a:effectLst/>
                <a:latin typeface="Gentium" panose="02000503060000020004" pitchFamily="2" charset="0"/>
              </a:rPr>
              <a:t>)</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lacking in nothing</a:t>
            </a:r>
            <a:r>
              <a:rPr lang="en-US" sz="280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477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21615" y="2208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Perfection of the Righteous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231590" y="1167480"/>
            <a:ext cx="10975227" cy="5262979"/>
          </a:xfrm>
          <a:prstGeom prst="rect">
            <a:avLst/>
          </a:prstGeom>
          <a:noFill/>
        </p:spPr>
        <p:txBody>
          <a:bodyPr wrap="square">
            <a:spAutoFit/>
          </a:bodyPr>
          <a:lstStyle/>
          <a:p>
            <a:pPr marL="228600" marR="0">
              <a:spcBef>
                <a:spcPts val="0"/>
              </a:spcBef>
              <a:spcAft>
                <a:spcPts val="0"/>
              </a:spcAft>
            </a:pPr>
            <a:r>
              <a:rPr lang="en-US" sz="2800" dirty="0">
                <a:latin typeface="Times New Roman" panose="02020603050405020304" pitchFamily="18" charset="0"/>
                <a:cs typeface="Times New Roman" panose="02020603050405020304" pitchFamily="18" charset="0"/>
              </a:rPr>
              <a:t>Therefore, the Apostle Peter tells us</a:t>
            </a:r>
          </a:p>
          <a:p>
            <a:pPr marL="22860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1 Peter 5:10 </a:t>
            </a:r>
            <a:r>
              <a:rPr lang="en-US" sz="2800" dirty="0">
                <a:latin typeface="Times New Roman" panose="02020603050405020304" pitchFamily="18" charset="0"/>
                <a:cs typeface="Times New Roman" panose="02020603050405020304" pitchFamily="18" charset="0"/>
              </a:rPr>
              <a:t>After you have </a:t>
            </a:r>
            <a:r>
              <a:rPr lang="en-US" sz="2800" b="1" u="sng" dirty="0">
                <a:highlight>
                  <a:srgbClr val="FFFF00"/>
                </a:highlight>
                <a:latin typeface="Times New Roman" panose="02020603050405020304" pitchFamily="18" charset="0"/>
                <a:cs typeface="Times New Roman" panose="02020603050405020304" pitchFamily="18" charset="0"/>
              </a:rPr>
              <a:t>suffered for a little </a:t>
            </a:r>
            <a:r>
              <a:rPr lang="en-US" sz="2800" dirty="0">
                <a:latin typeface="Times New Roman" panose="02020603050405020304" pitchFamily="18" charset="0"/>
                <a:cs typeface="Times New Roman" panose="02020603050405020304" pitchFamily="18" charset="0"/>
              </a:rPr>
              <a:t>while, the God of all grace, who </a:t>
            </a:r>
            <a:r>
              <a:rPr lang="en-US" sz="2800" b="1" u="sng" dirty="0">
                <a:highlight>
                  <a:srgbClr val="FFFF00"/>
                </a:highlight>
                <a:latin typeface="Times New Roman" panose="02020603050405020304" pitchFamily="18" charset="0"/>
                <a:cs typeface="Times New Roman" panose="02020603050405020304" pitchFamily="18" charset="0"/>
              </a:rPr>
              <a:t>called you</a:t>
            </a:r>
            <a:r>
              <a:rPr lang="en-US" sz="2800" dirty="0">
                <a:latin typeface="Times New Roman" panose="02020603050405020304" pitchFamily="18" charset="0"/>
                <a:cs typeface="Times New Roman" panose="02020603050405020304" pitchFamily="18" charset="0"/>
              </a:rPr>
              <a:t> (2 Thess 2:14 – gospel) to His eternal glory in Christ, will Himself </a:t>
            </a:r>
            <a:r>
              <a:rPr lang="en-US" sz="2800" b="1" u="sng" dirty="0">
                <a:highlight>
                  <a:srgbClr val="FFFF00"/>
                </a:highlight>
                <a:latin typeface="Times New Roman" panose="02020603050405020304" pitchFamily="18" charset="0"/>
                <a:cs typeface="Times New Roman" panose="02020603050405020304" pitchFamily="18" charset="0"/>
              </a:rPr>
              <a:t>perfect </a:t>
            </a:r>
            <a:r>
              <a:rPr lang="en-US" sz="2800" i="1" u="sng" dirty="0">
                <a:latin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cs typeface="Times New Roman" panose="02020603050405020304" pitchFamily="18" charset="0"/>
              </a:rPr>
              <a:t>katartizô</a:t>
            </a:r>
            <a:r>
              <a:rPr lang="en-US" sz="2800" dirty="0">
                <a:latin typeface="Times New Roman" panose="02020603050405020304" pitchFamily="18" charset="0"/>
                <a:cs typeface="Times New Roman" panose="02020603050405020304" pitchFamily="18" charset="0"/>
              </a:rPr>
              <a:t> – make complete, prepare), </a:t>
            </a:r>
            <a:r>
              <a:rPr lang="en-US" sz="2800" b="1" u="sng" dirty="0">
                <a:highlight>
                  <a:srgbClr val="FFFF00"/>
                </a:highlight>
                <a:latin typeface="Times New Roman" panose="02020603050405020304" pitchFamily="18" charset="0"/>
                <a:cs typeface="Times New Roman" panose="02020603050405020304" pitchFamily="18" charset="0"/>
              </a:rPr>
              <a:t>confirm</a:t>
            </a:r>
            <a:r>
              <a:rPr lang="en-US" sz="2800" dirty="0">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stêrizô</a:t>
            </a:r>
            <a:r>
              <a:rPr lang="en-US" sz="2800" dirty="0">
                <a:latin typeface="Times New Roman" panose="02020603050405020304" pitchFamily="18" charset="0"/>
                <a:cs typeface="Times New Roman" panose="02020603050405020304" pitchFamily="18" charset="0"/>
              </a:rPr>
              <a:t> – support, prop up)  </a:t>
            </a:r>
            <a:r>
              <a:rPr lang="en-US" sz="2800" b="1" u="sng" dirty="0">
                <a:highlight>
                  <a:srgbClr val="FFFF00"/>
                </a:highlight>
                <a:latin typeface="Times New Roman" panose="02020603050405020304" pitchFamily="18" charset="0"/>
                <a:cs typeface="Times New Roman" panose="02020603050405020304" pitchFamily="18" charset="0"/>
              </a:rPr>
              <a:t>strengthen</a:t>
            </a:r>
            <a:r>
              <a:rPr lang="en-US" sz="2800" dirty="0">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sthenoô</a:t>
            </a:r>
            <a:r>
              <a:rPr lang="en-US" sz="2800" dirty="0">
                <a:latin typeface="Times New Roman" panose="02020603050405020304" pitchFamily="18" charset="0"/>
                <a:cs typeface="Times New Roman" panose="02020603050405020304" pitchFamily="18" charset="0"/>
              </a:rPr>
              <a:t> to make strong) </a:t>
            </a:r>
            <a:r>
              <a:rPr lang="en-US" sz="2800" i="1" dirty="0">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establish</a:t>
            </a:r>
            <a:r>
              <a:rPr lang="en-US" sz="2800" dirty="0">
                <a:latin typeface="Times New Roman" panose="02020603050405020304" pitchFamily="18" charset="0"/>
                <a:cs typeface="Times New Roman" panose="02020603050405020304" pitchFamily="18" charset="0"/>
              </a:rPr>
              <a:t> (</a:t>
            </a:r>
            <a:r>
              <a:rPr lang="en-US" sz="2800" i="1" dirty="0" err="1">
                <a:effectLst/>
                <a:latin typeface="Gentium" panose="02000503060000020004" pitchFamily="2" charset="0"/>
              </a:rPr>
              <a:t>themelioô</a:t>
            </a:r>
            <a:r>
              <a:rPr lang="en-US" sz="2800" dirty="0"/>
              <a:t> to </a:t>
            </a:r>
            <a:r>
              <a:rPr lang="en-US" sz="2800" dirty="0">
                <a:latin typeface="Times New Roman" panose="02020603050405020304" pitchFamily="18" charset="0"/>
                <a:cs typeface="Times New Roman" panose="02020603050405020304" pitchFamily="18" charset="0"/>
              </a:rPr>
              <a:t>lay foundation) you.</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Romans 8:18 </a:t>
            </a:r>
            <a:r>
              <a:rPr lang="en-US" sz="2800" dirty="0">
                <a:latin typeface="Times New Roman" panose="02020603050405020304" pitchFamily="18" charset="0"/>
                <a:cs typeface="Times New Roman" panose="02020603050405020304" pitchFamily="18" charset="0"/>
              </a:rPr>
              <a:t>For I consider that the </a:t>
            </a:r>
            <a:r>
              <a:rPr lang="en-US" sz="2800" b="1" u="sng" dirty="0">
                <a:highlight>
                  <a:srgbClr val="FFFF00"/>
                </a:highlight>
                <a:latin typeface="Times New Roman" panose="02020603050405020304" pitchFamily="18" charset="0"/>
                <a:cs typeface="Times New Roman" panose="02020603050405020304" pitchFamily="18" charset="0"/>
              </a:rPr>
              <a:t>sufferings of this present time </a:t>
            </a:r>
            <a:r>
              <a:rPr lang="en-US" sz="2800" dirty="0">
                <a:latin typeface="Times New Roman" panose="02020603050405020304" pitchFamily="18" charset="0"/>
                <a:cs typeface="Times New Roman" panose="02020603050405020304" pitchFamily="18" charset="0"/>
              </a:rPr>
              <a:t>are </a:t>
            </a:r>
            <a:r>
              <a:rPr lang="en-US" sz="2800" b="1" u="sng" dirty="0">
                <a:highlight>
                  <a:srgbClr val="FFFF00"/>
                </a:highlight>
                <a:latin typeface="Times New Roman" panose="02020603050405020304" pitchFamily="18" charset="0"/>
                <a:cs typeface="Times New Roman" panose="02020603050405020304" pitchFamily="18" charset="0"/>
              </a:rPr>
              <a:t>not worthy to be compared </a:t>
            </a:r>
            <a:r>
              <a:rPr lang="en-US" sz="2800" dirty="0">
                <a:latin typeface="Times New Roman" panose="02020603050405020304" pitchFamily="18" charset="0"/>
                <a:cs typeface="Times New Roman" panose="02020603050405020304" pitchFamily="18" charset="0"/>
              </a:rPr>
              <a:t>with the glory that is to be revealed to us.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1025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Perfection Changes Who We Are</a:t>
            </a:r>
          </a:p>
        </p:txBody>
      </p:sp>
      <p:sp>
        <p:nvSpPr>
          <p:cNvPr id="3" name="TextBox 2">
            <a:extLst>
              <a:ext uri="{FF2B5EF4-FFF2-40B4-BE49-F238E27FC236}">
                <a16:creationId xmlns:a16="http://schemas.microsoft.com/office/drawing/2014/main" id="{A8C359D8-7793-0674-84B7-146BD0AE8F39}"/>
              </a:ext>
            </a:extLst>
          </p:cNvPr>
          <p:cNvSpPr txBox="1"/>
          <p:nvPr/>
        </p:nvSpPr>
        <p:spPr>
          <a:xfrm>
            <a:off x="469900" y="1325198"/>
            <a:ext cx="10922000" cy="4893647"/>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1 Corinthians 15:10 </a:t>
            </a:r>
            <a:r>
              <a:rPr lang="en-US" sz="2400" dirty="0">
                <a:latin typeface="Times New Roman" panose="02020603050405020304" pitchFamily="18" charset="0"/>
                <a:cs typeface="Times New Roman" panose="02020603050405020304" pitchFamily="18" charset="0"/>
              </a:rPr>
              <a:t>But by the </a:t>
            </a:r>
            <a:r>
              <a:rPr lang="en-US" sz="2400" b="1" u="sng" dirty="0">
                <a:latin typeface="Times New Roman" panose="02020603050405020304" pitchFamily="18" charset="0"/>
                <a:cs typeface="Times New Roman" panose="02020603050405020304" pitchFamily="18" charset="0"/>
              </a:rPr>
              <a:t>grace</a:t>
            </a:r>
            <a:r>
              <a:rPr lang="en-US" sz="2400" dirty="0">
                <a:latin typeface="Times New Roman" panose="02020603050405020304" pitchFamily="18" charset="0"/>
                <a:cs typeface="Times New Roman" panose="02020603050405020304" pitchFamily="18" charset="0"/>
              </a:rPr>
              <a:t> of God </a:t>
            </a:r>
            <a:r>
              <a:rPr lang="en-US" sz="2400" b="1" u="sng" dirty="0">
                <a:latin typeface="Times New Roman" panose="02020603050405020304" pitchFamily="18" charset="0"/>
                <a:cs typeface="Times New Roman" panose="02020603050405020304" pitchFamily="18" charset="0"/>
              </a:rPr>
              <a:t>I am what I am</a:t>
            </a:r>
            <a:r>
              <a:rPr lang="en-US" sz="2400" dirty="0">
                <a:latin typeface="Times New Roman" panose="02020603050405020304" pitchFamily="18" charset="0"/>
                <a:cs typeface="Times New Roman" panose="02020603050405020304" pitchFamily="18" charset="0"/>
              </a:rPr>
              <a:t>, and His grace toward me did not prove vain; but </a:t>
            </a:r>
            <a:r>
              <a:rPr lang="en-US" sz="2400" b="1" u="sng" dirty="0">
                <a:latin typeface="Times New Roman" panose="02020603050405020304" pitchFamily="18" charset="0"/>
                <a:cs typeface="Times New Roman" panose="02020603050405020304" pitchFamily="18" charset="0"/>
              </a:rPr>
              <a:t>I labored even more </a:t>
            </a:r>
            <a:r>
              <a:rPr lang="en-US" sz="2400" dirty="0">
                <a:latin typeface="Times New Roman" panose="02020603050405020304" pitchFamily="18" charset="0"/>
                <a:cs typeface="Times New Roman" panose="02020603050405020304" pitchFamily="18" charset="0"/>
              </a:rPr>
              <a:t>than all of them, yet not I, but the grace of God with me.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New Behavior </a:t>
            </a:r>
            <a:r>
              <a:rPr lang="en-US" sz="2400" dirty="0">
                <a:latin typeface="Times New Roman" panose="02020603050405020304" pitchFamily="18" charset="0"/>
                <a:ea typeface="Calibri" panose="020F0502020204030204" pitchFamily="34" charset="0"/>
                <a:cs typeface="Times New Roman" panose="02020603050405020304" pitchFamily="18" charset="0"/>
              </a:rPr>
              <a:t>– Changed Life – Practice of Love – Righteousness – Holiness</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Walk in the Light – 1 John 1:7</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Walk in Love – Ephesians 5:2, Galatians 5:6</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Become Servants – Mark 10:45;  </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Self-Sacrifice – Romans 12:1, Hebrews 13:16</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Suffer for Christ’s sake – Philippians 1:29</a:t>
            </a:r>
          </a:p>
          <a:p>
            <a:pPr marL="228600"/>
            <a:endParaRPr lang="en-US" sz="2400" b="1" dirty="0"/>
          </a:p>
          <a:p>
            <a:pPr marL="228600"/>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252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Suffering for Christ’s Sake</a:t>
            </a:r>
          </a:p>
        </p:txBody>
      </p:sp>
      <p:sp>
        <p:nvSpPr>
          <p:cNvPr id="3" name="TextBox 2">
            <a:extLst>
              <a:ext uri="{FF2B5EF4-FFF2-40B4-BE49-F238E27FC236}">
                <a16:creationId xmlns:a16="http://schemas.microsoft.com/office/drawing/2014/main" id="{A8C359D8-7793-0674-84B7-146BD0AE8F39}"/>
              </a:ext>
            </a:extLst>
          </p:cNvPr>
          <p:cNvSpPr txBox="1"/>
          <p:nvPr/>
        </p:nvSpPr>
        <p:spPr>
          <a:xfrm>
            <a:off x="469900" y="1325198"/>
            <a:ext cx="10922000" cy="3046988"/>
          </a:xfrm>
          <a:prstGeom prst="rect">
            <a:avLst/>
          </a:prstGeom>
          <a:noFill/>
        </p:spPr>
        <p:txBody>
          <a:bodyPr wrap="square" rtlCol="0">
            <a:spAutoFit/>
          </a:bodyPr>
          <a:lstStyle/>
          <a:p>
            <a:pPr marL="228600"/>
            <a:endParaRPr lang="en-US" sz="2400" b="1" dirty="0"/>
          </a:p>
          <a:p>
            <a:pPr marL="228600"/>
            <a:r>
              <a:rPr lang="en-US" sz="2400" b="1" dirty="0">
                <a:latin typeface="Times New Roman" panose="02020603050405020304" pitchFamily="18" charset="0"/>
                <a:cs typeface="Times New Roman" panose="02020603050405020304" pitchFamily="18" charset="0"/>
              </a:rPr>
              <a:t>Philippians 1:29 </a:t>
            </a:r>
            <a:r>
              <a:rPr lang="en-US" sz="2400" dirty="0">
                <a:latin typeface="Times New Roman" panose="02020603050405020304" pitchFamily="18" charset="0"/>
                <a:cs typeface="Times New Roman" panose="02020603050405020304" pitchFamily="18" charset="0"/>
              </a:rPr>
              <a:t>For to you it has been granted for </a:t>
            </a:r>
            <a:r>
              <a:rPr lang="en-US" sz="2400" b="1" u="sng" dirty="0">
                <a:highlight>
                  <a:srgbClr val="FFFF00"/>
                </a:highlight>
                <a:latin typeface="Times New Roman" panose="02020603050405020304" pitchFamily="18" charset="0"/>
                <a:cs typeface="Times New Roman" panose="02020603050405020304" pitchFamily="18" charset="0"/>
              </a:rPr>
              <a:t>Christ's sake</a:t>
            </a:r>
            <a:r>
              <a:rPr lang="en-US" sz="2400" dirty="0">
                <a:latin typeface="Times New Roman" panose="02020603050405020304" pitchFamily="18" charset="0"/>
                <a:cs typeface="Times New Roman" panose="02020603050405020304" pitchFamily="18" charset="0"/>
              </a:rPr>
              <a:t>, not only </a:t>
            </a:r>
            <a:r>
              <a:rPr lang="en-US" sz="2400" b="1" u="sng" dirty="0">
                <a:highlight>
                  <a:srgbClr val="FFFF00"/>
                </a:highlight>
                <a:latin typeface="Times New Roman" panose="02020603050405020304" pitchFamily="18" charset="0"/>
                <a:cs typeface="Times New Roman" panose="02020603050405020304" pitchFamily="18" charset="0"/>
              </a:rPr>
              <a:t>to believe </a:t>
            </a:r>
            <a:r>
              <a:rPr lang="en-US" sz="2400" dirty="0">
                <a:latin typeface="Times New Roman" panose="02020603050405020304" pitchFamily="18" charset="0"/>
                <a:cs typeface="Times New Roman" panose="02020603050405020304" pitchFamily="18" charset="0"/>
              </a:rPr>
              <a:t>in Him, but also to </a:t>
            </a:r>
            <a:r>
              <a:rPr lang="en-US" sz="2400" b="1" u="sng" dirty="0">
                <a:highlight>
                  <a:srgbClr val="FFFF00"/>
                </a:highlight>
                <a:latin typeface="Times New Roman" panose="02020603050405020304" pitchFamily="18" charset="0"/>
                <a:cs typeface="Times New Roman" panose="02020603050405020304" pitchFamily="18" charset="0"/>
              </a:rPr>
              <a:t>suffer for His sake</a:t>
            </a:r>
            <a:r>
              <a:rPr lang="en-US" sz="2400" dirty="0">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Romans 8:16-17 </a:t>
            </a:r>
            <a:r>
              <a:rPr lang="en-US" sz="2400" dirty="0">
                <a:latin typeface="Times New Roman" panose="02020603050405020304" pitchFamily="18" charset="0"/>
                <a:cs typeface="Times New Roman" panose="02020603050405020304" pitchFamily="18" charset="0"/>
              </a:rPr>
              <a:t>The Spirit Himself testifies with our spirit that we are </a:t>
            </a:r>
            <a:r>
              <a:rPr lang="en-US" sz="2400" b="1" u="sng" dirty="0">
                <a:highlight>
                  <a:srgbClr val="FF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and if children, </a:t>
            </a:r>
            <a:r>
              <a:rPr lang="en-US" sz="2400" b="1" u="sng" dirty="0">
                <a:highlight>
                  <a:srgbClr val="FFFF00"/>
                </a:highlight>
                <a:latin typeface="Times New Roman" panose="02020603050405020304" pitchFamily="18" charset="0"/>
                <a:cs typeface="Times New Roman" panose="02020603050405020304" pitchFamily="18" charset="0"/>
              </a:rPr>
              <a:t>heirs also</a:t>
            </a:r>
            <a:r>
              <a:rPr lang="en-US" sz="2400" dirty="0">
                <a:latin typeface="Times New Roman" panose="02020603050405020304" pitchFamily="18" charset="0"/>
                <a:cs typeface="Times New Roman" panose="02020603050405020304" pitchFamily="18" charset="0"/>
              </a:rPr>
              <a:t>, heirs of God and fellow heirs with Christ, </a:t>
            </a:r>
            <a:r>
              <a:rPr lang="en-US" sz="2400" b="1" u="sng" dirty="0">
                <a:highlight>
                  <a:srgbClr val="FFFF00"/>
                </a:highlight>
                <a:latin typeface="Times New Roman" panose="02020603050405020304" pitchFamily="18" charset="0"/>
                <a:cs typeface="Times New Roman" panose="02020603050405020304" pitchFamily="18" charset="0"/>
              </a:rPr>
              <a:t>if indeed we suffer with </a:t>
            </a:r>
            <a:r>
              <a:rPr lang="en-US" sz="2400" b="1" i="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so that we may also </a:t>
            </a:r>
            <a:r>
              <a:rPr lang="en-US" sz="2400" b="1" u="sng" dirty="0">
                <a:highlight>
                  <a:srgbClr val="FFFF00"/>
                </a:highlight>
                <a:latin typeface="Times New Roman" panose="02020603050405020304" pitchFamily="18" charset="0"/>
                <a:cs typeface="Times New Roman" panose="02020603050405020304" pitchFamily="18" charset="0"/>
              </a:rPr>
              <a:t>be glorified with </a:t>
            </a:r>
            <a:r>
              <a:rPr lang="en-US" sz="2400" b="1" i="1" u="sng" dirty="0">
                <a:highlight>
                  <a:srgbClr val="FFFF00"/>
                </a:highlight>
                <a:latin typeface="Times New Roman" panose="02020603050405020304" pitchFamily="18" charset="0"/>
                <a:cs typeface="Times New Roman" panose="02020603050405020304" pitchFamily="18" charset="0"/>
              </a:rPr>
              <a:t>Him</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382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4592" y="23943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Confidence in Salvation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393700" y="989558"/>
            <a:ext cx="11525250" cy="5693866"/>
          </a:xfrm>
          <a:prstGeom prst="rect">
            <a:avLst/>
          </a:prstGeom>
          <a:noFill/>
        </p:spPr>
        <p:txBody>
          <a:bodyPr wrap="square" rtlCol="0">
            <a:spAutoFit/>
          </a:bodyPr>
          <a:lstStyle/>
          <a:p>
            <a:pPr marL="228600"/>
            <a:r>
              <a:rPr lang="en-US" sz="2800" b="1" dirty="0">
                <a:latin typeface="Times New Roman" panose="02020603050405020304" pitchFamily="18" charset="0"/>
                <a:ea typeface="Calibri" panose="020F0502020204030204" pitchFamily="34" charset="0"/>
                <a:cs typeface="Times New Roman" panose="02020603050405020304" pitchFamily="18" charset="0"/>
              </a:rPr>
              <a:t>The first step in God’s plan of salvation is </a:t>
            </a: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for salvation </a:t>
            </a:r>
            <a:r>
              <a:rPr lang="en-US" sz="2800" b="1" dirty="0">
                <a:latin typeface="Times New Roman" panose="02020603050405020304" pitchFamily="18" charset="0"/>
                <a:ea typeface="Calibri" panose="020F0502020204030204" pitchFamily="34" charset="0"/>
                <a:cs typeface="Times New Roman" panose="02020603050405020304" pitchFamily="18" charset="0"/>
              </a:rPr>
              <a:t>those who have been </a:t>
            </a: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800" b="1" dirty="0">
                <a:latin typeface="Times New Roman" panose="02020603050405020304" pitchFamily="18" charset="0"/>
                <a:ea typeface="Calibri" panose="020F0502020204030204" pitchFamily="34" charset="0"/>
                <a:cs typeface="Times New Roman" panose="02020603050405020304" pitchFamily="18" charset="0"/>
              </a:rPr>
              <a:t>for:</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Salvation from sin’s death (separation from God)</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Washing away our sins</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Forgiveness of our transgressions</a:t>
            </a:r>
          </a:p>
          <a:p>
            <a:pPr marL="228600"/>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ea typeface="Calibri" panose="020F0502020204030204" pitchFamily="34" charset="0"/>
                <a:cs typeface="Times New Roman" panose="02020603050405020304" pitchFamily="18" charset="0"/>
              </a:rPr>
              <a:t>God </a:t>
            </a: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chooses His sons </a:t>
            </a:r>
            <a:r>
              <a:rPr lang="en-US" sz="2800" b="1" dirty="0">
                <a:latin typeface="Times New Roman" panose="02020603050405020304" pitchFamily="18" charset="0"/>
                <a:ea typeface="Calibri" panose="020F0502020204030204" pitchFamily="34" charset="0"/>
                <a:cs typeface="Times New Roman" panose="02020603050405020304" pitchFamily="18" charset="0"/>
              </a:rPr>
              <a:t>from those who </a:t>
            </a: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chose to enter into Christ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ea typeface="Calibri" panose="020F0502020204030204" pitchFamily="34" charset="0"/>
                <a:cs typeface="Times New Roman" panose="02020603050405020304" pitchFamily="18" charset="0"/>
              </a:rPr>
              <a:t>God then </a:t>
            </a: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perfects His sons </a:t>
            </a:r>
            <a:r>
              <a:rPr lang="en-US" sz="2800" b="1" dirty="0">
                <a:latin typeface="Times New Roman" panose="02020603050405020304" pitchFamily="18" charset="0"/>
                <a:ea typeface="Calibri" panose="020F0502020204030204" pitchFamily="34" charset="0"/>
                <a:cs typeface="Times New Roman" panose="02020603050405020304" pitchFamily="18" charset="0"/>
              </a:rPr>
              <a:t>who are the saved in Christ</a:t>
            </a:r>
          </a:p>
          <a:p>
            <a:pPr marL="228600"/>
            <a:r>
              <a:rPr lang="en-US" sz="2800" b="1" dirty="0">
                <a:latin typeface="Times New Roman" panose="02020603050405020304" pitchFamily="18" charset="0"/>
                <a:ea typeface="Calibri" panose="020F0502020204030204" pitchFamily="34" charset="0"/>
                <a:cs typeface="Times New Roman" panose="02020603050405020304" pitchFamily="18" charset="0"/>
              </a:rPr>
              <a:t>God’s perfection of His sons requires</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Much Learning</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Much Suffering</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Much Endurance</a:t>
            </a:r>
          </a:p>
          <a:p>
            <a:pPr marL="800100" indent="-571500">
              <a:buFont typeface="Arial" panose="020B0604020202020204" pitchFamily="34" charset="0"/>
              <a:buChar char="•"/>
            </a:pP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Endurance Requires Much Confidence in our Salvation</a:t>
            </a:r>
            <a:endPar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2780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Confidence in Salvation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558800" y="1443841"/>
            <a:ext cx="10922000" cy="5078313"/>
          </a:xfrm>
          <a:prstGeom prst="rect">
            <a:avLst/>
          </a:prstGeom>
          <a:noFill/>
        </p:spPr>
        <p:txBody>
          <a:bodyPr wrap="square" rtlCol="0">
            <a:spAutoFit/>
          </a:bodyPr>
          <a:lstStyle/>
          <a:p>
            <a:pPr marL="228600"/>
            <a:r>
              <a:rPr lang="en-US" sz="3600" dirty="0">
                <a:latin typeface="Times New Roman" panose="02020603050405020304" pitchFamily="18" charset="0"/>
                <a:ea typeface="Calibri" panose="020F0502020204030204" pitchFamily="34" charset="0"/>
                <a:cs typeface="Times New Roman" panose="02020603050405020304" pitchFamily="18" charset="0"/>
              </a:rPr>
              <a:t>Confidence in our Salvation means having</a:t>
            </a:r>
          </a:p>
          <a:p>
            <a:pPr marL="800100" indent="-5715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Assurance our </a:t>
            </a:r>
            <a:r>
              <a:rPr lang="en-US" sz="3600" b="1" dirty="0">
                <a:latin typeface="Times New Roman" panose="02020603050405020304" pitchFamily="18" charset="0"/>
                <a:ea typeface="Calibri" panose="020F0502020204030204" pitchFamily="34" charset="0"/>
                <a:cs typeface="Times New Roman" panose="02020603050405020304" pitchFamily="18" charset="0"/>
              </a:rPr>
              <a:t>sins have been washed away </a:t>
            </a:r>
          </a:p>
          <a:p>
            <a:pPr marL="800100" indent="-5715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Assurance we have </a:t>
            </a:r>
            <a:r>
              <a:rPr lang="en-US" sz="3600" b="1" dirty="0">
                <a:latin typeface="Times New Roman" panose="02020603050405020304" pitchFamily="18" charset="0"/>
                <a:ea typeface="Calibri" panose="020F0502020204030204" pitchFamily="34" charset="0"/>
                <a:cs typeface="Times New Roman" panose="02020603050405020304" pitchFamily="18" charset="0"/>
              </a:rPr>
              <a:t>forgiveness of our sins.</a:t>
            </a:r>
          </a:p>
          <a:p>
            <a:pPr marL="800100" indent="-5715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Assurance we </a:t>
            </a:r>
            <a:r>
              <a:rPr lang="en-US" sz="3600" b="1" dirty="0">
                <a:latin typeface="Times New Roman" panose="02020603050405020304" pitchFamily="18" charset="0"/>
                <a:ea typeface="Calibri" panose="020F0502020204030204" pitchFamily="34" charset="0"/>
                <a:cs typeface="Times New Roman" panose="02020603050405020304" pitchFamily="18" charset="0"/>
              </a:rPr>
              <a:t>remain saved </a:t>
            </a:r>
            <a:r>
              <a:rPr lang="en-US" sz="3600" dirty="0">
                <a:latin typeface="Times New Roman" panose="02020603050405020304" pitchFamily="18" charset="0"/>
                <a:ea typeface="Calibri" panose="020F0502020204030204" pitchFamily="34" charset="0"/>
                <a:cs typeface="Times New Roman" panose="02020603050405020304" pitchFamily="18" charset="0"/>
              </a:rPr>
              <a:t>while we struggle in Spiritual Battle against Satan</a:t>
            </a:r>
          </a:p>
          <a:p>
            <a:pPr marL="571500" indent="-3429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Assurance we are </a:t>
            </a:r>
            <a:r>
              <a:rPr lang="en-US" sz="3600" b="1" dirty="0">
                <a:latin typeface="Times New Roman" panose="02020603050405020304" pitchFamily="18" charset="0"/>
                <a:ea typeface="Calibri" panose="020F0502020204030204" pitchFamily="34" charset="0"/>
                <a:cs typeface="Times New Roman" panose="02020603050405020304" pitchFamily="18" charset="0"/>
              </a:rPr>
              <a:t>continually Sanctified &amp; Forgiven </a:t>
            </a:r>
            <a:r>
              <a:rPr lang="en-US" sz="3600" dirty="0">
                <a:latin typeface="Times New Roman" panose="02020603050405020304" pitchFamily="18" charset="0"/>
                <a:ea typeface="Calibri" panose="020F0502020204030204" pitchFamily="34" charset="0"/>
                <a:cs typeface="Times New Roman" panose="02020603050405020304" pitchFamily="18" charset="0"/>
              </a:rPr>
              <a:t>while we learn to be Holy and Righteousness in our own behavior</a:t>
            </a:r>
          </a:p>
          <a:p>
            <a:pPr marL="571500" indent="-3429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Assurance of </a:t>
            </a:r>
            <a:r>
              <a:rPr lang="en-US" sz="3600" b="1" dirty="0">
                <a:latin typeface="Times New Roman" panose="02020603050405020304" pitchFamily="18" charset="0"/>
                <a:ea typeface="Calibri" panose="020F0502020204030204" pitchFamily="34" charset="0"/>
                <a:cs typeface="Times New Roman" panose="02020603050405020304" pitchFamily="18" charset="0"/>
              </a:rPr>
              <a:t>Christ’s continual Cleansing Blood</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4723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Confidence in Salvation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558800" y="1443841"/>
            <a:ext cx="10922000" cy="5262979"/>
          </a:xfrm>
          <a:prstGeom prst="rect">
            <a:avLst/>
          </a:prstGeom>
          <a:noFill/>
        </p:spPr>
        <p:txBody>
          <a:bodyPr wrap="square" rtlCol="0">
            <a:spAutoFit/>
          </a:bodyPr>
          <a:lstStyle/>
          <a:p>
            <a:pPr marL="228600"/>
            <a:r>
              <a:rPr lang="en-US" sz="2800" b="1" dirty="0">
                <a:latin typeface="Times New Roman" panose="02020603050405020304" pitchFamily="18" charset="0"/>
                <a:ea typeface="Calibri" panose="020F0502020204030204" pitchFamily="34" charset="0"/>
                <a:cs typeface="Times New Roman" panose="02020603050405020304" pitchFamily="18" charset="0"/>
              </a:rPr>
              <a:t>If we lack confidence in our salvation, how do we</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Partake of the Lord’s Supper </a:t>
            </a:r>
            <a:r>
              <a:rPr lang="en-US" sz="2800" dirty="0">
                <a:latin typeface="Times New Roman" panose="02020603050405020304" pitchFamily="18" charset="0"/>
                <a:ea typeface="Calibri" panose="020F0502020204030204" pitchFamily="34" charset="0"/>
                <a:cs typeface="Times New Roman" panose="02020603050405020304" pitchFamily="18" charset="0"/>
              </a:rPr>
              <a:t>in thanksgiving for the salvation we don’t think we have?</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Teach others the joy of salvation </a:t>
            </a:r>
            <a:r>
              <a:rPr lang="en-US" sz="2800" dirty="0">
                <a:latin typeface="Times New Roman" panose="02020603050405020304" pitchFamily="18" charset="0"/>
                <a:ea typeface="Calibri" panose="020F0502020204030204" pitchFamily="34" charset="0"/>
                <a:cs typeface="Times New Roman" panose="02020603050405020304" pitchFamily="18" charset="0"/>
              </a:rPr>
              <a:t>when we do not think we have been saved ourselves?</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Pray to God </a:t>
            </a:r>
            <a:r>
              <a:rPr lang="en-US" sz="2800" dirty="0">
                <a:latin typeface="Times New Roman" panose="02020603050405020304" pitchFamily="18" charset="0"/>
                <a:ea typeface="Calibri" panose="020F0502020204030204" pitchFamily="34" charset="0"/>
                <a:cs typeface="Times New Roman" panose="02020603050405020304" pitchFamily="18" charset="0"/>
              </a:rPr>
              <a:t>when are not sure He is listening, let alone granting our petitions? </a:t>
            </a:r>
          </a:p>
          <a:p>
            <a:pPr marL="800100" indent="-571500">
              <a:buFont typeface="Arial" panose="020B0604020202020204" pitchFamily="34" charset="0"/>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Resist temptation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when we are not sure the battle has not already been lost?</a:t>
            </a:r>
          </a:p>
          <a:p>
            <a:pPr marL="800100" indent="-571500">
              <a:buFont typeface="Arial" panose="020B0604020202020204" pitchFamily="34" charset="0"/>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Endure </a:t>
            </a:r>
            <a:r>
              <a:rPr lang="en-US" sz="2800" dirty="0">
                <a:latin typeface="Times New Roman" panose="02020603050405020304" pitchFamily="18" charset="0"/>
                <a:ea typeface="Calibri" panose="020F0502020204030204" pitchFamily="34" charset="0"/>
                <a:cs typeface="Times New Roman" panose="02020603050405020304" pitchFamily="18" charset="0"/>
              </a:rPr>
              <a:t>the afflictions of this life without the assurance of God’s protection?</a:t>
            </a:r>
          </a:p>
          <a:p>
            <a:pPr marL="228600"/>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Without confidence, you are a wounded and incomplete Christian</a:t>
            </a:r>
          </a:p>
        </p:txBody>
      </p:sp>
    </p:spTree>
    <p:extLst>
      <p:ext uri="{BB962C8B-B14F-4D97-AF65-F5344CB8AC3E}">
        <p14:creationId xmlns:p14="http://schemas.microsoft.com/office/powerpoint/2010/main" val="45013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Question?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1846659"/>
          </a:xfrm>
          <a:prstGeom prst="rect">
            <a:avLst/>
          </a:prstGeom>
          <a:noFill/>
        </p:spPr>
        <p:txBody>
          <a:bodyPr wrap="square" rtlCol="0">
            <a:spAutoFit/>
          </a:bodyPr>
          <a:lstStyle/>
          <a:p>
            <a:pPr marR="0" lvl="1">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How Import</a:t>
            </a:r>
            <a:r>
              <a:rPr lang="en-US" sz="3200" dirty="0">
                <a:latin typeface="Times New Roman" panose="02020603050405020304" pitchFamily="18" charset="0"/>
                <a:ea typeface="Calibri" panose="020F0502020204030204" pitchFamily="34" charset="0"/>
                <a:cs typeface="Times New Roman" panose="02020603050405020304" pitchFamily="18" charset="0"/>
              </a:rPr>
              <a:t>ant do You Think the Sons of God Are?</a:t>
            </a:r>
          </a:p>
          <a:p>
            <a:pPr marR="0" lvl="1">
              <a:spcBef>
                <a:spcPts val="0"/>
              </a:spcBef>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R="0" lvl="1">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How Important do You Think the Church is?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4299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Confidence in Salvation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4524315"/>
          </a:xfrm>
          <a:prstGeom prst="rect">
            <a:avLst/>
          </a:prstGeom>
          <a:noFill/>
        </p:spPr>
        <p:txBody>
          <a:bodyPr wrap="square" rtlCol="0">
            <a:spAutoFit/>
          </a:bodyPr>
          <a:lstStyle/>
          <a:p>
            <a:pPr marL="228600"/>
            <a:r>
              <a:rPr lang="en-US" sz="3200" b="1" dirty="0">
                <a:latin typeface="Times New Roman" panose="02020603050405020304" pitchFamily="18" charset="0"/>
                <a:cs typeface="Times New Roman" panose="02020603050405020304" pitchFamily="18" charset="0"/>
              </a:rPr>
              <a:t>God knows we need confidence in order to endure</a:t>
            </a:r>
          </a:p>
          <a:p>
            <a:pPr marL="228600"/>
            <a:endParaRPr lang="en-US" sz="3200" b="1" dirty="0">
              <a:latin typeface="Times New Roman" panose="02020603050405020304" pitchFamily="18" charset="0"/>
              <a:cs typeface="Times New Roman" panose="02020603050405020304" pitchFamily="18" charset="0"/>
            </a:endParaRPr>
          </a:p>
          <a:p>
            <a:pPr marL="228600"/>
            <a:r>
              <a:rPr lang="en-US" sz="3200" b="1" dirty="0">
                <a:latin typeface="Times New Roman" panose="02020603050405020304" pitchFamily="18" charset="0"/>
                <a:cs typeface="Times New Roman" panose="02020603050405020304" pitchFamily="18" charset="0"/>
              </a:rPr>
              <a:t>Hebrews 10:35-36 </a:t>
            </a:r>
            <a:r>
              <a:rPr lang="en-US" sz="3200" dirty="0">
                <a:latin typeface="Times New Roman" panose="02020603050405020304" pitchFamily="18" charset="0"/>
                <a:cs typeface="Times New Roman" panose="02020603050405020304" pitchFamily="18" charset="0"/>
              </a:rPr>
              <a:t>Therefore, </a:t>
            </a:r>
            <a:r>
              <a:rPr lang="en-US" sz="3200" b="1" u="sng" dirty="0">
                <a:highlight>
                  <a:srgbClr val="FFFF00"/>
                </a:highlight>
                <a:latin typeface="Times New Roman" panose="02020603050405020304" pitchFamily="18" charset="0"/>
                <a:cs typeface="Times New Roman" panose="02020603050405020304" pitchFamily="18" charset="0"/>
              </a:rPr>
              <a:t>do not throw away your confidence</a:t>
            </a:r>
            <a:r>
              <a:rPr lang="en-US" sz="3200" dirty="0">
                <a:latin typeface="Times New Roman" panose="02020603050405020304" pitchFamily="18" charset="0"/>
                <a:cs typeface="Times New Roman" panose="02020603050405020304" pitchFamily="18" charset="0"/>
              </a:rPr>
              <a:t>, which has a great reward. </a:t>
            </a:r>
            <a:r>
              <a:rPr lang="en-US" sz="3200" baseline="30000" dirty="0">
                <a:latin typeface="Times New Roman" panose="02020603050405020304" pitchFamily="18" charset="0"/>
                <a:cs typeface="Times New Roman" panose="02020603050405020304" pitchFamily="18" charset="0"/>
              </a:rPr>
              <a:t>36 </a:t>
            </a:r>
            <a:r>
              <a:rPr lang="en-US" sz="3200" dirty="0">
                <a:latin typeface="Times New Roman" panose="02020603050405020304" pitchFamily="18" charset="0"/>
                <a:cs typeface="Times New Roman" panose="02020603050405020304" pitchFamily="18" charset="0"/>
              </a:rPr>
              <a:t> For you have </a:t>
            </a:r>
            <a:r>
              <a:rPr lang="en-US" sz="3200" b="1" u="sng" dirty="0">
                <a:highlight>
                  <a:srgbClr val="FFFF00"/>
                </a:highlight>
                <a:latin typeface="Times New Roman" panose="02020603050405020304" pitchFamily="18" charset="0"/>
                <a:cs typeface="Times New Roman" panose="02020603050405020304" pitchFamily="18" charset="0"/>
              </a:rPr>
              <a:t>need of endurance</a:t>
            </a:r>
            <a:r>
              <a:rPr lang="en-US" sz="3200" dirty="0">
                <a:latin typeface="Times New Roman" panose="02020603050405020304" pitchFamily="18" charset="0"/>
                <a:cs typeface="Times New Roman" panose="02020603050405020304" pitchFamily="18" charset="0"/>
              </a:rPr>
              <a:t>, so that when you have </a:t>
            </a:r>
            <a:r>
              <a:rPr lang="en-US" sz="3200" b="1" u="sng" dirty="0">
                <a:highlight>
                  <a:srgbClr val="FFFF00"/>
                </a:highlight>
                <a:latin typeface="Times New Roman" panose="02020603050405020304" pitchFamily="18" charset="0"/>
                <a:cs typeface="Times New Roman" panose="02020603050405020304" pitchFamily="18" charset="0"/>
              </a:rPr>
              <a:t>done the will of God</a:t>
            </a:r>
            <a:r>
              <a:rPr lang="en-US" sz="3200" dirty="0">
                <a:latin typeface="Times New Roman" panose="02020603050405020304" pitchFamily="18" charset="0"/>
                <a:cs typeface="Times New Roman" panose="02020603050405020304" pitchFamily="18" charset="0"/>
              </a:rPr>
              <a:t>, you may receive what was </a:t>
            </a:r>
            <a:r>
              <a:rPr lang="en-US" sz="3200" b="1" u="sng" dirty="0">
                <a:highlight>
                  <a:srgbClr val="FFFF00"/>
                </a:highlight>
                <a:latin typeface="Times New Roman" panose="02020603050405020304" pitchFamily="18" charset="0"/>
                <a:cs typeface="Times New Roman" panose="02020603050405020304" pitchFamily="18" charset="0"/>
              </a:rPr>
              <a:t>promised</a:t>
            </a:r>
            <a:r>
              <a:rPr lang="en-US" sz="3200" dirty="0">
                <a:latin typeface="Times New Roman" panose="02020603050405020304" pitchFamily="18" charset="0"/>
                <a:cs typeface="Times New Roman" panose="02020603050405020304" pitchFamily="18" charset="0"/>
              </a:rPr>
              <a:t> (promise is eternal life) </a:t>
            </a:r>
          </a:p>
          <a:p>
            <a:pPr marL="228600"/>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Question: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How can I be certain?  How can I have absolute confidence in my salvation?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4523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5533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Confidence in Salvation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31800" y="2226898"/>
            <a:ext cx="10922000" cy="2308324"/>
          </a:xfrm>
          <a:prstGeom prst="rect">
            <a:avLst/>
          </a:prstGeom>
          <a:noFill/>
        </p:spPr>
        <p:txBody>
          <a:bodyPr wrap="square" rtlCol="0">
            <a:spAutoFit/>
          </a:bodyPr>
          <a:lstStyle/>
          <a:p>
            <a:pPr marL="228600" algn="ctr"/>
            <a:r>
              <a:rPr lang="en-US" sz="4800" b="1" dirty="0">
                <a:latin typeface="Times New Roman" panose="02020603050405020304" pitchFamily="18" charset="0"/>
                <a:cs typeface="Times New Roman" panose="02020603050405020304" pitchFamily="18" charset="0"/>
              </a:rPr>
              <a:t>TRUST</a:t>
            </a:r>
          </a:p>
          <a:p>
            <a:pPr marL="228600" algn="ct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and</a:t>
            </a:r>
          </a:p>
          <a:p>
            <a:pPr marL="228600" algn="ct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OBEY</a:t>
            </a:r>
          </a:p>
        </p:txBody>
      </p:sp>
    </p:spTree>
    <p:extLst>
      <p:ext uri="{BB962C8B-B14F-4D97-AF65-F5344CB8AC3E}">
        <p14:creationId xmlns:p14="http://schemas.microsoft.com/office/powerpoint/2010/main" val="25921240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Obedience</a:t>
            </a:r>
          </a:p>
        </p:txBody>
      </p:sp>
      <p:sp>
        <p:nvSpPr>
          <p:cNvPr id="3" name="TextBox 2">
            <a:extLst>
              <a:ext uri="{FF2B5EF4-FFF2-40B4-BE49-F238E27FC236}">
                <a16:creationId xmlns:a16="http://schemas.microsoft.com/office/drawing/2014/main" id="{A8C359D8-7793-0674-84B7-146BD0AE8F39}"/>
              </a:ext>
            </a:extLst>
          </p:cNvPr>
          <p:cNvSpPr txBox="1"/>
          <p:nvPr/>
        </p:nvSpPr>
        <p:spPr>
          <a:xfrm>
            <a:off x="789642" y="1210898"/>
            <a:ext cx="10922000" cy="6001643"/>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Love is foundational to all obedience that God commands</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22:37-40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He said to him, " '</a:t>
            </a:r>
            <a:r>
              <a:rPr lang="en-US" sz="2400" cap="small" dirty="0">
                <a:effectLst/>
                <a:latin typeface="Times New Roman" panose="02020603050405020304" pitchFamily="18" charset="0"/>
                <a:cs typeface="Times New Roman" panose="02020603050405020304" pitchFamily="18" charset="0"/>
              </a:rPr>
              <a:t>YOU SHALL </a:t>
            </a:r>
            <a:r>
              <a:rPr lang="en-US" sz="2400" b="1" u="sng" cap="small" dirty="0">
                <a:effectLst/>
                <a:highlight>
                  <a:srgbClr val="FFFF00"/>
                </a:highlight>
                <a:latin typeface="Times New Roman" panose="02020603050405020304" pitchFamily="18" charset="0"/>
                <a:cs typeface="Times New Roman" panose="02020603050405020304" pitchFamily="18" charset="0"/>
              </a:rPr>
              <a:t>LOVE THE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LORD 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WITH ALL YOUR HEART</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WITH ALL YOUR SOUL</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WITH ALL YOUR MIND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38 </a:t>
            </a:r>
            <a:r>
              <a:rPr lang="en-US" sz="2400" dirty="0">
                <a:latin typeface="Times New Roman" panose="02020603050405020304" pitchFamily="18" charset="0"/>
                <a:cs typeface="Times New Roman" panose="02020603050405020304" pitchFamily="18" charset="0"/>
              </a:rPr>
              <a:t> "This is the great and foremost commandment. </a:t>
            </a:r>
            <a:r>
              <a:rPr lang="en-US" sz="2400" baseline="30000" dirty="0">
                <a:latin typeface="Times New Roman" panose="02020603050405020304" pitchFamily="18" charset="0"/>
                <a:cs typeface="Times New Roman" panose="02020603050405020304" pitchFamily="18" charset="0"/>
              </a:rPr>
              <a:t>39 </a:t>
            </a:r>
            <a:r>
              <a:rPr lang="en-US" sz="2400" dirty="0">
                <a:latin typeface="Times New Roman" panose="02020603050405020304" pitchFamily="18" charset="0"/>
                <a:cs typeface="Times New Roman" panose="02020603050405020304" pitchFamily="18" charset="0"/>
              </a:rPr>
              <a:t> "The second is like it, '</a:t>
            </a:r>
            <a:r>
              <a:rPr lang="en-US" sz="2400" cap="small" dirty="0">
                <a:effectLst/>
                <a:latin typeface="Times New Roman" panose="02020603050405020304" pitchFamily="18" charset="0"/>
                <a:cs typeface="Times New Roman" panose="02020603050405020304" pitchFamily="18" charset="0"/>
              </a:rPr>
              <a:t>YOU SHALL </a:t>
            </a:r>
            <a:r>
              <a:rPr lang="en-US" sz="2400" b="1" u="sng" cap="small" dirty="0">
                <a:effectLst/>
                <a:highlight>
                  <a:srgbClr val="FFFF00"/>
                </a:highlight>
                <a:latin typeface="Times New Roman" panose="02020603050405020304" pitchFamily="18" charset="0"/>
                <a:cs typeface="Times New Roman" panose="02020603050405020304" pitchFamily="18" charset="0"/>
              </a:rPr>
              <a:t>LOVE YOUR NEIGHBOR </a:t>
            </a:r>
            <a:r>
              <a:rPr lang="en-US" sz="2400" cap="small" dirty="0">
                <a:effectLst/>
                <a:latin typeface="Times New Roman" panose="02020603050405020304" pitchFamily="18" charset="0"/>
                <a:cs typeface="Times New Roman" panose="02020603050405020304" pitchFamily="18" charset="0"/>
              </a:rPr>
              <a:t>AS YOURSELF</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40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 these two commandments depend the whole Law and the Prophets.</a:t>
            </a:r>
            <a:r>
              <a:rPr lang="en-US" sz="2400" dirty="0">
                <a:latin typeface="Times New Roman" panose="02020603050405020304" pitchFamily="18" charset="0"/>
                <a:cs typeface="Times New Roman" panose="02020603050405020304" pitchFamily="18" charset="0"/>
              </a:rPr>
              <a:t>“</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1 Corinthians 13:2 </a:t>
            </a:r>
            <a:r>
              <a:rPr lang="en-US" sz="2400" dirty="0">
                <a:latin typeface="Times New Roman" panose="02020603050405020304" pitchFamily="18" charset="0"/>
                <a:cs typeface="Times New Roman" panose="02020603050405020304" pitchFamily="18" charset="0"/>
              </a:rPr>
              <a:t>…if I have </a:t>
            </a:r>
            <a:r>
              <a:rPr lang="en-US" sz="2400" b="1" u="sng" dirty="0">
                <a:highlight>
                  <a:srgbClr val="FFFF00"/>
                </a:highlight>
                <a:latin typeface="Times New Roman" panose="02020603050405020304" pitchFamily="18" charset="0"/>
                <a:cs typeface="Times New Roman" panose="02020603050405020304" pitchFamily="18" charset="0"/>
              </a:rPr>
              <a:t>all faith</a:t>
            </a:r>
            <a:r>
              <a:rPr lang="en-US" sz="2400" dirty="0">
                <a:latin typeface="Times New Roman" panose="02020603050405020304" pitchFamily="18" charset="0"/>
                <a:cs typeface="Times New Roman" panose="02020603050405020304" pitchFamily="18" charset="0"/>
              </a:rPr>
              <a:t>, …, but do not have love, </a:t>
            </a:r>
            <a:r>
              <a:rPr lang="en-US" sz="2400" b="1" u="sng" dirty="0">
                <a:highlight>
                  <a:srgbClr val="FFFF00"/>
                </a:highlight>
                <a:latin typeface="Times New Roman" panose="02020603050405020304" pitchFamily="18" charset="0"/>
                <a:cs typeface="Times New Roman" panose="02020603050405020304" pitchFamily="18" charset="0"/>
              </a:rPr>
              <a:t>I am nothing</a:t>
            </a:r>
            <a:r>
              <a:rPr lang="en-US" sz="2400" dirty="0">
                <a:highlight>
                  <a:srgbClr val="FFFF00"/>
                </a:highlight>
                <a:latin typeface="Times New Roman" panose="02020603050405020304" pitchFamily="18" charset="0"/>
                <a:cs typeface="Times New Roman" panose="02020603050405020304" pitchFamily="18" charset="0"/>
              </a:rPr>
              <a:t>. </a:t>
            </a:r>
            <a:br>
              <a:rPr lang="en-US" sz="2400" dirty="0">
                <a:highlight>
                  <a:srgbClr val="FFFF00"/>
                </a:highlight>
                <a:latin typeface="Times New Roman" panose="02020603050405020304" pitchFamily="18" charset="0"/>
                <a:cs typeface="Times New Roman" panose="02020603050405020304" pitchFamily="18" charset="0"/>
              </a:rPr>
            </a:br>
            <a:endParaRPr lang="en-US" sz="2400" dirty="0">
              <a:highlight>
                <a:srgbClr val="FFFF00"/>
              </a:highlight>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1 Corinthians 13:3 </a:t>
            </a:r>
            <a:r>
              <a:rPr lang="en-US" sz="2400" dirty="0">
                <a:latin typeface="Times New Roman" panose="02020603050405020304" pitchFamily="18" charset="0"/>
                <a:cs typeface="Times New Roman" panose="02020603050405020304" pitchFamily="18" charset="0"/>
              </a:rPr>
              <a:t>And if </a:t>
            </a:r>
            <a:r>
              <a:rPr lang="en-US" sz="2400" b="1" u="sng" dirty="0">
                <a:highlight>
                  <a:srgbClr val="FFFF00"/>
                </a:highlight>
                <a:latin typeface="Times New Roman" panose="02020603050405020304" pitchFamily="18" charset="0"/>
                <a:cs typeface="Times New Roman" panose="02020603050405020304" pitchFamily="18" charset="0"/>
              </a:rPr>
              <a:t>I give all my possessions </a:t>
            </a:r>
            <a:r>
              <a:rPr lang="en-US" sz="2400" dirty="0">
                <a:latin typeface="Times New Roman" panose="02020603050405020304" pitchFamily="18" charset="0"/>
                <a:cs typeface="Times New Roman" panose="02020603050405020304" pitchFamily="18" charset="0"/>
              </a:rPr>
              <a:t>to feed </a:t>
            </a:r>
            <a:r>
              <a:rPr lang="en-US" sz="2400" i="1" dirty="0">
                <a:latin typeface="Times New Roman" panose="02020603050405020304" pitchFamily="18" charset="0"/>
                <a:cs typeface="Times New Roman" panose="02020603050405020304" pitchFamily="18" charset="0"/>
              </a:rPr>
              <a:t>the poor,</a:t>
            </a:r>
            <a:r>
              <a:rPr lang="en-US" sz="2400" dirty="0">
                <a:latin typeface="Times New Roman" panose="02020603050405020304" pitchFamily="18" charset="0"/>
                <a:cs typeface="Times New Roman" panose="02020603050405020304" pitchFamily="18" charset="0"/>
              </a:rPr>
              <a:t> and if I </a:t>
            </a:r>
            <a:r>
              <a:rPr lang="en-US" sz="2400" b="1" u="sng" dirty="0">
                <a:highlight>
                  <a:srgbClr val="FFFF00"/>
                </a:highlight>
                <a:latin typeface="Times New Roman" panose="02020603050405020304" pitchFamily="18" charset="0"/>
                <a:cs typeface="Times New Roman" panose="02020603050405020304" pitchFamily="18" charset="0"/>
              </a:rPr>
              <a:t>surrender my body </a:t>
            </a:r>
            <a:r>
              <a:rPr lang="en-US" sz="2400" dirty="0">
                <a:latin typeface="Times New Roman" panose="02020603050405020304" pitchFamily="18" charset="0"/>
                <a:cs typeface="Times New Roman" panose="02020603050405020304" pitchFamily="18" charset="0"/>
              </a:rPr>
              <a:t>to be burned, but do not have love, </a:t>
            </a:r>
            <a:r>
              <a:rPr lang="en-US" sz="2400" b="1" u="sng" dirty="0">
                <a:highlight>
                  <a:srgbClr val="FFFF00"/>
                </a:highlight>
                <a:latin typeface="Times New Roman" panose="02020603050405020304" pitchFamily="18" charset="0"/>
                <a:cs typeface="Times New Roman" panose="02020603050405020304" pitchFamily="18" charset="0"/>
              </a:rPr>
              <a:t>it profits me nothing</a:t>
            </a:r>
            <a:r>
              <a:rPr lang="en-US" sz="2400" dirty="0">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endParaRPr lang="en-US" sz="2400" dirty="0">
              <a:latin typeface="Times New Roman" panose="02020603050405020304" pitchFamily="18" charset="0"/>
              <a:cs typeface="Times New Roman" panose="02020603050405020304" pitchFamily="18" charset="0"/>
            </a:endParaRPr>
          </a:p>
          <a:p>
            <a:pPr marL="22860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5913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Obedience</a:t>
            </a:r>
          </a:p>
        </p:txBody>
      </p:sp>
      <p:sp>
        <p:nvSpPr>
          <p:cNvPr id="3" name="TextBox 2">
            <a:extLst>
              <a:ext uri="{FF2B5EF4-FFF2-40B4-BE49-F238E27FC236}">
                <a16:creationId xmlns:a16="http://schemas.microsoft.com/office/drawing/2014/main" id="{A8C359D8-7793-0674-84B7-146BD0AE8F39}"/>
              </a:ext>
            </a:extLst>
          </p:cNvPr>
          <p:cNvSpPr txBox="1"/>
          <p:nvPr/>
        </p:nvSpPr>
        <p:spPr>
          <a:xfrm>
            <a:off x="789642" y="1210898"/>
            <a:ext cx="10922000" cy="3416320"/>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Galatians 5:6 </a:t>
            </a:r>
            <a:r>
              <a:rPr lang="en-US" sz="2400" dirty="0">
                <a:latin typeface="Times New Roman" panose="02020603050405020304" pitchFamily="18" charset="0"/>
                <a:cs typeface="Times New Roman" panose="02020603050405020304" pitchFamily="18" charset="0"/>
              </a:rPr>
              <a:t>For in Christ Jesus neither circumcision nor uncircumcision means anything, but </a:t>
            </a:r>
            <a:r>
              <a:rPr lang="en-US" sz="2400" b="1" u="sng" dirty="0">
                <a:highlight>
                  <a:srgbClr val="FFFF00"/>
                </a:highlight>
                <a:latin typeface="Times New Roman" panose="02020603050405020304" pitchFamily="18" charset="0"/>
                <a:cs typeface="Times New Roman" panose="02020603050405020304" pitchFamily="18" charset="0"/>
              </a:rPr>
              <a:t>faith working through love</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1 John 4:16-17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is love</a:t>
            </a:r>
            <a:r>
              <a:rPr lang="en-US" sz="2400" dirty="0">
                <a:latin typeface="Times New Roman" panose="02020603050405020304" pitchFamily="18" charset="0"/>
                <a:cs typeface="Times New Roman" panose="02020603050405020304" pitchFamily="18" charset="0"/>
              </a:rPr>
              <a:t>, and the one who </a:t>
            </a:r>
            <a:r>
              <a:rPr lang="en-US" sz="2400" b="1" u="sng" dirty="0">
                <a:highlight>
                  <a:srgbClr val="FFFF00"/>
                </a:highlight>
                <a:latin typeface="Times New Roman" panose="02020603050405020304" pitchFamily="18" charset="0"/>
                <a:cs typeface="Times New Roman" panose="02020603050405020304" pitchFamily="18" charset="0"/>
              </a:rPr>
              <a:t>abides in love abides in God</a:t>
            </a:r>
            <a:r>
              <a:rPr lang="en-US" sz="2400" dirty="0">
                <a:latin typeface="Times New Roman" panose="02020603050405020304" pitchFamily="18" charset="0"/>
                <a:cs typeface="Times New Roman" panose="02020603050405020304" pitchFamily="18" charset="0"/>
              </a:rPr>
              <a:t>, and God abides in him.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By this, </a:t>
            </a:r>
            <a:r>
              <a:rPr lang="en-US" sz="2400" b="1" u="sng" dirty="0">
                <a:highlight>
                  <a:srgbClr val="FFFF00"/>
                </a:highlight>
                <a:latin typeface="Times New Roman" panose="02020603050405020304" pitchFamily="18" charset="0"/>
                <a:cs typeface="Times New Roman" panose="02020603050405020304" pitchFamily="18" charset="0"/>
              </a:rPr>
              <a:t>love is perfected </a:t>
            </a:r>
            <a:r>
              <a:rPr lang="en-US" sz="2400" dirty="0">
                <a:latin typeface="Times New Roman" panose="02020603050405020304" pitchFamily="18" charset="0"/>
                <a:cs typeface="Times New Roman" panose="02020603050405020304" pitchFamily="18" charset="0"/>
              </a:rPr>
              <a:t>with us, so that </a:t>
            </a:r>
            <a:r>
              <a:rPr lang="en-US" sz="2400" b="1" u="sng" dirty="0">
                <a:highlight>
                  <a:srgbClr val="FFFF00"/>
                </a:highlight>
                <a:latin typeface="Times New Roman" panose="02020603050405020304" pitchFamily="18" charset="0"/>
                <a:cs typeface="Times New Roman" panose="02020603050405020304" pitchFamily="18" charset="0"/>
              </a:rPr>
              <a:t>we may have confidence in the day of judgment</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as He is </a:t>
            </a:r>
            <a:r>
              <a:rPr lang="en-US" sz="2400" dirty="0">
                <a:latin typeface="Times New Roman" panose="02020603050405020304" pitchFamily="18" charset="0"/>
                <a:cs typeface="Times New Roman" panose="02020603050405020304" pitchFamily="18" charset="0"/>
              </a:rPr>
              <a:t>(Light Love Holy), so </a:t>
            </a:r>
            <a:r>
              <a:rPr lang="en-US" sz="2400" b="1" u="sng" dirty="0">
                <a:highlight>
                  <a:srgbClr val="FFFF00"/>
                </a:highlight>
                <a:latin typeface="Times New Roman" panose="02020603050405020304" pitchFamily="18" charset="0"/>
                <a:cs typeface="Times New Roman" panose="02020603050405020304" pitchFamily="18" charset="0"/>
              </a:rPr>
              <a:t>also are we in this world </a:t>
            </a:r>
            <a:r>
              <a:rPr lang="en-US" sz="2400" dirty="0">
                <a:latin typeface="Times New Roman" panose="02020603050405020304" pitchFamily="18" charset="0"/>
                <a:cs typeface="Times New Roman" panose="02020603050405020304" pitchFamily="18" charset="0"/>
              </a:rPr>
              <a:t>(Light Love Holy). </a:t>
            </a:r>
          </a:p>
          <a:p>
            <a:pPr marL="228600"/>
            <a:endParaRPr lang="en-US" sz="2400" dirty="0">
              <a:latin typeface="Times New Roman" panose="02020603050405020304" pitchFamily="18" charset="0"/>
              <a:cs typeface="Times New Roman" panose="02020603050405020304" pitchFamily="18" charset="0"/>
            </a:endParaRPr>
          </a:p>
          <a:p>
            <a:pPr marL="228600"/>
            <a:endParaRPr lang="en-US" sz="24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9C5E30B-86C8-B09D-C654-E36E183F58C7}"/>
              </a:ext>
            </a:extLst>
          </p:cNvPr>
          <p:cNvGraphicFramePr>
            <a:graphicFrameLocks noGrp="1"/>
          </p:cNvGraphicFramePr>
          <p:nvPr>
            <p:extLst>
              <p:ext uri="{D42A27DB-BD31-4B8C-83A1-F6EECF244321}">
                <p14:modId xmlns:p14="http://schemas.microsoft.com/office/powerpoint/2010/main" val="2037365439"/>
              </p:ext>
            </p:extLst>
          </p:nvPr>
        </p:nvGraphicFramePr>
        <p:xfrm>
          <a:off x="1043642" y="4024312"/>
          <a:ext cx="6851648" cy="2193529"/>
        </p:xfrm>
        <a:graphic>
          <a:graphicData uri="http://schemas.openxmlformats.org/drawingml/2006/table">
            <a:tbl>
              <a:tblPr firstRow="1" firstCol="1" bandRow="1">
                <a:tableStyleId>{5C22544A-7EE6-4342-B048-85BDC9FD1C3A}</a:tableStyleId>
              </a:tblPr>
              <a:tblGrid>
                <a:gridCol w="1076210">
                  <a:extLst>
                    <a:ext uri="{9D8B030D-6E8A-4147-A177-3AD203B41FA5}">
                      <a16:colId xmlns:a16="http://schemas.microsoft.com/office/drawing/2014/main" val="169234014"/>
                    </a:ext>
                  </a:extLst>
                </a:gridCol>
                <a:gridCol w="360965">
                  <a:extLst>
                    <a:ext uri="{9D8B030D-6E8A-4147-A177-3AD203B41FA5}">
                      <a16:colId xmlns:a16="http://schemas.microsoft.com/office/drawing/2014/main" val="2918843925"/>
                    </a:ext>
                  </a:extLst>
                </a:gridCol>
                <a:gridCol w="1684503">
                  <a:extLst>
                    <a:ext uri="{9D8B030D-6E8A-4147-A177-3AD203B41FA5}">
                      <a16:colId xmlns:a16="http://schemas.microsoft.com/office/drawing/2014/main" val="2627636349"/>
                    </a:ext>
                  </a:extLst>
                </a:gridCol>
                <a:gridCol w="360965">
                  <a:extLst>
                    <a:ext uri="{9D8B030D-6E8A-4147-A177-3AD203B41FA5}">
                      <a16:colId xmlns:a16="http://schemas.microsoft.com/office/drawing/2014/main" val="3273084063"/>
                    </a:ext>
                  </a:extLst>
                </a:gridCol>
                <a:gridCol w="3369005">
                  <a:extLst>
                    <a:ext uri="{9D8B030D-6E8A-4147-A177-3AD203B41FA5}">
                      <a16:colId xmlns:a16="http://schemas.microsoft.com/office/drawing/2014/main" val="355162870"/>
                    </a:ext>
                  </a:extLst>
                </a:gridCol>
              </a:tblGrid>
              <a:tr h="401638">
                <a:tc>
                  <a:txBody>
                    <a:bodyPr/>
                    <a:lstStyle/>
                    <a:p>
                      <a:pPr marL="0" marR="0">
                        <a:lnSpc>
                          <a:spcPct val="107000"/>
                        </a:lnSpc>
                        <a:spcBef>
                          <a:spcPts val="0"/>
                        </a:spcBef>
                        <a:spcAft>
                          <a:spcPts val="0"/>
                        </a:spcAft>
                      </a:pPr>
                      <a:r>
                        <a:rPr lang="en-US" sz="2400" kern="1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2400" kern="1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kern="100" dirty="0">
                          <a:effectLst/>
                        </a:rPr>
                        <a:t>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kern="1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kern="100" dirty="0">
                          <a:effectLst/>
                        </a:rPr>
                        <a:t>Saints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3105551913"/>
                  </a:ext>
                </a:extLst>
              </a:tr>
              <a:tr h="597297">
                <a:tc>
                  <a:txBody>
                    <a:bodyPr/>
                    <a:lstStyle/>
                    <a:p>
                      <a:pPr marL="0" marR="0">
                        <a:lnSpc>
                          <a:spcPct val="107000"/>
                        </a:lnSpc>
                        <a:spcBef>
                          <a:spcPts val="0"/>
                        </a:spcBef>
                        <a:spcAft>
                          <a:spcPts val="0"/>
                        </a:spcAft>
                      </a:pPr>
                      <a:r>
                        <a:rPr lang="en-US" sz="2400" kern="100" dirty="0">
                          <a:effectLst/>
                        </a:rPr>
                        <a:t>Light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2400" kern="1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lnSpc>
                          <a:spcPct val="107000"/>
                        </a:lnSpc>
                        <a:spcBef>
                          <a:spcPts val="0"/>
                        </a:spcBef>
                        <a:spcAft>
                          <a:spcPts val="0"/>
                        </a:spcAft>
                      </a:pPr>
                      <a:r>
                        <a:rPr lang="en-US" sz="2400" b="1" kern="100" dirty="0">
                          <a:solidFill>
                            <a:schemeClr val="bg1"/>
                          </a:solidFill>
                          <a:effectLst/>
                        </a:rPr>
                        <a:t>1 John 1:5</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nSpc>
                          <a:spcPct val="107000"/>
                        </a:lnSpc>
                        <a:spcBef>
                          <a:spcPts val="0"/>
                        </a:spcBef>
                        <a:spcAft>
                          <a:spcPts val="0"/>
                        </a:spcAft>
                      </a:pPr>
                      <a:r>
                        <a:rPr lang="en-US" sz="2400" b="1" kern="100" dirty="0">
                          <a:solidFill>
                            <a:schemeClr val="bg1"/>
                          </a:solidFill>
                          <a:effectLst/>
                        </a:rPr>
                        <a:t> </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nSpc>
                          <a:spcPct val="107000"/>
                        </a:lnSpc>
                        <a:spcBef>
                          <a:spcPts val="0"/>
                        </a:spcBef>
                        <a:spcAft>
                          <a:spcPts val="0"/>
                        </a:spcAft>
                      </a:pPr>
                      <a:r>
                        <a:rPr lang="en-US" sz="2400" b="1" kern="100" dirty="0">
                          <a:solidFill>
                            <a:schemeClr val="bg1"/>
                          </a:solidFill>
                          <a:effectLst/>
                        </a:rPr>
                        <a:t>Matt 5:16; Matt 13:43</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822531205"/>
                  </a:ext>
                </a:extLst>
              </a:tr>
              <a:tr h="597297">
                <a:tc>
                  <a:txBody>
                    <a:bodyPr/>
                    <a:lstStyle/>
                    <a:p>
                      <a:pPr marL="0" marR="0">
                        <a:lnSpc>
                          <a:spcPct val="107000"/>
                        </a:lnSpc>
                        <a:spcBef>
                          <a:spcPts val="0"/>
                        </a:spcBef>
                        <a:spcAft>
                          <a:spcPts val="0"/>
                        </a:spcAft>
                      </a:pPr>
                      <a:r>
                        <a:rPr lang="en-US" sz="2400" kern="100" dirty="0">
                          <a:effectLst/>
                        </a:rPr>
                        <a:t>Love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2400" kern="10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lnSpc>
                          <a:spcPct val="107000"/>
                        </a:lnSpc>
                        <a:spcBef>
                          <a:spcPts val="0"/>
                        </a:spcBef>
                        <a:spcAft>
                          <a:spcPts val="0"/>
                        </a:spcAft>
                      </a:pPr>
                      <a:r>
                        <a:rPr lang="en-US" sz="2400" b="1" kern="100" dirty="0">
                          <a:solidFill>
                            <a:schemeClr val="bg1"/>
                          </a:solidFill>
                          <a:effectLst/>
                        </a:rPr>
                        <a:t>1 John 4:8</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nSpc>
                          <a:spcPct val="107000"/>
                        </a:lnSpc>
                        <a:spcBef>
                          <a:spcPts val="0"/>
                        </a:spcBef>
                        <a:spcAft>
                          <a:spcPts val="0"/>
                        </a:spcAft>
                      </a:pPr>
                      <a:r>
                        <a:rPr lang="en-US" sz="2400" b="1" kern="100" dirty="0">
                          <a:solidFill>
                            <a:schemeClr val="bg1"/>
                          </a:solidFill>
                          <a:effectLst/>
                        </a:rPr>
                        <a:t> </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nSpc>
                          <a:spcPct val="107000"/>
                        </a:lnSpc>
                        <a:spcBef>
                          <a:spcPts val="0"/>
                        </a:spcBef>
                        <a:spcAft>
                          <a:spcPts val="0"/>
                        </a:spcAft>
                      </a:pPr>
                      <a:r>
                        <a:rPr lang="en-US" sz="2400" b="1" kern="100" dirty="0">
                          <a:solidFill>
                            <a:schemeClr val="bg1"/>
                          </a:solidFill>
                          <a:effectLst/>
                        </a:rPr>
                        <a:t>Matt 22:36-38</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3260235940"/>
                  </a:ext>
                </a:extLst>
              </a:tr>
              <a:tr h="597297">
                <a:tc>
                  <a:txBody>
                    <a:bodyPr/>
                    <a:lstStyle/>
                    <a:p>
                      <a:pPr marL="0" marR="0">
                        <a:lnSpc>
                          <a:spcPct val="107000"/>
                        </a:lnSpc>
                        <a:spcBef>
                          <a:spcPts val="0"/>
                        </a:spcBef>
                        <a:spcAft>
                          <a:spcPts val="0"/>
                        </a:spcAft>
                      </a:pPr>
                      <a:r>
                        <a:rPr lang="en-US" sz="2400" kern="100" dirty="0">
                          <a:effectLst/>
                        </a:rPr>
                        <a:t>Holy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2400" kern="100">
                          <a:effectLst/>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lnSpc>
                          <a:spcPct val="107000"/>
                        </a:lnSpc>
                        <a:spcBef>
                          <a:spcPts val="0"/>
                        </a:spcBef>
                        <a:spcAft>
                          <a:spcPts val="0"/>
                        </a:spcAft>
                      </a:pPr>
                      <a:r>
                        <a:rPr lang="en-US" sz="2400" b="1" kern="100">
                          <a:solidFill>
                            <a:schemeClr val="bg1"/>
                          </a:solidFill>
                          <a:effectLst/>
                        </a:rPr>
                        <a:t>Rev 4:8</a:t>
                      </a:r>
                      <a:endParaRPr lang="en-US" sz="2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nSpc>
                          <a:spcPct val="107000"/>
                        </a:lnSpc>
                        <a:spcBef>
                          <a:spcPts val="0"/>
                        </a:spcBef>
                        <a:spcAft>
                          <a:spcPts val="0"/>
                        </a:spcAft>
                      </a:pPr>
                      <a:r>
                        <a:rPr lang="en-US" sz="2400" b="1" kern="100">
                          <a:solidFill>
                            <a:schemeClr val="bg1"/>
                          </a:solidFill>
                          <a:effectLst/>
                        </a:rPr>
                        <a:t> </a:t>
                      </a:r>
                      <a:endParaRPr lang="en-US" sz="24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nSpc>
                          <a:spcPct val="107000"/>
                        </a:lnSpc>
                        <a:spcBef>
                          <a:spcPts val="0"/>
                        </a:spcBef>
                        <a:spcAft>
                          <a:spcPts val="0"/>
                        </a:spcAft>
                      </a:pPr>
                      <a:r>
                        <a:rPr lang="en-US" sz="2400" b="1" kern="100" dirty="0">
                          <a:solidFill>
                            <a:schemeClr val="bg1"/>
                          </a:solidFill>
                          <a:effectLst/>
                        </a:rPr>
                        <a:t>1 Peter 1:15-16</a:t>
                      </a:r>
                      <a:endParaRPr lang="en-US"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612248600"/>
                  </a:ext>
                </a:extLst>
              </a:tr>
            </a:tbl>
          </a:graphicData>
        </a:graphic>
      </p:graphicFrame>
      <p:sp>
        <p:nvSpPr>
          <p:cNvPr id="5" name="TextBox 4">
            <a:extLst>
              <a:ext uri="{FF2B5EF4-FFF2-40B4-BE49-F238E27FC236}">
                <a16:creationId xmlns:a16="http://schemas.microsoft.com/office/drawing/2014/main" id="{AB142377-0E1A-6700-897A-2DC96E75A4B4}"/>
              </a:ext>
            </a:extLst>
          </p:cNvPr>
          <p:cNvSpPr txBox="1"/>
          <p:nvPr/>
        </p:nvSpPr>
        <p:spPr>
          <a:xfrm>
            <a:off x="8149290" y="4203868"/>
            <a:ext cx="3509310" cy="1938992"/>
          </a:xfrm>
          <a:prstGeom prst="rect">
            <a:avLst/>
          </a:prstGeom>
          <a:solidFill>
            <a:schemeClr val="bg1"/>
          </a:solidFill>
          <a:ln w="31750">
            <a:solidFill>
              <a:schemeClr val="tx1"/>
            </a:solidFill>
          </a:ln>
        </p:spPr>
        <p:txBody>
          <a:bodyPr wrap="square" rtlCol="0">
            <a:spAutoFit/>
          </a:bodyPr>
          <a:lstStyle/>
          <a:p>
            <a:r>
              <a:rPr lang="en-US" sz="2400" dirty="0"/>
              <a:t>God is Light, Love, &amp; Holy</a:t>
            </a:r>
          </a:p>
          <a:p>
            <a:endParaRPr lang="en-US" sz="2400" dirty="0"/>
          </a:p>
          <a:p>
            <a:r>
              <a:rPr lang="en-US" sz="2400" dirty="0"/>
              <a:t>Saints are taught (perfected)  to become Light, Love, and Holy</a:t>
            </a:r>
          </a:p>
        </p:txBody>
      </p:sp>
    </p:spTree>
    <p:extLst>
      <p:ext uri="{BB962C8B-B14F-4D97-AF65-F5344CB8AC3E}">
        <p14:creationId xmlns:p14="http://schemas.microsoft.com/office/powerpoint/2010/main" val="31971187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Obedience</a:t>
            </a:r>
          </a:p>
        </p:txBody>
      </p:sp>
      <p:sp>
        <p:nvSpPr>
          <p:cNvPr id="3" name="TextBox 2">
            <a:extLst>
              <a:ext uri="{FF2B5EF4-FFF2-40B4-BE49-F238E27FC236}">
                <a16:creationId xmlns:a16="http://schemas.microsoft.com/office/drawing/2014/main" id="{A8C359D8-7793-0674-84B7-146BD0AE8F39}"/>
              </a:ext>
            </a:extLst>
          </p:cNvPr>
          <p:cNvSpPr txBox="1"/>
          <p:nvPr/>
        </p:nvSpPr>
        <p:spPr>
          <a:xfrm>
            <a:off x="383242" y="1198198"/>
            <a:ext cx="10922000" cy="4893647"/>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Conclusion:  Obedience</a:t>
            </a:r>
            <a:r>
              <a:rPr lang="en-US" sz="2400" dirty="0">
                <a:latin typeface="Times New Roman" panose="02020603050405020304" pitchFamily="18" charset="0"/>
                <a:cs typeface="Times New Roman" panose="02020603050405020304" pitchFamily="18" charset="0"/>
              </a:rPr>
              <a:t> to God </a:t>
            </a:r>
            <a:r>
              <a:rPr lang="en-US" sz="2400" b="1" dirty="0">
                <a:latin typeface="Times New Roman" panose="02020603050405020304" pitchFamily="18" charset="0"/>
                <a:cs typeface="Times New Roman" panose="02020603050405020304" pitchFamily="18" charset="0"/>
              </a:rPr>
              <a:t>gives us confidence </a:t>
            </a:r>
            <a:r>
              <a:rPr lang="en-US" sz="2400" dirty="0">
                <a:latin typeface="Times New Roman" panose="02020603050405020304" pitchFamily="18" charset="0"/>
                <a:cs typeface="Times New Roman" panose="02020603050405020304" pitchFamily="18" charset="0"/>
              </a:rPr>
              <a:t>in our Salvation and assurance in our eternal destiny</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3:19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repent and return, so that your </a:t>
            </a:r>
            <a:r>
              <a:rPr lang="en-US" sz="2400" b="1" u="sng" dirty="0">
                <a:highlight>
                  <a:srgbClr val="FFFF00"/>
                </a:highlight>
                <a:latin typeface="Times New Roman" panose="02020603050405020304" pitchFamily="18" charset="0"/>
                <a:cs typeface="Times New Roman" panose="02020603050405020304" pitchFamily="18" charset="0"/>
              </a:rPr>
              <a:t>sins may be wiped away</a:t>
            </a:r>
            <a:r>
              <a:rPr lang="en-US" sz="2400" dirty="0">
                <a:latin typeface="Times New Roman" panose="02020603050405020304" pitchFamily="18" charset="0"/>
                <a:cs typeface="Times New Roman" panose="02020603050405020304" pitchFamily="18" charset="0"/>
              </a:rPr>
              <a:t>, in order that </a:t>
            </a:r>
            <a:r>
              <a:rPr lang="en-US" sz="2400" b="1" u="sng" dirty="0">
                <a:highlight>
                  <a:srgbClr val="FFFF00"/>
                </a:highlight>
                <a:latin typeface="Times New Roman" panose="02020603050405020304" pitchFamily="18" charset="0"/>
                <a:cs typeface="Times New Roman" panose="02020603050405020304" pitchFamily="18" charset="0"/>
              </a:rPr>
              <a:t>times of refreshing </a:t>
            </a:r>
            <a:r>
              <a:rPr lang="en-US" sz="2400" dirty="0">
                <a:latin typeface="Times New Roman" panose="02020603050405020304" pitchFamily="18" charset="0"/>
                <a:cs typeface="Times New Roman" panose="02020603050405020304" pitchFamily="18" charset="0"/>
              </a:rPr>
              <a:t>may come from the presence of the Lord;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a:t>
            </a:r>
            <a:r>
              <a:rPr lang="en-US" sz="2400" dirty="0">
                <a:latin typeface="Times New Roman" panose="02020603050405020304" pitchFamily="18" charset="0"/>
                <a:cs typeface="Times New Roman" panose="02020603050405020304" pitchFamily="18" charset="0"/>
              </a:rPr>
              <a:t> But how can we have confidence before God when we continually struggle with sin?</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a:t>
            </a:r>
            <a:r>
              <a:rPr lang="en-US" sz="2400" b="1" u="sng" dirty="0">
                <a:latin typeface="Times New Roman" panose="02020603050405020304" pitchFamily="18" charset="0"/>
                <a:cs typeface="Times New Roman" panose="02020603050405020304" pitchFamily="18" charset="0"/>
              </a:rPr>
              <a:t>perfectly</a:t>
            </a:r>
            <a:r>
              <a:rPr lang="en-US" sz="2400" dirty="0">
                <a:latin typeface="Times New Roman" panose="02020603050405020304" pitchFamily="18" charset="0"/>
                <a:cs typeface="Times New Roman" panose="02020603050405020304" pitchFamily="18" charset="0"/>
              </a:rPr>
              <a:t> practice love</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Failure to keep myself </a:t>
            </a:r>
            <a:r>
              <a:rPr lang="en-US" sz="2400" b="1" u="sng" dirty="0">
                <a:latin typeface="Times New Roman" panose="02020603050405020304" pitchFamily="18" charset="0"/>
                <a:cs typeface="Times New Roman" panose="02020603050405020304" pitchFamily="18" charset="0"/>
              </a:rPr>
              <a:t>perfectly</a:t>
            </a:r>
            <a:r>
              <a:rPr lang="en-US" sz="2400" dirty="0">
                <a:latin typeface="Times New Roman" panose="02020603050405020304" pitchFamily="18" charset="0"/>
                <a:cs typeface="Times New Roman" panose="02020603050405020304" pitchFamily="18" charset="0"/>
              </a:rPr>
              <a:t> free from sin </a:t>
            </a:r>
            <a:r>
              <a:rPr lang="en-US" sz="2400" dirty="0" err="1">
                <a:latin typeface="Times New Roman" panose="02020603050405020304" pitchFamily="18" charset="0"/>
                <a:cs typeface="Times New Roman" panose="02020603050405020304" pitchFamily="18" charset="0"/>
              </a:rPr>
              <a:t>sin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28600"/>
            <a:r>
              <a:rPr lang="en-US" sz="2400" b="1" u="sng" dirty="0">
                <a:highlight>
                  <a:srgbClr val="FFFF00"/>
                </a:highlight>
                <a:latin typeface="Times New Roman" panose="02020603050405020304" pitchFamily="18" charset="0"/>
                <a:cs typeface="Times New Roman" panose="02020603050405020304" pitchFamily="18" charset="0"/>
              </a:rPr>
              <a:t>Clue:  We are not perfect.  God is perfecting us. Works in progress.</a:t>
            </a:r>
          </a:p>
          <a:p>
            <a:pPr marL="22860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39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Trust</a:t>
            </a:r>
          </a:p>
        </p:txBody>
      </p:sp>
      <p:sp>
        <p:nvSpPr>
          <p:cNvPr id="3" name="TextBox 2">
            <a:extLst>
              <a:ext uri="{FF2B5EF4-FFF2-40B4-BE49-F238E27FC236}">
                <a16:creationId xmlns:a16="http://schemas.microsoft.com/office/drawing/2014/main" id="{A8C359D8-7793-0674-84B7-146BD0AE8F39}"/>
              </a:ext>
            </a:extLst>
          </p:cNvPr>
          <p:cNvSpPr txBox="1"/>
          <p:nvPr/>
        </p:nvSpPr>
        <p:spPr>
          <a:xfrm>
            <a:off x="336550" y="1217907"/>
            <a:ext cx="10922000" cy="4524315"/>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Answer:  Trust God’s Faithfulness to Us</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Titus 1:2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eternal life</a:t>
            </a:r>
            <a:r>
              <a:rPr lang="en-US" sz="2400" dirty="0">
                <a:latin typeface="Times New Roman" panose="02020603050405020304" pitchFamily="18" charset="0"/>
                <a:cs typeface="Times New Roman" panose="02020603050405020304" pitchFamily="18" charset="0"/>
              </a:rPr>
              <a:t>, which God, who does not lie, </a:t>
            </a:r>
            <a:r>
              <a:rPr lang="en-US" sz="2400" b="1" u="sng" dirty="0">
                <a:highlight>
                  <a:srgbClr val="FFFF00"/>
                </a:highlight>
                <a:latin typeface="Times New Roman" panose="02020603050405020304" pitchFamily="18" charset="0"/>
                <a:cs typeface="Times New Roman" panose="02020603050405020304" pitchFamily="18" charset="0"/>
              </a:rPr>
              <a:t>promised</a:t>
            </a:r>
            <a:r>
              <a:rPr lang="en-US" sz="2400" dirty="0">
                <a:latin typeface="Times New Roman" panose="02020603050405020304" pitchFamily="18" charset="0"/>
                <a:cs typeface="Times New Roman" panose="02020603050405020304" pitchFamily="18" charset="0"/>
              </a:rPr>
              <a:t> before the </a:t>
            </a:r>
            <a:r>
              <a:rPr lang="en-US" sz="2400" b="1" u="sng" dirty="0">
                <a:highlight>
                  <a:srgbClr val="FFFF00"/>
                </a:highlight>
                <a:latin typeface="Times New Roman" panose="02020603050405020304" pitchFamily="18" charset="0"/>
                <a:cs typeface="Times New Roman" panose="02020603050405020304" pitchFamily="18" charset="0"/>
              </a:rPr>
              <a:t>beginning of time</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1 John 2:25 </a:t>
            </a:r>
            <a:r>
              <a:rPr lang="en-US" sz="2400" dirty="0">
                <a:latin typeface="Times New Roman" panose="02020603050405020304" pitchFamily="18" charset="0"/>
                <a:cs typeface="Times New Roman" panose="02020603050405020304" pitchFamily="18" charset="0"/>
              </a:rPr>
              <a:t>This is </a:t>
            </a:r>
            <a:r>
              <a:rPr lang="en-US" sz="2400" b="1" u="sng" dirty="0">
                <a:highlight>
                  <a:srgbClr val="FFFF00"/>
                </a:highlight>
                <a:latin typeface="Times New Roman" panose="02020603050405020304" pitchFamily="18" charset="0"/>
                <a:cs typeface="Times New Roman" panose="02020603050405020304" pitchFamily="18" charset="0"/>
              </a:rPr>
              <a:t>the promise </a:t>
            </a:r>
            <a:r>
              <a:rPr lang="en-US" sz="2400" dirty="0">
                <a:latin typeface="Times New Roman" panose="02020603050405020304" pitchFamily="18" charset="0"/>
                <a:cs typeface="Times New Roman" panose="02020603050405020304" pitchFamily="18" charset="0"/>
              </a:rPr>
              <a:t>which </a:t>
            </a:r>
            <a:r>
              <a:rPr lang="en-US" sz="2400" b="1" u="sng" dirty="0">
                <a:highlight>
                  <a:srgbClr val="FFFF00"/>
                </a:highlight>
                <a:latin typeface="Times New Roman" panose="02020603050405020304" pitchFamily="18" charset="0"/>
                <a:cs typeface="Times New Roman" panose="02020603050405020304" pitchFamily="18" charset="0"/>
              </a:rPr>
              <a:t>He Himself </a:t>
            </a:r>
            <a:r>
              <a:rPr lang="en-US" sz="2400" dirty="0">
                <a:latin typeface="Times New Roman" panose="02020603050405020304" pitchFamily="18" charset="0"/>
                <a:cs typeface="Times New Roman" panose="02020603050405020304" pitchFamily="18" charset="0"/>
              </a:rPr>
              <a:t>(God) made to us: </a:t>
            </a:r>
            <a:r>
              <a:rPr lang="en-US" sz="2400" b="1" u="sng" dirty="0">
                <a:highlight>
                  <a:srgbClr val="FFFF00"/>
                </a:highlight>
                <a:latin typeface="Times New Roman" panose="02020603050405020304" pitchFamily="18" charset="0"/>
                <a:cs typeface="Times New Roman" panose="02020603050405020304" pitchFamily="18" charset="0"/>
              </a:rPr>
              <a:t>eternal life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1 John 5:11-15 …</a:t>
            </a:r>
            <a:r>
              <a:rPr lang="en-US" sz="2400" dirty="0">
                <a:latin typeface="Times New Roman" panose="02020603050405020304" pitchFamily="18" charset="0"/>
                <a:cs typeface="Times New Roman" panose="02020603050405020304" pitchFamily="18" charset="0"/>
              </a:rPr>
              <a:t>God </a:t>
            </a:r>
            <a:r>
              <a:rPr lang="en-US" sz="2400" b="1" u="sng" dirty="0">
                <a:highlight>
                  <a:srgbClr val="FFFF00"/>
                </a:highlight>
                <a:latin typeface="Times New Roman" panose="02020603050405020304" pitchFamily="18" charset="0"/>
                <a:cs typeface="Times New Roman" panose="02020603050405020304" pitchFamily="18" charset="0"/>
              </a:rPr>
              <a:t>has given us eternal life</a:t>
            </a:r>
            <a:r>
              <a:rPr lang="en-US" sz="2400" dirty="0">
                <a:latin typeface="Times New Roman" panose="02020603050405020304" pitchFamily="18" charset="0"/>
                <a:cs typeface="Times New Roman" panose="02020603050405020304" pitchFamily="18" charset="0"/>
              </a:rPr>
              <a:t>, and this </a:t>
            </a:r>
            <a:r>
              <a:rPr lang="en-US" sz="2400" b="1" u="sng" dirty="0">
                <a:highlight>
                  <a:srgbClr val="FFFF00"/>
                </a:highlight>
                <a:latin typeface="Times New Roman" panose="02020603050405020304" pitchFamily="18" charset="0"/>
                <a:cs typeface="Times New Roman" panose="02020603050405020304" pitchFamily="18" charset="0"/>
              </a:rPr>
              <a:t>life is in His Son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He who has the Son has the life;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These things I have written to you who believe … so that </a:t>
            </a:r>
            <a:r>
              <a:rPr lang="en-US" sz="2400" b="1" u="sng" dirty="0">
                <a:highlight>
                  <a:srgbClr val="FFFF00"/>
                </a:highlight>
                <a:latin typeface="Times New Roman" panose="02020603050405020304" pitchFamily="18" charset="0"/>
                <a:cs typeface="Times New Roman" panose="02020603050405020304" pitchFamily="18" charset="0"/>
              </a:rPr>
              <a:t>you may know that you have eternal life</a:t>
            </a:r>
            <a:r>
              <a:rPr lang="en-US" sz="2400" b="1" u="sng"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This is </a:t>
            </a:r>
            <a:r>
              <a:rPr lang="en-US" sz="2400" b="1" u="sng" dirty="0">
                <a:highlight>
                  <a:srgbClr val="FFFF00"/>
                </a:highlight>
                <a:latin typeface="Times New Roman" panose="02020603050405020304" pitchFamily="18" charset="0"/>
                <a:cs typeface="Times New Roman" panose="02020603050405020304" pitchFamily="18" charset="0"/>
              </a:rPr>
              <a:t>the confidence</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which we have before Him, ….</a:t>
            </a:r>
          </a:p>
          <a:p>
            <a:pPr marL="22860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6282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Trust</a:t>
            </a:r>
          </a:p>
        </p:txBody>
      </p:sp>
      <p:sp>
        <p:nvSpPr>
          <p:cNvPr id="3" name="TextBox 2">
            <a:extLst>
              <a:ext uri="{FF2B5EF4-FFF2-40B4-BE49-F238E27FC236}">
                <a16:creationId xmlns:a16="http://schemas.microsoft.com/office/drawing/2014/main" id="{A8C359D8-7793-0674-84B7-146BD0AE8F39}"/>
              </a:ext>
            </a:extLst>
          </p:cNvPr>
          <p:cNvSpPr txBox="1"/>
          <p:nvPr/>
        </p:nvSpPr>
        <p:spPr>
          <a:xfrm>
            <a:off x="336550" y="1217907"/>
            <a:ext cx="10922000" cy="5262979"/>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Answer:  Trust God’s Faithfulness to Us</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Romans 6:23 </a:t>
            </a:r>
            <a:r>
              <a:rPr lang="en-US" sz="2400" dirty="0">
                <a:latin typeface="Times New Roman" panose="02020603050405020304" pitchFamily="18" charset="0"/>
                <a:cs typeface="Times New Roman" panose="02020603050405020304" pitchFamily="18" charset="0"/>
              </a:rPr>
              <a:t>For the wages of sin is death, but the </a:t>
            </a:r>
            <a:r>
              <a:rPr lang="en-US" sz="2400" b="1" u="sng" dirty="0">
                <a:highlight>
                  <a:srgbClr val="FFFF00"/>
                </a:highlight>
                <a:latin typeface="Times New Roman" panose="02020603050405020304" pitchFamily="18" charset="0"/>
                <a:cs typeface="Times New Roman" panose="02020603050405020304" pitchFamily="18" charset="0"/>
              </a:rPr>
              <a:t>free gift of God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eternal life </a:t>
            </a:r>
            <a:r>
              <a:rPr lang="en-US" sz="2400" dirty="0">
                <a:latin typeface="Times New Roman" panose="02020603050405020304" pitchFamily="18" charset="0"/>
                <a:cs typeface="Times New Roman" panose="02020603050405020304" pitchFamily="18" charset="0"/>
              </a:rPr>
              <a:t>in Christ Jesus our Lord.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grace you have been </a:t>
            </a:r>
            <a:r>
              <a:rPr lang="en-US" sz="2400" b="1" u="sng" dirty="0">
                <a:highlight>
                  <a:srgbClr val="FF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through faith;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gift of God</a:t>
            </a:r>
            <a:r>
              <a:rPr lang="en-US" sz="2400" dirty="0">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dirty="0">
                <a:latin typeface="Times New Roman" panose="02020603050405020304" pitchFamily="18" charset="0"/>
                <a:cs typeface="Times New Roman" panose="02020603050405020304" pitchFamily="18" charset="0"/>
              </a:rPr>
              <a:t>Impossible to earn eternal life and salvation through works of righteousness. </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not perfectly sinless as Jesus was  perfectly sinless</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Wrong motives – don’t obey to obtain eternal life</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obey God because we love God who gives us the gift of eternal life</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John 14:15</a:t>
            </a:r>
            <a:r>
              <a:rPr lang="en-US" sz="2400" dirty="0">
                <a:latin typeface="Times New Roman" panose="02020603050405020304" pitchFamily="18" charset="0"/>
                <a:cs typeface="Times New Roman" panose="02020603050405020304" pitchFamily="18" charset="0"/>
              </a:rPr>
              <a:t> "If you </a:t>
            </a:r>
            <a:r>
              <a:rPr lang="en-US" sz="2400" b="1" u="sng" dirty="0">
                <a:highlight>
                  <a:srgbClr val="FFFF00"/>
                </a:highlight>
                <a:latin typeface="Times New Roman" panose="02020603050405020304" pitchFamily="18" charset="0"/>
                <a:cs typeface="Times New Roman" panose="02020603050405020304" pitchFamily="18" charset="0"/>
              </a:rPr>
              <a:t>love Me</a:t>
            </a:r>
            <a:r>
              <a:rPr lang="en-US" sz="2400" dirty="0">
                <a:latin typeface="Times New Roman" panose="02020603050405020304" pitchFamily="18" charset="0"/>
                <a:cs typeface="Times New Roman" panose="02020603050405020304" pitchFamily="18" charset="0"/>
              </a:rPr>
              <a:t>, you will </a:t>
            </a:r>
            <a:r>
              <a:rPr lang="en-US" sz="2400" b="1" u="sng" dirty="0">
                <a:highlight>
                  <a:srgbClr val="FFFF00"/>
                </a:highlight>
                <a:latin typeface="Times New Roman" panose="02020603050405020304" pitchFamily="18" charset="0"/>
                <a:cs typeface="Times New Roman" panose="02020603050405020304" pitchFamily="18" charset="0"/>
              </a:rPr>
              <a:t>keep My commandments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49939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Trust</a:t>
            </a:r>
          </a:p>
        </p:txBody>
      </p:sp>
      <p:sp>
        <p:nvSpPr>
          <p:cNvPr id="3" name="TextBox 2">
            <a:extLst>
              <a:ext uri="{FF2B5EF4-FFF2-40B4-BE49-F238E27FC236}">
                <a16:creationId xmlns:a16="http://schemas.microsoft.com/office/drawing/2014/main" id="{A8C359D8-7793-0674-84B7-146BD0AE8F39}"/>
              </a:ext>
            </a:extLst>
          </p:cNvPr>
          <p:cNvSpPr txBox="1"/>
          <p:nvPr/>
        </p:nvSpPr>
        <p:spPr>
          <a:xfrm>
            <a:off x="336550" y="1217907"/>
            <a:ext cx="10922000" cy="5529719"/>
          </a:xfrm>
          <a:prstGeom prst="rect">
            <a:avLst/>
          </a:prstGeom>
          <a:noFill/>
        </p:spPr>
        <p:txBody>
          <a:bodyPr wrap="square" rtlCol="0">
            <a:spAutoFit/>
          </a:bodyPr>
          <a:lstStyle/>
          <a:p>
            <a:pPr marL="228600"/>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Hebrews 6: 10-13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is not unjust; he will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forget your work and the love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you have shown him ….</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We want each of you to show this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same diligence to the very end</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in order to </a:t>
            </a:r>
            <a:r>
              <a:rPr lang="en-US" sz="2000" b="1" u="sng" kern="0" dirty="0">
                <a:effectLst/>
                <a:latin typeface="Times New Roman" panose="02020603050405020304" pitchFamily="18" charset="0"/>
                <a:ea typeface="Times New Roman" panose="02020603050405020304" pitchFamily="18" charset="0"/>
                <a:cs typeface="Times New Roman" panose="02020603050405020304" pitchFamily="18" charset="0"/>
              </a:rPr>
              <a:t>make your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hope</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(of eternal life)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We do not want you to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become lazy</a:t>
            </a:r>
            <a:r>
              <a:rPr lang="en-US" sz="20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(or sluggish)</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but to imitate those who through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faith and patience inherit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what has been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promised</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(eternal life). </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When God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his promise to Abraham</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since there was no one greater for him to swear by,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swore by himself</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000" kern="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lvl="1"/>
            <a:r>
              <a:rPr lang="en-US" sz="2000" b="1" dirty="0">
                <a:latin typeface="Times New Roman" panose="02020603050405020304" pitchFamily="18" charset="0"/>
                <a:cs typeface="Times New Roman" panose="02020603050405020304" pitchFamily="18" charset="0"/>
              </a:rPr>
              <a:t>Genesis 22:16-18 </a:t>
            </a:r>
            <a:r>
              <a:rPr lang="en-US" sz="2000" dirty="0">
                <a:latin typeface="Times New Roman" panose="02020603050405020304" pitchFamily="18" charset="0"/>
                <a:cs typeface="Times New Roman" panose="02020603050405020304" pitchFamily="18" charset="0"/>
              </a:rPr>
              <a:t>"</a:t>
            </a:r>
            <a:r>
              <a:rPr lang="en-US" sz="2000" b="1" u="sng" dirty="0">
                <a:highlight>
                  <a:srgbClr val="FFFF00"/>
                </a:highlight>
                <a:latin typeface="Times New Roman" panose="02020603050405020304" pitchFamily="18" charset="0"/>
                <a:cs typeface="Times New Roman" panose="02020603050405020304" pitchFamily="18" charset="0"/>
              </a:rPr>
              <a:t>I swear by myself</a:t>
            </a:r>
            <a:r>
              <a:rPr lang="en-US" sz="2000" b="1" u="sng" dirty="0">
                <a:latin typeface="Times New Roman" panose="02020603050405020304" pitchFamily="18" charset="0"/>
                <a:cs typeface="Times New Roman" panose="02020603050405020304" pitchFamily="18" charset="0"/>
              </a:rPr>
              <a:t>, declares the </a:t>
            </a:r>
            <a:r>
              <a:rPr lang="en-US" sz="2000" b="1" u="sng" cap="small" dirty="0">
                <a:effectLst/>
                <a:latin typeface="Times New Roman" panose="02020603050405020304" pitchFamily="18" charset="0"/>
                <a:cs typeface="Times New Roman" panose="02020603050405020304" pitchFamily="18" charset="0"/>
              </a:rPr>
              <a:t>LORD</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18 </a:t>
            </a:r>
            <a:r>
              <a:rPr lang="en-US" sz="2000" dirty="0">
                <a:latin typeface="Times New Roman" panose="02020603050405020304" pitchFamily="18" charset="0"/>
                <a:cs typeface="Times New Roman" panose="02020603050405020304" pitchFamily="18" charset="0"/>
              </a:rPr>
              <a:t> … through </a:t>
            </a:r>
            <a:r>
              <a:rPr lang="en-US" sz="2000" b="1" u="sng" dirty="0">
                <a:highlight>
                  <a:srgbClr val="FFFF00"/>
                </a:highlight>
                <a:latin typeface="Times New Roman" panose="02020603050405020304" pitchFamily="18" charset="0"/>
                <a:cs typeface="Times New Roman" panose="02020603050405020304" pitchFamily="18" charset="0"/>
              </a:rPr>
              <a:t>your offspring </a:t>
            </a:r>
            <a:r>
              <a:rPr lang="en-US" sz="2000" dirty="0">
                <a:latin typeface="Times New Roman" panose="02020603050405020304" pitchFamily="18" charset="0"/>
                <a:cs typeface="Times New Roman" panose="02020603050405020304" pitchFamily="18" charset="0"/>
              </a:rPr>
              <a:t>(Jesus Christ – Galatians 3:16)  </a:t>
            </a:r>
            <a:r>
              <a:rPr lang="en-US" sz="2000" b="1" u="sng" dirty="0">
                <a:highlight>
                  <a:srgbClr val="FFFF00"/>
                </a:highlight>
                <a:latin typeface="Times New Roman" panose="02020603050405020304" pitchFamily="18" charset="0"/>
                <a:cs typeface="Times New Roman" panose="02020603050405020304" pitchFamily="18" charset="0"/>
              </a:rPr>
              <a:t>all nations on earth will be blessed</a:t>
            </a:r>
            <a:r>
              <a:rPr lang="en-US" sz="2000" dirty="0">
                <a:latin typeface="Times New Roman" panose="02020603050405020304" pitchFamily="18" charset="0"/>
                <a:cs typeface="Times New Roman" panose="02020603050405020304" pitchFamily="18" charset="0"/>
              </a:rPr>
              <a:t>, ….." </a:t>
            </a:r>
            <a:endParaRPr lang="en-US" sz="2000" kern="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000" b="1" u="sng" kern="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000" b="1" u="sng" kern="0" dirty="0">
                <a:latin typeface="Times New Roman" panose="02020603050405020304" pitchFamily="18" charset="0"/>
                <a:ea typeface="Times New Roman" panose="02020603050405020304" pitchFamily="18" charset="0"/>
                <a:cs typeface="Times New Roman" panose="02020603050405020304" pitchFamily="18" charset="0"/>
              </a:rPr>
              <a:t>Hebrews 6:16-19</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oath confirms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what is said and puts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 end to all argument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Because God wanted to make the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unchanging nature of his purpose</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(Eph 1:11 &amp; 2 Tim 1:9 – grant eternal life as an inheritance) very clear to the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heirs of what was promised</a:t>
            </a:r>
            <a:r>
              <a:rPr lang="en-US" sz="2000" kern="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(eternal life)</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he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confirmed it with an oath</a:t>
            </a:r>
            <a:r>
              <a:rPr lang="en-US" sz="2000" b="1" u="sng"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God did this so that, by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two unchangeable things</a:t>
            </a:r>
            <a:r>
              <a:rPr lang="en-US" sz="20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(promise and the oath) in which it is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impossible for God to lie</a:t>
            </a:r>
            <a:r>
              <a:rPr lang="en-US" sz="2000" kern="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latin typeface="Times New Roman" panose="02020603050405020304" pitchFamily="18" charset="0"/>
                <a:ea typeface="Times New Roman" panose="02020603050405020304" pitchFamily="18" charset="0"/>
                <a:cs typeface="Times New Roman" panose="02020603050405020304" pitchFamily="18" charset="0"/>
              </a:rPr>
              <a:t>(see Titus 1:2)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we who have fled to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take hold of the hope</a:t>
            </a:r>
            <a:r>
              <a:rPr lang="en-US" sz="20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(eternal life) offered to us may be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greatly encouraged</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We have this </a:t>
            </a:r>
            <a:r>
              <a:rPr lang="en-US" sz="2000" b="1" u="sng" kern="0" dirty="0">
                <a:effectLst/>
                <a:latin typeface="Times New Roman" panose="02020603050405020304" pitchFamily="18" charset="0"/>
                <a:ea typeface="Times New Roman" panose="02020603050405020304" pitchFamily="18" charset="0"/>
                <a:cs typeface="Times New Roman" panose="02020603050405020304" pitchFamily="18" charset="0"/>
              </a:rPr>
              <a:t>hope as an </a:t>
            </a:r>
            <a:r>
              <a:rPr lang="en-US" sz="20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anchor for the soul, firm and secure</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(see 1 Peter 5:10 - perfect, confirm, strengthen, and establish you)</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6978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18242" y="16323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Trust</a:t>
            </a:r>
          </a:p>
        </p:txBody>
      </p:sp>
      <p:sp>
        <p:nvSpPr>
          <p:cNvPr id="3" name="TextBox 2">
            <a:extLst>
              <a:ext uri="{FF2B5EF4-FFF2-40B4-BE49-F238E27FC236}">
                <a16:creationId xmlns:a16="http://schemas.microsoft.com/office/drawing/2014/main" id="{A8C359D8-7793-0674-84B7-146BD0AE8F39}"/>
              </a:ext>
            </a:extLst>
          </p:cNvPr>
          <p:cNvSpPr txBox="1"/>
          <p:nvPr/>
        </p:nvSpPr>
        <p:spPr>
          <a:xfrm>
            <a:off x="247650" y="931498"/>
            <a:ext cx="11626850" cy="5632311"/>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(in comparison to Moses)… Christ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house</a:t>
            </a:r>
            <a:r>
              <a:rPr lang="en-US" sz="2400" dirty="0">
                <a:latin typeface="Times New Roman" panose="02020603050405020304" pitchFamily="18" charset="0"/>
                <a:cs typeface="Times New Roman" panose="02020603050405020304" pitchFamily="18" charset="0"/>
              </a:rPr>
              <a:t> (Christ’s church)</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whose house we are (Christ’s church), if we </a:t>
            </a:r>
            <a:r>
              <a:rPr lang="en-US" sz="2400" b="1" u="sng" dirty="0">
                <a:highlight>
                  <a:srgbClr val="FFFF00"/>
                </a:highlight>
                <a:latin typeface="Times New Roman" panose="02020603050405020304" pitchFamily="18" charset="0"/>
                <a:cs typeface="Times New Roman" panose="02020603050405020304" pitchFamily="18" charset="0"/>
              </a:rPr>
              <a:t>hold fast our confidence </a:t>
            </a:r>
            <a:r>
              <a:rPr lang="en-US" sz="2400" dirty="0">
                <a:latin typeface="Times New Roman" panose="02020603050405020304" pitchFamily="18" charset="0"/>
                <a:cs typeface="Times New Roman" panose="02020603050405020304" pitchFamily="18" charset="0"/>
              </a:rPr>
              <a:t>and the boast of our hope </a:t>
            </a:r>
            <a:r>
              <a:rPr lang="en-US" sz="2400" b="1" u="sng" dirty="0">
                <a:highlight>
                  <a:srgbClr val="FFFF00"/>
                </a:highlight>
                <a:latin typeface="Times New Roman" panose="02020603050405020304" pitchFamily="18" charset="0"/>
                <a:cs typeface="Times New Roman" panose="02020603050405020304" pitchFamily="18" charset="0"/>
              </a:rPr>
              <a:t>firm until the end</a:t>
            </a:r>
          </a:p>
          <a:p>
            <a:pPr marL="228600"/>
            <a:endParaRPr lang="en-US" sz="2400" dirty="0">
              <a:highlight>
                <a:srgbClr val="FFFF00"/>
              </a:highlight>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we have </a:t>
            </a:r>
            <a:r>
              <a:rPr lang="en-US" sz="2400" b="1" dirty="0">
                <a:latin typeface="Times New Roman" panose="02020603050405020304" pitchFamily="18" charset="0"/>
                <a:cs typeface="Times New Roman" panose="02020603050405020304" pitchFamily="18" charset="0"/>
              </a:rPr>
              <a:t>confidence </a:t>
            </a:r>
            <a:r>
              <a:rPr lang="en-US" sz="2400" dirty="0">
                <a:latin typeface="Times New Roman" panose="02020603050405020304" pitchFamily="18" charset="0"/>
                <a:cs typeface="Times New Roman" panose="02020603050405020304" pitchFamily="18" charset="0"/>
              </a:rPr>
              <a:t>in Christ’s cleansing blood</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a:t>
            </a:r>
            <a:r>
              <a:rPr lang="en-US" sz="2400" b="1" dirty="0">
                <a:latin typeface="Times New Roman" panose="02020603050405020304" pitchFamily="18" charset="0"/>
                <a:cs typeface="Times New Roman" panose="02020603050405020304" pitchFamily="18" charset="0"/>
              </a:rPr>
              <a:t>endure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persevere</a:t>
            </a:r>
            <a:r>
              <a:rPr lang="en-US" sz="2400" dirty="0">
                <a:latin typeface="Times New Roman" panose="02020603050405020304" pitchFamily="18" charset="0"/>
                <a:cs typeface="Times New Roman" panose="02020603050405020304" pitchFamily="18" charset="0"/>
              </a:rPr>
              <a:t> until death. Why?</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Because God’s </a:t>
            </a:r>
            <a:r>
              <a:rPr lang="en-US" sz="2400" b="1" dirty="0">
                <a:latin typeface="Times New Roman" panose="02020603050405020304" pitchFamily="18" charset="0"/>
                <a:cs typeface="Times New Roman" panose="02020603050405020304" pitchFamily="18" charset="0"/>
              </a:rPr>
              <a:t>grace</a:t>
            </a:r>
            <a:r>
              <a:rPr lang="en-US" sz="2400" dirty="0">
                <a:latin typeface="Times New Roman" panose="02020603050405020304" pitchFamily="18" charset="0"/>
                <a:cs typeface="Times New Roman" panose="02020603050405020304" pitchFamily="18" charset="0"/>
              </a:rPr>
              <a:t> and Jesus’s </a:t>
            </a:r>
            <a:r>
              <a:rPr lang="en-US" sz="2400" b="1" dirty="0">
                <a:latin typeface="Times New Roman" panose="02020603050405020304" pitchFamily="18" charset="0"/>
                <a:cs typeface="Times New Roman" panose="02020603050405020304" pitchFamily="18" charset="0"/>
              </a:rPr>
              <a:t>shed blood </a:t>
            </a:r>
            <a:r>
              <a:rPr lang="en-US" sz="2400" dirty="0">
                <a:latin typeface="Times New Roman" panose="02020603050405020304" pitchFamily="18" charset="0"/>
                <a:cs typeface="Times New Roman" panose="02020603050405020304" pitchFamily="18" charset="0"/>
              </a:rPr>
              <a:t>gives us the assurance of a fresh start</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Hebrews 4:15-16 </a:t>
            </a:r>
            <a:r>
              <a:rPr lang="en-US" sz="2400" dirty="0">
                <a:latin typeface="Times New Roman" panose="02020603050405020304" pitchFamily="18" charset="0"/>
                <a:cs typeface="Times New Roman" panose="02020603050405020304" pitchFamily="18" charset="0"/>
              </a:rPr>
              <a:t> For we do not have a </a:t>
            </a:r>
            <a:r>
              <a:rPr lang="en-US" sz="2400" b="1" u="sng" dirty="0">
                <a:highlight>
                  <a:srgbClr val="FFFF00"/>
                </a:highlight>
                <a:latin typeface="Times New Roman" panose="02020603050405020304" pitchFamily="18" charset="0"/>
                <a:cs typeface="Times New Roman" panose="02020603050405020304" pitchFamily="18" charset="0"/>
              </a:rPr>
              <a:t>high priest </a:t>
            </a:r>
            <a:r>
              <a:rPr lang="en-US" sz="2400" dirty="0">
                <a:latin typeface="Times New Roman" panose="02020603050405020304" pitchFamily="18" charset="0"/>
                <a:cs typeface="Times New Roman" panose="02020603050405020304" pitchFamily="18" charset="0"/>
              </a:rPr>
              <a:t>(Jesus Christ) who cannot </a:t>
            </a:r>
            <a:r>
              <a:rPr lang="en-US" sz="2400" b="1" u="sng" dirty="0">
                <a:highlight>
                  <a:srgbClr val="FFFF00"/>
                </a:highlight>
                <a:latin typeface="Times New Roman" panose="02020603050405020304" pitchFamily="18" charset="0"/>
                <a:cs typeface="Times New Roman" panose="02020603050405020304" pitchFamily="18" charset="0"/>
              </a:rPr>
              <a:t>sympathize with our weaknesses</a:t>
            </a:r>
            <a:r>
              <a:rPr lang="en-US" sz="2400" dirty="0">
                <a:latin typeface="Times New Roman" panose="02020603050405020304" pitchFamily="18" charset="0"/>
                <a:cs typeface="Times New Roman" panose="02020603050405020304" pitchFamily="18" charset="0"/>
              </a:rPr>
              <a:t>, but One who has been </a:t>
            </a:r>
            <a:r>
              <a:rPr lang="en-US" sz="2400" b="1" u="sng" dirty="0">
                <a:highlight>
                  <a:srgbClr val="FFFF00"/>
                </a:highlight>
                <a:latin typeface="Times New Roman" panose="02020603050405020304" pitchFamily="18" charset="0"/>
                <a:cs typeface="Times New Roman" panose="02020603050405020304" pitchFamily="18" charset="0"/>
              </a:rPr>
              <a:t>tempted in all things </a:t>
            </a:r>
            <a:r>
              <a:rPr lang="en-US" sz="2400" dirty="0">
                <a:latin typeface="Times New Roman" panose="02020603050405020304" pitchFamily="18" charset="0"/>
                <a:cs typeface="Times New Roman" panose="02020603050405020304" pitchFamily="18" charset="0"/>
              </a:rPr>
              <a:t>as </a:t>
            </a:r>
            <a:r>
              <a:rPr lang="en-US" sz="2400" i="1" dirty="0">
                <a:latin typeface="Times New Roman" panose="02020603050405020304" pitchFamily="18" charset="0"/>
                <a:cs typeface="Times New Roman" panose="02020603050405020304" pitchFamily="18" charset="0"/>
              </a:rPr>
              <a:t>we are, yet</a:t>
            </a:r>
            <a:r>
              <a:rPr lang="en-US" sz="2400" dirty="0">
                <a:latin typeface="Times New Roman" panose="02020603050405020304" pitchFamily="18" charset="0"/>
                <a:cs typeface="Times New Roman" panose="02020603050405020304" pitchFamily="18" charset="0"/>
              </a:rPr>
              <a:t> without sin.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Therefore let us </a:t>
            </a:r>
            <a:r>
              <a:rPr lang="en-US" sz="2400" b="1" u="sng" dirty="0">
                <a:highlight>
                  <a:srgbClr val="FFFF00"/>
                </a:highlight>
                <a:latin typeface="Times New Roman" panose="02020603050405020304" pitchFamily="18" charset="0"/>
                <a:cs typeface="Times New Roman" panose="02020603050405020304" pitchFamily="18" charset="0"/>
              </a:rPr>
              <a:t>draw near with confidence </a:t>
            </a:r>
            <a:r>
              <a:rPr lang="en-US" sz="2400" dirty="0">
                <a:latin typeface="Times New Roman" panose="02020603050405020304" pitchFamily="18" charset="0"/>
                <a:cs typeface="Times New Roman" panose="02020603050405020304" pitchFamily="18" charset="0"/>
              </a:rPr>
              <a:t>to the throne of grace, so that we may receive </a:t>
            </a:r>
            <a:r>
              <a:rPr lang="en-US" sz="2400" b="1" u="sng" dirty="0">
                <a:highlight>
                  <a:srgbClr val="FFFF00"/>
                </a:highlight>
                <a:latin typeface="Times New Roman" panose="02020603050405020304" pitchFamily="18" charset="0"/>
                <a:cs typeface="Times New Roman" panose="02020603050405020304" pitchFamily="18" charset="0"/>
              </a:rPr>
              <a:t>mercy </a:t>
            </a:r>
            <a:r>
              <a:rPr lang="en-US" sz="2400" dirty="0">
                <a:latin typeface="Times New Roman" panose="02020603050405020304" pitchFamily="18" charset="0"/>
                <a:cs typeface="Times New Roman" panose="02020603050405020304" pitchFamily="18" charset="0"/>
              </a:rPr>
              <a:t>and find </a:t>
            </a:r>
            <a:r>
              <a:rPr lang="en-US" sz="2400" b="1" u="sng" dirty="0">
                <a:highlight>
                  <a:srgbClr val="FFFF00"/>
                </a:highlight>
                <a:latin typeface="Times New Roman" panose="02020603050405020304" pitchFamily="18" charset="0"/>
                <a:cs typeface="Times New Roman" panose="02020603050405020304" pitchFamily="18" charset="0"/>
              </a:rPr>
              <a:t>grace</a:t>
            </a:r>
            <a:r>
              <a:rPr lang="en-US" sz="2400" dirty="0">
                <a:latin typeface="Times New Roman" panose="02020603050405020304" pitchFamily="18" charset="0"/>
                <a:cs typeface="Times New Roman" panose="02020603050405020304" pitchFamily="18" charset="0"/>
              </a:rPr>
              <a:t> to </a:t>
            </a:r>
            <a:r>
              <a:rPr lang="en-US" sz="2400" b="1" u="sng" dirty="0">
                <a:highlight>
                  <a:srgbClr val="FFFF00"/>
                </a:highlight>
                <a:latin typeface="Times New Roman" panose="02020603050405020304" pitchFamily="18" charset="0"/>
                <a:cs typeface="Times New Roman" panose="02020603050405020304" pitchFamily="18" charset="0"/>
              </a:rPr>
              <a:t>help in time of need</a:t>
            </a:r>
            <a:r>
              <a:rPr lang="en-US" sz="2400" dirty="0">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dirty="0">
                <a:latin typeface="Times New Roman" panose="02020603050405020304" pitchFamily="18" charset="0"/>
                <a:cs typeface="Times New Roman" panose="02020603050405020304" pitchFamily="18" charset="0"/>
              </a:rPr>
              <a:t>Question:  When do we need mercy and grace?</a:t>
            </a:r>
          </a:p>
          <a:p>
            <a:pPr marL="228600"/>
            <a:r>
              <a:rPr lang="en-US" sz="2400" dirty="0">
                <a:latin typeface="Times New Roman" panose="02020603050405020304" pitchFamily="18" charset="0"/>
                <a:cs typeface="Times New Roman" panose="02020603050405020304" pitchFamily="18" charset="0"/>
              </a:rPr>
              <a:t>Question:  When do we need help in a time of need?</a:t>
            </a:r>
          </a:p>
        </p:txBody>
      </p:sp>
      <p:sp>
        <p:nvSpPr>
          <p:cNvPr id="5" name="TextBox 4">
            <a:extLst>
              <a:ext uri="{FF2B5EF4-FFF2-40B4-BE49-F238E27FC236}">
                <a16:creationId xmlns:a16="http://schemas.microsoft.com/office/drawing/2014/main" id="{337DBB3B-F6E3-55DB-30B8-894D165E40EE}"/>
              </a:ext>
            </a:extLst>
          </p:cNvPr>
          <p:cNvSpPr txBox="1"/>
          <p:nvPr/>
        </p:nvSpPr>
        <p:spPr>
          <a:xfrm>
            <a:off x="7435850" y="5734050"/>
            <a:ext cx="4629150"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Sin – Cleansing Blood</a:t>
            </a:r>
          </a:p>
        </p:txBody>
      </p:sp>
      <p:sp>
        <p:nvSpPr>
          <p:cNvPr id="7" name="Right Brace 6">
            <a:extLst>
              <a:ext uri="{FF2B5EF4-FFF2-40B4-BE49-F238E27FC236}">
                <a16:creationId xmlns:a16="http://schemas.microsoft.com/office/drawing/2014/main" id="{088C7616-ED9B-6A1A-A614-E1490AF94FCE}"/>
              </a:ext>
            </a:extLst>
          </p:cNvPr>
          <p:cNvSpPr/>
          <p:nvPr/>
        </p:nvSpPr>
        <p:spPr>
          <a:xfrm>
            <a:off x="7327900" y="5664200"/>
            <a:ext cx="450850" cy="899609"/>
          </a:xfrm>
          <a:prstGeom prst="rightBrace">
            <a:avLst>
              <a:gd name="adj1" fmla="val 8333"/>
              <a:gd name="adj2" fmla="val 4858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78737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Trust</a:t>
            </a:r>
          </a:p>
        </p:txBody>
      </p:sp>
      <p:sp>
        <p:nvSpPr>
          <p:cNvPr id="3" name="TextBox 2">
            <a:extLst>
              <a:ext uri="{FF2B5EF4-FFF2-40B4-BE49-F238E27FC236}">
                <a16:creationId xmlns:a16="http://schemas.microsoft.com/office/drawing/2014/main" id="{A8C359D8-7793-0674-84B7-146BD0AE8F39}"/>
              </a:ext>
            </a:extLst>
          </p:cNvPr>
          <p:cNvSpPr txBox="1"/>
          <p:nvPr/>
        </p:nvSpPr>
        <p:spPr>
          <a:xfrm>
            <a:off x="336550" y="1217907"/>
            <a:ext cx="10922000" cy="5262979"/>
          </a:xfrm>
          <a:prstGeom prst="rect">
            <a:avLst/>
          </a:prstGeom>
          <a:noFill/>
        </p:spPr>
        <p:txBody>
          <a:bodyPr wrap="square" rtlCol="0">
            <a:spAutoFit/>
          </a:bodyPr>
          <a:lstStyle/>
          <a:p>
            <a:pPr marL="228600"/>
            <a:r>
              <a:rPr lang="en-US" sz="2400" b="1" dirty="0">
                <a:latin typeface="Times New Roman" panose="02020603050405020304" pitchFamily="18" charset="0"/>
                <a:cs typeface="Times New Roman" panose="02020603050405020304" pitchFamily="18" charset="0"/>
              </a:rPr>
              <a:t>Question:</a:t>
            </a:r>
            <a:r>
              <a:rPr lang="en-US" sz="2400" dirty="0">
                <a:latin typeface="Times New Roman" panose="02020603050405020304" pitchFamily="18" charset="0"/>
                <a:cs typeface="Times New Roman" panose="02020603050405020304" pitchFamily="18" charset="0"/>
              </a:rPr>
              <a:t> How does God keep His promise?</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1 John 1:7 … </a:t>
            </a:r>
            <a:r>
              <a:rPr lang="en-US" sz="2400" dirty="0">
                <a:latin typeface="Times New Roman" panose="02020603050405020304" pitchFamily="18" charset="0"/>
                <a:cs typeface="Times New Roman" panose="02020603050405020304" pitchFamily="18" charset="0"/>
              </a:rPr>
              <a:t>if we </a:t>
            </a:r>
            <a:r>
              <a:rPr lang="en-US" sz="2400" b="1" u="sng" dirty="0">
                <a:highlight>
                  <a:srgbClr val="FFFF00"/>
                </a:highlight>
                <a:latin typeface="Times New Roman" panose="02020603050405020304" pitchFamily="18" charset="0"/>
                <a:cs typeface="Times New Roman" panose="02020603050405020304" pitchFamily="18" charset="0"/>
              </a:rPr>
              <a:t>walk in the Light</a:t>
            </a:r>
            <a:r>
              <a:rPr lang="en-US" sz="2400" dirty="0">
                <a:latin typeface="Times New Roman" panose="02020603050405020304" pitchFamily="18" charset="0"/>
                <a:cs typeface="Times New Roman" panose="02020603050405020304" pitchFamily="18" charset="0"/>
              </a:rPr>
              <a:t> (Hebrews 6:10 – God remembers our work and love shown Him) as He Himself is in the Light, we have fellowship with one another, and the </a:t>
            </a:r>
            <a:r>
              <a:rPr lang="en-US" sz="2400" b="1" u="sng" dirty="0">
                <a:highlight>
                  <a:srgbClr val="FFFF00"/>
                </a:highlight>
                <a:latin typeface="Times New Roman" panose="02020603050405020304" pitchFamily="18" charset="0"/>
                <a:cs typeface="Times New Roman" panose="02020603050405020304" pitchFamily="18" charset="0"/>
              </a:rPr>
              <a:t>blood of Jesus His Son cleanses us from all sin</a:t>
            </a:r>
            <a:r>
              <a:rPr lang="en-US" sz="2400" dirty="0">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Hebrews 10:19-23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brethren, since we have </a:t>
            </a:r>
            <a:r>
              <a:rPr lang="en-US" sz="2400" b="1" u="sng" dirty="0">
                <a:highlight>
                  <a:srgbClr val="FFFF00"/>
                </a:highlight>
                <a:latin typeface="Times New Roman" panose="02020603050405020304" pitchFamily="18" charset="0"/>
                <a:cs typeface="Times New Roman" panose="02020603050405020304" pitchFamily="18" charset="0"/>
              </a:rPr>
              <a:t>confidence to enter the holy place </a:t>
            </a:r>
            <a:r>
              <a:rPr lang="en-US" sz="2400" dirty="0">
                <a:latin typeface="Times New Roman" panose="02020603050405020304" pitchFamily="18" charset="0"/>
                <a:cs typeface="Times New Roman" panose="02020603050405020304" pitchFamily="18" charset="0"/>
              </a:rPr>
              <a:t>(heaven) (how do we have this confidence?) by the </a:t>
            </a:r>
            <a:r>
              <a:rPr lang="en-US" sz="2400" b="1" u="sng" dirty="0">
                <a:highlight>
                  <a:srgbClr val="FFFF00"/>
                </a:highlight>
                <a:latin typeface="Times New Roman" panose="02020603050405020304" pitchFamily="18" charset="0"/>
                <a:cs typeface="Times New Roman" panose="02020603050405020304" pitchFamily="18" charset="0"/>
              </a:rPr>
              <a:t>blood of Jesus</a:t>
            </a:r>
            <a:r>
              <a:rPr lang="en-US" sz="2400" dirty="0">
                <a:latin typeface="Times New Roman" panose="02020603050405020304" pitchFamily="18" charset="0"/>
                <a:cs typeface="Times New Roman" panose="02020603050405020304" pitchFamily="18" charset="0"/>
              </a:rPr>
              <a:t> (cleanses us of our sins)….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since </a:t>
            </a:r>
            <a:r>
              <a:rPr lang="en-US" sz="2400" i="1" dirty="0">
                <a:latin typeface="Times New Roman" panose="02020603050405020304" pitchFamily="18" charset="0"/>
                <a:cs typeface="Times New Roman" panose="02020603050405020304" pitchFamily="18" charset="0"/>
              </a:rPr>
              <a:t>we have</a:t>
            </a:r>
            <a:r>
              <a:rPr lang="en-US" sz="2400" dirty="0">
                <a:latin typeface="Times New Roman" panose="02020603050405020304" pitchFamily="18" charset="0"/>
                <a:cs typeface="Times New Roman" panose="02020603050405020304" pitchFamily="18" charset="0"/>
              </a:rPr>
              <a:t> a great priest over the </a:t>
            </a:r>
            <a:r>
              <a:rPr lang="en-US" sz="2400" b="1" u="sng" dirty="0">
                <a:highlight>
                  <a:srgbClr val="FFFF00"/>
                </a:highlight>
                <a:latin typeface="Times New Roman" panose="02020603050405020304" pitchFamily="18" charset="0"/>
                <a:cs typeface="Times New Roman" panose="02020603050405020304" pitchFamily="18" charset="0"/>
              </a:rPr>
              <a:t>house of God</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(church),</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let us draw near with a sincere heart in </a:t>
            </a:r>
            <a:r>
              <a:rPr lang="en-US" sz="2400" b="1" u="sng" dirty="0">
                <a:highlight>
                  <a:srgbClr val="FFFF00"/>
                </a:highlight>
                <a:latin typeface="Times New Roman" panose="02020603050405020304" pitchFamily="18" charset="0"/>
                <a:cs typeface="Times New Roman" panose="02020603050405020304" pitchFamily="18" charset="0"/>
              </a:rPr>
              <a:t>full assurance of faith</a:t>
            </a:r>
            <a:r>
              <a:rPr lang="en-US" sz="2400" dirty="0">
                <a:latin typeface="Times New Roman" panose="02020603050405020304" pitchFamily="18" charset="0"/>
                <a:cs typeface="Times New Roman" panose="02020603050405020304" pitchFamily="18" charset="0"/>
              </a:rPr>
              <a:t>, (why?) having our hearts </a:t>
            </a:r>
            <a:r>
              <a:rPr lang="en-US" sz="2400" b="1" u="sng" dirty="0">
                <a:highlight>
                  <a:srgbClr val="FFFF00"/>
                </a:highlight>
                <a:latin typeface="Times New Roman" panose="02020603050405020304" pitchFamily="18" charset="0"/>
                <a:cs typeface="Times New Roman" panose="02020603050405020304" pitchFamily="18" charset="0"/>
              </a:rPr>
              <a:t>sprinkled clean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(blood of Christ) from an evil conscience and </a:t>
            </a:r>
            <a:r>
              <a:rPr lang="en-US" sz="2400" b="1" u="sng" dirty="0">
                <a:highlight>
                  <a:srgbClr val="FFFF00"/>
                </a:highlight>
                <a:latin typeface="Times New Roman" panose="02020603050405020304" pitchFamily="18" charset="0"/>
                <a:cs typeface="Times New Roman" panose="02020603050405020304" pitchFamily="18" charset="0"/>
              </a:rPr>
              <a:t>our bodies washed with pure water</a:t>
            </a:r>
            <a:r>
              <a:rPr lang="en-US" sz="2400" dirty="0">
                <a:latin typeface="Times New Roman" panose="02020603050405020304" pitchFamily="18" charset="0"/>
                <a:cs typeface="Times New Roman" panose="02020603050405020304" pitchFamily="18" charset="0"/>
              </a:rPr>
              <a:t> (baptism).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Let us </a:t>
            </a:r>
            <a:r>
              <a:rPr lang="en-US" sz="2400" b="1" u="sng" dirty="0">
                <a:highlight>
                  <a:srgbClr val="FFFF00"/>
                </a:highlight>
                <a:latin typeface="Times New Roman" panose="02020603050405020304" pitchFamily="18" charset="0"/>
                <a:cs typeface="Times New Roman" panose="02020603050405020304" pitchFamily="18" charset="0"/>
              </a:rPr>
              <a:t>hold fast </a:t>
            </a:r>
            <a:r>
              <a:rPr lang="en-US" sz="2400" dirty="0">
                <a:latin typeface="Times New Roman" panose="02020603050405020304" pitchFamily="18" charset="0"/>
                <a:cs typeface="Times New Roman" panose="02020603050405020304" pitchFamily="18" charset="0"/>
              </a:rPr>
              <a:t>(endure and persevere) the confession of our </a:t>
            </a:r>
            <a:r>
              <a:rPr lang="en-US" sz="2400" b="1" u="sng" dirty="0">
                <a:highlight>
                  <a:srgbClr val="FFFF00"/>
                </a:highlight>
                <a:latin typeface="Times New Roman" panose="02020603050405020304" pitchFamily="18" charset="0"/>
                <a:cs typeface="Times New Roman" panose="02020603050405020304" pitchFamily="18" charset="0"/>
              </a:rPr>
              <a:t>hope</a:t>
            </a:r>
            <a:r>
              <a:rPr lang="en-US" sz="2400" dirty="0">
                <a:latin typeface="Times New Roman" panose="02020603050405020304" pitchFamily="18" charset="0"/>
                <a:cs typeface="Times New Roman" panose="02020603050405020304" pitchFamily="18" charset="0"/>
              </a:rPr>
              <a:t> (eternal life) without </a:t>
            </a:r>
            <a:r>
              <a:rPr lang="en-US" sz="2400" b="1" u="sng" dirty="0">
                <a:highlight>
                  <a:srgbClr val="FFFF00"/>
                </a:highlight>
                <a:latin typeface="Times New Roman" panose="02020603050405020304" pitchFamily="18" charset="0"/>
                <a:cs typeface="Times New Roman" panose="02020603050405020304" pitchFamily="18" charset="0"/>
              </a:rPr>
              <a:t>wavering</a:t>
            </a:r>
            <a:r>
              <a:rPr lang="en-US" sz="2400" dirty="0">
                <a:latin typeface="Times New Roman" panose="02020603050405020304" pitchFamily="18" charset="0"/>
                <a:cs typeface="Times New Roman" panose="02020603050405020304" pitchFamily="18" charset="0"/>
              </a:rPr>
              <a:t> (don’t grow feint), </a:t>
            </a:r>
            <a:r>
              <a:rPr lang="en-US" sz="2400" b="1" u="sng" dirty="0">
                <a:highlight>
                  <a:srgbClr val="FFFF00"/>
                </a:highlight>
                <a:latin typeface="Times New Roman" panose="02020603050405020304" pitchFamily="18" charset="0"/>
                <a:cs typeface="Times New Roman" panose="02020603050405020304" pitchFamily="18" charset="0"/>
              </a:rPr>
              <a:t>for He</a:t>
            </a:r>
            <a:r>
              <a:rPr lang="en-US" sz="2400" dirty="0">
                <a:latin typeface="Times New Roman" panose="02020603050405020304" pitchFamily="18" charset="0"/>
                <a:cs typeface="Times New Roman" panose="02020603050405020304" pitchFamily="18" charset="0"/>
              </a:rPr>
              <a:t> (God) </a:t>
            </a:r>
            <a:r>
              <a:rPr lang="en-US" sz="2400" b="1" u="sng" dirty="0">
                <a:highlight>
                  <a:srgbClr val="FFFF00"/>
                </a:highlight>
                <a:latin typeface="Times New Roman" panose="02020603050405020304" pitchFamily="18" charset="0"/>
                <a:cs typeface="Times New Roman" panose="02020603050405020304" pitchFamily="18" charset="0"/>
              </a:rPr>
              <a:t>who promised</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(eternal life) is </a:t>
            </a:r>
            <a:r>
              <a:rPr lang="en-US" sz="2400" b="1" u="sng" dirty="0">
                <a:highlight>
                  <a:srgbClr val="FFFF00"/>
                </a:highlight>
                <a:latin typeface="Times New Roman" panose="02020603050405020304" pitchFamily="18" charset="0"/>
                <a:cs typeface="Times New Roman" panose="02020603050405020304" pitchFamily="18" charset="0"/>
              </a:rPr>
              <a:t>faithful </a:t>
            </a:r>
            <a:r>
              <a:rPr lang="en-US" sz="2400" dirty="0">
                <a:latin typeface="Times New Roman" panose="02020603050405020304" pitchFamily="18" charset="0"/>
                <a:cs typeface="Times New Roman" panose="02020603050405020304" pitchFamily="18" charset="0"/>
              </a:rPr>
              <a:t>(to keep His promise);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51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Answer: Center of Attention in All Eternity &amp; Creation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2534027"/>
          </a:xfrm>
          <a:prstGeom prst="rect">
            <a:avLst/>
          </a:prstGeom>
          <a:noFill/>
        </p:spPr>
        <p:txBody>
          <a:bodyPr wrap="square" rtlCol="0">
            <a:spAutoFit/>
          </a:bodyPr>
          <a:lstStyle/>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Luke 15:7…</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there will be </a:t>
            </a:r>
            <a:r>
              <a:rPr lang="en-US" sz="2800" b="1" i="1" u="sng" dirty="0">
                <a:effectLst/>
                <a:latin typeface="Times New Roman" panose="02020603050405020304" pitchFamily="18" charset="0"/>
                <a:ea typeface="Calibri" panose="020F0502020204030204" pitchFamily="34" charset="0"/>
                <a:cs typeface="Times New Roman" panose="02020603050405020304" pitchFamily="18" charset="0"/>
              </a:rPr>
              <a:t>more</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joy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one sinner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who repents than over ninety-nine righteous persons who need no repentance.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Luke 15:10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 the same way, I tell you, there 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joy in the presence of the angels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of God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over one sinner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who repents." </a:t>
            </a:r>
          </a:p>
        </p:txBody>
      </p:sp>
    </p:spTree>
    <p:extLst>
      <p:ext uri="{BB962C8B-B14F-4D97-AF65-F5344CB8AC3E}">
        <p14:creationId xmlns:p14="http://schemas.microsoft.com/office/powerpoint/2010/main" val="27843164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056800" y="1410927"/>
            <a:ext cx="10830400" cy="353943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five related kingdoms playing a critical role in unfolding and executing God’s plan of salvation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Garden of Eden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Heavenly Earthly Kingdom – Union with God</a:t>
            </a: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The Fallen World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Separation from God – Domain of Darkness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Egypt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 prophetic figure of the Fallen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Israel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 prophetic figure of the Kingdom of Christ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the Church of Christ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4966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42259" y="1018692"/>
            <a:ext cx="1143298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God’s plan of salvation - epic tale of redemption - started before time began. It is a tale of God creating for Himself other sons and a kingdom comprised of His sons. </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promised His children the gift of eternal life before eternity began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Before time began.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Before God formed the physical realm.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before God formed the spirits of men dwelling in the flesh: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Titus 1:2 (NASV)</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eternal life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which God, who cannot lie,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promised long ages ago</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Titus 1:2 (NKJV) …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life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God, who cannot lie,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promised before time began</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the Greek, “long ages ago” comes from </a:t>
            </a:r>
            <a:r>
              <a:rPr lang="en-US" sz="24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(before)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chronos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(time)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aionios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(eternity or eternal) meaning literally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before time eternal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before eternity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Rise and Fall of Kingdoms</a:t>
            </a:r>
          </a:p>
        </p:txBody>
      </p:sp>
    </p:spTree>
    <p:extLst>
      <p:ext uri="{BB962C8B-B14F-4D97-AF65-F5344CB8AC3E}">
        <p14:creationId xmlns:p14="http://schemas.microsoft.com/office/powerpoint/2010/main" val="40868265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766651" y="1201526"/>
            <a:ext cx="10658698" cy="5262979"/>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order to fulfill His promise, God formed a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redetermined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lan</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We call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God’s Predetermined Plan 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lan of Salvation </a:t>
            </a:r>
          </a:p>
          <a:p>
            <a:pPr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God’s plan required Jesus’ suffering, shed blood, death, burial, and resurrection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redeem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Mankind from their sins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save them from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this fallen world</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 verse of scripture that specifically states God’s plan formed before time began</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Seems Logical</a:t>
            </a:r>
          </a:p>
          <a:p>
            <a:pPr marL="8001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Other verses of scripture bears out that logic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8039137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1350" y="903076"/>
            <a:ext cx="11114199" cy="5262979"/>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2:22-24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"Men of Israel, listen to these words: Jesus the Nazarene,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this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delivered over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predetermined plan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foreknowledge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(foreknowledge of what?) you nailed to a cross by the hands of godless men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to death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raised Him up</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again, putting an end to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agony of death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since it was impossible for Him to be held in its power.</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Predetermined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horizo</a:t>
            </a:r>
            <a:r>
              <a:rPr lang="en-US" sz="2400" dirty="0">
                <a:latin typeface="Times New Roman" panose="02020603050405020304" pitchFamily="18" charset="0"/>
                <a:ea typeface="Calibri" panose="020F0502020204030204" pitchFamily="34" charset="0"/>
                <a:cs typeface="Times New Roman" panose="02020603050405020304" pitchFamily="18" charset="0"/>
              </a:rPr>
              <a:t> – mark off boundaries, to determine</a:t>
            </a:r>
          </a:p>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Plan: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boule </a:t>
            </a:r>
            <a:r>
              <a:rPr lang="en-US" sz="2400" dirty="0">
                <a:latin typeface="Times New Roman" panose="02020603050405020304" pitchFamily="18" charset="0"/>
                <a:ea typeface="Calibri" panose="020F0502020204030204" pitchFamily="34" charset="0"/>
                <a:cs typeface="Times New Roman" panose="02020603050405020304" pitchFamily="18" charset="0"/>
              </a:rPr>
              <a:t>– counsel (intention, purpose, plan) from </a:t>
            </a:r>
            <a:r>
              <a:rPr lang="en-US" sz="2400" i="1" dirty="0">
                <a:latin typeface="Times New Roman" panose="02020603050405020304" pitchFamily="18" charset="0"/>
                <a:ea typeface="Calibri" panose="020F0502020204030204" pitchFamily="34" charset="0"/>
                <a:cs typeface="Times New Roman" panose="02020603050405020304" pitchFamily="18" charset="0"/>
              </a:rPr>
              <a:t>boulomai</a:t>
            </a:r>
            <a:r>
              <a:rPr lang="en-US" sz="2400" dirty="0">
                <a:latin typeface="Times New Roman" panose="02020603050405020304" pitchFamily="18" charset="0"/>
                <a:ea typeface="Calibri" panose="020F0502020204030204" pitchFamily="34" charset="0"/>
                <a:cs typeface="Times New Roman" panose="02020603050405020304" pitchFamily="18" charset="0"/>
              </a:rPr>
              <a:t> – will or desire</a:t>
            </a: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Foreknowledge: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prognosei</a:t>
            </a:r>
            <a:r>
              <a:rPr lang="en-US" sz="2400" i="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foreknowledge (</a:t>
            </a:r>
            <a:r>
              <a:rPr lang="en-US" sz="2400" i="1" dirty="0">
                <a:latin typeface="Times New Roman" panose="02020603050405020304" pitchFamily="18" charset="0"/>
                <a:ea typeface="Calibri" panose="020F0502020204030204" pitchFamily="34" charset="0"/>
                <a:cs typeface="Times New Roman" panose="02020603050405020304" pitchFamily="18" charset="0"/>
              </a:rPr>
              <a:t>pro:</a:t>
            </a:r>
            <a:r>
              <a:rPr lang="en-US" sz="2400" dirty="0">
                <a:latin typeface="Times New Roman" panose="02020603050405020304" pitchFamily="18" charset="0"/>
                <a:ea typeface="Calibri" panose="020F0502020204030204" pitchFamily="34" charset="0"/>
                <a:cs typeface="Times New Roman" panose="02020603050405020304" pitchFamily="18" charset="0"/>
              </a:rPr>
              <a:t> before hand; </a:t>
            </a:r>
            <a:r>
              <a:rPr lang="en-US" sz="2400" i="1" dirty="0">
                <a:latin typeface="Times New Roman" panose="02020603050405020304" pitchFamily="18" charset="0"/>
                <a:ea typeface="Calibri" panose="020F0502020204030204" pitchFamily="34" charset="0"/>
                <a:cs typeface="Times New Roman" panose="02020603050405020304" pitchFamily="18" charset="0"/>
              </a:rPr>
              <a:t>gnosis</a:t>
            </a:r>
            <a:r>
              <a:rPr lang="en-US" sz="2400" dirty="0">
                <a:latin typeface="Times New Roman" panose="02020603050405020304" pitchFamily="18" charset="0"/>
                <a:ea typeface="Calibri" panose="020F0502020204030204" pitchFamily="34" charset="0"/>
                <a:cs typeface="Times New Roman" panose="02020603050405020304" pitchFamily="18" charset="0"/>
              </a:rPr>
              <a:t> – knowledge)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NIV: “set purpose and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foreknoweledge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NKJV: “determined purpose and foreknowledge”</a:t>
            </a:r>
          </a:p>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ESV: “definite plan and foreknowledge”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4886154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01551" y="864976"/>
            <a:ext cx="106586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Prayer after Peter and John healed a lame man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Fulfillment Psalms 2:1-2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Acts 4:27-28 </a:t>
            </a:r>
            <a:r>
              <a:rPr lang="en-US" sz="2400" dirty="0">
                <a:latin typeface="Times New Roman" panose="02020603050405020304" pitchFamily="18" charset="0"/>
                <a:cs typeface="Times New Roman" panose="02020603050405020304" pitchFamily="18" charset="0"/>
              </a:rPr>
              <a:t>"For truly in this city there were gathered together </a:t>
            </a:r>
            <a:r>
              <a:rPr lang="en-US" sz="2400" b="1" u="sng" dirty="0">
                <a:highlight>
                  <a:srgbClr val="FFFF00"/>
                </a:highlight>
                <a:latin typeface="Times New Roman" panose="02020603050405020304" pitchFamily="18" charset="0"/>
                <a:cs typeface="Times New Roman" panose="02020603050405020304" pitchFamily="18" charset="0"/>
              </a:rPr>
              <a:t>against Your holy servant Jesus</a:t>
            </a:r>
            <a:r>
              <a:rPr lang="en-US" sz="2400" dirty="0">
                <a:latin typeface="Times New Roman" panose="02020603050405020304" pitchFamily="18" charset="0"/>
                <a:cs typeface="Times New Roman" panose="02020603050405020304" pitchFamily="18" charset="0"/>
              </a:rPr>
              <a:t>, whom You anointed, both Herod and Pontius Pilate, along with the Gentiles and the peoples of Israel,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to do whatever </a:t>
            </a:r>
            <a:r>
              <a:rPr lang="en-US" sz="2400" b="1" u="sng" dirty="0">
                <a:highlight>
                  <a:srgbClr val="FFFF00"/>
                </a:highlight>
                <a:latin typeface="Times New Roman" panose="02020603050405020304" pitchFamily="18" charset="0"/>
                <a:cs typeface="Times New Roman" panose="02020603050405020304" pitchFamily="18" charset="0"/>
              </a:rPr>
              <a:t>Your hand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Your purpose predestined to occur</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boule </a:t>
            </a:r>
            <a:r>
              <a:rPr lang="en-US" sz="2400" dirty="0">
                <a:latin typeface="Times New Roman" panose="02020603050405020304" pitchFamily="18" charset="0"/>
                <a:ea typeface="Calibri" panose="020F0502020204030204" pitchFamily="34" charset="0"/>
                <a:cs typeface="Times New Roman" panose="02020603050405020304" pitchFamily="18" charset="0"/>
              </a:rPr>
              <a:t>– counsel (intention, purpose, plan) from </a:t>
            </a:r>
            <a:r>
              <a:rPr lang="en-US" sz="2400" i="1" dirty="0">
                <a:latin typeface="Times New Roman" panose="02020603050405020304" pitchFamily="18" charset="0"/>
                <a:ea typeface="Calibri" panose="020F0502020204030204" pitchFamily="34" charset="0"/>
                <a:cs typeface="Times New Roman" panose="02020603050405020304" pitchFamily="18" charset="0"/>
              </a:rPr>
              <a:t>boulomai</a:t>
            </a:r>
            <a:r>
              <a:rPr lang="en-US" sz="2400" dirty="0">
                <a:latin typeface="Times New Roman" panose="02020603050405020304" pitchFamily="18" charset="0"/>
                <a:ea typeface="Calibri" panose="020F0502020204030204" pitchFamily="34" charset="0"/>
                <a:cs typeface="Times New Roman" panose="02020603050405020304" pitchFamily="18" charset="0"/>
              </a:rPr>
              <a:t> – will or desire</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Pr</a:t>
            </a:r>
            <a:r>
              <a:rPr lang="en-US" sz="2400" b="1" dirty="0">
                <a:latin typeface="Times New Roman" panose="02020603050405020304" pitchFamily="18" charset="0"/>
                <a:ea typeface="Calibri" panose="020F0502020204030204" pitchFamily="34" charset="0"/>
                <a:cs typeface="Times New Roman" panose="02020603050405020304" pitchFamily="18" charset="0"/>
              </a:rPr>
              <a:t>edestined: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cs typeface="Times New Roman" panose="02020603050405020304" pitchFamily="18" charset="0"/>
              </a:rPr>
              <a:t>proorizô</a:t>
            </a:r>
            <a:r>
              <a:rPr lang="en-US" sz="2400" dirty="0">
                <a:latin typeface="Times New Roman" panose="02020603050405020304" pitchFamily="18" charset="0"/>
                <a:cs typeface="Times New Roman" panose="02020603050405020304" pitchFamily="18" charset="0"/>
              </a:rPr>
              <a:t> – predetermined or foreordained (same word in Ephesians 1:4 – God predestined our adoption as sons)</a:t>
            </a:r>
          </a:p>
          <a:p>
            <a:pPr marL="571500" marR="0" indent="-342900">
              <a:spcBef>
                <a:spcPts val="0"/>
              </a:spcBef>
              <a:spcAft>
                <a:spcPts val="0"/>
              </a:spcAft>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pro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before</a:t>
            </a:r>
          </a:p>
          <a:p>
            <a:pPr marL="571500" marR="0" indent="-342900">
              <a:spcBef>
                <a:spcPts val="0"/>
              </a:spcBef>
              <a:spcAft>
                <a:spcPts val="0"/>
              </a:spcAft>
              <a:buFont typeface="Arial" panose="020B0604020202020204" pitchFamily="34" charset="0"/>
              <a:buChar char="•"/>
            </a:pPr>
            <a:r>
              <a:rPr lang="en-US" sz="2400" b="1" i="1" dirty="0">
                <a:latin typeface="Times New Roman" panose="02020603050405020304" pitchFamily="18" charset="0"/>
                <a:cs typeface="Times New Roman" panose="02020603050405020304" pitchFamily="18" charset="0"/>
              </a:rPr>
              <a:t>horizo</a:t>
            </a:r>
            <a:r>
              <a:rPr lang="en-US" sz="2400" dirty="0">
                <a:latin typeface="Times New Roman" panose="02020603050405020304" pitchFamily="18" charset="0"/>
                <a:cs typeface="Times New Roman" panose="02020603050405020304" pitchFamily="18" charset="0"/>
              </a:rPr>
              <a:t> – a boundary</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NIV: “decided before hand”</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NKJV: “determined before to be done”</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ESV: “predestined to take place”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5711612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09600" y="891692"/>
            <a:ext cx="10418874" cy="4708981"/>
          </a:xfrm>
          <a:prstGeom prst="rect">
            <a:avLst/>
          </a:prstGeom>
          <a:noFill/>
        </p:spPr>
        <p:txBody>
          <a:bodyPr wrap="square" rtlCol="0">
            <a:spAutoFit/>
          </a:bodyPr>
          <a:lstStyle/>
          <a:p>
            <a:pPr marL="22860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God’s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will, purposes, and plans are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never thwarted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(Job 42:2; Isaiah 14:27).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5800" lvl="1"/>
            <a:r>
              <a:rPr lang="en-US" sz="2800" b="1" dirty="0">
                <a:latin typeface="Times New Roman" panose="02020603050405020304" pitchFamily="18" charset="0"/>
                <a:cs typeface="Times New Roman" panose="02020603050405020304" pitchFamily="18" charset="0"/>
              </a:rPr>
              <a:t>Job 42:2 </a:t>
            </a:r>
            <a:r>
              <a:rPr lang="en-US" sz="2800" dirty="0">
                <a:latin typeface="Times New Roman" panose="02020603050405020304" pitchFamily="18" charset="0"/>
                <a:cs typeface="Times New Roman" panose="02020603050405020304" pitchFamily="18" charset="0"/>
              </a:rPr>
              <a:t>"I know that You can do all things, And that </a:t>
            </a:r>
            <a:r>
              <a:rPr lang="en-US" sz="2800" b="1" dirty="0">
                <a:highlight>
                  <a:srgbClr val="FFFF00"/>
                </a:highlight>
                <a:latin typeface="Times New Roman" panose="02020603050405020304" pitchFamily="18" charset="0"/>
                <a:cs typeface="Times New Roman" panose="02020603050405020304" pitchFamily="18" charset="0"/>
              </a:rPr>
              <a:t>no purpose</a:t>
            </a:r>
            <a:r>
              <a:rPr lang="en-US" sz="2800" dirty="0">
                <a:latin typeface="Times New Roman" panose="02020603050405020304" pitchFamily="18" charset="0"/>
                <a:cs typeface="Times New Roman" panose="02020603050405020304" pitchFamily="18" charset="0"/>
              </a:rPr>
              <a:t> (plan)</a:t>
            </a:r>
            <a:r>
              <a:rPr lang="en-US" sz="2800" b="1" dirty="0">
                <a:latin typeface="Times New Roman" panose="02020603050405020304" pitchFamily="18" charset="0"/>
                <a:cs typeface="Times New Roman" panose="02020603050405020304" pitchFamily="18" charset="0"/>
              </a:rPr>
              <a:t> </a:t>
            </a:r>
            <a:r>
              <a:rPr lang="en-US" sz="2800" b="1" dirty="0">
                <a:highlight>
                  <a:srgbClr val="FFFF00"/>
                </a:highlight>
                <a:latin typeface="Times New Roman" panose="02020603050405020304" pitchFamily="18" charset="0"/>
                <a:cs typeface="Times New Roman" panose="02020603050405020304" pitchFamily="18" charset="0"/>
              </a:rPr>
              <a:t>of Yours can be thwarted</a:t>
            </a:r>
            <a:r>
              <a:rPr lang="en-US" sz="2800" dirty="0">
                <a:latin typeface="Times New Roman" panose="02020603050405020304" pitchFamily="18" charset="0"/>
                <a:cs typeface="Times New Roman" panose="02020603050405020304" pitchFamily="18" charset="0"/>
              </a:rPr>
              <a:t>. </a:t>
            </a:r>
          </a:p>
          <a:p>
            <a:pPr marL="685800" lvl="1"/>
            <a:endParaRPr lang="en-US" sz="2800" dirty="0">
              <a:latin typeface="Times New Roman" panose="02020603050405020304" pitchFamily="18" charset="0"/>
              <a:cs typeface="Times New Roman" panose="02020603050405020304" pitchFamily="18" charset="0"/>
            </a:endParaRPr>
          </a:p>
          <a:p>
            <a:pPr marL="685800" lvl="1"/>
            <a:r>
              <a:rPr lang="en-US" sz="2800" b="1" dirty="0">
                <a:latin typeface="Times New Roman" panose="02020603050405020304" pitchFamily="18" charset="0"/>
                <a:cs typeface="Times New Roman" panose="02020603050405020304" pitchFamily="18" charset="0"/>
              </a:rPr>
              <a:t>Isaiah 14:27 </a:t>
            </a:r>
            <a:r>
              <a:rPr lang="en-US" sz="2800" dirty="0">
                <a:latin typeface="Times New Roman" panose="02020603050405020304" pitchFamily="18" charset="0"/>
                <a:cs typeface="Times New Roman" panose="02020603050405020304" pitchFamily="18" charset="0"/>
              </a:rPr>
              <a:t>For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Almighty has </a:t>
            </a:r>
            <a:r>
              <a:rPr lang="en-US" sz="2800" b="1" u="sng" dirty="0">
                <a:highlight>
                  <a:srgbClr val="FFFF00"/>
                </a:highlight>
                <a:latin typeface="Times New Roman" panose="02020603050405020304" pitchFamily="18" charset="0"/>
                <a:cs typeface="Times New Roman" panose="02020603050405020304" pitchFamily="18" charset="0"/>
              </a:rPr>
              <a:t>purposed</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(planned) and who can </a:t>
            </a:r>
            <a:r>
              <a:rPr lang="en-US" sz="2800" b="1" u="sng" dirty="0">
                <a:highlight>
                  <a:srgbClr val="FFFF00"/>
                </a:highlight>
                <a:latin typeface="Times New Roman" panose="02020603050405020304" pitchFamily="18" charset="0"/>
                <a:cs typeface="Times New Roman" panose="02020603050405020304" pitchFamily="18" charset="0"/>
              </a:rPr>
              <a:t>thwart</a:t>
            </a:r>
            <a:r>
              <a:rPr lang="en-US" sz="2800" dirty="0">
                <a:latin typeface="Times New Roman" panose="02020603050405020304" pitchFamily="18" charset="0"/>
                <a:cs typeface="Times New Roman" panose="02020603050405020304" pitchFamily="18" charset="0"/>
              </a:rPr>
              <a:t> him? His hand is stretched out, and who can </a:t>
            </a:r>
            <a:r>
              <a:rPr lang="en-US" sz="2800" b="1" u="sng" dirty="0">
                <a:highlight>
                  <a:srgbClr val="FFFF00"/>
                </a:highlight>
                <a:latin typeface="Times New Roman" panose="02020603050405020304" pitchFamily="18" charset="0"/>
                <a:cs typeface="Times New Roman" panose="02020603050405020304" pitchFamily="18" charset="0"/>
              </a:rPr>
              <a:t>turn it back</a:t>
            </a:r>
            <a:r>
              <a:rPr lang="en-US" sz="2800" dirty="0">
                <a:latin typeface="Times New Roman" panose="02020603050405020304" pitchFamily="18" charset="0"/>
                <a:cs typeface="Times New Roman" panose="02020603050405020304" pitchFamily="18" charset="0"/>
              </a:rPr>
              <a:t>? </a:t>
            </a:r>
            <a:br>
              <a:rPr lang="en-US" sz="2800" dirty="0"/>
            </a:b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9218684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7800" y="891692"/>
            <a:ext cx="10850674" cy="4524315"/>
          </a:xfrm>
          <a:prstGeom prst="rect">
            <a:avLst/>
          </a:prstGeom>
          <a:noFill/>
        </p:spPr>
        <p:txBody>
          <a:bodyPr wrap="square" rtlCol="0">
            <a:spAutoFit/>
          </a:bodyPr>
          <a:lstStyle/>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God’s Predetermined Plan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was only one plan</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was never a failed first plan - God was not forced into “Plan B”</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Nor did God form His plan after the fall of man</a:t>
            </a:r>
          </a:p>
          <a:p>
            <a:pPr marL="5715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promised His sons the gift of eternal life  Titus 1:2; 1 John 2:25</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God f</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ormed His plan to fulfill that promise. Acts 2:23</a:t>
            </a:r>
          </a:p>
          <a:p>
            <a:pPr marL="5715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God’s plan required Jesus’ death (salvation) shed blood (cleansing - life) to save us from our sins</a:t>
            </a:r>
          </a:p>
          <a:p>
            <a:pPr marL="5715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Since God promised eternal life before time began Titus 1:2, 2 Timothy 1:9</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Conclusion: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foreknowledge of man’s sin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set in place God’s “</a:t>
            </a:r>
            <a:r>
              <a:rPr lang="en-US" sz="2400" b="1" dirty="0">
                <a:latin typeface="Times New Roman" panose="02020603050405020304" pitchFamily="18" charset="0"/>
                <a:ea typeface="Calibri" panose="020F0502020204030204" pitchFamily="34" charset="0"/>
                <a:cs typeface="Times New Roman" panose="02020603050405020304" pitchFamily="18" charset="0"/>
              </a:rPr>
              <a:t>predetermined</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plan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before time began to save man from sin – giving eternal life</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2637705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a:spLocks noGrp="1" noRot="1" noMove="1" noResize="1" noEditPoints="1" noAdjustHandles="1" noChangeArrowheads="1" noChangeShapeType="1"/>
          </p:cNvSpPr>
          <p:nvPr/>
        </p:nvSpPr>
        <p:spPr>
          <a:xfrm>
            <a:off x="1234852" y="1317142"/>
            <a:ext cx="9864948" cy="4893647"/>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2 Timothy 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who has </a:t>
            </a:r>
            <a:r>
              <a:rPr lang="en-US" sz="2400" b="1" u="sng" dirty="0">
                <a:latin typeface="Times New Roman" panose="02020603050405020304" pitchFamily="18" charset="0"/>
                <a:cs typeface="Times New Roman" panose="02020603050405020304" pitchFamily="18" charset="0"/>
              </a:rPr>
              <a:t>saved us </a:t>
            </a:r>
            <a:r>
              <a:rPr lang="en-US" sz="2400" dirty="0">
                <a:latin typeface="Times New Roman" panose="02020603050405020304" pitchFamily="18" charset="0"/>
                <a:cs typeface="Times New Roman" panose="02020603050405020304" pitchFamily="18" charset="0"/>
              </a:rPr>
              <a:t>and </a:t>
            </a:r>
            <a:r>
              <a:rPr lang="en-US" sz="2400" b="1" u="sng" dirty="0">
                <a:latin typeface="Times New Roman" panose="02020603050405020304" pitchFamily="18" charset="0"/>
                <a:cs typeface="Times New Roman" panose="02020603050405020304" pitchFamily="18" charset="0"/>
              </a:rPr>
              <a:t>called us </a:t>
            </a:r>
            <a:r>
              <a:rPr lang="en-US" sz="2400" dirty="0">
                <a:latin typeface="Times New Roman" panose="02020603050405020304" pitchFamily="18" charset="0"/>
                <a:cs typeface="Times New Roman" panose="02020603050405020304" pitchFamily="18" charset="0"/>
              </a:rPr>
              <a:t>with a holy calling, not according to </a:t>
            </a:r>
            <a:r>
              <a:rPr lang="en-US" sz="2400" b="1" u="sng" dirty="0">
                <a:latin typeface="Times New Roman" panose="02020603050405020304" pitchFamily="18" charset="0"/>
                <a:cs typeface="Times New Roman" panose="02020603050405020304" pitchFamily="18" charset="0"/>
              </a:rPr>
              <a:t>our works</a:t>
            </a:r>
            <a:r>
              <a:rPr lang="en-US" sz="2400" dirty="0">
                <a:latin typeface="Times New Roman" panose="02020603050405020304" pitchFamily="18" charset="0"/>
                <a:cs typeface="Times New Roman" panose="02020603050405020304" pitchFamily="18" charset="0"/>
              </a:rPr>
              <a:t>, but according to </a:t>
            </a:r>
            <a:r>
              <a:rPr lang="en-US" sz="2400" b="1" u="sng" dirty="0">
                <a:highlight>
                  <a:srgbClr val="FFFF00"/>
                </a:highlight>
                <a:latin typeface="Times New Roman" panose="02020603050405020304" pitchFamily="18" charset="0"/>
                <a:cs typeface="Times New Roman" panose="02020603050405020304" pitchFamily="18" charset="0"/>
              </a:rPr>
              <a:t>His own purpose </a:t>
            </a:r>
            <a:r>
              <a:rPr lang="en-US" sz="2400" dirty="0">
                <a:latin typeface="Times New Roman" panose="02020603050405020304" pitchFamily="18" charset="0"/>
                <a:cs typeface="Times New Roman" panose="02020603050405020304" pitchFamily="18" charset="0"/>
              </a:rPr>
              <a:t>(plan) and </a:t>
            </a:r>
            <a:r>
              <a:rPr lang="en-US" sz="2400" b="1" u="sng" dirty="0">
                <a:highlight>
                  <a:srgbClr val="FFFF00"/>
                </a:highlight>
                <a:latin typeface="Times New Roman" panose="02020603050405020304" pitchFamily="18" charset="0"/>
                <a:cs typeface="Times New Roman" panose="02020603050405020304" pitchFamily="18" charset="0"/>
              </a:rPr>
              <a:t>grace</a:t>
            </a:r>
            <a:r>
              <a:rPr lang="en-US" sz="2400" dirty="0">
                <a:latin typeface="Times New Roman" panose="02020603050405020304" pitchFamily="18" charset="0"/>
                <a:cs typeface="Times New Roman" panose="02020603050405020304" pitchFamily="18" charset="0"/>
              </a:rPr>
              <a:t> which was </a:t>
            </a:r>
            <a:r>
              <a:rPr lang="en-US" sz="2400" b="1" u="sng" dirty="0">
                <a:latin typeface="Times New Roman" panose="02020603050405020304" pitchFamily="18" charset="0"/>
                <a:cs typeface="Times New Roman" panose="02020603050405020304" pitchFamily="18" charset="0"/>
              </a:rPr>
              <a:t>granted</a:t>
            </a:r>
            <a:r>
              <a:rPr lang="en-US" sz="2400" dirty="0">
                <a:latin typeface="Times New Roman" panose="02020603050405020304" pitchFamily="18" charset="0"/>
                <a:cs typeface="Times New Roman" panose="02020603050405020304" pitchFamily="18" charset="0"/>
              </a:rPr>
              <a:t> (given) us in Christ Jesus </a:t>
            </a:r>
            <a:r>
              <a:rPr lang="en-US" sz="2400" b="1" u="sng" dirty="0">
                <a:highlight>
                  <a:srgbClr val="FFFF00"/>
                </a:highlight>
                <a:latin typeface="Times New Roman" panose="02020603050405020304" pitchFamily="18" charset="0"/>
                <a:cs typeface="Times New Roman" panose="02020603050405020304" pitchFamily="18" charset="0"/>
              </a:rPr>
              <a:t>from all eternity</a:t>
            </a:r>
            <a:r>
              <a:rPr lang="en-US" sz="2400" b="1" u="sng"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b="1" u="sng"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Purpose:</a:t>
            </a:r>
            <a:r>
              <a:rPr lang="en-US" sz="2400" dirty="0">
                <a:latin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cs typeface="Times New Roman" panose="02020603050405020304" pitchFamily="18" charset="0"/>
              </a:rPr>
              <a:t>prothesis</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pro – </a:t>
            </a:r>
            <a:r>
              <a:rPr lang="en-US" sz="2400" dirty="0">
                <a:latin typeface="Times New Roman" panose="02020603050405020304" pitchFamily="18" charset="0"/>
                <a:cs typeface="Times New Roman" panose="02020603050405020304" pitchFamily="18" charset="0"/>
              </a:rPr>
              <a:t>before</a:t>
            </a:r>
          </a:p>
          <a:p>
            <a:pPr marL="571500" marR="0" indent="-342900">
              <a:spcBef>
                <a:spcPts val="0"/>
              </a:spcBef>
              <a:spcAft>
                <a:spcPts val="0"/>
              </a:spcAft>
              <a:buFont typeface="Arial" panose="020B0604020202020204" pitchFamily="34" charset="0"/>
              <a:buChar char="•"/>
            </a:pPr>
            <a:r>
              <a:rPr lang="en-US" sz="2400" i="1" dirty="0" err="1">
                <a:effectLst/>
                <a:latin typeface="Times New Roman" panose="02020603050405020304" pitchFamily="18" charset="0"/>
                <a:cs typeface="Times New Roman" panose="02020603050405020304" pitchFamily="18" charset="0"/>
              </a:rPr>
              <a:t>tithêmi</a:t>
            </a:r>
            <a:r>
              <a:rPr lang="en-US" sz="2400" dirty="0">
                <a:latin typeface="Times New Roman" panose="02020603050405020304" pitchFamily="18" charset="0"/>
                <a:cs typeface="Times New Roman" panose="02020603050405020304" pitchFamily="18" charset="0"/>
              </a:rPr>
              <a:t> – to place, set, lay, establish (translated destine)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Literally to establish or set in place before hand</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From all eternity literally “before time eternal”</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Pro</a:t>
            </a:r>
            <a:r>
              <a:rPr lang="en-US" sz="2400" dirty="0">
                <a:latin typeface="Times New Roman" panose="02020603050405020304" pitchFamily="18" charset="0"/>
                <a:cs typeface="Times New Roman" panose="02020603050405020304" pitchFamily="18" charset="0"/>
              </a:rPr>
              <a:t> – before</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Chronon</a:t>
            </a:r>
            <a:r>
              <a:rPr lang="en-US" sz="2400" dirty="0">
                <a:latin typeface="Times New Roman" panose="02020603050405020304" pitchFamily="18" charset="0"/>
                <a:cs typeface="Times New Roman" panose="02020603050405020304" pitchFamily="18" charset="0"/>
              </a:rPr>
              <a:t> – Time</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Aionion - </a:t>
            </a:r>
            <a:r>
              <a:rPr lang="en-US" sz="2400" dirty="0">
                <a:latin typeface="Times New Roman" panose="02020603050405020304" pitchFamily="18" charset="0"/>
                <a:cs typeface="Times New Roman" panose="02020603050405020304" pitchFamily="18" charset="0"/>
              </a:rPr>
              <a:t>Eternity or eternal</a:t>
            </a:r>
            <a:endParaRPr lang="en-US" sz="2400" b="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1588032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25929" y="1317142"/>
            <a:ext cx="10573871" cy="4893647"/>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2 Timothy 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who has </a:t>
            </a:r>
            <a:r>
              <a:rPr lang="en-US" sz="2400" b="1" u="sng" dirty="0">
                <a:latin typeface="Times New Roman" panose="02020603050405020304" pitchFamily="18" charset="0"/>
                <a:cs typeface="Times New Roman" panose="02020603050405020304" pitchFamily="18" charset="0"/>
              </a:rPr>
              <a:t>saved us </a:t>
            </a:r>
            <a:r>
              <a:rPr lang="en-US" sz="2400" dirty="0">
                <a:latin typeface="Times New Roman" panose="02020603050405020304" pitchFamily="18" charset="0"/>
                <a:cs typeface="Times New Roman" panose="02020603050405020304" pitchFamily="18" charset="0"/>
              </a:rPr>
              <a:t>and </a:t>
            </a:r>
            <a:r>
              <a:rPr lang="en-US" sz="2400" b="1" u="sng" dirty="0">
                <a:latin typeface="Times New Roman" panose="02020603050405020304" pitchFamily="18" charset="0"/>
                <a:cs typeface="Times New Roman" panose="02020603050405020304" pitchFamily="18" charset="0"/>
              </a:rPr>
              <a:t>called us </a:t>
            </a:r>
            <a:r>
              <a:rPr lang="en-US" sz="2400" dirty="0">
                <a:latin typeface="Times New Roman" panose="02020603050405020304" pitchFamily="18" charset="0"/>
                <a:cs typeface="Times New Roman" panose="02020603050405020304" pitchFamily="18" charset="0"/>
              </a:rPr>
              <a:t>with a holy calling, not according to </a:t>
            </a:r>
            <a:r>
              <a:rPr lang="en-US" sz="2400" b="1" u="sng" dirty="0">
                <a:latin typeface="Times New Roman" panose="02020603050405020304" pitchFamily="18" charset="0"/>
                <a:cs typeface="Times New Roman" panose="02020603050405020304" pitchFamily="18" charset="0"/>
              </a:rPr>
              <a:t>our works</a:t>
            </a:r>
            <a:r>
              <a:rPr lang="en-US" sz="2400" dirty="0">
                <a:latin typeface="Times New Roman" panose="02020603050405020304" pitchFamily="18" charset="0"/>
                <a:cs typeface="Times New Roman" panose="02020603050405020304" pitchFamily="18" charset="0"/>
              </a:rPr>
              <a:t>, but according to </a:t>
            </a:r>
            <a:r>
              <a:rPr lang="en-US" sz="2400" b="1" u="sng" dirty="0">
                <a:highlight>
                  <a:srgbClr val="FFFF00"/>
                </a:highlight>
                <a:latin typeface="Times New Roman" panose="02020603050405020304" pitchFamily="18" charset="0"/>
                <a:cs typeface="Times New Roman" panose="02020603050405020304" pitchFamily="18" charset="0"/>
              </a:rPr>
              <a:t>His own purpose </a:t>
            </a:r>
            <a:r>
              <a:rPr lang="en-US" sz="2400" dirty="0">
                <a:latin typeface="Times New Roman" panose="02020603050405020304" pitchFamily="18" charset="0"/>
                <a:cs typeface="Times New Roman" panose="02020603050405020304" pitchFamily="18" charset="0"/>
              </a:rPr>
              <a:t>(plan) and </a:t>
            </a:r>
            <a:r>
              <a:rPr lang="en-US" sz="2400" b="1" u="sng" dirty="0">
                <a:latin typeface="Times New Roman" panose="02020603050405020304" pitchFamily="18" charset="0"/>
                <a:cs typeface="Times New Roman" panose="02020603050405020304" pitchFamily="18" charset="0"/>
              </a:rPr>
              <a:t>grace</a:t>
            </a:r>
            <a:r>
              <a:rPr lang="en-US" sz="2400" dirty="0">
                <a:latin typeface="Times New Roman" panose="02020603050405020304" pitchFamily="18" charset="0"/>
                <a:cs typeface="Times New Roman" panose="02020603050405020304" pitchFamily="18" charset="0"/>
              </a:rPr>
              <a:t> which was </a:t>
            </a:r>
            <a:r>
              <a:rPr lang="en-US" sz="2400" b="1" u="sng" dirty="0">
                <a:latin typeface="Times New Roman" panose="02020603050405020304" pitchFamily="18" charset="0"/>
                <a:cs typeface="Times New Roman" panose="02020603050405020304" pitchFamily="18" charset="0"/>
              </a:rPr>
              <a:t>granted</a:t>
            </a:r>
            <a:r>
              <a:rPr lang="en-US" sz="2400" dirty="0">
                <a:latin typeface="Times New Roman" panose="02020603050405020304" pitchFamily="18" charset="0"/>
                <a:cs typeface="Times New Roman" panose="02020603050405020304" pitchFamily="18" charset="0"/>
              </a:rPr>
              <a:t> (grace was granted) us in Christ Jesus </a:t>
            </a:r>
            <a:r>
              <a:rPr lang="en-US" sz="2400" b="1" u="sng" dirty="0">
                <a:latin typeface="Times New Roman" panose="02020603050405020304" pitchFamily="18" charset="0"/>
                <a:cs typeface="Times New Roman" panose="02020603050405020304" pitchFamily="18" charset="0"/>
              </a:rPr>
              <a:t>from all eternity,</a:t>
            </a:r>
          </a:p>
          <a:p>
            <a:pPr marL="228600" marR="0">
              <a:spcBef>
                <a:spcPts val="0"/>
              </a:spcBef>
              <a:spcAft>
                <a:spcPts val="0"/>
              </a:spcAft>
            </a:pPr>
            <a:endParaRPr lang="en-US" sz="2400" b="1" u="sng"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Purpose: </a:t>
            </a:r>
            <a:r>
              <a:rPr lang="en-US" sz="2400" b="1" i="1" dirty="0">
                <a:effectLst/>
                <a:latin typeface="Gentium" panose="02000503060000020004" pitchFamily="2" charset="0"/>
              </a:rPr>
              <a:t>prothesis – lay in place before hand - plan</a:t>
            </a:r>
            <a:br>
              <a:rPr lang="en-US" sz="2400" dirty="0"/>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From all eternity literally “before time eternal”</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Pro</a:t>
            </a:r>
            <a:r>
              <a:rPr lang="en-US" sz="2400" dirty="0">
                <a:latin typeface="Times New Roman" panose="02020603050405020304" pitchFamily="18" charset="0"/>
                <a:cs typeface="Times New Roman" panose="02020603050405020304" pitchFamily="18" charset="0"/>
              </a:rPr>
              <a:t> – before</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Chronon</a:t>
            </a:r>
            <a:r>
              <a:rPr lang="en-US" sz="2400" dirty="0">
                <a:latin typeface="Times New Roman" panose="02020603050405020304" pitchFamily="18" charset="0"/>
                <a:cs typeface="Times New Roman" panose="02020603050405020304" pitchFamily="18" charset="0"/>
              </a:rPr>
              <a:t> – Time</a:t>
            </a:r>
          </a:p>
          <a:p>
            <a:pPr marL="571500" marR="0" indent="-342900">
              <a:spcBef>
                <a:spcPts val="0"/>
              </a:spcBef>
              <a:spcAft>
                <a:spcPts val="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Aionion - </a:t>
            </a:r>
            <a:r>
              <a:rPr lang="en-US" sz="2400" dirty="0">
                <a:latin typeface="Times New Roman" panose="02020603050405020304" pitchFamily="18" charset="0"/>
                <a:cs typeface="Times New Roman" panose="02020603050405020304" pitchFamily="18" charset="0"/>
              </a:rPr>
              <a:t>Eternity or eternal</a:t>
            </a:r>
          </a:p>
          <a:p>
            <a:pPr marL="22860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a:t>
            </a:r>
            <a:r>
              <a:rPr lang="en-US" sz="2400" b="1" u="sng" dirty="0">
                <a:highlight>
                  <a:srgbClr val="FFFF00"/>
                </a:highlight>
                <a:latin typeface="Times New Roman" panose="02020603050405020304" pitchFamily="18" charset="0"/>
                <a:cs typeface="Times New Roman" panose="02020603050405020304" pitchFamily="18" charset="0"/>
              </a:rPr>
              <a:t>grace</a:t>
            </a:r>
            <a:r>
              <a:rPr lang="en-US" sz="2400" dirty="0">
                <a:latin typeface="Times New Roman" panose="02020603050405020304" pitchFamily="18" charset="0"/>
                <a:cs typeface="Times New Roman" panose="02020603050405020304" pitchFamily="18" charset="0"/>
              </a:rPr>
              <a:t> (granted before time began) you have been saved through faith;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gift of God</a:t>
            </a:r>
            <a:r>
              <a:rPr lang="en-US" sz="2400" dirty="0">
                <a:latin typeface="Times New Roman" panose="02020603050405020304" pitchFamily="18" charset="0"/>
                <a:cs typeface="Times New Roman" panose="02020603050405020304" pitchFamily="18" charset="0"/>
              </a:rPr>
              <a:t>; </a:t>
            </a:r>
            <a:endParaRPr lang="en-US" sz="2400" b="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4404704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366BE55-6ACE-B1D4-6FAA-B019EA4D2A29}"/>
              </a:ext>
            </a:extLst>
          </p:cNvPr>
          <p:cNvGraphicFramePr>
            <a:graphicFrameLocks noGrp="1"/>
          </p:cNvGraphicFramePr>
          <p:nvPr>
            <p:extLst>
              <p:ext uri="{D42A27DB-BD31-4B8C-83A1-F6EECF244321}">
                <p14:modId xmlns:p14="http://schemas.microsoft.com/office/powerpoint/2010/main" val="3207334281"/>
              </p:ext>
            </p:extLst>
          </p:nvPr>
        </p:nvGraphicFramePr>
        <p:xfrm>
          <a:off x="863378" y="429259"/>
          <a:ext cx="9931622" cy="5999482"/>
        </p:xfrm>
        <a:graphic>
          <a:graphicData uri="http://schemas.openxmlformats.org/drawingml/2006/table">
            <a:tbl>
              <a:tblPr firstRow="1" firstCol="1" bandRow="1">
                <a:tableStyleId>{5C22544A-7EE6-4342-B048-85BDC9FD1C3A}</a:tableStyleId>
              </a:tblPr>
              <a:tblGrid>
                <a:gridCol w="1589249">
                  <a:extLst>
                    <a:ext uri="{9D8B030D-6E8A-4147-A177-3AD203B41FA5}">
                      <a16:colId xmlns:a16="http://schemas.microsoft.com/office/drawing/2014/main" val="1818007314"/>
                    </a:ext>
                  </a:extLst>
                </a:gridCol>
                <a:gridCol w="2363212">
                  <a:extLst>
                    <a:ext uri="{9D8B030D-6E8A-4147-A177-3AD203B41FA5}">
                      <a16:colId xmlns:a16="http://schemas.microsoft.com/office/drawing/2014/main" val="3133971511"/>
                    </a:ext>
                  </a:extLst>
                </a:gridCol>
                <a:gridCol w="3763011">
                  <a:extLst>
                    <a:ext uri="{9D8B030D-6E8A-4147-A177-3AD203B41FA5}">
                      <a16:colId xmlns:a16="http://schemas.microsoft.com/office/drawing/2014/main" val="3076707674"/>
                    </a:ext>
                  </a:extLst>
                </a:gridCol>
                <a:gridCol w="2216150">
                  <a:extLst>
                    <a:ext uri="{9D8B030D-6E8A-4147-A177-3AD203B41FA5}">
                      <a16:colId xmlns:a16="http://schemas.microsoft.com/office/drawing/2014/main" val="521490149"/>
                    </a:ext>
                  </a:extLst>
                </a:gridCol>
              </a:tblGrid>
              <a:tr h="0">
                <a:tc gridSpan="4">
                  <a:txBody>
                    <a:bodyPr/>
                    <a:lstStyle/>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Pro – Chronon – Aionion</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Before Time Eternal</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5112970"/>
                  </a:ext>
                </a:extLst>
              </a:tr>
              <a:tr h="0">
                <a:tc>
                  <a:txBody>
                    <a:bodyPr/>
                    <a:lstStyle/>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Boulomai</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Will or Desire</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Bring Other Sons to Glory</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Hebrews 2:8</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76703046"/>
                  </a:ext>
                </a:extLst>
              </a:tr>
              <a:tr h="0">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endParaRPr lang="en-US" sz="2000" b="1" kern="1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Boule</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Prothesis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Purpose or Intention</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endParaRPr lang="en-US" sz="2000" b="1" kern="1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Grant Grace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  Promise of Eternal Life</a:t>
                      </a:r>
                      <a:r>
                        <a:rPr lang="en-US" sz="2000" b="1" kern="100" dirty="0">
                          <a:effectLst/>
                          <a:latin typeface="Times New Roman" panose="02020603050405020304" pitchFamily="18" charset="0"/>
                          <a:cs typeface="Times New Roman" panose="02020603050405020304" pitchFamily="18" charset="0"/>
                        </a:rPr>
                        <a:t> </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endParaRPr lang="en-US" sz="2000" b="1" kern="1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2 Timothy 1:9</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Titus 1:2</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22524481"/>
                  </a:ext>
                </a:extLst>
              </a:tr>
              <a:tr h="0">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Boule</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Plan</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Sacrifice of Jesus Christ</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Acts 2:23</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Acts 4:28</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793629416"/>
                  </a:ext>
                </a:extLst>
              </a:tr>
              <a:tr h="0">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err="1">
                          <a:effectLst/>
                          <a:latin typeface="Times New Roman" panose="02020603050405020304" pitchFamily="18" charset="0"/>
                          <a:cs typeface="Times New Roman" panose="02020603050405020304" pitchFamily="18" charset="0"/>
                        </a:rPr>
                        <a:t>Poieô</a:t>
                      </a:r>
                      <a:r>
                        <a:rPr lang="en-US" sz="2400" b="1" kern="100" dirty="0">
                          <a:effectLst/>
                          <a:latin typeface="Times New Roman" panose="02020603050405020304" pitchFamily="18" charset="0"/>
                          <a:cs typeface="Times New Roman" panose="02020603050405020304" pitchFamily="18" charset="0"/>
                        </a:rPr>
                        <a:t> </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r>
                        <a:rPr lang="en-US" sz="2400" b="1" kern="100" dirty="0">
                          <a:effectLst/>
                          <a:latin typeface="Times New Roman" panose="02020603050405020304" pitchFamily="18" charset="0"/>
                          <a:cs typeface="Times New Roman" panose="02020603050405020304" pitchFamily="18" charset="0"/>
                        </a:rPr>
                        <a:t>Accomplished</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Suffering- Shed Blood-Death-Burial-Resurrection</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000" b="1" kern="1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2400" b="1" kern="100" dirty="0">
                          <a:effectLst/>
                          <a:latin typeface="Times New Roman" panose="02020603050405020304" pitchFamily="18" charset="0"/>
                          <a:cs typeface="Times New Roman" panose="02020603050405020304" pitchFamily="18" charset="0"/>
                        </a:rPr>
                        <a:t>John 19:28-42</a:t>
                      </a:r>
                    </a:p>
                    <a:p>
                      <a:pPr marL="0" marR="0" algn="ctr">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John 20-21</a:t>
                      </a:r>
                    </a:p>
                  </a:txBody>
                  <a:tcPr marL="68580" marR="68580" marT="0" marB="0">
                    <a:solidFill>
                      <a:schemeClr val="accent6">
                        <a:lumMod val="20000"/>
                        <a:lumOff val="80000"/>
                      </a:schemeClr>
                    </a:solidFill>
                  </a:tcPr>
                </a:tc>
                <a:extLst>
                  <a:ext uri="{0D108BD9-81ED-4DB2-BD59-A6C34878D82A}">
                    <a16:rowId xmlns:a16="http://schemas.microsoft.com/office/drawing/2014/main" val="741212311"/>
                  </a:ext>
                </a:extLst>
              </a:tr>
            </a:tbl>
          </a:graphicData>
        </a:graphic>
      </p:graphicFrame>
      <p:sp>
        <p:nvSpPr>
          <p:cNvPr id="7" name="Arrow: Down 6">
            <a:extLst>
              <a:ext uri="{FF2B5EF4-FFF2-40B4-BE49-F238E27FC236}">
                <a16:creationId xmlns:a16="http://schemas.microsoft.com/office/drawing/2014/main" id="{CB355C66-EBE5-FCE6-CAE5-BDE4BE9C3537}"/>
              </a:ext>
            </a:extLst>
          </p:cNvPr>
          <p:cNvSpPr/>
          <p:nvPr/>
        </p:nvSpPr>
        <p:spPr>
          <a:xfrm>
            <a:off x="3365499" y="1747131"/>
            <a:ext cx="382269" cy="723900"/>
          </a:xfrm>
          <a:prstGeom prst="downArrow">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7659E6F-CA77-EBE2-D3A9-09A0D71762BE}"/>
              </a:ext>
            </a:extLst>
          </p:cNvPr>
          <p:cNvSpPr/>
          <p:nvPr/>
        </p:nvSpPr>
        <p:spPr>
          <a:xfrm>
            <a:off x="6298366" y="1747131"/>
            <a:ext cx="382269" cy="723900"/>
          </a:xfrm>
          <a:prstGeom prst="downArrow">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56468F10-CB57-39FC-87EE-FAB92258B653}"/>
              </a:ext>
            </a:extLst>
          </p:cNvPr>
          <p:cNvSpPr/>
          <p:nvPr/>
        </p:nvSpPr>
        <p:spPr>
          <a:xfrm>
            <a:off x="3328032" y="3421186"/>
            <a:ext cx="382269" cy="723900"/>
          </a:xfrm>
          <a:prstGeom prst="downArrow">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D6AA4D4-7D4A-B26B-2867-B706EA75CFD2}"/>
              </a:ext>
            </a:extLst>
          </p:cNvPr>
          <p:cNvSpPr/>
          <p:nvPr/>
        </p:nvSpPr>
        <p:spPr>
          <a:xfrm>
            <a:off x="3365499" y="4854275"/>
            <a:ext cx="382269" cy="723900"/>
          </a:xfrm>
          <a:prstGeom prst="downArrow">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53D5EC45-80DC-115F-816E-A261978B8B6F}"/>
              </a:ext>
            </a:extLst>
          </p:cNvPr>
          <p:cNvSpPr/>
          <p:nvPr/>
        </p:nvSpPr>
        <p:spPr>
          <a:xfrm>
            <a:off x="6298365" y="3429000"/>
            <a:ext cx="382269" cy="723900"/>
          </a:xfrm>
          <a:prstGeom prst="downArrow">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4DA521E-6FA6-99EC-FB3D-6CC51C6B2BE1}"/>
              </a:ext>
            </a:extLst>
          </p:cNvPr>
          <p:cNvSpPr/>
          <p:nvPr/>
        </p:nvSpPr>
        <p:spPr>
          <a:xfrm>
            <a:off x="6342614" y="4928870"/>
            <a:ext cx="382269" cy="723900"/>
          </a:xfrm>
          <a:prstGeom prst="downArrow">
            <a:avLst/>
          </a:prstGeom>
          <a:solidFill>
            <a:srgbClr val="FF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98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Answer: Center of Attention in All Eternity &amp; Creation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4154984"/>
          </a:xfrm>
          <a:prstGeom prst="rect">
            <a:avLst/>
          </a:prstGeom>
          <a:noFill/>
        </p:spPr>
        <p:txBody>
          <a:bodyPr wrap="square" rtlCol="0">
            <a:spAutoFit/>
          </a:bodyPr>
          <a:lstStyle/>
          <a:p>
            <a:pPr marL="17145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8:18-19, 21-22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I consider that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sufferings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this present time are not worthy to be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compared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with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glory that is to be revealed to 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anxious longing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creation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waits eagerly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revealing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sons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21</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creation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itself also will be set free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from its slavery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corruption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into the freedom of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glory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children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we know that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whole creation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groans and suffers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pains of childbirth together until now. </a:t>
            </a:r>
          </a:p>
          <a:p>
            <a:pPr marL="17145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7145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8:23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not only this, but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also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 ourselves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having the first fruits of the Spirit,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even we ourselves groan within ourselves,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waiting eagerly for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our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adoption as sons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the redemption of our body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926308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God’s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promised gift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eternal life and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was set in place,</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made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all things ready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man. </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was then that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 created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heavens and the earth and</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Then on the </a:t>
            </a:r>
            <a:r>
              <a:rPr lang="en-US" sz="24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last day of creation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placed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spirit of man into earthly flesh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Perfect Kingdom – Garden of Eden: Genesis 2:15</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Hebrew, the Garden of Eden is </a:t>
            </a:r>
            <a:r>
              <a:rPr lang="en-US" sz="2400" b="1" i="1" u="sng"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gan</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eden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English word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Eden being the transliteration of the Hebrew</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Hebrew word was simply adopted into the English.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means an enclosure or garden.  It is derived from the root Hebrew word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ganan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meaning to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surround, defend, or to protect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Eden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means paradise, pleasure, or heaven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2582485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Thus, in the beginning, the world was heaven on earth; a paradise in which man was completely safe and protected and lived in the presence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Ruler: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Son of God – Adam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Adam is the Son of God – Luke 3:38 (no father nor mother)</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Given full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Genesis 1:28</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In the Flesh (only the sons of God dwell in the flesh)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Subjects: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All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creation in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Law: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God’s word as it existed then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Realm: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World – physical kingdom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Possession of the 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sons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State of the Subjects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Freedom, Peace, Protection and Rest</a:t>
            </a:r>
          </a:p>
          <a:p>
            <a:pPr marL="514350" marR="0" lvl="0" indent="-514350">
              <a:spcBef>
                <a:spcPts val="0"/>
              </a:spcBef>
              <a:spcAft>
                <a:spcPts val="0"/>
              </a:spcAft>
              <a:buFont typeface="+mj-lt"/>
              <a:buAutoNum type="arabicPeriod"/>
            </a:pPr>
            <a:r>
              <a:rPr lang="en-US" sz="2800" b="1" dirty="0">
                <a:latin typeface="Times New Roman" panose="02020603050405020304" pitchFamily="18" charset="0"/>
                <a:ea typeface="Calibri" panose="020F0502020204030204" pitchFamily="34" charset="0"/>
                <a:cs typeface="Times New Roman" panose="02020603050405020304" pitchFamily="18" charset="0"/>
              </a:rPr>
              <a:t>Relationship with God: </a:t>
            </a:r>
            <a:r>
              <a:rPr lang="en-US" sz="2800" dirty="0">
                <a:latin typeface="Times New Roman" panose="02020603050405020304" pitchFamily="18" charset="0"/>
                <a:ea typeface="Calibri" panose="020F0502020204030204" pitchFamily="34" charset="0"/>
                <a:cs typeface="Times New Roman" panose="02020603050405020304" pitchFamily="18" charset="0"/>
              </a:rPr>
              <a:t>Union – God dwelt with 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0724698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Old Law</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Isaiah 59:2 </a:t>
            </a:r>
            <a:r>
              <a:rPr lang="en-US" sz="2400" dirty="0">
                <a:latin typeface="Times New Roman" panose="02020603050405020304" pitchFamily="18" charset="0"/>
                <a:cs typeface="Times New Roman" panose="02020603050405020304" pitchFamily="18" charset="0"/>
              </a:rPr>
              <a:t>But your </a:t>
            </a:r>
            <a:r>
              <a:rPr lang="en-US" sz="2400" b="1" u="sng" dirty="0">
                <a:highlight>
                  <a:srgbClr val="FFFF00"/>
                </a:highlight>
                <a:latin typeface="Times New Roman" panose="02020603050405020304" pitchFamily="18" charset="0"/>
                <a:cs typeface="Times New Roman" panose="02020603050405020304" pitchFamily="18" charset="0"/>
              </a:rPr>
              <a:t>iniquities</a:t>
            </a:r>
            <a:r>
              <a:rPr lang="en-US" sz="2400" dirty="0">
                <a:latin typeface="Times New Roman" panose="02020603050405020304" pitchFamily="18" charset="0"/>
                <a:cs typeface="Times New Roman" panose="02020603050405020304" pitchFamily="18" charset="0"/>
              </a:rPr>
              <a:t> (sins) have made a </a:t>
            </a:r>
            <a:r>
              <a:rPr lang="en-US" sz="2400" b="1" u="sng" dirty="0">
                <a:highlight>
                  <a:srgbClr val="FFFF00"/>
                </a:highlight>
                <a:latin typeface="Times New Roman" panose="02020603050405020304" pitchFamily="18" charset="0"/>
                <a:cs typeface="Times New Roman" panose="02020603050405020304" pitchFamily="18" charset="0"/>
              </a:rPr>
              <a:t>separation</a:t>
            </a:r>
            <a:r>
              <a:rPr lang="en-US" sz="2400" dirty="0">
                <a:latin typeface="Times New Roman" panose="02020603050405020304" pitchFamily="18" charset="0"/>
                <a:cs typeface="Times New Roman" panose="02020603050405020304" pitchFamily="18" charset="0"/>
              </a:rPr>
              <a:t> between you and your God, And your sins have hidden </a:t>
            </a:r>
            <a:r>
              <a:rPr lang="en-US" sz="2400" i="1"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face from you ….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Ezekiel 18:20 </a:t>
            </a:r>
            <a:r>
              <a:rPr lang="en-US" sz="2400" dirty="0">
                <a:latin typeface="Times New Roman" panose="02020603050405020304" pitchFamily="18" charset="0"/>
                <a:cs typeface="Times New Roman" panose="02020603050405020304" pitchFamily="18" charset="0"/>
              </a:rPr>
              <a:t>"The person who </a:t>
            </a:r>
            <a:r>
              <a:rPr lang="en-US" sz="2400" b="1" u="sng" dirty="0">
                <a:highlight>
                  <a:srgbClr val="FFFF00"/>
                </a:highlight>
                <a:latin typeface="Times New Roman" panose="02020603050405020304" pitchFamily="18" charset="0"/>
                <a:cs typeface="Times New Roman" panose="02020603050405020304" pitchFamily="18" charset="0"/>
              </a:rPr>
              <a:t>sins will die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New Covenant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Thessalonians 1:8-9 …</a:t>
            </a:r>
            <a:r>
              <a:rPr lang="en-US" sz="2400" dirty="0">
                <a:latin typeface="Times New Roman" panose="02020603050405020304" pitchFamily="18" charset="0"/>
                <a:cs typeface="Times New Roman" panose="02020603050405020304" pitchFamily="18" charset="0"/>
              </a:rPr>
              <a:t>to those who </a:t>
            </a:r>
            <a:r>
              <a:rPr lang="en-US" sz="2400" b="1" u="sng" dirty="0">
                <a:highlight>
                  <a:srgbClr val="FFFF00"/>
                </a:highlight>
                <a:latin typeface="Times New Roman" panose="02020603050405020304" pitchFamily="18" charset="0"/>
                <a:cs typeface="Times New Roman" panose="02020603050405020304" pitchFamily="18" charset="0"/>
              </a:rPr>
              <a:t>do not obey </a:t>
            </a:r>
            <a:r>
              <a:rPr lang="en-US" sz="2400" dirty="0">
                <a:latin typeface="Times New Roman" panose="02020603050405020304" pitchFamily="18" charset="0"/>
                <a:cs typeface="Times New Roman" panose="02020603050405020304" pitchFamily="18" charset="0"/>
              </a:rPr>
              <a:t>the gospel of our Lord Jesus.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These will pay the penalty of eternal destruction, </a:t>
            </a:r>
            <a:r>
              <a:rPr lang="en-US" sz="2400" b="1" u="sng" dirty="0">
                <a:highlight>
                  <a:srgbClr val="FFFF00"/>
                </a:highlight>
                <a:latin typeface="Times New Roman" panose="02020603050405020304" pitchFamily="18" charset="0"/>
                <a:cs typeface="Times New Roman" panose="02020603050405020304" pitchFamily="18" charset="0"/>
              </a:rPr>
              <a:t>away from the presence of the Lord </a:t>
            </a:r>
            <a:r>
              <a:rPr lang="en-US" sz="2400" dirty="0">
                <a:latin typeface="Times New Roman" panose="02020603050405020304" pitchFamily="18" charset="0"/>
                <a:cs typeface="Times New Roman" panose="02020603050405020304" pitchFamily="18" charset="0"/>
              </a:rPr>
              <a:t>and from the glory of His power,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6:23 </a:t>
            </a:r>
            <a:r>
              <a:rPr lang="en-US" sz="2400" dirty="0">
                <a:latin typeface="Times New Roman" panose="02020603050405020304" pitchFamily="18" charset="0"/>
                <a:cs typeface="Times New Roman" panose="02020603050405020304" pitchFamily="18" charset="0"/>
              </a:rPr>
              <a:t>For the wages of </a:t>
            </a:r>
            <a:r>
              <a:rPr lang="en-US" sz="2400" b="1" u="sng" dirty="0">
                <a:highlight>
                  <a:srgbClr val="FFFF00"/>
                </a:highlight>
                <a:latin typeface="Times New Roman" panose="02020603050405020304" pitchFamily="18" charset="0"/>
                <a:cs typeface="Times New Roman" panose="02020603050405020304" pitchFamily="18" charset="0"/>
              </a:rPr>
              <a:t>sin is death</a:t>
            </a:r>
            <a:r>
              <a:rPr lang="en-US" sz="2400" dirty="0">
                <a:latin typeface="Times New Roman" panose="02020603050405020304" pitchFamily="18" charset="0"/>
                <a:cs typeface="Times New Roman" panose="02020603050405020304" pitchFamily="18" charset="0"/>
              </a:rPr>
              <a:t>, but the free gift of God is eternal life in Christ Jesus our Lord.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Sin:  Separation from God - Death</a:t>
            </a:r>
          </a:p>
        </p:txBody>
      </p:sp>
    </p:spTree>
    <p:extLst>
      <p:ext uri="{BB962C8B-B14F-4D97-AF65-F5344CB8AC3E}">
        <p14:creationId xmlns:p14="http://schemas.microsoft.com/office/powerpoint/2010/main" val="3791597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0920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God’s Plan of Salvation:</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Mercy (Pity – loving kindness):   Christ died to pay our sin’s penalty of death</a:t>
            </a:r>
          </a:p>
          <a:p>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a:latin typeface="Times New Roman" panose="02020603050405020304" pitchFamily="18" charset="0"/>
                <a:ea typeface="Calibri" panose="020F0502020204030204" pitchFamily="34" charset="0"/>
                <a:cs typeface="Times New Roman" panose="02020603050405020304" pitchFamily="18" charset="0"/>
              </a:rPr>
              <a:t>Grace (Favor):  Christ’s shed blood cleanses (sanctifies) us from our sins to reconcile us back to God</a:t>
            </a:r>
          </a:p>
          <a:p>
            <a:pPr marL="342900" indent="-342900">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Christ’s blood cleanses our sins away</a:t>
            </a:r>
          </a:p>
          <a:p>
            <a:pPr marL="342900" indent="-342900">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Sin no longer separates us from God</a:t>
            </a:r>
          </a:p>
          <a:p>
            <a:pPr marL="342900" indent="-342900">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Separation from God is death</a:t>
            </a:r>
          </a:p>
          <a:p>
            <a:pPr marL="342900" indent="-342900">
              <a:buFont typeface="Arial" panose="020B0604020202020204" pitchFamily="34" charset="0"/>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No Sin remains to Separate, therefore Union with God is life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Holiness:  Union with God - Life</a:t>
            </a:r>
          </a:p>
        </p:txBody>
      </p:sp>
    </p:spTree>
    <p:extLst>
      <p:ext uri="{BB962C8B-B14F-4D97-AF65-F5344CB8AC3E}">
        <p14:creationId xmlns:p14="http://schemas.microsoft.com/office/powerpoint/2010/main" val="32418465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lvl="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Key Word:  Union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God dwelling with mankind</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created man in His image. Genesis 1:26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Perfectly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Sinless</a:t>
            </a:r>
          </a:p>
          <a:p>
            <a:pPr marL="742950" marR="0" lvl="1" indent="-285750">
              <a:spcBef>
                <a:spcPts val="0"/>
              </a:spcBef>
              <a:spcAft>
                <a:spcPts val="0"/>
              </a:spcAft>
              <a:buFont typeface="Courier New" panose="02070309020205020404" pitchFamily="49" charset="0"/>
              <a:buChar char="o"/>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Sinless meaning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holy – like God</a:t>
            </a:r>
          </a:p>
          <a:p>
            <a:pPr marL="742950" marR="0" lvl="1" indent="-285750">
              <a:spcBef>
                <a:spcPts val="0"/>
              </a:spcBef>
              <a:spcAft>
                <a:spcPts val="0"/>
              </a:spcAft>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Because there was </a:t>
            </a:r>
            <a:r>
              <a:rPr lang="en-US" sz="2800" b="1" dirty="0">
                <a:latin typeface="Times New Roman" panose="02020603050405020304" pitchFamily="18" charset="0"/>
                <a:ea typeface="Calibri" panose="020F0502020204030204" pitchFamily="34" charset="0"/>
                <a:cs typeface="Times New Roman" panose="02020603050405020304" pitchFamily="18" charset="0"/>
              </a:rPr>
              <a:t>no sin</a:t>
            </a:r>
            <a:r>
              <a:rPr lang="en-US" sz="2800" dirty="0">
                <a:latin typeface="Times New Roman" panose="02020603050405020304" pitchFamily="18" charset="0"/>
                <a:ea typeface="Calibri" panose="020F0502020204030204" pitchFamily="34" charset="0"/>
                <a:cs typeface="Times New Roman" panose="02020603050405020304" pitchFamily="18" charset="0"/>
              </a:rPr>
              <a:t>, there was </a:t>
            </a:r>
            <a:r>
              <a:rPr lang="en-US" sz="2800" b="1" dirty="0">
                <a:latin typeface="Times New Roman" panose="02020603050405020304" pitchFamily="18" charset="0"/>
                <a:ea typeface="Calibri" panose="020F0502020204030204" pitchFamily="34" charset="0"/>
                <a:cs typeface="Times New Roman" panose="02020603050405020304" pitchFamily="18" charset="0"/>
              </a:rPr>
              <a:t>no death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God’s children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belonged to God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belonged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dwelt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with His children. Genesis 2:16; 3:8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walked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with his children Genesis 2:16; 3:8</a:t>
            </a:r>
          </a:p>
          <a:p>
            <a:pPr marL="742950" lvl="1" indent="-285750">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talked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with His children Genesis 2:16; 3:9-13-19</a:t>
            </a:r>
          </a:p>
          <a:p>
            <a:pPr marL="742950" lvl="1" indent="-285750">
              <a:buFont typeface="Courier New" panose="02070309020205020404" pitchFamily="49" charset="0"/>
              <a:buChar char="o"/>
            </a:pPr>
            <a:r>
              <a:rPr lang="en-US" sz="2800" b="1" dirty="0">
                <a:latin typeface="Times New Roman" panose="02020603050405020304" pitchFamily="18" charset="0"/>
                <a:ea typeface="Calibri" panose="020F0502020204030204" pitchFamily="34" charset="0"/>
                <a:cs typeface="Times New Roman" panose="02020603050405020304" pitchFamily="18" charset="0"/>
              </a:rPr>
              <a:t>Union of God and man – no separation. Why? No Sin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gave His children a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paradise to possess, rule, live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their every need.</a:t>
            </a:r>
          </a:p>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And </a:t>
            </a:r>
            <a:r>
              <a:rPr lang="en-US" sz="28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presence dwelt with Adam and Eve</a:t>
            </a:r>
            <a:endPar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8441736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L="57150"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Sin: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Adam and Eve fell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temptations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ate the fruit of the forbidden tree of the knowledge of good and evil.  They committed the world’s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sin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were no longer perfectly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How many sins?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One each</a:t>
            </a:r>
          </a:p>
          <a:p>
            <a:pPr marL="5715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Key Words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Union and Separation</a:t>
            </a:r>
          </a:p>
          <a:p>
            <a:pPr marL="5715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being perfectly holy,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separated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man from His presence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Man formerly had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union with God</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Now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separated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Himself from sinful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cast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out of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first heavenly kingdom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 God had prepared for man on earth.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Garden of Eden –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earthly heavenly kingdom - was destroyed</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that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separation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man no longer had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union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with God: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Man no longer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walked</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talked</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dwelt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presence of God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God no longer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walked</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talked</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dwelt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presence of His beloved children.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8815282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Fallen Kingdom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Ruler: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Satan – foreign ruler who is not of God’s people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Subjects: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All creation in the world – men became the slaves of Satan and sin;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All creation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corrupted by the sin of man. Romans 8:21</a:t>
            </a: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Law: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Lawlessness (sin); Desires of the Flesh which demands the spirit do as the flesh directs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Realm: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World – Domain of Darkness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Possession of the Realm: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Man retained limited possession &amp; dominion (Hebrews 2:8) for the sake of living but the world afflicts and opposes man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State of the Subjects: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Slavery and Oppression</a:t>
            </a:r>
          </a:p>
          <a:p>
            <a:pPr marL="514350" marR="0" lvl="0" indent="-514350">
              <a:spcBef>
                <a:spcPts val="0"/>
              </a:spcBef>
              <a:spcAft>
                <a:spcPts val="0"/>
              </a:spcAft>
              <a:buFont typeface="+mj-lt"/>
              <a:buAutoNum type="arabicPeriod"/>
            </a:pPr>
            <a:r>
              <a:rPr lang="en-US" sz="2800" b="1" dirty="0">
                <a:latin typeface="Times New Roman" panose="02020603050405020304" pitchFamily="18" charset="0"/>
                <a:ea typeface="Calibri" panose="020F0502020204030204" pitchFamily="34" charset="0"/>
                <a:cs typeface="Times New Roman" panose="02020603050405020304" pitchFamily="18" charset="0"/>
              </a:rPr>
              <a:t>Relationship with God:</a:t>
            </a:r>
            <a:r>
              <a:rPr lang="en-US" sz="2800" dirty="0">
                <a:latin typeface="Times New Roman" panose="02020603050405020304" pitchFamily="18" charset="0"/>
                <a:ea typeface="Calibri" panose="020F0502020204030204" pitchFamily="34" charset="0"/>
                <a:cs typeface="Times New Roman" panose="02020603050405020304" pitchFamily="18" charset="0"/>
              </a:rPr>
              <a:t> Separation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7118431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221129" y="948627"/>
            <a:ext cx="11474824" cy="5262979"/>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God began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unfolding His plan of salvation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according to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His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promised gift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eternal life </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promise God formed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time began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began His work of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reconciling man back to Himself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according to </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God’s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predetermined plan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formed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time eternal began</a:t>
            </a:r>
          </a:p>
          <a:p>
            <a:pPr marL="800100" lvl="1" indent="-342900">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remove man’s sins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that caused man’s </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separation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from God</a:t>
            </a:r>
          </a:p>
          <a:p>
            <a:pPr marL="800100" lvl="1" indent="-342900">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would restore His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union with man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would once again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dwell with His beloved sons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God’s sons would in turn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dwell with their God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p>
          <a:p>
            <a:pPr marL="800100" lvl="1" indent="-342900">
              <a:buFont typeface="Courier New" panose="02070309020205020404" pitchFamily="49" charset="0"/>
              <a:buChar char="o"/>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God’s sons would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once again live in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paradise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1199373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825278" y="991827"/>
            <a:ext cx="10133874" cy="5509200"/>
          </a:xfrm>
          <a:prstGeom prst="rect">
            <a:avLst/>
          </a:prstGeom>
          <a:noFill/>
        </p:spPr>
        <p:txBody>
          <a:bodyPr wrap="square" rtlCol="0">
            <a:spAutoFit/>
          </a:bodyPr>
          <a:lstStyle/>
          <a:p>
            <a:pPr marL="5715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According to God’s promised gift 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eternal life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His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plan of salvation</a:t>
            </a:r>
            <a:endParaRPr lang="en-US" sz="32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God would restore His heavenly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Garden of Eden” kingdom</a:t>
            </a:r>
            <a:endParaRPr lang="en-US" sz="32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Sons of God</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will not be cast out of this kingdom</a:t>
            </a:r>
          </a:p>
          <a:p>
            <a:pPr marL="342900" marR="0" lvl="0" indent="-342900">
              <a:spcBef>
                <a:spcPts val="0"/>
              </a:spcBef>
              <a:spcAft>
                <a:spcPts val="0"/>
              </a:spcAft>
              <a:buFont typeface="Symbol" panose="05050102010706020507" pitchFamily="18" charset="2"/>
              <a:buChar cha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Satan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is the one who is cast out </a:t>
            </a:r>
          </a:p>
          <a:p>
            <a:pPr marL="342900" marR="0" lvl="0" indent="-342900">
              <a:spcBef>
                <a:spcPts val="0"/>
              </a:spcBef>
              <a:spcAft>
                <a:spcPts val="0"/>
              </a:spcAft>
              <a:buFont typeface="Symbol" panose="05050102010706020507" pitchFamily="18" charset="2"/>
              <a:buChar char=""/>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Sons of God</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will never fall to sin again</a:t>
            </a:r>
          </a:p>
          <a:p>
            <a:pPr marL="342900" marR="0" lvl="0" indent="-342900">
              <a:spcBef>
                <a:spcPts val="0"/>
              </a:spcBef>
              <a:spcAft>
                <a:spcPts val="0"/>
              </a:spcAft>
              <a:buFont typeface="Symbol" panose="05050102010706020507" pitchFamily="18" charset="2"/>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Death</a:t>
            </a:r>
            <a:r>
              <a:rPr lang="en-US" sz="3200" dirty="0">
                <a:latin typeface="Times New Roman" panose="02020603050405020304" pitchFamily="18" charset="0"/>
                <a:ea typeface="Calibri" panose="020F0502020204030204" pitchFamily="34" charset="0"/>
                <a:cs typeface="Times New Roman" panose="02020603050405020304" pitchFamily="18" charset="0"/>
              </a:rPr>
              <a:t> shall not enter into this kingdom</a:t>
            </a:r>
          </a:p>
          <a:p>
            <a:pPr marL="342900" marR="0" lvl="0" indent="-342900">
              <a:spcBef>
                <a:spcPts val="0"/>
              </a:spcBef>
              <a:spcAft>
                <a:spcPts val="0"/>
              </a:spcAft>
              <a:buFont typeface="Symbol" panose="05050102010706020507" pitchFamily="18" charset="2"/>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All creation </a:t>
            </a:r>
            <a:r>
              <a:rPr lang="en-US" sz="3200" dirty="0">
                <a:latin typeface="Times New Roman" panose="02020603050405020304" pitchFamily="18" charset="0"/>
                <a:ea typeface="Calibri" panose="020F0502020204030204" pitchFamily="34" charset="0"/>
                <a:cs typeface="Times New Roman" panose="02020603050405020304" pitchFamily="18" charset="0"/>
              </a:rPr>
              <a:t>is set free from corruption</a:t>
            </a: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Kingdom will be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eternal</a:t>
            </a: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This kingdom is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of Christ</a:t>
            </a:r>
            <a:endParaRPr lang="en-US" b="1" u="sng" dirty="0"/>
          </a:p>
        </p:txBody>
      </p:sp>
    </p:spTree>
    <p:extLst>
      <p:ext uri="{BB962C8B-B14F-4D97-AF65-F5344CB8AC3E}">
        <p14:creationId xmlns:p14="http://schemas.microsoft.com/office/powerpoint/2010/main" val="16083967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825278" y="991827"/>
            <a:ext cx="10133874" cy="5262979"/>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introduced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His predetermined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plan of salvation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immediately after the fall of His children.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3:15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will put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enmity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(hatred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hostily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Between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(Serpent – Satan)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(through whom the savior would come), And between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your seed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her seed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(descendent);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(seed of woman) shall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bruise you on the head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(mortal wound - defeat),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shall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bruise him on the heel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(non-mortal wound - raised to life – victory)."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Significant that the prophecy refers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seed of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biblical genealogies:  Father begetting a son thus raising each succeeding generation.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But of course,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Christ child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born of a virgin woman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without the agency of a male father – hence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Jesus is the descendent of the woman</a:t>
            </a:r>
            <a:endParaRPr lang="en-US" b="1" u="sng" dirty="0"/>
          </a:p>
        </p:txBody>
      </p:sp>
    </p:spTree>
    <p:extLst>
      <p:ext uri="{BB962C8B-B14F-4D97-AF65-F5344CB8AC3E}">
        <p14:creationId xmlns:p14="http://schemas.microsoft.com/office/powerpoint/2010/main" val="364339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There is More To Come…..</a:t>
            </a:r>
          </a:p>
        </p:txBody>
      </p:sp>
      <p:sp>
        <p:nvSpPr>
          <p:cNvPr id="3" name="TextBox 2">
            <a:extLst>
              <a:ext uri="{FF2B5EF4-FFF2-40B4-BE49-F238E27FC236}">
                <a16:creationId xmlns:a16="http://schemas.microsoft.com/office/drawing/2014/main" id="{A8C359D8-7793-0674-84B7-146BD0AE8F39}"/>
              </a:ext>
            </a:extLst>
          </p:cNvPr>
          <p:cNvSpPr txBox="1"/>
          <p:nvPr/>
        </p:nvSpPr>
        <p:spPr>
          <a:xfrm>
            <a:off x="800848" y="1956547"/>
            <a:ext cx="10192124" cy="4524315"/>
          </a:xfrm>
          <a:prstGeom prst="rect">
            <a:avLst/>
          </a:prstGeom>
          <a:noFill/>
        </p:spPr>
        <p:txBody>
          <a:bodyPr wrap="square" rtlCol="0">
            <a:spAutoFit/>
          </a:bodyPr>
          <a:lstStyle/>
          <a:p>
            <a:pPr marL="514350" marR="0" indent="-34290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In Heaven – Something Extraordinary is Going to Happen</a:t>
            </a:r>
          </a:p>
          <a:p>
            <a:pPr marL="514350" marR="0" indent="-3429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Marriage of the Lamb of God to His Bride</a:t>
            </a:r>
          </a:p>
          <a:p>
            <a:pPr marL="514350" marR="0" indent="-3429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Joining of Jesus Christ to His Church</a:t>
            </a:r>
          </a:p>
          <a:p>
            <a:pPr marL="17145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Then we will witness the climatic and grand conclusion</a:t>
            </a:r>
          </a:p>
          <a:p>
            <a:pPr marL="628650" marR="0" indent="-45720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God’s Gospel Message</a:t>
            </a:r>
          </a:p>
          <a:p>
            <a:pPr marL="628650" marR="0"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God’s Plan of Salvation</a:t>
            </a:r>
          </a:p>
          <a:p>
            <a:pPr marL="171450" marR="0">
              <a:spcBef>
                <a:spcPts val="0"/>
              </a:spcBef>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Witness the Conclusion:  Christ and His Church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63574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825278" y="991827"/>
            <a:ext cx="10133874" cy="5632311"/>
          </a:xfrm>
          <a:prstGeom prst="rect">
            <a:avLst/>
          </a:prstGeom>
          <a:noFill/>
        </p:spPr>
        <p:txBody>
          <a:bodyPr wrap="square" rtlCol="0">
            <a:spAutoFit/>
          </a:bodyPr>
          <a:lstStyle/>
          <a:p>
            <a:pPr marR="0" lvl="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Book of Revelation reveals the war between the woman, the Christ child, and the rest of her faithful children engaged in war with the serpent of old – Satan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Revelation 12:13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when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dragon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gave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birth to the male </a:t>
            </a:r>
            <a:r>
              <a:rPr lang="en-US" sz="2400" b="1" i="1" u="sng" dirty="0">
                <a:effectLst/>
                <a:latin typeface="Times New Roman" panose="02020603050405020304" pitchFamily="18" charset="0"/>
                <a:ea typeface="Calibri" panose="020F0502020204030204" pitchFamily="34" charset="0"/>
                <a:cs typeface="Times New Roman" panose="02020603050405020304" pitchFamily="18" charset="0"/>
              </a:rPr>
              <a:t>child</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Revelation 12:17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dragon was enraged with the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went off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make war with the rest of her children,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keep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commandments of God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hold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testimony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Jesus (word of God).</a:t>
            </a:r>
          </a:p>
          <a:p>
            <a:pPr marR="0" lvl="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Ephesians 6:11-13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Put on the full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armor of God</a:t>
            </a:r>
            <a:r>
              <a:rPr lang="en-US" sz="2400" dirty="0">
                <a:latin typeface="Times New Roman" panose="02020603050405020304" pitchFamily="18" charset="0"/>
                <a:ea typeface="Calibri" panose="020F0502020204030204" pitchFamily="34" charset="0"/>
                <a:cs typeface="Times New Roman" panose="02020603050405020304" pitchFamily="18" charset="0"/>
              </a:rPr>
              <a:t> (word of God)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 that you will be able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stand firm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against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schemes of the devil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our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struggle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not against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flesh and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against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rulers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against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powers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against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world forces of this darkness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against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spiritual </a:t>
            </a:r>
            <a:r>
              <a:rPr lang="en-US" sz="2400" b="1" i="1" u="sng" dirty="0">
                <a:effectLst/>
                <a:latin typeface="Times New Roman" panose="02020603050405020304" pitchFamily="18" charset="0"/>
                <a:ea typeface="Calibri" panose="020F0502020204030204" pitchFamily="34" charset="0"/>
                <a:cs typeface="Times New Roman" panose="02020603050405020304" pitchFamily="18" charset="0"/>
              </a:rPr>
              <a:t>forces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of wickedness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heavenly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places.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87036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825278" y="991827"/>
            <a:ext cx="10133874"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promised gift of eternal life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His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plan of salvation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took greater form when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God spoke His promised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blessing of eternal life to us through Abraham.  This is known as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Promise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said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Abram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(Abraham), "Go forth from your country,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land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which I will show you (Canaan-the Promised Land - heaven);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I will make you a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great nation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Israel-Kingdom of Christ), And I will bless you, And make your name great; ….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in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families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the earth will be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blessed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22:15-18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By Myself I have sworn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declares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because you have done this thing and have not withheld your 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your only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indeed I will greatly bless you…</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your seed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(descended from the seed of the woman in Genesis 3:15)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all the nations of the earth shall be blessed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because you have obeyed My voice."</a:t>
            </a:r>
          </a:p>
        </p:txBody>
      </p:sp>
    </p:spTree>
    <p:extLst>
      <p:ext uri="{BB962C8B-B14F-4D97-AF65-F5344CB8AC3E}">
        <p14:creationId xmlns:p14="http://schemas.microsoft.com/office/powerpoint/2010/main" val="28828239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45600" y="991827"/>
            <a:ext cx="11332800" cy="5262979"/>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“Promised Blessing”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formed before time began 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Jesus Christ</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Galatians 3:16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Now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promises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(land, nation, blessings) were spoken to Abraham and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to his seed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He does not say, "And to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seeds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(plural)," as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referring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many, but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rather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one, "And to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your seed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(singular – seed of the woman in Genesis 3:15 through Abraham),"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that is,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1 John 2:25 </a:t>
            </a:r>
            <a:r>
              <a:rPr lang="en-US" sz="2800" dirty="0">
                <a:latin typeface="Times New Roman" panose="02020603050405020304" pitchFamily="18" charset="0"/>
                <a:cs typeface="Times New Roman" panose="02020603050405020304" pitchFamily="18" charset="0"/>
              </a:rPr>
              <a:t> This is </a:t>
            </a:r>
            <a:r>
              <a:rPr lang="en-US" sz="2800" b="1" u="sng" dirty="0">
                <a:highlight>
                  <a:srgbClr val="FFFF00"/>
                </a:highlight>
                <a:latin typeface="Times New Roman" panose="02020603050405020304" pitchFamily="18" charset="0"/>
                <a:cs typeface="Times New Roman" panose="02020603050405020304" pitchFamily="18" charset="0"/>
              </a:rPr>
              <a:t>the promise </a:t>
            </a:r>
            <a:r>
              <a:rPr lang="en-US" sz="2800" dirty="0">
                <a:latin typeface="Times New Roman" panose="02020603050405020304" pitchFamily="18" charset="0"/>
                <a:cs typeface="Times New Roman" panose="02020603050405020304" pitchFamily="18" charset="0"/>
              </a:rPr>
              <a:t>which He Himself made to us: </a:t>
            </a:r>
            <a:r>
              <a:rPr lang="en-US" sz="2800" b="1" u="sng" dirty="0">
                <a:latin typeface="Times New Roman" panose="02020603050405020304" pitchFamily="18" charset="0"/>
                <a:cs typeface="Times New Roman" panose="02020603050405020304" pitchFamily="18" charset="0"/>
              </a:rPr>
              <a:t>eternal life</a:t>
            </a:r>
            <a:r>
              <a:rPr lang="en-US" sz="2800" dirty="0">
                <a:latin typeface="Times New Roman" panose="02020603050405020304" pitchFamily="18" charset="0"/>
                <a:cs typeface="Times New Roman" panose="02020603050405020304" pitchFamily="18" charset="0"/>
              </a:rPr>
              <a:t>. </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1 John 5:11-12 …</a:t>
            </a:r>
            <a:r>
              <a:rPr lang="en-US" sz="2800" dirty="0">
                <a:latin typeface="Times New Roman" panose="02020603050405020304" pitchFamily="18" charset="0"/>
                <a:cs typeface="Times New Roman" panose="02020603050405020304" pitchFamily="18" charset="0"/>
              </a:rPr>
              <a:t>God has given us </a:t>
            </a:r>
            <a:r>
              <a:rPr lang="en-US" sz="2800" b="1" u="sng" dirty="0">
                <a:latin typeface="Times New Roman" panose="02020603050405020304" pitchFamily="18" charset="0"/>
                <a:cs typeface="Times New Roman" panose="02020603050405020304" pitchFamily="18" charset="0"/>
              </a:rPr>
              <a:t>eternal life</a:t>
            </a:r>
            <a:r>
              <a:rPr lang="en-US" sz="2800" dirty="0">
                <a:latin typeface="Times New Roman" panose="02020603050405020304" pitchFamily="18" charset="0"/>
                <a:cs typeface="Times New Roman" panose="02020603050405020304" pitchFamily="18" charset="0"/>
              </a:rPr>
              <a:t>, and this </a:t>
            </a:r>
            <a:r>
              <a:rPr lang="en-US" sz="2800" b="1" u="sng" dirty="0">
                <a:latin typeface="Times New Roman" panose="02020603050405020304" pitchFamily="18" charset="0"/>
                <a:cs typeface="Times New Roman" panose="02020603050405020304" pitchFamily="18" charset="0"/>
              </a:rPr>
              <a:t>life is in His </a:t>
            </a:r>
            <a:r>
              <a:rPr lang="en-US" sz="2800" b="1" u="sng" dirty="0">
                <a:highlight>
                  <a:srgbClr val="FFFF00"/>
                </a:highlight>
                <a:latin typeface="Times New Roman" panose="02020603050405020304" pitchFamily="18" charset="0"/>
                <a:cs typeface="Times New Roman" panose="02020603050405020304" pitchFamily="18" charset="0"/>
              </a:rPr>
              <a:t>Son</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12 </a:t>
            </a:r>
            <a:r>
              <a:rPr lang="en-US" sz="2800" dirty="0">
                <a:latin typeface="Times New Roman" panose="02020603050405020304" pitchFamily="18" charset="0"/>
                <a:cs typeface="Times New Roman" panose="02020603050405020304" pitchFamily="18" charset="0"/>
              </a:rPr>
              <a:t> He who </a:t>
            </a:r>
            <a:r>
              <a:rPr lang="en-US" sz="2800" b="1" u="sng" dirty="0">
                <a:latin typeface="Times New Roman" panose="02020603050405020304" pitchFamily="18" charset="0"/>
                <a:cs typeface="Times New Roman" panose="02020603050405020304" pitchFamily="18" charset="0"/>
              </a:rPr>
              <a:t>has the Son </a:t>
            </a:r>
            <a:r>
              <a:rPr lang="en-US" sz="2800" dirty="0">
                <a:latin typeface="Times New Roman" panose="02020603050405020304" pitchFamily="18" charset="0"/>
                <a:cs typeface="Times New Roman" panose="02020603050405020304" pitchFamily="18" charset="0"/>
              </a:rPr>
              <a:t>has the </a:t>
            </a:r>
            <a:r>
              <a:rPr lang="en-US" sz="2800" b="1" u="sng" dirty="0">
                <a:latin typeface="Times New Roman" panose="02020603050405020304" pitchFamily="18" charset="0"/>
                <a:cs typeface="Times New Roman" panose="02020603050405020304" pitchFamily="18" charset="0"/>
              </a:rPr>
              <a:t>life</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8630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927388" cy="3416320"/>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seed of woman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(Gen 3:15) – over time/generations - was born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Abraham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(Gen11:26)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Abraham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 born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Isaac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(Gen 21:2-3 –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child of promise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(Rom 9:7; Gal 4:28),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Isaac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 born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Jacob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(Gen 25:26),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Jacob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(Israel) was born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12 tribes of Israel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(Gen 29-30)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12 tribes of Israel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raised up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(Exo 19:6).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raised up the Messiah -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Jesus Christ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(Matt 1:1-16)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Through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raised up His sons (Eph 1:5) –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children of the promise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(Gal 4:28)</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Through 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God’ sons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(Christ &amp; sons of God) – God built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Christ’s church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Ptr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2:5)</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Church of Christ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(Col 1:13-14)</a:t>
            </a:r>
          </a:p>
        </p:txBody>
      </p:sp>
      <p:cxnSp>
        <p:nvCxnSpPr>
          <p:cNvPr id="5" name="Straight Arrow Connector 4">
            <a:extLst>
              <a:ext uri="{FF2B5EF4-FFF2-40B4-BE49-F238E27FC236}">
                <a16:creationId xmlns:a16="http://schemas.microsoft.com/office/drawing/2014/main" id="{6B59E1F1-6103-C7D2-5E7E-72DD57C664D1}"/>
              </a:ext>
            </a:extLst>
          </p:cNvPr>
          <p:cNvCxnSpPr>
            <a:cxnSpLocks/>
          </p:cNvCxnSpPr>
          <p:nvPr/>
        </p:nvCxnSpPr>
        <p:spPr>
          <a:xfrm flipH="1">
            <a:off x="11145982" y="3428999"/>
            <a:ext cx="712418" cy="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981BD46-981D-7D1C-A273-2C03B6503507}"/>
              </a:ext>
            </a:extLst>
          </p:cNvPr>
          <p:cNvCxnSpPr>
            <a:cxnSpLocks/>
          </p:cNvCxnSpPr>
          <p:nvPr/>
        </p:nvCxnSpPr>
        <p:spPr>
          <a:xfrm flipH="1">
            <a:off x="11035145" y="1580073"/>
            <a:ext cx="7811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131E82-5A19-6F1C-0FC1-E76CDFB63BC4}"/>
              </a:ext>
            </a:extLst>
          </p:cNvPr>
          <p:cNvCxnSpPr>
            <a:cxnSpLocks/>
          </p:cNvCxnSpPr>
          <p:nvPr/>
        </p:nvCxnSpPr>
        <p:spPr>
          <a:xfrm>
            <a:off x="11816276" y="1580073"/>
            <a:ext cx="0" cy="1848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3393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45600" y="991827"/>
            <a:ext cx="11332800" cy="5262979"/>
          </a:xfrm>
          <a:prstGeom prst="rect">
            <a:avLst/>
          </a:prstGeom>
          <a:noFill/>
        </p:spPr>
        <p:txBody>
          <a:bodyPr wrap="square" rtlCol="0">
            <a:spAutoFit/>
          </a:bodyPr>
          <a:lstStyle/>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Jesus Christ – the prophesied seed of the Genesis 3:15 woman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the seed of the Genesis 3:15 woman came Abraham</a:t>
            </a:r>
          </a:p>
          <a:p>
            <a:pPr marL="0" marR="0" algn="ctr">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From Abraham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came the Kingdom of Israel</a:t>
            </a:r>
          </a:p>
          <a:p>
            <a:pPr marL="0" marR="0" algn="ctr">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From the Kingdom of Israel came Jesus Christ</a:t>
            </a:r>
          </a:p>
          <a:p>
            <a:pPr marL="0" marR="0" algn="ctr">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Jesus Christ – Seed of the Genesis 3:15 woman.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rrow: Down 2">
            <a:extLst>
              <a:ext uri="{FF2B5EF4-FFF2-40B4-BE49-F238E27FC236}">
                <a16:creationId xmlns:a16="http://schemas.microsoft.com/office/drawing/2014/main" id="{FE34D6F8-5DF5-D78D-F5A5-53EED2B7F922}"/>
              </a:ext>
            </a:extLst>
          </p:cNvPr>
          <p:cNvSpPr/>
          <p:nvPr/>
        </p:nvSpPr>
        <p:spPr>
          <a:xfrm>
            <a:off x="5152034" y="2449773"/>
            <a:ext cx="600501" cy="77602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263443F-B107-BBC9-9C9A-BADE2ACD5F69}"/>
              </a:ext>
            </a:extLst>
          </p:cNvPr>
          <p:cNvSpPr/>
          <p:nvPr/>
        </p:nvSpPr>
        <p:spPr>
          <a:xfrm>
            <a:off x="5222548" y="3556000"/>
            <a:ext cx="529988" cy="77602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C986AE4-373C-6A31-4AE0-3917EFC9D567}"/>
              </a:ext>
            </a:extLst>
          </p:cNvPr>
          <p:cNvSpPr/>
          <p:nvPr/>
        </p:nvSpPr>
        <p:spPr>
          <a:xfrm>
            <a:off x="5310220" y="4958992"/>
            <a:ext cx="529988" cy="77602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3F94F6D-CD67-4731-D496-980193CE76BE}"/>
              </a:ext>
            </a:extLst>
          </p:cNvPr>
          <p:cNvCxnSpPr>
            <a:cxnSpLocks/>
          </p:cNvCxnSpPr>
          <p:nvPr/>
        </p:nvCxnSpPr>
        <p:spPr>
          <a:xfrm>
            <a:off x="825278" y="2114550"/>
            <a:ext cx="971772" cy="0"/>
          </a:xfrm>
          <a:prstGeom prst="straightConnector1">
            <a:avLst/>
          </a:prstGeom>
          <a:ln w="161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ABFD77-2998-7416-8A7A-6A4266734D8D}"/>
              </a:ext>
            </a:extLst>
          </p:cNvPr>
          <p:cNvCxnSpPr>
            <a:cxnSpLocks/>
          </p:cNvCxnSpPr>
          <p:nvPr/>
        </p:nvCxnSpPr>
        <p:spPr>
          <a:xfrm>
            <a:off x="825278" y="2032000"/>
            <a:ext cx="0" cy="399415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41BB04-B9BD-478E-4716-84E86384DDE7}"/>
              </a:ext>
            </a:extLst>
          </p:cNvPr>
          <p:cNvCxnSpPr>
            <a:cxnSpLocks/>
          </p:cNvCxnSpPr>
          <p:nvPr/>
        </p:nvCxnSpPr>
        <p:spPr>
          <a:xfrm>
            <a:off x="787178" y="5975350"/>
            <a:ext cx="1714722" cy="0"/>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742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Promise Given to Abraham</a:t>
            </a:r>
          </a:p>
        </p:txBody>
      </p:sp>
      <p:sp>
        <p:nvSpPr>
          <p:cNvPr id="2" name="TextBox 1">
            <a:extLst>
              <a:ext uri="{FF2B5EF4-FFF2-40B4-BE49-F238E27FC236}">
                <a16:creationId xmlns:a16="http://schemas.microsoft.com/office/drawing/2014/main" id="{5A6299C1-9016-7915-C757-0578CF9F417C}"/>
              </a:ext>
            </a:extLst>
          </p:cNvPr>
          <p:cNvSpPr txBox="1"/>
          <p:nvPr/>
        </p:nvSpPr>
        <p:spPr>
          <a:xfrm>
            <a:off x="85317" y="834300"/>
            <a:ext cx="11743200" cy="6023700"/>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Before time began, God promised His children the gift of eternal life – Titus 1:2,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2</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Timothy 1:9; 1 John 2:25 </a:t>
            </a:r>
          </a:p>
          <a:p>
            <a:pPr marL="457200" marR="0" indent="-457200">
              <a:lnSpc>
                <a:spcPct val="107000"/>
              </a:lnSpc>
              <a:spcBef>
                <a:spcPts val="0"/>
              </a:spcBef>
              <a:spcAft>
                <a:spcPts val="800"/>
              </a:spcAft>
              <a:buFont typeface="Arial" panose="020B0604020202020204" pitchFamily="34" charset="0"/>
              <a:buChar char="•"/>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Sin: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After sin entered into the world through Adam and Eve, mankind became exceedingly evil.</a:t>
            </a:r>
          </a:p>
          <a:p>
            <a:pPr marL="457200" marR="0" indent="-457200">
              <a:lnSpc>
                <a:spcPct val="107000"/>
              </a:lnSpc>
              <a:spcBef>
                <a:spcPts val="0"/>
              </a:spcBef>
              <a:spcAft>
                <a:spcPts val="800"/>
              </a:spcAft>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Flood: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Consequently, God destroyed all of humanity by flood waters – with the sole exception of 8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people: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Noah and his wife and his three sons and their wives </a:t>
            </a:r>
          </a:p>
          <a:p>
            <a:pPr marL="457200" marR="0" indent="-457200">
              <a:lnSpc>
                <a:spcPct val="107000"/>
              </a:lnSpc>
              <a:spcBef>
                <a:spcPts val="0"/>
              </a:spcBef>
              <a:spcAft>
                <a:spcPts val="800"/>
              </a:spcAft>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Evil: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Following the flood, mankind continued in sin and worshipping idolatrous gods</a:t>
            </a:r>
          </a:p>
          <a:p>
            <a:pPr marL="457200" marR="0" indent="-457200">
              <a:lnSpc>
                <a:spcPct val="107000"/>
              </a:lnSpc>
              <a:spcBef>
                <a:spcPts val="0"/>
              </a:spcBef>
              <a:spcAft>
                <a:spcPts val="800"/>
              </a:spcAft>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Eternal Promise Spoken to Man: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instead of destroying mankind again, God spoke His promised blessing to a man named Abraham</a:t>
            </a:r>
          </a:p>
        </p:txBody>
      </p:sp>
    </p:spTree>
    <p:extLst>
      <p:ext uri="{BB962C8B-B14F-4D97-AF65-F5344CB8AC3E}">
        <p14:creationId xmlns:p14="http://schemas.microsoft.com/office/powerpoint/2010/main" val="27487980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Promise Given to Abraham</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5628529"/>
          </a:xfrm>
          <a:prstGeom prst="rect">
            <a:avLst/>
          </a:prstGeom>
          <a:noFill/>
        </p:spPr>
        <p:txBody>
          <a:bodyPr wrap="square" rtlCol="0">
            <a:spAutoFit/>
          </a:bodyPr>
          <a:lstStyle/>
          <a:p>
            <a:pPr marR="0">
              <a:lnSpc>
                <a:spcPct val="107000"/>
              </a:lnSpc>
              <a:spcBef>
                <a:spcPts val="0"/>
              </a:spcBef>
              <a:spcAft>
                <a:spcPts val="80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Genealogy of the man named Abram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After the flood, Noah had three sons: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Shem, Ham, and Japheth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Genesis 5:32</a:t>
            </a:r>
          </a:p>
          <a:p>
            <a:pPr marL="457200" marR="0" indent="-4572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Within the bloodline of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Shem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was born the descendant named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Eber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Genesis 10:25</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Luke 3:35</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Eber is called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Heber</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from which we get the name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Hebrew</a:t>
            </a:r>
            <a:endPar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Within the bloodline of Heber was born the descendant named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Abram</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(exalted father). Genesis 11:27</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first appearance of Hebrew is at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Genesis 14:13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which Abram is called “the Hebrew”</a:t>
            </a:r>
          </a:p>
          <a:p>
            <a:pPr marR="0">
              <a:lnSpc>
                <a:spcPct val="107000"/>
              </a:lnSpc>
              <a:spcBef>
                <a:spcPts val="0"/>
              </a:spcBef>
              <a:spcAft>
                <a:spcPts val="800"/>
              </a:spcAft>
            </a:pPr>
            <a:r>
              <a:rPr lang="en-US" sz="2400" b="1" dirty="0">
                <a:latin typeface="Times New Roman" panose="02020603050405020304" pitchFamily="18" charset="0"/>
                <a:cs typeface="Times New Roman" panose="02020603050405020304" pitchFamily="18" charset="0"/>
              </a:rPr>
              <a:t>Genesis 14:13 </a:t>
            </a:r>
            <a:r>
              <a:rPr lang="en-US" sz="2400" dirty="0">
                <a:latin typeface="Times New Roman" panose="02020603050405020304" pitchFamily="18" charset="0"/>
                <a:cs typeface="Times New Roman" panose="02020603050405020304" pitchFamily="18" charset="0"/>
              </a:rPr>
              <a:t>(Concerning the kidnapping of Lot) Then a fugitive came and told </a:t>
            </a:r>
            <a:r>
              <a:rPr lang="en-US" sz="2400" b="1" u="sng" dirty="0">
                <a:highlight>
                  <a:srgbClr val="FFFF00"/>
                </a:highlight>
                <a:latin typeface="Times New Roman" panose="02020603050405020304" pitchFamily="18" charset="0"/>
                <a:cs typeface="Times New Roman" panose="02020603050405020304" pitchFamily="18" charset="0"/>
              </a:rPr>
              <a:t>Abram the Hebrew</a:t>
            </a:r>
            <a:r>
              <a:rPr lang="en-US" sz="2400" dirty="0">
                <a:latin typeface="Times New Roman" panose="02020603050405020304" pitchFamily="18" charset="0"/>
                <a:cs typeface="Times New Roman" panose="02020603050405020304" pitchFamily="18" charset="0"/>
              </a:rPr>
              <a:t>. …</a:t>
            </a:r>
          </a:p>
          <a:p>
            <a:pPr marR="0">
              <a:lnSpc>
                <a:spcPct val="107000"/>
              </a:lnSpc>
              <a:spcBef>
                <a:spcPts val="0"/>
              </a:spcBef>
              <a:spcAft>
                <a:spcPts val="800"/>
              </a:spcAft>
            </a:pPr>
            <a:endParaRPr lang="en-US" sz="2400" b="1" dirty="0">
              <a:highlight>
                <a:srgbClr val="FFFF00"/>
              </a:highlight>
              <a:latin typeface="Times New Roman" panose="02020603050405020304" pitchFamily="18" charset="0"/>
              <a:cs typeface="Times New Roman" panose="02020603050405020304" pitchFamily="18" charset="0"/>
            </a:endParaRPr>
          </a:p>
          <a:p>
            <a:pPr marR="0">
              <a:lnSpc>
                <a:spcPct val="107000"/>
              </a:lnSpc>
              <a:spcBef>
                <a:spcPts val="0"/>
              </a:spcBef>
              <a:spcAft>
                <a:spcPts val="800"/>
              </a:spcAft>
            </a:pPr>
            <a:r>
              <a:rPr lang="en-US" sz="2400" b="1" dirty="0">
                <a:highlight>
                  <a:srgbClr val="FFFF00"/>
                </a:highlight>
                <a:latin typeface="Times New Roman" panose="02020603050405020304" pitchFamily="18" charset="0"/>
                <a:cs typeface="Times New Roman" panose="02020603050405020304" pitchFamily="18" charset="0"/>
              </a:rPr>
              <a:t>The Hebrew people became the Kingdom of Israel</a:t>
            </a:r>
            <a:endPar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6785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Promise Given to Abraham</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4735592"/>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Abram’s next appearance in scripture is at Genesis 12:27 in which we learn Abram lived in a land called the Ur of the Chaldeans</a:t>
            </a:r>
          </a:p>
          <a:p>
            <a:pPr marL="1371600" lvl="2" indent="-457200">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Ur is a city</a:t>
            </a:r>
          </a:p>
          <a:p>
            <a:pPr marL="1371600" lvl="2" indent="-457200">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Chaldeans were a tribe of people associated with future Babylonians</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Joshua 24:2 states Abram worshipped idols (“served other gods”)</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Abram had a wife named Sarai who was barren and childless. Genesis 11:30</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Ur of the Chaldeans is at the Southern tip of present-day Iraq</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called Abram from the Ur of the Chaldeans into the land of Canaan (present day Israel)</a:t>
            </a:r>
          </a:p>
          <a:p>
            <a:pPr marL="457200" marR="0" indent="-457200">
              <a:lnSpc>
                <a:spcPct val="107000"/>
              </a:lnSpc>
              <a:spcBef>
                <a:spcPts val="0"/>
              </a:spcBef>
              <a:spcAft>
                <a:spcPts val="80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And there God gave Abram a five part promise</a:t>
            </a:r>
          </a:p>
        </p:txBody>
      </p:sp>
    </p:spTree>
    <p:extLst>
      <p:ext uri="{BB962C8B-B14F-4D97-AF65-F5344CB8AC3E}">
        <p14:creationId xmlns:p14="http://schemas.microsoft.com/office/powerpoint/2010/main" val="3117625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Promise Given to Abraham</a:t>
            </a:r>
          </a:p>
        </p:txBody>
      </p:sp>
      <p:pic>
        <p:nvPicPr>
          <p:cNvPr id="6" name="Picture 5">
            <a:extLst>
              <a:ext uri="{FF2B5EF4-FFF2-40B4-BE49-F238E27FC236}">
                <a16:creationId xmlns:a16="http://schemas.microsoft.com/office/drawing/2014/main" id="{1E506E19-DF3B-1776-39D4-23AB2FB4E7F7}"/>
              </a:ext>
            </a:extLst>
          </p:cNvPr>
          <p:cNvPicPr>
            <a:picLocks noChangeAspect="1"/>
          </p:cNvPicPr>
          <p:nvPr/>
        </p:nvPicPr>
        <p:blipFill>
          <a:blip r:embed="rId3"/>
          <a:stretch>
            <a:fillRect/>
          </a:stretch>
        </p:blipFill>
        <p:spPr>
          <a:xfrm>
            <a:off x="1196236" y="851770"/>
            <a:ext cx="9144000" cy="5897479"/>
          </a:xfrm>
          <a:prstGeom prst="rect">
            <a:avLst/>
          </a:prstGeom>
        </p:spPr>
      </p:pic>
    </p:spTree>
    <p:extLst>
      <p:ext uri="{BB962C8B-B14F-4D97-AF65-F5344CB8AC3E}">
        <p14:creationId xmlns:p14="http://schemas.microsoft.com/office/powerpoint/2010/main" val="31301623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5243423"/>
          </a:xfrm>
          <a:prstGeom prst="rect">
            <a:avLst/>
          </a:prstGeom>
          <a:noFill/>
        </p:spPr>
        <p:txBody>
          <a:bodyPr wrap="square" rtlCol="0">
            <a:spAutoFit/>
          </a:bodyPr>
          <a:lstStyle/>
          <a:p>
            <a:pPr marL="0" marR="0">
              <a:lnSpc>
                <a:spcPct val="107000"/>
              </a:lnSpc>
              <a:spcBef>
                <a:spcPts val="0"/>
              </a:spcBef>
              <a:spcAft>
                <a:spcPts val="800"/>
              </a:spcAft>
            </a:pP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The Promise – Spoken to Abraham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Land of Canaan: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Genesis 12:1; 12:7, 12:15</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Multiply Abraham’s Descendants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(stars in the heavens and the sand on the shore): Genesis 13:16; 15:5; 17: 2-3, 6; 17:8; 22:17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Bless Abraham’s Descendants: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Genesis 12:2; 22:17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Great Nation: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Genesis 12:2; 18:18-19; 22:6; 22:17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All Nations Blessed through Abraham’s Seed (descendant):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Genesis 12:3; 18:18; 22:18; </a:t>
            </a:r>
          </a:p>
          <a:p>
            <a:pPr marR="0" lvl="0">
              <a:lnSpc>
                <a:spcPct val="107000"/>
              </a:lnSpc>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 is Abraham’s descendant - </a:t>
            </a:r>
            <a:r>
              <a:rPr lang="en-US" sz="28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Promised Blessing – the gospel preached before hand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Galatians 3:8, 16</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17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Understanding God’s Word</a:t>
            </a:r>
          </a:p>
        </p:txBody>
      </p:sp>
      <p:sp>
        <p:nvSpPr>
          <p:cNvPr id="3" name="TextBox 2">
            <a:extLst>
              <a:ext uri="{FF2B5EF4-FFF2-40B4-BE49-F238E27FC236}">
                <a16:creationId xmlns:a16="http://schemas.microsoft.com/office/drawing/2014/main" id="{A8C359D8-7793-0674-84B7-146BD0AE8F39}"/>
              </a:ext>
            </a:extLst>
          </p:cNvPr>
          <p:cNvSpPr txBox="1"/>
          <p:nvPr/>
        </p:nvSpPr>
        <p:spPr>
          <a:xfrm>
            <a:off x="800848" y="1956547"/>
            <a:ext cx="10192124" cy="4031873"/>
          </a:xfrm>
          <a:prstGeom prst="rect">
            <a:avLst/>
          </a:prstGeom>
          <a:noFill/>
        </p:spPr>
        <p:txBody>
          <a:bodyPr wrap="square" rtlCol="0">
            <a:spAutoFit/>
          </a:bodyPr>
          <a:lstStyle/>
          <a:p>
            <a:pPr marL="17145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Some Helpful Principles in Understanding God’s Word</a:t>
            </a:r>
          </a:p>
          <a:p>
            <a:pPr marL="171450" marR="0">
              <a:spcBef>
                <a:spcPts val="0"/>
              </a:spcBef>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Hermeneutics – Principles used to Interpret God’s Word</a:t>
            </a:r>
          </a:p>
          <a:p>
            <a:pPr marL="17145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Exegesis – The interpretation of God’s word employing hermeneutical principles</a:t>
            </a:r>
          </a:p>
          <a:p>
            <a:pPr marL="17145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I offer three principles: Truth, Authorship, Completeness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9559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3754939"/>
          </a:xfrm>
          <a:prstGeom prst="rect">
            <a:avLst/>
          </a:prstGeom>
          <a:noFill/>
        </p:spPr>
        <p:txBody>
          <a:bodyPr wrap="square" rtlCol="0">
            <a:spAutoFit/>
          </a:bodyPr>
          <a:lstStyle/>
          <a:p>
            <a:pPr marL="457200" marR="0" indent="-457200">
              <a:lnSpc>
                <a:spcPct val="107000"/>
              </a:lnSpc>
              <a:spcBef>
                <a:spcPts val="0"/>
              </a:spcBef>
              <a:spcAft>
                <a:spcPts val="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After many years in Canaan, Abram and Sarai were aged and remained childless</a:t>
            </a:r>
          </a:p>
          <a:p>
            <a:pPr marL="457200" marR="0" indent="-457200">
              <a:lnSpc>
                <a:spcPct val="107000"/>
              </a:lnSpc>
              <a:spcBef>
                <a:spcPts val="0"/>
              </a:spcBef>
              <a:spcAft>
                <a:spcPts val="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Without children, they have no descendants</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Abram lamented to God that he had no heirs: Genesis 12:2-3</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God promised him a male child through Sarah to be named Isaac: Gen 15:4-5; Genesis 17:16; 17:19, and 18:10</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Isaac is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son of Promise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Galatians 4:28</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9352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224400" y="858477"/>
            <a:ext cx="11743200" cy="5345181"/>
          </a:xfrm>
          <a:prstGeom prst="rect">
            <a:avLst/>
          </a:prstGeom>
          <a:noFill/>
        </p:spPr>
        <p:txBody>
          <a:bodyPr wrap="square" rtlCol="0">
            <a:spAutoFit/>
          </a:bodyPr>
          <a:lstStyle/>
          <a:p>
            <a:pPr marL="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Sarai grows inpatient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She persuades Abram to marry her slave </a:t>
            </a:r>
            <a:r>
              <a:rPr lang="en-US" sz="20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Hagar</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Genesis 16:2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When Abram is 86-years old, Hagar bears Abram’s first-born son </a:t>
            </a:r>
            <a:r>
              <a:rPr lang="en-US" sz="20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Ishmael</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Genesis 16:15-16 – </a:t>
            </a:r>
            <a:r>
              <a:rPr lang="en-US" sz="20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Ishmael is Abraham’s first born descendant</a:t>
            </a:r>
            <a:endParaRPr lang="en-US" sz="2000" b="1"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As the first born male; Ishmael is the </a:t>
            </a:r>
            <a:r>
              <a:rPr lang="en-US" sz="20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heir of Abram’s house</a:t>
            </a:r>
          </a:p>
          <a:p>
            <a:pPr marR="0" lvl="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God remains faithful to His promises to Abram</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Abram’s name changed to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Abraham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(father of many nations): Genesis 17:5</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Sarai’s name changed to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Sarah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(princess – because she will be a mother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of many nations</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Genesis 17:15</a:t>
            </a:r>
          </a:p>
          <a:p>
            <a:pPr marL="342900" indent="-342900">
              <a:lnSpc>
                <a:spcPct val="107000"/>
              </a:lnSpc>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God renews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His promise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to give Abraham and Sarah a son. Genesis 17:16</a:t>
            </a:r>
          </a:p>
          <a:p>
            <a:pPr marL="342900" marR="0" lvl="0" indent="-342900">
              <a:lnSpc>
                <a:spcPct val="107000"/>
              </a:lnSpc>
              <a:spcBef>
                <a:spcPts val="0"/>
              </a:spcBef>
              <a:spcAft>
                <a:spcPts val="0"/>
              </a:spcAft>
              <a:buFont typeface="Symbol" panose="05050102010706020507" pitchFamily="18" charset="2"/>
              <a:buChar char=""/>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Abraham loves Ishmael</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and is distressed Genesis 17:18</a:t>
            </a:r>
          </a:p>
          <a:p>
            <a:pPr marL="342900" marR="0" lvl="0" indent="-342900">
              <a:lnSpc>
                <a:spcPct val="107000"/>
              </a:lnSpc>
              <a:spcBef>
                <a:spcPts val="0"/>
              </a:spcBef>
              <a:spcAft>
                <a:spcPts val="0"/>
              </a:spcAft>
              <a:buFont typeface="Symbol" panose="05050102010706020507" pitchFamily="18" charset="2"/>
              <a:buChar cha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Abraham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pleads with God that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Ishmael might live before God</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Genesis 17:18</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God refuses - The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promised son will be born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his name will be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Isaac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 God will establish His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everlasting covenant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his descendants after him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Genesis 17:19</a:t>
            </a:r>
          </a:p>
          <a:p>
            <a:pPr marL="342900" marR="0" lvl="0" indent="-342900">
              <a:lnSpc>
                <a:spcPct val="107000"/>
              </a:lnSpc>
              <a:spcBef>
                <a:spcPts val="0"/>
              </a:spcBef>
              <a:spcAft>
                <a:spcPts val="0"/>
              </a:spcAft>
              <a:buFont typeface="Symbol" panose="05050102010706020507" pitchFamily="18" charset="2"/>
              <a:buChar char=""/>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 are the descendants of Abraham to whom God’s promises are given?</a:t>
            </a:r>
            <a:endParaRPr lang="en-US" sz="20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5586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6128344"/>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 God had promised: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Abram was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100 years old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Sarah was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90</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Genesis 17:16; Genesis 21:5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child of Promise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was born to Abraham and Sarah: Genesis 21:2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named him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Isaac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Genesis 21:3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Ishmael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son of the slave woman Hagar began mistreating Isaac: Genesis 21:9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Sarah demanded Ishmael not be named an heir with Isaac:  Genesis 21:10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Abraham was greatly distressed: Genesis 21:11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 told Abraham to drive Ishmael and Hagar away: Genesis 21:12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Genesis 21:12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God said to Abraham, </a:t>
            </a:r>
            <a:r>
              <a:rPr lang="en-US" sz="2400" dirty="0">
                <a:latin typeface="Times New Roman" panose="02020603050405020304" pitchFamily="18" charset="0"/>
                <a:cs typeface="Times New Roman" panose="02020603050405020304" pitchFamily="18" charset="0"/>
              </a:rPr>
              <a:t>"Do not let it be displeasing in your sight because of the lad or because of your bondwoman. Whatever Sarah has said to you, listen to her voice; for </a:t>
            </a:r>
            <a:r>
              <a:rPr lang="en-US" sz="2400" b="1" u="sng" dirty="0">
                <a:highlight>
                  <a:srgbClr val="FFFF00"/>
                </a:highlight>
                <a:latin typeface="Times New Roman" panose="02020603050405020304" pitchFamily="18" charset="0"/>
                <a:cs typeface="Times New Roman" panose="02020603050405020304" pitchFamily="18" charset="0"/>
              </a:rPr>
              <a:t>in Isaac your seed</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(descendant) </a:t>
            </a:r>
            <a:r>
              <a:rPr lang="en-US" sz="2400" b="1" u="sng" dirty="0">
                <a:highlight>
                  <a:srgbClr val="FFFF00"/>
                </a:highlight>
                <a:latin typeface="Times New Roman" panose="02020603050405020304" pitchFamily="18" charset="0"/>
                <a:cs typeface="Times New Roman" panose="02020603050405020304" pitchFamily="18" charset="0"/>
              </a:rPr>
              <a:t> shall be called</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qara</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called)</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43246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5601855"/>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is an extremely important revelation: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To Abraham was born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Ishmael and Isaac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both clearly are Abraham’s descendants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God rejected Ishmael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Abraham’s first-born male heir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God chose Isaac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the “Child of Promise”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To Isaac was born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Esau and Jacob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both clearly Abraham’s and Isacc’s descendants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God rejected Esau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Isaac’s first-born male heir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God chose Jacob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renamed Israel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raised up Israel’s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descendants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to become the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2885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991827"/>
            <a:ext cx="11743200" cy="4794646"/>
          </a:xfrm>
          <a:prstGeom prst="rect">
            <a:avLst/>
          </a:prstGeom>
          <a:noFill/>
        </p:spPr>
        <p:txBody>
          <a:bodyPr wrap="square" rtlCol="0">
            <a:spAutoFit/>
          </a:bodyPr>
          <a:lstStyle/>
          <a:p>
            <a:pPr marL="0" marR="0">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Thus through Abraham, Isaac, and Jacob (Israel), God fulfilled His promises:</a:t>
            </a:r>
          </a:p>
          <a:p>
            <a:pPr marL="742950" marR="0" lvl="0" indent="-742950">
              <a:lnSpc>
                <a:spcPct val="107000"/>
              </a:lnSpc>
              <a:spcBef>
                <a:spcPts val="0"/>
              </a:spcBef>
              <a:spcAft>
                <a:spcPts val="0"/>
              </a:spcAft>
              <a:buFont typeface="+mj-lt"/>
              <a:buAutoNum type="arabicPeriod"/>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Multiplied Abraham’s descendants</a:t>
            </a:r>
          </a:p>
          <a:p>
            <a:pPr marL="742950" marR="0" lvl="0" indent="-742950">
              <a:lnSpc>
                <a:spcPct val="107000"/>
              </a:lnSpc>
              <a:spcBef>
                <a:spcPts val="0"/>
              </a:spcBef>
              <a:spcAft>
                <a:spcPts val="0"/>
              </a:spcAft>
              <a:buFont typeface="+mj-lt"/>
              <a:buAutoNum type="arabicPeriod"/>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Blessed Abraham’s descendants</a:t>
            </a:r>
          </a:p>
          <a:p>
            <a:pPr marL="742950" marR="0" lvl="0" indent="-742950">
              <a:lnSpc>
                <a:spcPct val="107000"/>
              </a:lnSpc>
              <a:spcBef>
                <a:spcPts val="0"/>
              </a:spcBef>
              <a:spcAft>
                <a:spcPts val="0"/>
              </a:spcAft>
              <a:buFont typeface="+mj-lt"/>
              <a:buAutoNum type="arabicPeriod"/>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Gave them the Promised Land of Canaan</a:t>
            </a:r>
          </a:p>
          <a:p>
            <a:pPr marL="742950" marR="0" lvl="0" indent="-742950">
              <a:lnSpc>
                <a:spcPct val="107000"/>
              </a:lnSpc>
              <a:spcBef>
                <a:spcPts val="0"/>
              </a:spcBef>
              <a:spcAft>
                <a:spcPts val="0"/>
              </a:spcAft>
              <a:buFont typeface="+mj-lt"/>
              <a:buAutoNum type="arabicPeriod"/>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Made them a great nation – Kingdom of Israel</a:t>
            </a:r>
          </a:p>
          <a:p>
            <a:pPr marL="742950" marR="0" lvl="0" indent="-742950">
              <a:lnSpc>
                <a:spcPct val="107000"/>
              </a:lnSpc>
              <a:spcBef>
                <a:spcPts val="0"/>
              </a:spcBef>
              <a:spcAft>
                <a:spcPts val="0"/>
              </a:spcAft>
              <a:buFont typeface="+mj-lt"/>
              <a:buAutoNum type="arabicPeriod"/>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And raised up the “the Promised blessing to all Nations” – </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the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Messiah through Kingdom of Israel</a:t>
            </a:r>
          </a:p>
        </p:txBody>
      </p:sp>
    </p:spTree>
    <p:extLst>
      <p:ext uri="{BB962C8B-B14F-4D97-AF65-F5344CB8AC3E}">
        <p14:creationId xmlns:p14="http://schemas.microsoft.com/office/powerpoint/2010/main" val="25202519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115200" y="836439"/>
            <a:ext cx="11743200" cy="5605317"/>
          </a:xfrm>
          <a:prstGeom prst="rect">
            <a:avLst/>
          </a:prstGeom>
          <a:noFill/>
        </p:spPr>
        <p:txBody>
          <a:bodyPr wrap="square" rtlCol="0">
            <a:spAutoFit/>
          </a:bodyPr>
          <a:lstStyle/>
          <a:p>
            <a:pPr marL="0" marR="0">
              <a:lnSpc>
                <a:spcPct val="107000"/>
              </a:lnSpc>
              <a:spcBef>
                <a:spcPts val="0"/>
              </a:spcBef>
              <a:spcAft>
                <a:spcPts val="0"/>
              </a:spcAft>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The Promise – Spoken to King David – in a similar way as Abraham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King David is the descendant of Abraham through Isaac. Matthew 1:2-6; Luke 3:31-34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Through King David, God promised He would: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Raise up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David’s descendant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(Jesus) – the Promised Blessing: 2 Samuel 7:12, Gal 3:16</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Establish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David’s descendant’s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(Jesus)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kingdom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(Kingdom of Christ): 2 Samuel 7:12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David’s descendant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(Jesus) will build a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house for God’s name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(Church of Christ): 2 Samuel 7:11; 13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Establish the throne of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David’s descendant’s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(Jesus’)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kingdom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forever (Kingdom of Christ).  2 Samuel 7:13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stablish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forever David’s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house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(church of Christ) and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kingdom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(Kingdom of Christ). 2 Samuel 7:16</a:t>
            </a:r>
          </a:p>
          <a:p>
            <a:pPr marL="342900" indent="-342900">
              <a:lnSpc>
                <a:spcPct val="107000"/>
              </a:lnSpc>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Jesus (the promise) is King David’s descendant from Isaac.  Matthew 1: 6-16; Luke 3:23-31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Thus, Jesus is called the </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Son of David.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Matthew 1:1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2937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0" y="2763477"/>
            <a:ext cx="11743200" cy="781111"/>
          </a:xfrm>
          <a:prstGeom prst="rect">
            <a:avLst/>
          </a:prstGeom>
          <a:noFill/>
        </p:spPr>
        <p:txBody>
          <a:bodyPr wrap="square" rtlCol="0">
            <a:spAutoFit/>
          </a:bodyPr>
          <a:lstStyle/>
          <a:p>
            <a:pPr marL="0" marR="0" algn="ctr">
              <a:lnSpc>
                <a:spcPct val="107000"/>
              </a:lnSpc>
              <a:spcBef>
                <a:spcPts val="0"/>
              </a:spcBef>
              <a:spcAft>
                <a:spcPts val="0"/>
              </a:spcAft>
            </a:pPr>
            <a:r>
              <a:rPr lang="en-US" sz="4400" b="1" kern="100" dirty="0">
                <a:latin typeface="Times New Roman" panose="02020603050405020304" pitchFamily="18" charset="0"/>
                <a:ea typeface="Calibri" panose="020F0502020204030204" pitchFamily="34" charset="0"/>
                <a:cs typeface="Times New Roman" panose="02020603050405020304" pitchFamily="18" charset="0"/>
              </a:rPr>
              <a:t>W</a:t>
            </a: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ho are the descendants of Abraham today?</a:t>
            </a:r>
            <a:endParaRPr lang="en-US" sz="4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1763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30200" y="966427"/>
            <a:ext cx="11029950" cy="5605317"/>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Romans 9:6-11 (Speaking to the Israelites’ rejection of the Messiah)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it 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as though the word of God has failed. For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they are not all Israel who are </a:t>
            </a:r>
            <a:r>
              <a:rPr lang="en-US" sz="2400" b="1" i="1" u="sng" kern="100" dirty="0">
                <a:effectLst/>
                <a:latin typeface="Times New Roman" panose="02020603050405020304" pitchFamily="18" charset="0"/>
                <a:ea typeface="Calibri" panose="020F0502020204030204" pitchFamily="34" charset="0"/>
                <a:cs typeface="Times New Roman" panose="02020603050405020304" pitchFamily="18" charset="0"/>
              </a:rPr>
              <a:t>descended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from Israel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nor are they all children because they are Abraham's descendants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THROUGH</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ISAAC YOUR</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DESCENDANTS WILL BE NAMED</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cap="small" dirty="0">
                <a:effectLst/>
                <a:latin typeface="Times New Roman" panose="02020603050405020304" pitchFamily="18" charset="0"/>
                <a:ea typeface="Calibri" panose="020F0502020204030204" pitchFamily="34" charset="0"/>
                <a:cs typeface="Times New Roman" panose="02020603050405020304" pitchFamily="18" charset="0"/>
              </a:rPr>
              <a:t>kaleo</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 – called)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That is, it is not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children of the flesh who are children of 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children of the promise are regarded as descendants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this is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word of promise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latin typeface="Times New Roman" panose="02020603050405020304" pitchFamily="18" charset="0"/>
                <a:ea typeface="Calibri" panose="020F0502020204030204" pitchFamily="34" charset="0"/>
                <a:cs typeface="Times New Roman" panose="02020603050405020304" pitchFamily="18" charset="0"/>
              </a:rPr>
              <a:t>AT THIS TIME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2400" b="1" u="sng" kern="100" cap="small" dirty="0">
                <a:effectLst/>
                <a:latin typeface="Times New Roman" panose="02020603050405020304" pitchFamily="18" charset="0"/>
                <a:ea typeface="Calibri" panose="020F0502020204030204" pitchFamily="34" charset="0"/>
                <a:cs typeface="Times New Roman" panose="02020603050405020304" pitchFamily="18" charset="0"/>
              </a:rPr>
              <a:t>WILL COME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latin typeface="Times New Roman" panose="02020603050405020304" pitchFamily="18" charset="0"/>
                <a:ea typeface="Calibri" panose="020F0502020204030204" pitchFamily="34" charset="0"/>
                <a:cs typeface="Times New Roman" panose="02020603050405020304" pitchFamily="18" charset="0"/>
              </a:rPr>
              <a:t>SARAH SHALL HAVE A SON</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 chose the second born Isaac over Ishmael) and not only this, but there was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Rebekah also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(wife of Isaac) when she had conceived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twins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by one man (Esau and Jacob), our father Isaac;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though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the twins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were not yet born and had not done anything good or bad, so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purpose according to </a:t>
            </a:r>
            <a:r>
              <a:rPr lang="en-US" sz="2400" b="1" i="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His</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choice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would stand, not because of works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but because of Him who calls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chose the second born and not the first).  </a:t>
            </a:r>
            <a:endPar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Calling and Choosing of Isaac’s Descendants)</a:t>
            </a:r>
            <a:endParaRPr lang="en-US" sz="24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5533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30200" y="966427"/>
            <a:ext cx="11029950" cy="4946932"/>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It is God that calls and chooses us for salvation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Thessalonians 2:14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was for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called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(kaleo – called)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you through our gospel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that you may gain the glory of our Lord Jesus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Thessalonians 2:13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we should always give thanks to God for you, brethren beloved by the Lord,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because God has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chosen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you from the beginning for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salvation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through sanctification by the Spirit and faith in the truth.</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 chose us in Him</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salvation) before </a:t>
            </a:r>
            <a:r>
              <a:rPr lang="en-US" sz="2400" b="1" u="sng" dirty="0">
                <a:highlight>
                  <a:srgbClr val="FFFF00"/>
                </a:highlight>
                <a:latin typeface="Times New Roman" panose="02020603050405020304" pitchFamily="18" charset="0"/>
                <a:cs typeface="Times New Roman" panose="02020603050405020304" pitchFamily="18" charset="0"/>
              </a:rPr>
              <a:t>the foundation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He </a:t>
            </a:r>
            <a:r>
              <a:rPr lang="en-US" sz="2400" b="1" u="sng" dirty="0">
                <a:highlight>
                  <a:srgbClr val="FFFF00"/>
                </a:highlight>
                <a:latin typeface="Times New Roman" panose="02020603050405020304" pitchFamily="18" charset="0"/>
                <a:cs typeface="Times New Roman" panose="02020603050405020304" pitchFamily="18" charset="0"/>
              </a:rPr>
              <a:t>predestined us to adoption as sons </a:t>
            </a:r>
            <a:r>
              <a:rPr lang="en-US" sz="2400" dirty="0">
                <a:latin typeface="Times New Roman" panose="02020603050405020304" pitchFamily="18" charset="0"/>
                <a:cs typeface="Times New Roman" panose="02020603050405020304" pitchFamily="18" charset="0"/>
              </a:rPr>
              <a:t>through Jesus Christ to Himself, according to the kind intention (good pleasure) of His will,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A55F6FAE-8F54-66BA-869D-A803971AD63A}"/>
              </a:ext>
            </a:extLst>
          </p:cNvPr>
          <p:cNvCxnSpPr/>
          <p:nvPr/>
        </p:nvCxnSpPr>
        <p:spPr>
          <a:xfrm>
            <a:off x="4697506" y="2360706"/>
            <a:ext cx="830729" cy="1147482"/>
          </a:xfrm>
          <a:prstGeom prst="straightConnector1">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D0D4F-65EC-0105-6814-20F464E1DC97}"/>
              </a:ext>
            </a:extLst>
          </p:cNvPr>
          <p:cNvCxnSpPr>
            <a:cxnSpLocks/>
          </p:cNvCxnSpPr>
          <p:nvPr/>
        </p:nvCxnSpPr>
        <p:spPr>
          <a:xfrm flipH="1">
            <a:off x="4356847" y="3878729"/>
            <a:ext cx="1171388" cy="836706"/>
          </a:xfrm>
          <a:prstGeom prst="straightConnector1">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9031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30200" y="966427"/>
            <a:ext cx="11029950" cy="4679807"/>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Who does God choose for Salvation</a:t>
            </a:r>
          </a:p>
          <a:p>
            <a:pPr marL="0" marR="0">
              <a:lnSpc>
                <a:spcPct val="107000"/>
              </a:lnSpc>
              <a:spcBef>
                <a:spcPts val="0"/>
              </a:spcBef>
              <a:spcAft>
                <a:spcPts val="0"/>
              </a:spcAft>
            </a:pP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Galatians 3:26-29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For you are all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sons of God</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through faith in Christ Jesus. </a:t>
            </a:r>
            <a:r>
              <a:rPr lang="en-US" sz="2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For all of you who were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have clothed yourselves with Christ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There is neither Jew nor Greek, there is neither slave nor free man, there is neither male nor female; for you are all one in Christ Jesus. </a:t>
            </a:r>
            <a:r>
              <a:rPr lang="en-US" sz="2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if you </a:t>
            </a:r>
            <a:r>
              <a:rPr lang="en-US" sz="2800" b="1" u="sng" kern="1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belong to Christ</a:t>
            </a:r>
            <a:r>
              <a:rPr lang="en-US" sz="2800" b="1" u="sng"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(church of Christ)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then you are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Abraham's descendants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heirs according to promise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Galatians 4:28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you brethren,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like Isaac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children of promise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96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Truth</a:t>
            </a:r>
          </a:p>
        </p:txBody>
      </p:sp>
      <p:sp>
        <p:nvSpPr>
          <p:cNvPr id="3" name="TextBox 2">
            <a:extLst>
              <a:ext uri="{FF2B5EF4-FFF2-40B4-BE49-F238E27FC236}">
                <a16:creationId xmlns:a16="http://schemas.microsoft.com/office/drawing/2014/main" id="{A8C359D8-7793-0674-84B7-146BD0AE8F39}"/>
              </a:ext>
            </a:extLst>
          </p:cNvPr>
          <p:cNvSpPr txBox="1"/>
          <p:nvPr/>
        </p:nvSpPr>
        <p:spPr>
          <a:xfrm>
            <a:off x="800848" y="1956547"/>
            <a:ext cx="10192124" cy="4462760"/>
          </a:xfrm>
          <a:prstGeom prst="rect">
            <a:avLst/>
          </a:prstGeom>
          <a:noFill/>
        </p:spPr>
        <p:txBody>
          <a:bodyPr wrap="square" rtlCol="0">
            <a:spAutoFit/>
          </a:bodyPr>
          <a:lstStyle/>
          <a:p>
            <a:pPr marL="45720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John 17:17 </a:t>
            </a:r>
            <a:r>
              <a:rPr lang="en-US" sz="36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"Sanctify them in the truth;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Your word is truth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Hebrews 6:18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it is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impossible for God to lie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we who have taken refuge would have strong encouragement to take hold of the hope set before us.</a:t>
            </a:r>
          </a:p>
          <a:p>
            <a:pPr marL="17145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0949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a:latin typeface="Times New Roman" panose="02020603050405020304" pitchFamily="18" charset="0"/>
                <a:cs typeface="Times New Roman" panose="02020603050405020304" pitchFamily="18" charset="0"/>
              </a:rPr>
              <a:t>Physical Realm - The Rise and Fall of Kingdoms</a:t>
            </a:r>
            <a:endParaRPr lang="en-US" sz="32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33914C7-E790-FE95-1115-FEC8CC3D7CFE}"/>
              </a:ext>
            </a:extLst>
          </p:cNvPr>
          <p:cNvGraphicFramePr>
            <a:graphicFrameLocks noGrp="1"/>
          </p:cNvGraphicFramePr>
          <p:nvPr>
            <p:extLst>
              <p:ext uri="{D42A27DB-BD31-4B8C-83A1-F6EECF244321}">
                <p14:modId xmlns:p14="http://schemas.microsoft.com/office/powerpoint/2010/main" val="3410825880"/>
              </p:ext>
            </p:extLst>
          </p:nvPr>
        </p:nvGraphicFramePr>
        <p:xfrm>
          <a:off x="330200" y="1574800"/>
          <a:ext cx="11385551" cy="3708400"/>
        </p:xfrm>
        <a:graphic>
          <a:graphicData uri="http://schemas.openxmlformats.org/drawingml/2006/table">
            <a:tbl>
              <a:tblPr firstRow="1" firstCol="1" bandRow="1">
                <a:tableStyleId>{5C22544A-7EE6-4342-B048-85BDC9FD1C3A}</a:tableStyleId>
              </a:tblPr>
              <a:tblGrid>
                <a:gridCol w="4578882">
                  <a:extLst>
                    <a:ext uri="{9D8B030D-6E8A-4147-A177-3AD203B41FA5}">
                      <a16:colId xmlns:a16="http://schemas.microsoft.com/office/drawing/2014/main" val="386280987"/>
                    </a:ext>
                  </a:extLst>
                </a:gridCol>
                <a:gridCol w="3255363">
                  <a:extLst>
                    <a:ext uri="{9D8B030D-6E8A-4147-A177-3AD203B41FA5}">
                      <a16:colId xmlns:a16="http://schemas.microsoft.com/office/drawing/2014/main" val="4063084394"/>
                    </a:ext>
                  </a:extLst>
                </a:gridCol>
                <a:gridCol w="3551306">
                  <a:extLst>
                    <a:ext uri="{9D8B030D-6E8A-4147-A177-3AD203B41FA5}">
                      <a16:colId xmlns:a16="http://schemas.microsoft.com/office/drawing/2014/main" val="2616152176"/>
                    </a:ext>
                  </a:extLst>
                </a:gridCol>
              </a:tblGrid>
              <a:tr h="616901">
                <a:tc gridSpan="3">
                  <a:txBody>
                    <a:bodyPr/>
                    <a:lstStyle/>
                    <a:p>
                      <a:pPr marL="0" marR="0" algn="ctr">
                        <a:lnSpc>
                          <a:spcPct val="107000"/>
                        </a:lnSpc>
                        <a:spcBef>
                          <a:spcPts val="0"/>
                        </a:spcBef>
                        <a:spcAft>
                          <a:spcPts val="0"/>
                        </a:spcAft>
                      </a:pPr>
                      <a:r>
                        <a:rPr lang="en-US" sz="2800" kern="100" dirty="0">
                          <a:effectLst/>
                          <a:latin typeface="Times New Roman" panose="02020603050405020304" pitchFamily="18" charset="0"/>
                          <a:cs typeface="Times New Roman" panose="02020603050405020304" pitchFamily="18" charset="0"/>
                        </a:rPr>
                        <a:t>God’s Promised Blessings to Abraham</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4234522"/>
                  </a:ext>
                </a:extLst>
              </a:tr>
              <a:tr h="616901">
                <a:tc>
                  <a:txBody>
                    <a:bodyPr/>
                    <a:lstStyle/>
                    <a:p>
                      <a:pPr marL="0" marR="0">
                        <a:lnSpc>
                          <a:spcPct val="107000"/>
                        </a:lnSpc>
                        <a:spcBef>
                          <a:spcPts val="0"/>
                        </a:spcBef>
                        <a:spcAft>
                          <a:spcPts val="0"/>
                        </a:spcAft>
                      </a:pPr>
                      <a:r>
                        <a:rPr lang="en-US" sz="2800" kern="100" dirty="0">
                          <a:effectLst/>
                          <a:latin typeface="Times New Roman" panose="02020603050405020304" pitchFamily="18" charset="0"/>
                          <a:cs typeface="Times New Roman" panose="02020603050405020304" pitchFamily="18" charset="0"/>
                        </a:rPr>
                        <a:t>Promised Land</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Canaan</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07000"/>
                        </a:lnSpc>
                        <a:spcBef>
                          <a:spcPts val="0"/>
                        </a:spcBef>
                        <a:spcAft>
                          <a:spcPts val="0"/>
                        </a:spcAft>
                      </a:pPr>
                      <a:r>
                        <a:rPr lang="en-US" sz="2800" b="1" kern="100">
                          <a:effectLst/>
                          <a:latin typeface="Times New Roman" panose="02020603050405020304" pitchFamily="18" charset="0"/>
                          <a:cs typeface="Times New Roman" panose="02020603050405020304" pitchFamily="18" charset="0"/>
                        </a:rPr>
                        <a:t>Heaven</a:t>
                      </a:r>
                      <a:endParaRPr lang="en-US" sz="28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127760137"/>
                  </a:ext>
                </a:extLst>
              </a:tr>
              <a:tr h="616901">
                <a:tc>
                  <a:txBody>
                    <a:bodyPr/>
                    <a:lstStyle/>
                    <a:p>
                      <a:pPr marL="0" marR="0">
                        <a:lnSpc>
                          <a:spcPct val="107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Abraham’s Descendants</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Children of Israel</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Children of Promise</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582209916"/>
                  </a:ext>
                </a:extLst>
              </a:tr>
              <a:tr h="616901">
                <a:tc>
                  <a:txBody>
                    <a:bodyPr/>
                    <a:lstStyle/>
                    <a:p>
                      <a:pPr marL="0" marR="0">
                        <a:lnSpc>
                          <a:spcPct val="107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Law</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Law of Moses</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Law of Christ</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263831822"/>
                  </a:ext>
                </a:extLst>
              </a:tr>
              <a:tr h="616901">
                <a:tc>
                  <a:txBody>
                    <a:bodyPr/>
                    <a:lstStyle/>
                    <a:p>
                      <a:pPr marL="0" marR="0">
                        <a:lnSpc>
                          <a:spcPct val="107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Promised Kingdom</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Kingdom of Israel</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Kingdom of Christ</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564513783"/>
                  </a:ext>
                </a:extLst>
              </a:tr>
              <a:tr h="623895">
                <a:tc>
                  <a:txBody>
                    <a:bodyPr/>
                    <a:lstStyle/>
                    <a:p>
                      <a:pPr marL="0" marR="0">
                        <a:lnSpc>
                          <a:spcPct val="107000"/>
                        </a:lnSpc>
                        <a:spcBef>
                          <a:spcPts val="0"/>
                        </a:spcBef>
                        <a:spcAft>
                          <a:spcPts val="0"/>
                        </a:spcAft>
                      </a:pPr>
                      <a:r>
                        <a:rPr lang="en-US" sz="2800" kern="100" dirty="0">
                          <a:effectLst/>
                          <a:latin typeface="Times New Roman" panose="02020603050405020304" pitchFamily="18" charset="0"/>
                          <a:cs typeface="Times New Roman" panose="02020603050405020304" pitchFamily="18" charset="0"/>
                        </a:rPr>
                        <a:t>Promised Blessing</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Will come….</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07000"/>
                        </a:lnSpc>
                        <a:spcBef>
                          <a:spcPts val="0"/>
                        </a:spcBef>
                        <a:spcAft>
                          <a:spcPts val="0"/>
                        </a:spcAft>
                      </a:pPr>
                      <a:r>
                        <a:rPr lang="en-US" sz="2800" b="1" kern="100" dirty="0">
                          <a:effectLst/>
                          <a:latin typeface="Times New Roman" panose="02020603050405020304" pitchFamily="18" charset="0"/>
                          <a:cs typeface="Times New Roman" panose="02020603050405020304" pitchFamily="18" charset="0"/>
                        </a:rPr>
                        <a:t>Jesus is the “Promise”</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407073029"/>
                  </a:ext>
                </a:extLst>
              </a:tr>
            </a:tbl>
          </a:graphicData>
        </a:graphic>
      </p:graphicFrame>
    </p:spTree>
    <p:extLst>
      <p:ext uri="{BB962C8B-B14F-4D97-AF65-F5344CB8AC3E}">
        <p14:creationId xmlns:p14="http://schemas.microsoft.com/office/powerpoint/2010/main" val="3036865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45600" y="991827"/>
            <a:ext cx="11332800" cy="5262979"/>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 a prophetic copy (shadow) of the coming church and the true Kingdom of Heaven –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Kingdom in which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an interim or provisional means by which He would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cleanse His people of their sins – imperfect animal blood</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Kingdom in which God provisionally established the means for Him to have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union with His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Kingdom by which God established the means for Him to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dwell among His children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for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His children to dwell with 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 means was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tabernacle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is a grand and epic picture of </a:t>
            </a: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Fallen World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buFont typeface="Symbol" panose="05050102010706020507" pitchFamily="18"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Heaven – and our access into Heaven</a:t>
            </a:r>
          </a:p>
          <a:p>
            <a:pPr marL="342900" indent="-342900">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Kingdom that brought forth Christ (promised blessing) and Christ’s kingdom</a:t>
            </a:r>
          </a:p>
        </p:txBody>
      </p:sp>
    </p:spTree>
    <p:extLst>
      <p:ext uri="{BB962C8B-B14F-4D97-AF65-F5344CB8AC3E}">
        <p14:creationId xmlns:p14="http://schemas.microsoft.com/office/powerpoint/2010/main" val="13909382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2" name="TextBox 1">
            <a:extLst>
              <a:ext uri="{FF2B5EF4-FFF2-40B4-BE49-F238E27FC236}">
                <a16:creationId xmlns:a16="http://schemas.microsoft.com/office/drawing/2014/main" id="{5A6299C1-9016-7915-C757-0578CF9F417C}"/>
              </a:ext>
            </a:extLst>
          </p:cNvPr>
          <p:cNvSpPr txBox="1"/>
          <p:nvPr/>
        </p:nvSpPr>
        <p:spPr>
          <a:xfrm>
            <a:off x="345600" y="991827"/>
            <a:ext cx="11332800" cy="4832092"/>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Which brings us to the kingdom of Egypt – the copy of the fallen world.  </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Background Review</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God spoke 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promised blessing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to Abraham</a:t>
            </a:r>
          </a:p>
          <a:p>
            <a:pPr marL="800100" lvl="1" indent="-342900">
              <a:buFont typeface="Courier New" panose="02070309020205020404" pitchFamily="49" charset="0"/>
              <a:buChar char="o"/>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God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began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forming His people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land of Canaan</a:t>
            </a:r>
          </a:p>
          <a:p>
            <a:pPr marL="800100" lvl="1" indent="-342900">
              <a:buFont typeface="Courier New" panose="02070309020205020404" pitchFamily="49" charset="0"/>
              <a:buChar char="o"/>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Canaan is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land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to which God called Abraham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his descendants</a:t>
            </a:r>
          </a:p>
          <a:p>
            <a:pPr marL="800100" lvl="1" indent="-342900">
              <a:buFont typeface="Courier New" panose="02070309020205020404" pitchFamily="49" charset="0"/>
              <a:buChar char="o"/>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Canaan is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land 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promised to give Abraham’s descendants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hence the term, the “Promised Land.”</a:t>
            </a:r>
          </a:p>
          <a:p>
            <a:pPr marL="800100" lvl="1" indent="-342900">
              <a:buFont typeface="Courier New" panose="02070309020205020404" pitchFamily="49" charset="0"/>
              <a:buChar char="o"/>
            </a:pPr>
            <a:r>
              <a:rPr lang="en-US" sz="2800" dirty="0">
                <a:latin typeface="Times New Roman" panose="02020603050405020304" pitchFamily="18" charset="0"/>
                <a:ea typeface="Calibri" panose="020F0502020204030204" pitchFamily="34" charset="0"/>
                <a:cs typeface="Times New Roman" panose="02020603050405020304" pitchFamily="18" charset="0"/>
              </a:rPr>
              <a:t>Canaan is the land upon which God would establish His kingdom – the </a:t>
            </a:r>
            <a:r>
              <a:rPr lang="en-US" sz="2800" b="1" dirty="0">
                <a:latin typeface="Times New Roman" panose="02020603050405020304" pitchFamily="18" charset="0"/>
                <a:ea typeface="Calibri" panose="020F0502020204030204" pitchFamily="34" charset="0"/>
                <a:cs typeface="Times New Roman" panose="02020603050405020304" pitchFamily="18" charset="0"/>
              </a:rPr>
              <a:t>Kingdom of Israel</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13011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3" name="TextBox 2">
            <a:extLst>
              <a:ext uri="{FF2B5EF4-FFF2-40B4-BE49-F238E27FC236}">
                <a16:creationId xmlns:a16="http://schemas.microsoft.com/office/drawing/2014/main" id="{1B23B588-61BA-996A-AA6E-D6F1A4A1499E}"/>
              </a:ext>
            </a:extLst>
          </p:cNvPr>
          <p:cNvSpPr txBox="1"/>
          <p:nvPr/>
        </p:nvSpPr>
        <p:spPr>
          <a:xfrm>
            <a:off x="655200" y="916764"/>
            <a:ext cx="10542896"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But first before the receiving the Promised Land and the Kingdom, God informed Abraham that His people would fall into Egyptian bondage for 400 years.  This foreign land of slavery is a figure of this fallen world</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Fallen Kingdom of the World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Ruler: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Pharaoh – foreign ruler who is not of God’s Abrahamic people - Hebrews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Subjects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Egyptians under which the non-citizen Hebrew slaves – God’s future children – were oppressed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grangted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 ruling authority</a:t>
            </a: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Law:</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Pharaoh’s and Egypt’s Laws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Realm: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Egypt – a foreign land that was not the Hebrews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Possession of the Realm: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Pharaoh and his people, i.e., a foreign land for God’s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State of the Subjects: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Slavery and Oppression</a:t>
            </a:r>
          </a:p>
          <a:p>
            <a:pPr marL="342900" marR="0" lvl="0" indent="-342900">
              <a:spcBef>
                <a:spcPts val="0"/>
              </a:spcBef>
              <a:spcAft>
                <a:spcPts val="0"/>
              </a:spcAft>
              <a:buFont typeface="Symbol" panose="05050102010706020507" pitchFamily="18" charset="2"/>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Relationship with God:</a:t>
            </a:r>
            <a:r>
              <a:rPr lang="en-US" sz="2400" dirty="0">
                <a:latin typeface="Times New Roman" panose="02020603050405020304" pitchFamily="18" charset="0"/>
                <a:ea typeface="Calibri" panose="020F0502020204030204" pitchFamily="34" charset="0"/>
                <a:cs typeface="Times New Roman" panose="02020603050405020304" pitchFamily="18" charset="0"/>
              </a:rPr>
              <a:t> Separation – but God is working to reunite Himself to them</a:t>
            </a:r>
            <a:endParaRPr lang="en-US" dirty="0"/>
          </a:p>
        </p:txBody>
      </p:sp>
    </p:spTree>
    <p:extLst>
      <p:ext uri="{BB962C8B-B14F-4D97-AF65-F5344CB8AC3E}">
        <p14:creationId xmlns:p14="http://schemas.microsoft.com/office/powerpoint/2010/main" val="7509881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
        <p:nvSpPr>
          <p:cNvPr id="3" name="TextBox 2">
            <a:extLst>
              <a:ext uri="{FF2B5EF4-FFF2-40B4-BE49-F238E27FC236}">
                <a16:creationId xmlns:a16="http://schemas.microsoft.com/office/drawing/2014/main" id="{1B23B588-61BA-996A-AA6E-D6F1A4A1499E}"/>
              </a:ext>
            </a:extLst>
          </p:cNvPr>
          <p:cNvSpPr txBox="1"/>
          <p:nvPr/>
        </p:nvSpPr>
        <p:spPr>
          <a:xfrm>
            <a:off x="914400" y="1132764"/>
            <a:ext cx="10542896" cy="4832092"/>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delivered His future children out of Egyptian bondage through</a:t>
            </a:r>
          </a:p>
          <a:p>
            <a:pPr marL="457200" marR="0" lvl="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sacrifice of the Passover Lamb</a:t>
            </a:r>
          </a:p>
          <a:p>
            <a:pPr marL="457200" marR="0" lvl="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Lamb’s blood saves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Israelites from the death God brought upon Pharaoh and his people.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Passover lamb is the prophetic figure of Christ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Cor 5:7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God brought the Israelites out of bondage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gave them His covenant – 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Law of Moses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Exodus 24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brought them into the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Promised Land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Exodus 24-40, Book of Numbers and Joshua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made them into a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Holy Kingdom of Priests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Exodus 19:6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This kingdom is the prophetic figure of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6154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13986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Ruler: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God’s People - Hebrew Kings and Priests </a:t>
            </a: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Subjects: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Hebrew Citizens of Israel – God’s chosen people </a:t>
            </a: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Law: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Law of Moses – God’s Covenant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Realm: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Land of Canaan – “Promised Land”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Possession of the Kingdom: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God’s Children – Hebrew People – heirs by right of Inheritance and Promise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State of the Subjects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Freedom, Peace, Protection and Rest (Sabbath)</a:t>
            </a:r>
          </a:p>
          <a:p>
            <a:pPr marL="342900" marR="0" lvl="0" indent="-342900">
              <a:spcBef>
                <a:spcPts val="0"/>
              </a:spcBef>
              <a:spcAft>
                <a:spcPts val="0"/>
              </a:spcAft>
              <a:buFont typeface="Symbol" panose="05050102010706020507" pitchFamily="18"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Relationship with God: </a:t>
            </a:r>
            <a:r>
              <a:rPr lang="en-US" sz="2800" dirty="0">
                <a:latin typeface="Times New Roman" panose="02020603050405020304" pitchFamily="18" charset="0"/>
                <a:ea typeface="Calibri" panose="020F0502020204030204" pitchFamily="34" charset="0"/>
                <a:cs typeface="Times New Roman" panose="02020603050405020304" pitchFamily="18" charset="0"/>
              </a:rPr>
              <a:t>Union – God dwelt with man – Provisionally through the Tabernacle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55517541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God’s Declarations concerning the Kingdom of Israel under Old Covenant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25:8-9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"Let them construct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sanctuary for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may dwell among them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"According to all that I am going to show you,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pattern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tabernacle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the pattern of all its furniture, just so you shall construct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29:45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dwell among the sons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Israel and will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their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Leviticus 26:11-12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'Moreover, I will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make My dwelling among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My soul will not reject you.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also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walk among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your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shall be My people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Leviticus 11:45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I am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brought you up from the land of Egypt to be your God; thus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 shall be holy, for I am holy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7989043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4585871"/>
          </a:xfrm>
          <a:prstGeom prst="rect">
            <a:avLst/>
          </a:prstGeom>
          <a:noFill/>
        </p:spPr>
        <p:txBody>
          <a:bodyPr wrap="square" rtlCol="0">
            <a:spAutoFit/>
          </a:bodyPr>
          <a:lstStyle/>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God’s Declarations concerning the Kingdom of Israel under the Old Covenant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Deuteronomy 7:6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you are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holy people</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God;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God has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chosen you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to be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people for His own possession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out of all the peoples who are on the face of the earth.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19:5-6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then, if you will indeed obey My voice and keep My covenant, then you shall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own possession among all the peoples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all the earth is Mine;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you shall be to Me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priests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These are the words that you shall speak to the sons of Israel."</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82489505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63198"/>
          </a:xfrm>
          <a:prstGeom prst="rect">
            <a:avLst/>
          </a:prstGeom>
          <a:noFill/>
        </p:spPr>
        <p:txBody>
          <a:bodyPr wrap="square" rtlCol="0">
            <a:spAutoFit/>
          </a:bodyPr>
          <a:lstStyle/>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God’s Declarations concerning the Kingdom of Christ under New Covenant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Hebrews 8:10 </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FOR THIS IS THE COVENANT THAT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I WILL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MAKE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WILL PUT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MY LAWS INTO THEIR MINDS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WILL WRITE THEM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ON THEIR HEARTS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WILL BE THEIR</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 THEY SHALL BE</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 Corinthians 6:16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said, "I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DWELL IN THEM</a:t>
            </a:r>
            <a:r>
              <a:rPr lang="en-US" sz="240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WALK AMONG THEM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WILL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 THEIR</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AND THEY SHALL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1:15-16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like the Holy One who called you, be holy yourselves also in all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behavior;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because it is written,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SHALL BE HOLY</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 HOLY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PRIESTHOOD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NATION</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who has called you out of darkness into His marvelous light;</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51290776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139869"/>
          </a:xfrm>
          <a:prstGeom prst="rect">
            <a:avLst/>
          </a:prstGeom>
          <a:noFill/>
        </p:spPr>
        <p:txBody>
          <a:bodyPr wrap="square" rtlCol="0">
            <a:spAutoFit/>
          </a:bodyPr>
          <a:lstStyle/>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God’s Declarations concerning the Kingdom of Christ under New Covenant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Thessalonians 2:13</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But we should always give thanks to God for you, brethren beloved by the Lord, because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chosen you from the beginning for salvation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through sanctification by the Spirit and faith in the truth.</a:t>
            </a:r>
          </a:p>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Ephesians 1:4-5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just as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chose us in Him</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 Christ for salvation) before the foundation of the world, that we would be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and blameless</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before Him. In love </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He predestined us to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adoption as sons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through Jesus Christ to Himself, according to the kind intention of His will,</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51674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Truth</a:t>
            </a:r>
          </a:p>
        </p:txBody>
      </p:sp>
      <p:sp>
        <p:nvSpPr>
          <p:cNvPr id="3" name="TextBox 2">
            <a:extLst>
              <a:ext uri="{FF2B5EF4-FFF2-40B4-BE49-F238E27FC236}">
                <a16:creationId xmlns:a16="http://schemas.microsoft.com/office/drawing/2014/main" id="{A8C359D8-7793-0674-84B7-146BD0AE8F39}"/>
              </a:ext>
            </a:extLst>
          </p:cNvPr>
          <p:cNvSpPr txBox="1"/>
          <p:nvPr/>
        </p:nvSpPr>
        <p:spPr>
          <a:xfrm>
            <a:off x="800848" y="1956547"/>
            <a:ext cx="10192124" cy="4031873"/>
          </a:xfrm>
          <a:prstGeom prst="rect">
            <a:avLst/>
          </a:prstGeom>
          <a:noFill/>
        </p:spPr>
        <p:txBody>
          <a:bodyPr wrap="square" rtlCol="0">
            <a:spAutoFit/>
          </a:bodyPr>
          <a:lstStyle/>
          <a:p>
            <a:pPr marL="457200" marR="0" lvl="0" indent="-457200">
              <a:spcBef>
                <a:spcPts val="0"/>
              </a:spcBef>
              <a:spcAft>
                <a:spcPts val="0"/>
              </a:spcAft>
              <a:buSzPts val="1100"/>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Truth never contradicts truth.  When two truths cross, they confirm one another.</a:t>
            </a:r>
          </a:p>
          <a:p>
            <a:pPr marL="914400" lvl="1" indent="-457200">
              <a:buSzPct val="390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ften reference other verses of scripture</a:t>
            </a:r>
          </a:p>
          <a:p>
            <a:pPr marL="914400" lvl="1" indent="-457200">
              <a:buSzPct val="39000"/>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Confirm, clarify, and expand upon the truth at hand</a:t>
            </a:r>
          </a:p>
          <a:p>
            <a:pPr marL="342900" marR="0" lvl="0" indent="-342900">
              <a:spcBef>
                <a:spcPts val="0"/>
              </a:spcBef>
              <a:spcAft>
                <a:spcPts val="0"/>
              </a:spcAft>
              <a:buSzPts val="1100"/>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Truth always contradicts lies.</a:t>
            </a:r>
          </a:p>
          <a:p>
            <a:pPr marL="342900" marR="0" lvl="0" indent="-342900">
              <a:spcBef>
                <a:spcPts val="0"/>
              </a:spcBef>
              <a:spcAft>
                <a:spcPts val="0"/>
              </a:spcAft>
              <a:buSzPts val="1100"/>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Lies always contradict truth.</a:t>
            </a:r>
          </a:p>
          <a:p>
            <a:pPr marL="342900" marR="0" lvl="0" indent="-342900">
              <a:spcBef>
                <a:spcPts val="0"/>
              </a:spcBef>
              <a:spcAft>
                <a:spcPts val="0"/>
              </a:spcAft>
              <a:buSzPts val="1100"/>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Unless artfully constructed, lies often contradict other lies</a:t>
            </a:r>
          </a:p>
          <a:p>
            <a:pPr marL="17145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24299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90184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5"/>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God’s Holy Priesthood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will be a priesthood –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Key word: Priest, those chosen to enter the tabernacle – the dwelling place of God – picture of the church and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p>
          <a:p>
            <a:pPr marR="0" lvl="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6"/>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God’s Holy Nation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will be a Holy Nation –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Nation (the church)</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9571310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4770537"/>
          </a:xfrm>
          <a:prstGeom prst="rect">
            <a:avLst/>
          </a:prstGeom>
          <a:noFill/>
        </p:spPr>
        <p:txBody>
          <a:bodyPr wrap="square" rtlCol="0">
            <a:spAutoFit/>
          </a:bodyPr>
          <a:lstStyle/>
          <a:p>
            <a:pPr marR="0" lvl="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Kingdom and Church of Christ</a:t>
            </a: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Ruler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Sons of God (in the flesh)– Kings and Priests – Christ and God’s other sons (saints in the church) all under God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Subjects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Sons of God are the kingdom’s citizens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Law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God’s word: Law of Christ,  the New Covenant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Realm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Possession of Realm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Heaven given to God’s sons by right of Promise and heirs by right of law</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State of the Subjects: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Freedom, Peace, Protection and Rest –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eden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latin typeface="Times New Roman" panose="02020603050405020304" pitchFamily="18" charset="0"/>
                <a:ea typeface="Calibri" panose="020F0502020204030204" pitchFamily="34" charset="0"/>
                <a:cs typeface="Times New Roman" panose="02020603050405020304" pitchFamily="18" charset="0"/>
              </a:rPr>
              <a:t>Relationship with God</a:t>
            </a:r>
            <a:r>
              <a:rPr lang="en-US" sz="2800" dirty="0">
                <a:latin typeface="Times New Roman" panose="02020603050405020304" pitchFamily="18" charset="0"/>
                <a:ea typeface="Calibri" panose="020F0502020204030204" pitchFamily="34" charset="0"/>
                <a:cs typeface="Times New Roman" panose="02020603050405020304" pitchFamily="18" charset="0"/>
              </a:rPr>
              <a:t>: Union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0064021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461665"/>
          </a:xfrm>
          <a:prstGeom prst="rect">
            <a:avLst/>
          </a:prstGeom>
          <a:noFill/>
        </p:spPr>
        <p:txBody>
          <a:bodyPr wrap="square" rtlCol="0">
            <a:spAutoFit/>
          </a:bodyPr>
          <a:lstStyle/>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Life and Death</a:t>
            </a:r>
          </a:p>
        </p:txBody>
      </p:sp>
    </p:spTree>
    <p:extLst>
      <p:ext uri="{BB962C8B-B14F-4D97-AF65-F5344CB8AC3E}">
        <p14:creationId xmlns:p14="http://schemas.microsoft.com/office/powerpoint/2010/main" val="213678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Truth</a:t>
            </a:r>
          </a:p>
        </p:txBody>
      </p:sp>
      <p:sp>
        <p:nvSpPr>
          <p:cNvPr id="3" name="TextBox 2">
            <a:extLst>
              <a:ext uri="{FF2B5EF4-FFF2-40B4-BE49-F238E27FC236}">
                <a16:creationId xmlns:a16="http://schemas.microsoft.com/office/drawing/2014/main" id="{A8C359D8-7793-0674-84B7-146BD0AE8F39}"/>
              </a:ext>
            </a:extLst>
          </p:cNvPr>
          <p:cNvSpPr txBox="1"/>
          <p:nvPr/>
        </p:nvSpPr>
        <p:spPr>
          <a:xfrm>
            <a:off x="478118" y="1778747"/>
            <a:ext cx="10192124" cy="4524315"/>
          </a:xfrm>
          <a:prstGeom prst="rect">
            <a:avLst/>
          </a:prstGeom>
          <a:noFill/>
        </p:spPr>
        <p:txBody>
          <a:bodyPr wrap="square" rtlCol="0">
            <a:spAutoFit/>
          </a:bodyPr>
          <a:lstStyle/>
          <a:p>
            <a:pPr marL="45720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Application:</a:t>
            </a:r>
          </a:p>
          <a:p>
            <a:pPr marL="800100" lvl="1" indent="-342900">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Where it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seems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two passages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contradict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each other, do not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disregard one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hold to the other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1200150" lvl="2" indent="-285750">
              <a:buFont typeface="Courier New" panose="02070309020205020404" pitchFamily="49" charset="0"/>
              <a:buChar char="o"/>
            </a:pPr>
            <a:r>
              <a:rPr lang="en-US" sz="3200" dirty="0">
                <a:latin typeface="Times New Roman" panose="02020603050405020304" pitchFamily="18" charset="0"/>
                <a:ea typeface="Calibri" panose="020F0502020204030204" pitchFamily="34" charset="0"/>
                <a:cs typeface="Times New Roman" panose="02020603050405020304" pitchFamily="18" charset="0"/>
              </a:rPr>
              <a:t>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on’t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disregard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verses of scripture</a:t>
            </a:r>
          </a:p>
          <a:p>
            <a:pPr marL="1200150" lvl="2" indent="-285750">
              <a:buFont typeface="Courier New" panose="02070309020205020404" pitchFamily="49" charset="0"/>
              <a:buChar char="o"/>
            </a:pP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Reconcile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them to better understand both verses resulting in a greater insight into God’s revelation.</a:t>
            </a:r>
          </a:p>
          <a:p>
            <a:pPr marL="800100" lvl="1" indent="-342900">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Do not discount a verse or set of biblical passages as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figurative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unless the bible clearly shows God is speaking figuratively such as in a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parable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520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Truth</a:t>
            </a:r>
          </a:p>
        </p:txBody>
      </p:sp>
      <p:sp>
        <p:nvSpPr>
          <p:cNvPr id="3" name="TextBox 2">
            <a:extLst>
              <a:ext uri="{FF2B5EF4-FFF2-40B4-BE49-F238E27FC236}">
                <a16:creationId xmlns:a16="http://schemas.microsoft.com/office/drawing/2014/main" id="{A8C359D8-7793-0674-84B7-146BD0AE8F39}"/>
              </a:ext>
            </a:extLst>
          </p:cNvPr>
          <p:cNvSpPr txBox="1"/>
          <p:nvPr/>
        </p:nvSpPr>
        <p:spPr>
          <a:xfrm>
            <a:off x="624168" y="1651747"/>
            <a:ext cx="10192124" cy="5016758"/>
          </a:xfrm>
          <a:prstGeom prst="rect">
            <a:avLst/>
          </a:prstGeom>
          <a:noFill/>
        </p:spPr>
        <p:txBody>
          <a:bodyPr wrap="square" rtlCol="0">
            <a:spAutoFit/>
          </a:bodyPr>
          <a:lstStyle/>
          <a:p>
            <a:pPr lvl="1"/>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Many Denominational Churches have literally disregarded verses of scripture: Homosexuality, Divorce, Abortion, and much more</a:t>
            </a:r>
          </a:p>
          <a:p>
            <a:pPr lvl="1"/>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lvl="1"/>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Other Churches reconcile conflicting verses by declaring the literal meaning of a verse as figurative or symbolic.</a:t>
            </a:r>
          </a:p>
          <a:p>
            <a:pPr marL="914400" lvl="1"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They assign a different meaning to the literal words they identify as symbolic or figurative</a:t>
            </a:r>
          </a:p>
          <a:p>
            <a:pPr marL="914400" lvl="1" indent="-457200">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Change the literal meaning to fit their theological bias – doctrinal views – and its quite common</a:t>
            </a:r>
          </a:p>
        </p:txBody>
      </p:sp>
    </p:spTree>
    <p:extLst>
      <p:ext uri="{BB962C8B-B14F-4D97-AF65-F5344CB8AC3E}">
        <p14:creationId xmlns:p14="http://schemas.microsoft.com/office/powerpoint/2010/main" val="293000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Foundational Scriptural Truths</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3816429"/>
          </a:xfrm>
          <a:prstGeom prst="rect">
            <a:avLst/>
          </a:prstGeom>
          <a:noFill/>
        </p:spPr>
        <p:txBody>
          <a:bodyPr wrap="square" rtlCol="0">
            <a:spAutoFit/>
          </a:bodyPr>
          <a:lstStyle/>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Ephesians 2:19-22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you are fellow citizens with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saints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are of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God's household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(Christ’s church)  having been built on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foundation of the apostles and prophets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(God’s Word), Christ Jesus Himself being the corner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stone,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whom the whole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building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(Christ’s Church) being fitted together, is growing into a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holy temple in the Lord</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(Christ’s Church)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whom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also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(saints – living stones) are being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built together into a dwelling of God in the Spirit</a:t>
            </a:r>
            <a:r>
              <a:rPr lang="en-US" sz="2800" dirty="0">
                <a:latin typeface="Times New Roman" panose="02020603050405020304" pitchFamily="18" charset="0"/>
                <a:ea typeface="Calibri" panose="020F0502020204030204" pitchFamily="34" charset="0"/>
                <a:cs typeface="Times New Roman" panose="02020603050405020304" pitchFamily="18" charset="0"/>
              </a:rPr>
              <a:t> (Christ’s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891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Truth</a:t>
            </a:r>
          </a:p>
        </p:txBody>
      </p:sp>
      <p:sp>
        <p:nvSpPr>
          <p:cNvPr id="3" name="TextBox 2">
            <a:extLst>
              <a:ext uri="{FF2B5EF4-FFF2-40B4-BE49-F238E27FC236}">
                <a16:creationId xmlns:a16="http://schemas.microsoft.com/office/drawing/2014/main" id="{A8C359D8-7793-0674-84B7-146BD0AE8F39}"/>
              </a:ext>
            </a:extLst>
          </p:cNvPr>
          <p:cNvSpPr txBox="1"/>
          <p:nvPr/>
        </p:nvSpPr>
        <p:spPr>
          <a:xfrm>
            <a:off x="624168" y="1651747"/>
            <a:ext cx="10192124" cy="4832092"/>
          </a:xfrm>
          <a:prstGeom prst="rect">
            <a:avLst/>
          </a:prstGeom>
          <a:noFill/>
        </p:spPr>
        <p:txBody>
          <a:bodyPr wrap="square" rtlCol="0">
            <a:spAutoFit/>
          </a:bodyPr>
          <a:lstStyle/>
          <a:p>
            <a:pPr marL="97155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Ephesians 2:8-9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For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by grace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you have been saved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through faith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that not of yourselves,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it 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gift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not as a result of works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that no one may boast.</a:t>
            </a:r>
          </a:p>
          <a:p>
            <a:pPr marL="9715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715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7:21-23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"Not everyone who says to Me, 'Lord, Lord,' will enter the kingdom of heaven, but 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who does the will of My Father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who is in heaven </a:t>
            </a:r>
            <a:r>
              <a:rPr lang="en-US" sz="2800" b="1" i="1" u="sng" dirty="0">
                <a:effectLst/>
                <a:latin typeface="Times New Roman" panose="02020603050405020304" pitchFamily="18" charset="0"/>
                <a:ea typeface="Calibri" panose="020F0502020204030204" pitchFamily="34" charset="0"/>
                <a:cs typeface="Times New Roman" panose="02020603050405020304" pitchFamily="18" charset="0"/>
              </a:rPr>
              <a:t>will enter</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715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7155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James 2:24-26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You see that a man 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justified by works and not by faith alone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just as the body without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spirit is dead, so also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faith without works is dead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0615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Completeness</a:t>
            </a:r>
          </a:p>
        </p:txBody>
      </p:sp>
      <p:sp>
        <p:nvSpPr>
          <p:cNvPr id="3" name="TextBox 2">
            <a:extLst>
              <a:ext uri="{FF2B5EF4-FFF2-40B4-BE49-F238E27FC236}">
                <a16:creationId xmlns:a16="http://schemas.microsoft.com/office/drawing/2014/main" id="{A8C359D8-7793-0674-84B7-146BD0AE8F39}"/>
              </a:ext>
            </a:extLst>
          </p:cNvPr>
          <p:cNvSpPr txBox="1"/>
          <p:nvPr/>
        </p:nvSpPr>
        <p:spPr>
          <a:xfrm>
            <a:off x="624168" y="1651747"/>
            <a:ext cx="10192124" cy="4524315"/>
          </a:xfrm>
          <a:prstGeom prst="rect">
            <a:avLst/>
          </a:prstGeom>
          <a:noFill/>
        </p:spPr>
        <p:txBody>
          <a:bodyPr wrap="square" rtlCol="0">
            <a:spAutoFit/>
          </a:bodyPr>
          <a:lstStyle/>
          <a:p>
            <a:pPr marL="45720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2 Peter 1:2-3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Grace and peace be multiplied to you in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of God and of Jesus our Lord;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seeing that His divine power has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granted to us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everything</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pertaining to life and godliness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through the true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of Him.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by these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(knowledge of Christ) He has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granted to us His precious and magnificent promises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so that by them you may become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partakers of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divine nature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(sons of God), having escaped the corruption that is in the world by lust.</a:t>
            </a:r>
          </a:p>
        </p:txBody>
      </p:sp>
    </p:spTree>
    <p:extLst>
      <p:ext uri="{BB962C8B-B14F-4D97-AF65-F5344CB8AC3E}">
        <p14:creationId xmlns:p14="http://schemas.microsoft.com/office/powerpoint/2010/main" val="238894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Completeness</a:t>
            </a:r>
          </a:p>
        </p:txBody>
      </p:sp>
      <p:sp>
        <p:nvSpPr>
          <p:cNvPr id="3" name="TextBox 2">
            <a:extLst>
              <a:ext uri="{FF2B5EF4-FFF2-40B4-BE49-F238E27FC236}">
                <a16:creationId xmlns:a16="http://schemas.microsoft.com/office/drawing/2014/main" id="{A8C359D8-7793-0674-84B7-146BD0AE8F39}"/>
              </a:ext>
            </a:extLst>
          </p:cNvPr>
          <p:cNvSpPr txBox="1"/>
          <p:nvPr/>
        </p:nvSpPr>
        <p:spPr>
          <a:xfrm>
            <a:off x="859118" y="1164134"/>
            <a:ext cx="10192124" cy="5262979"/>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 has given us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everything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need to know in order to</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Gain life and godliness, </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 granted God’s magnificent promises</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Become partakers of the divine nature, i.e., sons of God</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don’t need human creeds or catechisms to expand upon the word </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That doesn’t mean commentaries don’t help as study aids.</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we have to be careful. Commentaries contain many errors and misleading conclusions.</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have to be well versed in scripture to know when a human explanation is revealing truth or misleading.  How do we do that? Follow Luke’s description of the saints in the Berean church</a:t>
            </a:r>
          </a:p>
        </p:txBody>
      </p:sp>
    </p:spTree>
    <p:extLst>
      <p:ext uri="{BB962C8B-B14F-4D97-AF65-F5344CB8AC3E}">
        <p14:creationId xmlns:p14="http://schemas.microsoft.com/office/powerpoint/2010/main" val="16500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Completeness</a:t>
            </a:r>
          </a:p>
        </p:txBody>
      </p:sp>
      <p:sp>
        <p:nvSpPr>
          <p:cNvPr id="3" name="TextBox 2">
            <a:extLst>
              <a:ext uri="{FF2B5EF4-FFF2-40B4-BE49-F238E27FC236}">
                <a16:creationId xmlns:a16="http://schemas.microsoft.com/office/drawing/2014/main" id="{A8C359D8-7793-0674-84B7-146BD0AE8F39}"/>
              </a:ext>
            </a:extLst>
          </p:cNvPr>
          <p:cNvSpPr txBox="1"/>
          <p:nvPr/>
        </p:nvSpPr>
        <p:spPr>
          <a:xfrm>
            <a:off x="871818" y="2397948"/>
            <a:ext cx="10192124" cy="2062103"/>
          </a:xfrm>
          <a:prstGeom prst="rect">
            <a:avLst/>
          </a:prstGeom>
          <a:noFill/>
        </p:spPr>
        <p:txBody>
          <a:bodyPr wrap="square" rtlCol="0">
            <a:spAutoFit/>
          </a:bodyPr>
          <a:lstStyle/>
          <a:p>
            <a:pPr marL="68580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Acts 17:11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Now these were more noble-minded than those in Thessalonica, for they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received the word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with great eagerness,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examining the Scriptures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daily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to see</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whether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these things were so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96082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Authorship</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832092"/>
          </a:xfrm>
          <a:prstGeom prst="rect">
            <a:avLst/>
          </a:prstGeom>
          <a:noFill/>
        </p:spPr>
        <p:txBody>
          <a:bodyPr wrap="square" rtlCol="0">
            <a:spAutoFit/>
          </a:bodyPr>
          <a:lstStyle/>
          <a:p>
            <a:pPr marL="4572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Timothy 3:16-17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All Scripture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inspired by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profitable for teaching, for reproof, for correction, for training in righteousness;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that the man of God may be adequate, equipped for every good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work</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0"/>
              </a:spcAft>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John 8:31-32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"If you continue in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My word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you are truly disciples of Mine;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you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know the truth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truth will make you free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John 14:6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Jesus *said to him (Thomas), "I am the way, and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truth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life;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590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Authorship</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3970318"/>
          </a:xfrm>
          <a:prstGeom prst="rect">
            <a:avLst/>
          </a:prstGeom>
          <a:noFill/>
        </p:spPr>
        <p:txBody>
          <a:bodyPr wrap="square" rtlCol="0">
            <a:spAutoFit/>
          </a:bodyPr>
          <a:lstStyle/>
          <a:p>
            <a:pPr marL="457200" marR="0">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These verses reveal</a:t>
            </a:r>
          </a:p>
          <a:p>
            <a:pPr marL="800100" lvl="1" indent="-342900">
              <a:buSzPts val="1100"/>
              <a:buFont typeface="Symbol" panose="05050102010706020507" pitchFamily="18"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God is the author of His word.  </a:t>
            </a:r>
          </a:p>
          <a:p>
            <a:pPr marL="800100" lvl="1" indent="-342900">
              <a:buSzPts val="1100"/>
              <a:buFont typeface="Symbol" panose="05050102010706020507" pitchFamily="18" charset="2"/>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God is truth – the essence and personification of truth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SzPts val="1100"/>
              <a:buFont typeface="Symbol" panose="05050102010706020507" pitchFamily="18"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It is impossible for Him to lie.  </a:t>
            </a:r>
          </a:p>
          <a:p>
            <a:pPr marL="800100" lvl="1" indent="-342900">
              <a:buSzPts val="1100"/>
              <a:buFont typeface="Symbol" panose="05050102010706020507" pitchFamily="18" charset="2"/>
              <a:buChar char=""/>
            </a:pPr>
            <a:r>
              <a:rPr lang="en-US" sz="3600" dirty="0">
                <a:effectLst/>
                <a:latin typeface="Times New Roman" panose="02020603050405020304" pitchFamily="18" charset="0"/>
                <a:ea typeface="Calibri" panose="020F0502020204030204" pitchFamily="34" charset="0"/>
              </a:rPr>
              <a:t>Therefore, as stated at John 17:17, God’s word must be truth and can be relied upon at all times</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2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Authorship</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832092"/>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finally, </a:t>
            </a:r>
            <a:r>
              <a:rPr lang="en-US" sz="2800" dirty="0">
                <a:latin typeface="Times New Roman" panose="02020603050405020304" pitchFamily="18" charset="0"/>
                <a:ea typeface="Calibri" panose="020F0502020204030204" pitchFamily="34" charset="0"/>
                <a:cs typeface="Times New Roman" panose="02020603050405020304" pitchFamily="18" charset="0"/>
              </a:rPr>
              <a:t>these verses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reveal one of God’s great purposes for placing us in this physical life which we will discuss later:</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Teach</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Training in righteousness</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Reprove or Rebuke: a kinder form of reprimand for the purpose correcting</a:t>
            </a:r>
          </a:p>
          <a:p>
            <a:pPr marL="742950" marR="0" lvl="1" indent="-285750">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Correct</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 short, God is strengthening us, giving us knowledge, and wisdom to prepare us for the glory that we will enter into</a:t>
            </a:r>
            <a:r>
              <a:rPr lang="en-US" sz="2800" dirty="0">
                <a:latin typeface="Times New Roman" panose="02020603050405020304" pitchFamily="18" charset="0"/>
                <a:ea typeface="Calibri" panose="020F0502020204030204" pitchFamily="34" charset="0"/>
                <a:cs typeface="Times New Roman" panose="02020603050405020304" pitchFamily="18" charset="0"/>
              </a:rPr>
              <a:t> in heaven</a:t>
            </a: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God’s wo</a:t>
            </a:r>
            <a:r>
              <a:rPr lang="en-US" sz="2800" dirty="0">
                <a:latin typeface="Times New Roman" panose="02020603050405020304" pitchFamily="18" charset="0"/>
                <a:ea typeface="Calibri" panose="020F0502020204030204" pitchFamily="34" charset="0"/>
                <a:cs typeface="Times New Roman" panose="02020603050405020304" pitchFamily="18" charset="0"/>
              </a:rPr>
              <a:t>rd is the foundation upon which the Church is built.  Ephesians 2:19-22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859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It’s a Matter of Faith</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401205"/>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Where do you stand in your faith?</a:t>
            </a:r>
          </a:p>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Challenge you with the literal word of God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For the rest of this class, follow the three hermeneutical principles I have set forth for you</a:t>
            </a:r>
          </a:p>
          <a:p>
            <a:pPr marL="800100" lvl="1" indent="-342900">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Truth</a:t>
            </a:r>
          </a:p>
          <a:p>
            <a:pPr marL="800100" lvl="1" indent="-342900">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Completeness</a:t>
            </a:r>
          </a:p>
          <a:p>
            <a:pPr marL="800100" lvl="1" indent="-342900">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Authorship</a:t>
            </a: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If have doubts – suspend them – consider the implications of what the literal word is tellin</a:t>
            </a:r>
            <a:r>
              <a:rPr lang="en-US" sz="2800" dirty="0">
                <a:latin typeface="Times New Roman" panose="02020603050405020304" pitchFamily="18" charset="0"/>
                <a:ea typeface="Calibri" panose="020F0502020204030204" pitchFamily="34" charset="0"/>
                <a:cs typeface="Times New Roman" panose="02020603050405020304" pitchFamily="18" charset="0"/>
              </a:rPr>
              <a:t>g you</a:t>
            </a: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Can be an eye-opening experience</a:t>
            </a:r>
          </a:p>
        </p:txBody>
      </p:sp>
    </p:spTree>
    <p:extLst>
      <p:ext uri="{BB962C8B-B14F-4D97-AF65-F5344CB8AC3E}">
        <p14:creationId xmlns:p14="http://schemas.microsoft.com/office/powerpoint/2010/main" val="40989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Old and New Testaments (Covenants)</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401205"/>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Definition of a Testament</a:t>
            </a:r>
          </a:p>
          <a:p>
            <a:pPr marL="342900" marR="0" lvl="0" indent="-342900">
              <a:spcBef>
                <a:spcPts val="0"/>
              </a:spcBef>
              <a:spcAft>
                <a:spcPts val="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Form of a Covenant which is a contract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word of God actually uses the term covenant but is often referred to as Testament (KJV) because</a:t>
            </a:r>
          </a:p>
          <a:p>
            <a:pPr marL="800100" lvl="1" indent="-342900">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God’s word takes the form of a will</a:t>
            </a:r>
          </a:p>
          <a:p>
            <a:pPr marL="800100" lvl="1" indent="-342900">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God (testator) dictates the term of the will</a:t>
            </a:r>
          </a:p>
          <a:p>
            <a:pPr marL="800100" lvl="1" indent="-342900">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God names His heirs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Will goes into effect at death (Jesus)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God’s children are heirs of salvation &amp; blessings</a:t>
            </a: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20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Old and New Testaments (Covenants)</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95520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Broadly speaking, God’s word is divided into two parts: Old and New Testaments</a:t>
            </a:r>
          </a:p>
          <a:p>
            <a:pPr marL="342900" marR="0" lvl="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Old Testament or Covenant (contract) </a:t>
            </a:r>
            <a:r>
              <a:rPr lang="en-US" sz="2400" dirty="0">
                <a:latin typeface="Times New Roman" panose="02020603050405020304" pitchFamily="18" charset="0"/>
                <a:ea typeface="Calibri" panose="020F0502020204030204" pitchFamily="34" charset="0"/>
                <a:cs typeface="Times New Roman" panose="02020603050405020304" pitchFamily="18" charset="0"/>
              </a:rPr>
              <a:t>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itself is comprised of two ages</a:t>
            </a:r>
          </a:p>
          <a:p>
            <a:pPr marL="800100" lvl="1" indent="-342900">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Patriarchal period from Creation to the Law of Moses &amp; the Kingdom of Israel</a:t>
            </a:r>
          </a:p>
          <a:p>
            <a:pPr marL="800100" lvl="1" indent="-342900">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Law of Moses and the Prophets – Old Testament – First Covenant </a:t>
            </a:r>
            <a:r>
              <a:rPr lang="en-US" sz="2400" dirty="0">
                <a:latin typeface="Times New Roman" panose="02020603050405020304" pitchFamily="18" charset="0"/>
                <a:ea typeface="Calibri" panose="020F0502020204030204" pitchFamily="34" charset="0"/>
                <a:cs typeface="Times New Roman" panose="02020603050405020304" pitchFamily="18" charset="0"/>
              </a:rPr>
              <a:t>– Law of Moses and the Law of Kingdom of Israel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New Covenant – The Gospel or Good New of Jesus Christ</a:t>
            </a:r>
          </a:p>
          <a:p>
            <a:pPr marL="800100" lvl="1" indent="-342900">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Birth of Christ and Death of Christ – the four gospels under the Law of Moses</a:t>
            </a:r>
          </a:p>
          <a:p>
            <a:pPr marL="800100" lvl="1" indent="-342900">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Resurrection of Christ and the Day of Pentecost begins the New Covenant – the Law of Christ – the Law of Kingdom of Christ – the Church</a:t>
            </a:r>
          </a:p>
          <a:p>
            <a:pPr marL="457200" marR="0" lvl="0" indent="-457200">
              <a:spcBef>
                <a:spcPts val="0"/>
              </a:spcBef>
              <a:spcAft>
                <a:spcPts val="0"/>
              </a:spcAft>
              <a:buFont typeface="+mj-lt"/>
              <a:buAutoNum type="arabicPeriod" startAt="3"/>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sum of both covenants is called Scripture or the Word of God or the bible</a:t>
            </a: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46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My Goal: How Foundational Stones Fit Together</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3447098"/>
          </a:xfrm>
          <a:prstGeom prst="rect">
            <a:avLst/>
          </a:prstGeom>
          <a:noFill/>
        </p:spPr>
        <p:txBody>
          <a:bodyPr wrap="square" rtlCol="0">
            <a:spAutoFit/>
          </a:bodyPr>
          <a:lstStyle/>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Christ’s church, </a:t>
            </a:r>
          </a:p>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Christ’s kingdom</a:t>
            </a:r>
          </a:p>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God’s temple</a:t>
            </a:r>
          </a:p>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God’s dwelling place, and</a:t>
            </a:r>
          </a:p>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God’s household – His family  </a:t>
            </a:r>
          </a:p>
          <a:p>
            <a:endParaRPr lang="en-US" dirty="0"/>
          </a:p>
        </p:txBody>
      </p:sp>
    </p:spTree>
    <p:extLst>
      <p:ext uri="{BB962C8B-B14F-4D97-AF65-F5344CB8AC3E}">
        <p14:creationId xmlns:p14="http://schemas.microsoft.com/office/powerpoint/2010/main" val="428490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Language of the Old and New Testaments</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524315"/>
          </a:xfrm>
          <a:prstGeom prst="rect">
            <a:avLst/>
          </a:prstGeom>
          <a:noFill/>
        </p:spPr>
        <p:txBody>
          <a:bodyPr wrap="square" rtlCol="0">
            <a:spAutoFit/>
          </a:bodyPr>
          <a:lstStyle/>
          <a:p>
            <a:pPr marR="0" lvl="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Old Testament:  Hebrew; the unique language of the Hebrew nation.  </a:t>
            </a:r>
          </a:p>
          <a:p>
            <a:pPr marL="285750" marR="0" lvl="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Hebrews were the only ones in a covenant relationship with God– the Law of Moses</a:t>
            </a:r>
          </a:p>
          <a:p>
            <a:pPr marL="285750" marR="0" lvl="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chose to communicate His covenant in the Hebrew language</a:t>
            </a:r>
          </a:p>
          <a:p>
            <a:pPr marL="285750" marR="0" lvl="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Therefore, in a sense, because the Hebrews were the only ones covered by God’s covenant with them, they were the only ones who understood it.</a:t>
            </a:r>
          </a:p>
        </p:txBody>
      </p:sp>
    </p:spTree>
    <p:extLst>
      <p:ext uri="{BB962C8B-B14F-4D97-AF65-F5344CB8AC3E}">
        <p14:creationId xmlns:p14="http://schemas.microsoft.com/office/powerpoint/2010/main" val="3456639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Language of the Old and New Testaments</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5262979"/>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New Testament: Greek</a:t>
            </a:r>
          </a:p>
          <a:p>
            <a:pPr marR="0" lvl="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Though there were other languages in the world, </a:t>
            </a:r>
            <a:r>
              <a:rPr lang="en-US" sz="2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 Greek in the New Testament is the so-called </a:t>
            </a:r>
            <a:r>
              <a:rPr lang="en-US" sz="28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koine 'common language' Greek, sort of like English is the common language today</a:t>
            </a:r>
            <a:r>
              <a:rPr lang="en-US" sz="2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Since God offers the New Covenant to all mankind, God chose the common language of all mankind. </a:t>
            </a:r>
          </a:p>
          <a:p>
            <a:pPr marL="342900" marR="0" lvl="0" indent="-342900">
              <a:spcBef>
                <a:spcPts val="0"/>
              </a:spcBef>
              <a:spcAft>
                <a:spcPts val="0"/>
              </a:spcAft>
              <a:buFont typeface="Symbol" panose="05050102010706020507" pitchFamily="18" charset="2"/>
              <a:buChar char=""/>
            </a:pPr>
            <a:endParaRPr lang="en-US" sz="2800" dirty="0">
              <a:solidFill>
                <a:srgbClr val="4D5156"/>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However, as we will discuss, in a very real sense, only the children of God covered by God’s covenant understand the words of the covenant.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60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99F4774-6C3F-0405-8E9A-8D95F1630E86}"/>
              </a:ext>
            </a:extLst>
          </p:cNvPr>
          <p:cNvGraphicFramePr>
            <a:graphicFrameLocks noGrp="1"/>
          </p:cNvGraphicFramePr>
          <p:nvPr>
            <p:extLst>
              <p:ext uri="{D42A27DB-BD31-4B8C-83A1-F6EECF244321}">
                <p14:modId xmlns:p14="http://schemas.microsoft.com/office/powerpoint/2010/main" val="779165644"/>
              </p:ext>
            </p:extLst>
          </p:nvPr>
        </p:nvGraphicFramePr>
        <p:xfrm>
          <a:off x="590018" y="736963"/>
          <a:ext cx="10879582" cy="5612014"/>
        </p:xfrm>
        <a:graphic>
          <a:graphicData uri="http://schemas.openxmlformats.org/drawingml/2006/table">
            <a:tbl>
              <a:tblPr>
                <a:tableStyleId>{5C22544A-7EE6-4342-B048-85BDC9FD1C3A}</a:tableStyleId>
              </a:tblPr>
              <a:tblGrid>
                <a:gridCol w="1897599">
                  <a:extLst>
                    <a:ext uri="{9D8B030D-6E8A-4147-A177-3AD203B41FA5}">
                      <a16:colId xmlns:a16="http://schemas.microsoft.com/office/drawing/2014/main" val="4188176206"/>
                    </a:ext>
                  </a:extLst>
                </a:gridCol>
                <a:gridCol w="1611114">
                  <a:extLst>
                    <a:ext uri="{9D8B030D-6E8A-4147-A177-3AD203B41FA5}">
                      <a16:colId xmlns:a16="http://schemas.microsoft.com/office/drawing/2014/main" val="2071545943"/>
                    </a:ext>
                  </a:extLst>
                </a:gridCol>
                <a:gridCol w="7370869">
                  <a:extLst>
                    <a:ext uri="{9D8B030D-6E8A-4147-A177-3AD203B41FA5}">
                      <a16:colId xmlns:a16="http://schemas.microsoft.com/office/drawing/2014/main" val="1957114286"/>
                    </a:ext>
                  </a:extLst>
                </a:gridCol>
              </a:tblGrid>
              <a:tr h="569576">
                <a:tc>
                  <a:txBody>
                    <a:bodyPr/>
                    <a:lstStyle/>
                    <a:p>
                      <a:pPr marL="0" marR="0" algn="ctr">
                        <a:spcBef>
                          <a:spcPts val="0"/>
                        </a:spcBef>
                        <a:spcAft>
                          <a:spcPts val="0"/>
                        </a:spcAft>
                      </a:pPr>
                      <a:r>
                        <a:rPr lang="en-US" sz="2400" dirty="0">
                          <a:effectLst/>
                        </a:rPr>
                        <a:t>English</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Greek</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Definition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9182215"/>
                  </a:ext>
                </a:extLst>
              </a:tr>
              <a:tr h="569576">
                <a:tc>
                  <a:txBody>
                    <a:bodyPr/>
                    <a:lstStyle/>
                    <a:p>
                      <a:pPr marL="0" marR="0" algn="l">
                        <a:spcBef>
                          <a:spcPts val="0"/>
                        </a:spcBef>
                        <a:spcAft>
                          <a:spcPts val="0"/>
                        </a:spcAft>
                      </a:pPr>
                      <a:r>
                        <a:rPr lang="en-US" sz="2400" dirty="0">
                          <a:effectLst/>
                        </a:rPr>
                        <a:t>Holy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adjective -  Pure, clean, blameless.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2230966"/>
                  </a:ext>
                </a:extLst>
              </a:tr>
              <a:tr h="569576">
                <a:tc>
                  <a:txBody>
                    <a:bodyPr/>
                    <a:lstStyle/>
                    <a:p>
                      <a:pPr marL="0" marR="0" algn="l">
                        <a:spcBef>
                          <a:spcPts val="0"/>
                        </a:spcBef>
                        <a:spcAft>
                          <a:spcPts val="0"/>
                        </a:spcAft>
                      </a:pPr>
                      <a:r>
                        <a:rPr lang="en-US" sz="2400" dirty="0">
                          <a:effectLst/>
                        </a:rPr>
                        <a:t>Saint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noun  - Holy or pure one; a person who has been made pure, sanctified, washed, or made clean.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7426216"/>
                  </a:ext>
                </a:extLst>
              </a:tr>
              <a:tr h="569576">
                <a:tc>
                  <a:txBody>
                    <a:bodyPr/>
                    <a:lstStyle/>
                    <a:p>
                      <a:pPr marL="0" marR="0" algn="l">
                        <a:spcBef>
                          <a:spcPts val="0"/>
                        </a:spcBef>
                        <a:spcAft>
                          <a:spcPts val="0"/>
                        </a:spcAft>
                      </a:pPr>
                      <a:r>
                        <a:rPr lang="en-US" sz="2400" dirty="0">
                          <a:effectLst/>
                        </a:rPr>
                        <a:t>Pure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Hagnos</a:t>
                      </a:r>
                      <a:endPar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adjective – Free from defilement or sin, chaste, innocent (from hagios)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8716"/>
                  </a:ext>
                </a:extLst>
              </a:tr>
              <a:tr h="1139150">
                <a:tc>
                  <a:txBody>
                    <a:bodyPr/>
                    <a:lstStyle/>
                    <a:p>
                      <a:pPr marL="0" marR="0" algn="l">
                        <a:spcBef>
                          <a:spcPts val="0"/>
                        </a:spcBef>
                        <a:spcAft>
                          <a:spcPts val="0"/>
                        </a:spcAft>
                      </a:pPr>
                      <a:r>
                        <a:rPr lang="en-US" sz="2400" dirty="0">
                          <a:effectLst/>
                        </a:rPr>
                        <a:t>Sanctify</a:t>
                      </a:r>
                    </a:p>
                    <a:p>
                      <a:pPr marL="0" marR="0" algn="l">
                        <a:spcBef>
                          <a:spcPts val="0"/>
                        </a:spcBef>
                        <a:spcAft>
                          <a:spcPts val="0"/>
                        </a:spcAft>
                      </a:pPr>
                      <a:r>
                        <a:rPr lang="en-US" sz="2400" dirty="0">
                          <a:effectLst/>
                        </a:rPr>
                        <a:t>Consecrate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Hagiazo</a:t>
                      </a:r>
                      <a:endPar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verb - To purify, make holy, to separate from what is unclean, evil, defiled, to cleanse or wash (from hagios).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9385165"/>
                  </a:ext>
                </a:extLst>
              </a:tr>
              <a:tr h="569576">
                <a:tc>
                  <a:txBody>
                    <a:bodyPr/>
                    <a:lstStyle/>
                    <a:p>
                      <a:pPr marL="0" marR="0" algn="l">
                        <a:spcBef>
                          <a:spcPts val="0"/>
                        </a:spcBef>
                        <a:spcAft>
                          <a:spcPts val="0"/>
                        </a:spcAft>
                      </a:pPr>
                      <a:r>
                        <a:rPr lang="en-US" sz="2400" dirty="0">
                          <a:effectLst/>
                        </a:rPr>
                        <a:t>Sanctification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Hagiasmos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noun – state of purity or holiness; state of having been made clean (from hagiazo).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2868449"/>
                  </a:ext>
                </a:extLst>
              </a:tr>
              <a:tr h="569576">
                <a:tc>
                  <a:txBody>
                    <a:bodyPr/>
                    <a:lstStyle/>
                    <a:p>
                      <a:pPr marL="0" marR="0" algn="l">
                        <a:spcBef>
                          <a:spcPts val="0"/>
                        </a:spcBef>
                        <a:spcAft>
                          <a:spcPts val="0"/>
                        </a:spcAft>
                      </a:pPr>
                      <a:r>
                        <a:rPr lang="en-US" sz="2400" dirty="0">
                          <a:effectLst/>
                        </a:rPr>
                        <a:t>Sanctity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Hagiotes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noun – Holiness; state of being holy or pure (from hagios)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3547989"/>
                  </a:ext>
                </a:extLst>
              </a:tr>
              <a:tr h="569576">
                <a:tc>
                  <a:txBody>
                    <a:bodyPr/>
                    <a:lstStyle/>
                    <a:p>
                      <a:pPr marL="0" marR="0" algn="l">
                        <a:spcBef>
                          <a:spcPts val="0"/>
                        </a:spcBef>
                        <a:spcAft>
                          <a:spcPts val="0"/>
                        </a:spcAft>
                      </a:pPr>
                      <a:r>
                        <a:rPr lang="en-US" sz="2400" dirty="0">
                          <a:effectLst/>
                        </a:rPr>
                        <a:t>Sanctuary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Hagion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noun – a holy thing or place (from hagios)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279311"/>
                  </a:ext>
                </a:extLst>
              </a:tr>
            </a:tbl>
          </a:graphicData>
        </a:graphic>
      </p:graphicFrame>
      <p:cxnSp>
        <p:nvCxnSpPr>
          <p:cNvPr id="3" name="Straight Connector 2">
            <a:extLst>
              <a:ext uri="{FF2B5EF4-FFF2-40B4-BE49-F238E27FC236}">
                <a16:creationId xmlns:a16="http://schemas.microsoft.com/office/drawing/2014/main" id="{13C787CA-133A-64D5-5C9E-BB515F54CC7E}"/>
              </a:ext>
            </a:extLst>
          </p:cNvPr>
          <p:cNvCxnSpPr>
            <a:cxnSpLocks/>
            <a:endCxn id="4" idx="1"/>
          </p:cNvCxnSpPr>
          <p:nvPr/>
        </p:nvCxnSpPr>
        <p:spPr>
          <a:xfrm>
            <a:off x="242047" y="2561665"/>
            <a:ext cx="347971" cy="98130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D42B96-A963-08B2-6B75-263015FD7D3D}"/>
              </a:ext>
            </a:extLst>
          </p:cNvPr>
          <p:cNvCxnSpPr>
            <a:cxnSpLocks/>
          </p:cNvCxnSpPr>
          <p:nvPr/>
        </p:nvCxnSpPr>
        <p:spPr>
          <a:xfrm flipV="1">
            <a:off x="336176" y="2171700"/>
            <a:ext cx="194983" cy="30255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43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F4C3AF-9386-AE33-A7C1-A51FAAFDE9EE}"/>
              </a:ext>
            </a:extLst>
          </p:cNvPr>
          <p:cNvGraphicFramePr>
            <a:graphicFrameLocks noGrp="1"/>
          </p:cNvGraphicFramePr>
          <p:nvPr>
            <p:extLst>
              <p:ext uri="{D42A27DB-BD31-4B8C-83A1-F6EECF244321}">
                <p14:modId xmlns:p14="http://schemas.microsoft.com/office/powerpoint/2010/main" val="4037245982"/>
              </p:ext>
            </p:extLst>
          </p:nvPr>
        </p:nvGraphicFramePr>
        <p:xfrm>
          <a:off x="512619" y="1101436"/>
          <a:ext cx="11062854" cy="4918362"/>
        </p:xfrm>
        <a:graphic>
          <a:graphicData uri="http://schemas.openxmlformats.org/drawingml/2006/table">
            <a:tbl>
              <a:tblPr>
                <a:tableStyleId>{5C22544A-7EE6-4342-B048-85BDC9FD1C3A}</a:tableStyleId>
              </a:tblPr>
              <a:tblGrid>
                <a:gridCol w="2036181">
                  <a:extLst>
                    <a:ext uri="{9D8B030D-6E8A-4147-A177-3AD203B41FA5}">
                      <a16:colId xmlns:a16="http://schemas.microsoft.com/office/drawing/2014/main" val="1959208019"/>
                    </a:ext>
                  </a:extLst>
                </a:gridCol>
                <a:gridCol w="1447200">
                  <a:extLst>
                    <a:ext uri="{9D8B030D-6E8A-4147-A177-3AD203B41FA5}">
                      <a16:colId xmlns:a16="http://schemas.microsoft.com/office/drawing/2014/main" val="3902723282"/>
                    </a:ext>
                  </a:extLst>
                </a:gridCol>
                <a:gridCol w="7579473">
                  <a:extLst>
                    <a:ext uri="{9D8B030D-6E8A-4147-A177-3AD203B41FA5}">
                      <a16:colId xmlns:a16="http://schemas.microsoft.com/office/drawing/2014/main" val="4064310346"/>
                    </a:ext>
                  </a:extLst>
                </a:gridCol>
              </a:tblGrid>
              <a:tr h="819727">
                <a:tc>
                  <a:txBody>
                    <a:bodyPr/>
                    <a:lstStyle/>
                    <a:p>
                      <a:pPr marL="0" marR="0" algn="ctr">
                        <a:spcBef>
                          <a:spcPts val="0"/>
                        </a:spcBef>
                        <a:spcAft>
                          <a:spcPts val="0"/>
                        </a:spcAft>
                      </a:pPr>
                      <a:r>
                        <a:rPr lang="en-US" sz="2400" dirty="0">
                          <a:effectLst/>
                        </a:rPr>
                        <a:t>English</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68580" marT="0" marB="0"/>
                </a:tc>
                <a:tc>
                  <a:txBody>
                    <a:bodyPr/>
                    <a:lstStyle/>
                    <a:p>
                      <a:pPr marL="0" marR="0" algn="ctr">
                        <a:spcBef>
                          <a:spcPts val="0"/>
                        </a:spcBef>
                        <a:spcAft>
                          <a:spcPts val="0"/>
                        </a:spcAft>
                      </a:pPr>
                      <a:r>
                        <a:rPr lang="en-US" sz="2400" dirty="0">
                          <a:effectLst/>
                        </a:rPr>
                        <a:t>Greek</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68580" marT="0" marB="0"/>
                </a:tc>
                <a:tc>
                  <a:txBody>
                    <a:bodyPr/>
                    <a:lstStyle/>
                    <a:p>
                      <a:pPr marL="0" marR="0" algn="ctr">
                        <a:spcBef>
                          <a:spcPts val="0"/>
                        </a:spcBef>
                        <a:spcAft>
                          <a:spcPts val="0"/>
                        </a:spcAft>
                      </a:pPr>
                      <a:r>
                        <a:rPr lang="en-US" sz="2400" dirty="0">
                          <a:effectLst/>
                        </a:rPr>
                        <a:t>Definition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68580" marT="0" marB="0"/>
                </a:tc>
                <a:extLst>
                  <a:ext uri="{0D108BD9-81ED-4DB2-BD59-A6C34878D82A}">
                    <a16:rowId xmlns:a16="http://schemas.microsoft.com/office/drawing/2014/main" val="916158964"/>
                  </a:ext>
                </a:extLst>
              </a:tr>
              <a:tr h="819727">
                <a:tc>
                  <a:txBody>
                    <a:bodyPr/>
                    <a:lstStyle/>
                    <a:p>
                      <a:pPr marL="0" marR="0" algn="ctr">
                        <a:spcBef>
                          <a:spcPts val="0"/>
                        </a:spcBef>
                        <a:spcAft>
                          <a:spcPts val="0"/>
                        </a:spcAft>
                      </a:pPr>
                      <a:r>
                        <a:rPr lang="en-US" sz="2400" dirty="0">
                          <a:effectLst/>
                        </a:rPr>
                        <a:t>Righteous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Dikaios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Adjective – pure, innocent, virtuous; Noun – “The Righteous”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extLst>
                  <a:ext uri="{0D108BD9-81ED-4DB2-BD59-A6C34878D82A}">
                    <a16:rowId xmlns:a16="http://schemas.microsoft.com/office/drawing/2014/main" val="2262010393"/>
                  </a:ext>
                </a:extLst>
              </a:tr>
              <a:tr h="819727">
                <a:tc>
                  <a:txBody>
                    <a:bodyPr/>
                    <a:lstStyle/>
                    <a:p>
                      <a:pPr marL="0" marR="0" algn="ctr">
                        <a:spcBef>
                          <a:spcPts val="0"/>
                        </a:spcBef>
                        <a:spcAft>
                          <a:spcPts val="0"/>
                        </a:spcAft>
                      </a:pPr>
                      <a:r>
                        <a:rPr lang="en-US" sz="2400" dirty="0">
                          <a:effectLst/>
                        </a:rPr>
                        <a:t>Righteousness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Dikaisune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Noun – That which is pure such as a righteous act or behavior, moral purity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nchor="ctr"/>
                </a:tc>
                <a:extLst>
                  <a:ext uri="{0D108BD9-81ED-4DB2-BD59-A6C34878D82A}">
                    <a16:rowId xmlns:a16="http://schemas.microsoft.com/office/drawing/2014/main" val="4073523164"/>
                  </a:ext>
                </a:extLst>
              </a:tr>
              <a:tr h="819727">
                <a:tc>
                  <a:txBody>
                    <a:bodyPr/>
                    <a:lstStyle/>
                    <a:p>
                      <a:pPr marL="0" marR="0" algn="ctr">
                        <a:spcBef>
                          <a:spcPts val="0"/>
                        </a:spcBef>
                        <a:spcAft>
                          <a:spcPts val="0"/>
                        </a:spcAft>
                      </a:pPr>
                      <a:r>
                        <a:rPr lang="en-US" sz="2400" dirty="0">
                          <a:effectLst/>
                        </a:rPr>
                        <a:t>Justify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Dikaioo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Verb -  To declare a person righteous, innocent, to acquit, free from blame/guilt.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extLst>
                  <a:ext uri="{0D108BD9-81ED-4DB2-BD59-A6C34878D82A}">
                    <a16:rowId xmlns:a16="http://schemas.microsoft.com/office/drawing/2014/main" val="817191321"/>
                  </a:ext>
                </a:extLst>
              </a:tr>
              <a:tr h="819727">
                <a:tc>
                  <a:txBody>
                    <a:bodyPr/>
                    <a:lstStyle/>
                    <a:p>
                      <a:pPr marL="0" marR="0" algn="ctr">
                        <a:spcBef>
                          <a:spcPts val="0"/>
                        </a:spcBef>
                        <a:spcAft>
                          <a:spcPts val="0"/>
                        </a:spcAft>
                      </a:pPr>
                      <a:r>
                        <a:rPr lang="en-US" sz="2400" dirty="0">
                          <a:effectLst/>
                        </a:rPr>
                        <a:t>Justification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Dikaiosis</a:t>
                      </a:r>
                      <a:endPar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Noun  – the pronouncement of righteousness, acquittal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extLst>
                  <a:ext uri="{0D108BD9-81ED-4DB2-BD59-A6C34878D82A}">
                    <a16:rowId xmlns:a16="http://schemas.microsoft.com/office/drawing/2014/main" val="823147088"/>
                  </a:ext>
                </a:extLst>
              </a:tr>
              <a:tr h="819727">
                <a:tc>
                  <a:txBody>
                    <a:bodyPr/>
                    <a:lstStyle/>
                    <a:p>
                      <a:pPr marL="0" marR="0" algn="ctr">
                        <a:spcBef>
                          <a:spcPts val="0"/>
                        </a:spcBef>
                        <a:spcAft>
                          <a:spcPts val="0"/>
                        </a:spcAft>
                      </a:pPr>
                      <a:r>
                        <a:rPr lang="en-US" sz="2400" dirty="0">
                          <a:effectLst/>
                        </a:rPr>
                        <a:t>Right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Dike</a:t>
                      </a:r>
                      <a:endPar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68580" marT="0" marB="0"/>
                </a:tc>
                <a:tc>
                  <a:txBody>
                    <a:bodyPr/>
                    <a:lstStyle/>
                    <a:p>
                      <a:pPr marL="0" marR="0" algn="l">
                        <a:spcBef>
                          <a:spcPts val="0"/>
                        </a:spcBef>
                        <a:spcAft>
                          <a:spcPts val="0"/>
                        </a:spcAft>
                      </a:pPr>
                      <a:r>
                        <a:rPr lang="en-US" sz="2400" dirty="0">
                          <a:effectLst/>
                        </a:rPr>
                        <a:t>Right, Justice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68580" marT="0" marB="0"/>
                </a:tc>
                <a:extLst>
                  <a:ext uri="{0D108BD9-81ED-4DB2-BD59-A6C34878D82A}">
                    <a16:rowId xmlns:a16="http://schemas.microsoft.com/office/drawing/2014/main" val="2478539463"/>
                  </a:ext>
                </a:extLst>
              </a:tr>
            </a:tbl>
          </a:graphicData>
        </a:graphic>
      </p:graphicFrame>
      <p:cxnSp>
        <p:nvCxnSpPr>
          <p:cNvPr id="3" name="Straight Connector 2">
            <a:extLst>
              <a:ext uri="{FF2B5EF4-FFF2-40B4-BE49-F238E27FC236}">
                <a16:creationId xmlns:a16="http://schemas.microsoft.com/office/drawing/2014/main" id="{631A82ED-92CF-24FD-C2CB-DC53487007D0}"/>
              </a:ext>
            </a:extLst>
          </p:cNvPr>
          <p:cNvCxnSpPr>
            <a:cxnSpLocks/>
          </p:cNvCxnSpPr>
          <p:nvPr/>
        </p:nvCxnSpPr>
        <p:spPr>
          <a:xfrm>
            <a:off x="242047" y="2561665"/>
            <a:ext cx="746312" cy="1216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321E8AB-BC03-0652-9712-D8F54BB4ACCA}"/>
              </a:ext>
            </a:extLst>
          </p:cNvPr>
          <p:cNvCxnSpPr>
            <a:cxnSpLocks/>
          </p:cNvCxnSpPr>
          <p:nvPr/>
        </p:nvCxnSpPr>
        <p:spPr>
          <a:xfrm flipV="1">
            <a:off x="242047" y="2057400"/>
            <a:ext cx="571500" cy="50426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01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100980" y="525948"/>
            <a:ext cx="10192124" cy="6001643"/>
          </a:xfrm>
          <a:prstGeom prst="rect">
            <a:avLst/>
          </a:prstGeom>
          <a:solidFill>
            <a:schemeClr val="bg1"/>
          </a:solid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Holy (Hagios) – God is holy -  perfectly pure – Revelation 4:8</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Saints (Hagios) – Holy ones who have been sanctified, washed, cleansed, made holy 1 Corinthians 1:2</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Sanctified (Hagiazo) – At baptism we are sanctified, washed, cleansed and made holy to become saints. Acts 22:16</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Justified (Dikaioo) – God justifies His children to declare us innocent (righteous); justified by the blood Christ Romans 8:33; Romans 5:9</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Righteous (Dikaios) – After God justifies us, we are righteous, innocent, pure. Hebrews 12:23</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Righteousness (Dikaisume) – Children of God practice righteousness.  1 John 3:7-10</a:t>
            </a:r>
          </a:p>
        </p:txBody>
      </p:sp>
    </p:spTree>
    <p:extLst>
      <p:ext uri="{BB962C8B-B14F-4D97-AF65-F5344CB8AC3E}">
        <p14:creationId xmlns:p14="http://schemas.microsoft.com/office/powerpoint/2010/main" val="2294800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Old Testament as the Gospel of Christ</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832092"/>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 are many distinctions that differentiate the Word of God from other world religions.  One of them is the Old Testament. </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First, the bible was written over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thousands of years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at least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66 different authors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 manmade religion can claim this supernatural fete.  </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creators of all the world religions are either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unknown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(e.g., Hinduism) or are known to be written by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one man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living over a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single life time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e.g., For Islam it is Mohammed.  For Buddhism, it is Buddha. For Mormons, its Joseph Smith </a:t>
            </a:r>
          </a:p>
        </p:txBody>
      </p:sp>
    </p:spTree>
    <p:extLst>
      <p:ext uri="{BB962C8B-B14F-4D97-AF65-F5344CB8AC3E}">
        <p14:creationId xmlns:p14="http://schemas.microsoft.com/office/powerpoint/2010/main" val="2543283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Old Testament as the Gospel of Christ</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5293757"/>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first five books of the Old Testament called the </a:t>
            </a:r>
            <a:r>
              <a:rPr lang="en-US" sz="32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Pentateuch or the Torah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was written by Moses approximately 1,500 years before the birth of Christ.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Remaining 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texts written by 38 additional authors (total of 39) over about a 1,000-year period up to about 400 years before the birth of Christ. </a:t>
            </a:r>
          </a:p>
          <a:p>
            <a:pPr marL="0" marR="0">
              <a:spcBef>
                <a:spcPts val="0"/>
              </a:spcBef>
              <a:spcAft>
                <a:spcPts val="0"/>
              </a:spcAf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Seven books unknown: Joshua, Judges, Ruth, 1</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Samuel and 1</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Kings</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70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Old Testament as the Gospel of Christ</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5539978"/>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Most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importantly, the Old Testament texts testify to the coming Christ</a:t>
            </a:r>
          </a:p>
          <a:p>
            <a:pPr marL="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3:24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Therefore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has become our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tutor </a:t>
            </a:r>
            <a:r>
              <a:rPr lang="en-US" sz="2400" b="1" i="1" u="sng" dirty="0">
                <a:effectLst/>
                <a:latin typeface="Times New Roman" panose="02020603050405020304" pitchFamily="18" charset="0"/>
                <a:ea typeface="Calibri" panose="020F0502020204030204" pitchFamily="34" charset="0"/>
                <a:cs typeface="Times New Roman" panose="02020603050405020304" pitchFamily="18" charset="0"/>
              </a:rPr>
              <a:t>to lead us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we may be justified by faith.</a:t>
            </a:r>
          </a:p>
          <a:p>
            <a:pPr marL="40005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book of Galatians, the Apostle Paul calls the Old Testament the “gospel preached before hand” and in Romans states it was written for our instruction:</a:t>
            </a:r>
          </a:p>
          <a:p>
            <a:pPr marL="40005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3:8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Scripture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foreseeing that God would justify the Gentiles by faith,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preached the gospel beforehand to Abraham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saying,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ALL THE NATIONS WILL BE BLESSED 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15:4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whatever was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written in earlier times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was written for our instruction….</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92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Old Testament as the Gospel of Christ</a:t>
            </a:r>
          </a:p>
        </p:txBody>
      </p:sp>
      <p:sp>
        <p:nvSpPr>
          <p:cNvPr id="3" name="TextBox 2">
            <a:extLst>
              <a:ext uri="{FF2B5EF4-FFF2-40B4-BE49-F238E27FC236}">
                <a16:creationId xmlns:a16="http://schemas.microsoft.com/office/drawing/2014/main" id="{A8C359D8-7793-0674-84B7-146BD0AE8F39}"/>
              </a:ext>
            </a:extLst>
          </p:cNvPr>
          <p:cNvSpPr txBox="1"/>
          <p:nvPr/>
        </p:nvSpPr>
        <p:spPr>
          <a:xfrm>
            <a:off x="748180" y="1433148"/>
            <a:ext cx="10192124" cy="4093428"/>
          </a:xfrm>
          <a:prstGeom prst="rect">
            <a:avLst/>
          </a:prstGeom>
          <a:noFill/>
        </p:spPr>
        <p:txBody>
          <a:bodyPr wrap="square" rtlCol="0">
            <a:spAutoFit/>
          </a:bodyPr>
          <a:lstStyle/>
          <a:p>
            <a:pPr marL="28575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Hebrew writer therefore tells us the physical things spoken, practiced, or revealed in Old Testament are prophetic figures of the spiritual realities that were to be revealed in the New Testament </a:t>
            </a:r>
          </a:p>
          <a:p>
            <a:pPr marL="2857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Hebrews 10:1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the Law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since it has </a:t>
            </a:r>
            <a:r>
              <a:rPr lang="en-US" sz="2800" b="1" i="1" u="sng" dirty="0">
                <a:effectLst/>
                <a:latin typeface="Times New Roman" panose="02020603050405020304" pitchFamily="18" charset="0"/>
                <a:ea typeface="Times New Roman" panose="02020603050405020304" pitchFamily="18" charset="0"/>
                <a:cs typeface="Times New Roman" panose="02020603050405020304" pitchFamily="18" charset="0"/>
              </a:rPr>
              <a:t>only</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a shadow of the good things to come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 the very form of things, can never, by the same sacrifices which they offer continually year by year, make perfect those who draw near.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103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302764"/>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New Testament</a:t>
            </a:r>
          </a:p>
        </p:txBody>
      </p:sp>
      <p:sp>
        <p:nvSpPr>
          <p:cNvPr id="3" name="TextBox 2">
            <a:extLst>
              <a:ext uri="{FF2B5EF4-FFF2-40B4-BE49-F238E27FC236}">
                <a16:creationId xmlns:a16="http://schemas.microsoft.com/office/drawing/2014/main" id="{A8C359D8-7793-0674-84B7-146BD0AE8F39}"/>
              </a:ext>
            </a:extLst>
          </p:cNvPr>
          <p:cNvSpPr txBox="1"/>
          <p:nvPr/>
        </p:nvSpPr>
        <p:spPr>
          <a:xfrm>
            <a:off x="609565" y="1110030"/>
            <a:ext cx="10192124" cy="707886"/>
          </a:xfrm>
          <a:prstGeom prst="rect">
            <a:avLst/>
          </a:prstGeom>
          <a:noFill/>
        </p:spPr>
        <p:txBody>
          <a:bodyPr wrap="square" rtlCol="0">
            <a:spAutoFit/>
          </a:bodyPr>
          <a:lstStyle/>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Written between about 20-60 years after the death of Christ. Paul’s 1</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epistle to Thessalonica around 48 A.D. John’s book of Revelation written about 97 A.D.  </a:t>
            </a:r>
          </a:p>
        </p:txBody>
      </p:sp>
      <p:graphicFrame>
        <p:nvGraphicFramePr>
          <p:cNvPr id="4" name="Table 3">
            <a:extLst>
              <a:ext uri="{FF2B5EF4-FFF2-40B4-BE49-F238E27FC236}">
                <a16:creationId xmlns:a16="http://schemas.microsoft.com/office/drawing/2014/main" id="{CABDE02E-1914-8B0E-8976-D3B9807378C4}"/>
              </a:ext>
            </a:extLst>
          </p:cNvPr>
          <p:cNvGraphicFramePr>
            <a:graphicFrameLocks noGrp="1"/>
          </p:cNvGraphicFramePr>
          <p:nvPr>
            <p:extLst>
              <p:ext uri="{D42A27DB-BD31-4B8C-83A1-F6EECF244321}">
                <p14:modId xmlns:p14="http://schemas.microsoft.com/office/powerpoint/2010/main" val="1210979196"/>
              </p:ext>
            </p:extLst>
          </p:nvPr>
        </p:nvGraphicFramePr>
        <p:xfrm>
          <a:off x="3052482" y="1920892"/>
          <a:ext cx="5306291" cy="4634344"/>
        </p:xfrm>
        <a:graphic>
          <a:graphicData uri="http://schemas.openxmlformats.org/drawingml/2006/table">
            <a:tbl>
              <a:tblPr firstRow="1" firstCol="1" bandRow="1">
                <a:tableStyleId>{5C22544A-7EE6-4342-B048-85BDC9FD1C3A}</a:tableStyleId>
              </a:tblPr>
              <a:tblGrid>
                <a:gridCol w="1813756">
                  <a:extLst>
                    <a:ext uri="{9D8B030D-6E8A-4147-A177-3AD203B41FA5}">
                      <a16:colId xmlns:a16="http://schemas.microsoft.com/office/drawing/2014/main" val="2021960958"/>
                    </a:ext>
                  </a:extLst>
                </a:gridCol>
                <a:gridCol w="455548">
                  <a:extLst>
                    <a:ext uri="{9D8B030D-6E8A-4147-A177-3AD203B41FA5}">
                      <a16:colId xmlns:a16="http://schemas.microsoft.com/office/drawing/2014/main" val="2548212156"/>
                    </a:ext>
                  </a:extLst>
                </a:gridCol>
                <a:gridCol w="3036987">
                  <a:extLst>
                    <a:ext uri="{9D8B030D-6E8A-4147-A177-3AD203B41FA5}">
                      <a16:colId xmlns:a16="http://schemas.microsoft.com/office/drawing/2014/main" val="2837403644"/>
                    </a:ext>
                  </a:extLst>
                </a:gridCol>
              </a:tblGrid>
              <a:tr h="421304">
                <a:tc>
                  <a:txBody>
                    <a:bodyPr/>
                    <a:lstStyle/>
                    <a:p>
                      <a:pPr marL="0" marR="0" algn="ctr">
                        <a:spcBef>
                          <a:spcPts val="0"/>
                        </a:spcBef>
                        <a:spcAft>
                          <a:spcPts val="0"/>
                        </a:spcAft>
                      </a:pPr>
                      <a:r>
                        <a:rPr lang="en-US" sz="2400" dirty="0">
                          <a:effectLst/>
                        </a:rPr>
                        <a:t>Number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lgn="ctr">
                        <a:spcBef>
                          <a:spcPts val="0"/>
                        </a:spcBef>
                        <a:spcAft>
                          <a:spcPts val="0"/>
                        </a:spcAft>
                      </a:pPr>
                      <a:r>
                        <a:rPr lang="en-US" sz="2400" dirty="0">
                          <a:effectLst/>
                        </a:rPr>
                        <a:t>Authors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extLst>
                  <a:ext uri="{0D108BD9-81ED-4DB2-BD59-A6C34878D82A}">
                    <a16:rowId xmlns:a16="http://schemas.microsoft.com/office/drawing/2014/main" val="4200450336"/>
                  </a:ext>
                </a:extLst>
              </a:tr>
              <a:tr h="421304">
                <a:tc>
                  <a:txBody>
                    <a:bodyPr/>
                    <a:lstStyle/>
                    <a:p>
                      <a:pPr marL="0" marR="0" algn="ctr">
                        <a:spcBef>
                          <a:spcPts val="0"/>
                        </a:spcBef>
                        <a:spcAft>
                          <a:spcPts val="0"/>
                        </a:spcAft>
                      </a:pPr>
                      <a:r>
                        <a:rPr lang="en-US" sz="2400" dirty="0">
                          <a:effectLst/>
                        </a:rPr>
                        <a:t>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Apostle Paul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722480809"/>
                  </a:ext>
                </a:extLst>
              </a:tr>
              <a:tr h="421304">
                <a:tc>
                  <a:txBody>
                    <a:bodyPr/>
                    <a:lstStyle/>
                    <a:p>
                      <a:pPr marL="0" marR="0" algn="ctr">
                        <a:spcBef>
                          <a:spcPts val="0"/>
                        </a:spcBef>
                        <a:spcAft>
                          <a:spcPts val="0"/>
                        </a:spcAft>
                      </a:pPr>
                      <a:r>
                        <a:rPr lang="en-US" sz="2400" dirty="0">
                          <a:effectLst/>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Apostle Peter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170278102"/>
                  </a:ext>
                </a:extLst>
              </a:tr>
              <a:tr h="421304">
                <a:tc>
                  <a:txBody>
                    <a:bodyPr/>
                    <a:lstStyle/>
                    <a:p>
                      <a:pPr marL="0" marR="0" algn="ctr">
                        <a:spcBef>
                          <a:spcPts val="0"/>
                        </a:spcBef>
                        <a:spcAft>
                          <a:spcPts val="0"/>
                        </a:spcAft>
                      </a:pPr>
                      <a:r>
                        <a:rPr lang="en-US" sz="2400" dirty="0">
                          <a:effectLst/>
                        </a:rPr>
                        <a:t>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Apostle John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82026786"/>
                  </a:ext>
                </a:extLst>
              </a:tr>
              <a:tr h="421304">
                <a:tc>
                  <a:txBody>
                    <a:bodyPr/>
                    <a:lstStyle/>
                    <a:p>
                      <a:pPr marL="0" marR="0" algn="ctr">
                        <a:spcBef>
                          <a:spcPts val="0"/>
                        </a:spcBef>
                        <a:spcAft>
                          <a:spcPts val="0"/>
                        </a:spcAft>
                      </a:pPr>
                      <a:r>
                        <a:rPr lang="en-US" sz="2400" dirty="0">
                          <a:effectLst/>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Apostle Matthew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4133311458"/>
                  </a:ext>
                </a:extLst>
              </a:tr>
              <a:tr h="421304">
                <a:tc>
                  <a:txBody>
                    <a:bodyPr/>
                    <a:lstStyle/>
                    <a:p>
                      <a:pPr marL="0" marR="0" algn="ctr">
                        <a:spcBef>
                          <a:spcPts val="0"/>
                        </a:spcBef>
                        <a:spcAft>
                          <a:spcPts val="0"/>
                        </a:spcAft>
                      </a:pPr>
                      <a:r>
                        <a:rPr lang="en-US" sz="2400" dirty="0">
                          <a:effectLst/>
                        </a:rPr>
                        <a:t>22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Total Apostles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369020955"/>
                  </a:ext>
                </a:extLst>
              </a:tr>
              <a:tr h="421304">
                <a:tc>
                  <a:txBody>
                    <a:bodyPr/>
                    <a:lstStyle/>
                    <a:p>
                      <a:pPr marL="0" marR="0" algn="ctr">
                        <a:spcBef>
                          <a:spcPts val="0"/>
                        </a:spcBef>
                        <a:spcAft>
                          <a:spcPts val="0"/>
                        </a:spcAft>
                      </a:pPr>
                      <a:r>
                        <a:rPr lang="en-US" sz="2400" dirty="0">
                          <a:effectLst/>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Mark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73533249"/>
                  </a:ext>
                </a:extLst>
              </a:tr>
              <a:tr h="421304">
                <a:tc>
                  <a:txBody>
                    <a:bodyPr/>
                    <a:lstStyle/>
                    <a:p>
                      <a:pPr marL="0" marR="0" algn="ctr">
                        <a:spcBef>
                          <a:spcPts val="0"/>
                        </a:spcBef>
                        <a:spcAft>
                          <a:spcPts val="0"/>
                        </a:spcAft>
                      </a:pPr>
                      <a:r>
                        <a:rPr lang="en-US" sz="2400" dirty="0">
                          <a:effectLst/>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Luke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612123653"/>
                  </a:ext>
                </a:extLst>
              </a:tr>
              <a:tr h="421304">
                <a:tc>
                  <a:txBody>
                    <a:bodyPr/>
                    <a:lstStyle/>
                    <a:p>
                      <a:pPr marL="0" marR="0" algn="ctr">
                        <a:spcBef>
                          <a:spcPts val="0"/>
                        </a:spcBef>
                        <a:spcAft>
                          <a:spcPts val="0"/>
                        </a:spcAft>
                      </a:pPr>
                      <a:r>
                        <a:rPr lang="en-US" sz="2400" dirty="0">
                          <a:effectLst/>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James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430303566"/>
                  </a:ext>
                </a:extLst>
              </a:tr>
              <a:tr h="421304">
                <a:tc>
                  <a:txBody>
                    <a:bodyPr/>
                    <a:lstStyle/>
                    <a:p>
                      <a:pPr marL="0" marR="0" algn="ctr">
                        <a:spcBef>
                          <a:spcPts val="0"/>
                        </a:spcBef>
                        <a:spcAft>
                          <a:spcPts val="0"/>
                        </a:spcAft>
                      </a:pPr>
                      <a:r>
                        <a:rPr lang="en-US" sz="2400" dirty="0">
                          <a:effectLst/>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Jude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64495165"/>
                  </a:ext>
                </a:extLst>
              </a:tr>
              <a:tr h="421304">
                <a:tc>
                  <a:txBody>
                    <a:bodyPr/>
                    <a:lstStyle/>
                    <a:p>
                      <a:pPr marL="0" marR="0" algn="ctr">
                        <a:spcBef>
                          <a:spcPts val="0"/>
                        </a:spcBef>
                        <a:spcAft>
                          <a:spcPts val="0"/>
                        </a:spcAft>
                      </a:pPr>
                      <a:r>
                        <a:rPr lang="en-US" sz="2400" dirty="0">
                          <a:effectLst/>
                        </a:rPr>
                        <a:t>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60000"/>
                        <a:lumOff val="4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07301134"/>
                  </a:ext>
                </a:extLst>
              </a:tr>
            </a:tbl>
          </a:graphicData>
        </a:graphic>
      </p:graphicFrame>
    </p:spTree>
    <p:extLst>
      <p:ext uri="{BB962C8B-B14F-4D97-AF65-F5344CB8AC3E}">
        <p14:creationId xmlns:p14="http://schemas.microsoft.com/office/powerpoint/2010/main" val="332154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Foundational Stones</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4678204"/>
          </a:xfrm>
          <a:prstGeom prst="rect">
            <a:avLst/>
          </a:prstGeom>
          <a:noFill/>
        </p:spPr>
        <p:txBody>
          <a:bodyPr wrap="square" rtlCol="0">
            <a:spAutoFit/>
          </a:bodyPr>
          <a:lstStyle/>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Extend Back in Time – Before Eternity Began</a:t>
            </a:r>
          </a:p>
          <a:p>
            <a:pPr marL="1028700" marR="0" lvl="1" indent="-571500">
              <a:spcBef>
                <a:spcPts val="0"/>
              </a:spcBef>
              <a:spcAft>
                <a:spcPts val="0"/>
              </a:spcAft>
              <a:buFont typeface="Arial" panose="020B0604020202020204" pitchFamily="34" charset="0"/>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Over the Millennia – God took this foundation and built a Dwelling Place among men for </a:t>
            </a:r>
            <a:r>
              <a:rPr lang="en-US" sz="4000" dirty="0">
                <a:latin typeface="Times New Roman" panose="02020603050405020304" pitchFamily="18" charset="0"/>
                <a:ea typeface="Calibri" panose="020F0502020204030204" pitchFamily="34" charset="0"/>
                <a:cs typeface="Times New Roman" panose="02020603050405020304" pitchFamily="18" charset="0"/>
              </a:rPr>
              <a:t>Himself</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marR="0" lvl="1" indent="-571500">
              <a:spcBef>
                <a:spcPts val="0"/>
              </a:spcBef>
              <a:spcAft>
                <a:spcPts val="0"/>
              </a:spcAft>
              <a:buFont typeface="Arial" panose="020B0604020202020204" pitchFamily="34" charset="0"/>
              <a:buChar char="•"/>
            </a:pPr>
            <a:r>
              <a:rPr lang="en-US" sz="4000" dirty="0">
                <a:latin typeface="Times New Roman" panose="02020603050405020304" pitchFamily="18" charset="0"/>
                <a:ea typeface="Calibri" panose="020F0502020204030204" pitchFamily="34" charset="0"/>
                <a:cs typeface="Times New Roman" panose="02020603050405020304" pitchFamily="18" charset="0"/>
              </a:rPr>
              <a:t>God built His Church of which we are a part of today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52864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God’s Promises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5262979"/>
          </a:xfrm>
          <a:prstGeom prst="rect">
            <a:avLst/>
          </a:prstGeom>
          <a:noFill/>
        </p:spPr>
        <p:txBody>
          <a:bodyPr wrap="square" rtlCol="0">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Through God’s Word – God made some extraordinary – even unbelievable – promised blessings</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They are so great – so supernaturally extreme – human words cannot adequately express them.  The spiritual realm has a quality of ineffability </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2:9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However, as it is written: "No eye has seen, no ear has heard, no mind has conceived what God has prepared for those who love him"—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Nonetheless, scripture reveals many blessings using language we can understand.  Suffice it to say these human terms are far exceeded by the realities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032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God’s Promises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4893647"/>
          </a:xfrm>
          <a:prstGeom prst="rect">
            <a:avLst/>
          </a:prstGeom>
          <a:noFill/>
        </p:spPr>
        <p:txBody>
          <a:bodyPr wrap="square" rtlCol="0">
            <a:spAutoFit/>
          </a:bodyPr>
          <a:lstStyle/>
          <a:p>
            <a:pPr marL="457200" indent="-457200">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Sons of God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Col 1:19, 2:9; Mark 1:1; Rom 8:16-18; Heb 2: 10; 2 Peter 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Holy</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John 3:5; Ephesian 1:4; Revelations 4:8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Eternal Life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Deut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33:27; 1 Tim 1:17; Rom 2:7; 6:23; 1 John 5:11; Rev 21:4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Bear Image of God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Col 1:15-20; Rom 8:29; 8:29; Philp 3:20; 1 John 3:2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Perfection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Matt 5:48; John 17:23; Heb 10:14; 12:23; James 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Exaltation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rPr>
              <a:t>Philippians 2:9; James 4:10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Glory and Honor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Hebrews 2:9; 2 Thessalonians 2:14; Romans 2:10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Power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rPr>
              <a:t>Revelation 5:12; 1 Corinthians 15:32-43, 50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Possess the Kingdom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John 18:36; Colossians 1:13-14; Matthew 25:34; Luke 12:32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Paradise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rPr>
              <a:t>Luke 23:43; Revelations chapters 21 &amp; 22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Reigning Authority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Matt 28:18, Eph 1:20-21; 2 Tim 2:12; Rev 3:21; 11:15; 22:5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Royal Priesthood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Hebrews 6:20;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450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2842" y="21403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Question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652930" y="994998"/>
            <a:ext cx="10192124"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 is perfect in power – nothing is impossible for Him</a:t>
            </a:r>
          </a:p>
          <a:p>
            <a:pPr marL="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Why didn’t God:</a:t>
            </a:r>
          </a:p>
          <a:p>
            <a:pPr marL="457200" marR="0" indent="-45720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Make us perfect</a:t>
            </a:r>
          </a:p>
          <a:p>
            <a:pPr marL="4572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Place us directly into Heaven</a:t>
            </a:r>
          </a:p>
          <a:p>
            <a:pPr marL="457200" marR="0" indent="-45720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Grant us all these beautiful blessings</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Why</a:t>
            </a:r>
            <a:r>
              <a:rPr lang="en-US" sz="2800" dirty="0">
                <a:latin typeface="Times New Roman" panose="02020603050405020304" pitchFamily="18" charset="0"/>
                <a:ea typeface="Calibri" panose="020F0502020204030204" pitchFamily="34" charset="0"/>
                <a:cs typeface="Times New Roman" panose="02020603050405020304" pitchFamily="18" charset="0"/>
              </a:rPr>
              <a:t> did God place us in this physical existence:</a:t>
            </a:r>
          </a:p>
          <a:p>
            <a:pPr marL="457200" marR="0" indent="-45720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Afflictions, Hardships, Fears, Pain, Sorrows</a:t>
            </a:r>
          </a:p>
          <a:p>
            <a:pPr marL="4572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Grieve the death of loved ones</a:t>
            </a:r>
          </a:p>
          <a:p>
            <a:pPr marL="457200" indent="-4572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Grow Old – lose beauty and strength of youth – feeble and frail</a:t>
            </a:r>
          </a:p>
          <a:p>
            <a:pPr marL="4572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Suffer death ourselves – often times painfully?</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To Answer – Let’s consider what scripture says about physical realm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21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266918"/>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Invisibility of the Eternal Spiritual Realm </a:t>
            </a:r>
          </a:p>
        </p:txBody>
      </p:sp>
      <p:sp>
        <p:nvSpPr>
          <p:cNvPr id="3" name="TextBox 2">
            <a:extLst>
              <a:ext uri="{FF2B5EF4-FFF2-40B4-BE49-F238E27FC236}">
                <a16:creationId xmlns:a16="http://schemas.microsoft.com/office/drawing/2014/main" id="{A8C359D8-7793-0674-84B7-146BD0AE8F39}"/>
              </a:ext>
            </a:extLst>
          </p:cNvPr>
          <p:cNvSpPr txBox="1"/>
          <p:nvPr/>
        </p:nvSpPr>
        <p:spPr>
          <a:xfrm>
            <a:off x="612775" y="1103695"/>
            <a:ext cx="10966450" cy="5262979"/>
          </a:xfrm>
          <a:prstGeom prst="rect">
            <a:avLst/>
          </a:prstGeom>
          <a:noFill/>
        </p:spPr>
        <p:txBody>
          <a:bodyPr wrap="square" rtlCol="0">
            <a:spAutoFit/>
          </a:bodyPr>
          <a:lstStyle/>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Things seen are temporary; Unseen are eternal  2 Corinthians 4:17-18</a:t>
            </a:r>
          </a:p>
          <a:p>
            <a:pPr marL="74295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Earth is Visible – Colossians 1:15-16</a:t>
            </a:r>
          </a:p>
          <a:p>
            <a:pPr marL="742950"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and Heaven are invisible - Romans 1:20; Colossians 1:15-16</a:t>
            </a:r>
          </a:p>
          <a:p>
            <a:pPr marL="742950"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is invisible – 1 Timothy 1:17</a:t>
            </a:r>
          </a:p>
          <a:p>
            <a:pPr marL="742950" indent="-4572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We can’t see God, Jesus, angels, Satan, Demons, Heaven or Hell</a:t>
            </a: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seen in</a:t>
            </a:r>
            <a:r>
              <a:rPr lang="en-US" sz="2400" dirty="0">
                <a:latin typeface="Times New Roman" panose="02020603050405020304" pitchFamily="18" charset="0"/>
                <a:ea typeface="Calibri" panose="020F0502020204030204" pitchFamily="34" charset="0"/>
                <a:cs typeface="Times New Roman" panose="02020603050405020304" pitchFamily="18" charset="0"/>
              </a:rPr>
              <a:t> the Natural World is governed by natural laws</a:t>
            </a:r>
          </a:p>
          <a:p>
            <a:pPr marL="28575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u</a:t>
            </a:r>
            <a:r>
              <a:rPr lang="en-US" sz="2400" dirty="0">
                <a:latin typeface="Times New Roman" panose="02020603050405020304" pitchFamily="18" charset="0"/>
                <a:ea typeface="Calibri" panose="020F0502020204030204" pitchFamily="34" charset="0"/>
                <a:cs typeface="Times New Roman" panose="02020603050405020304" pitchFamily="18" charset="0"/>
              </a:rPr>
              <a:t>nseen is the Supernatural Realm is governed by God’s laws</a:t>
            </a:r>
          </a:p>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Science can’t prove or disprove God’s existence and the Supernatural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Only Two Reasons for Something to be unseen: 1) Real but hidden, or 2) Does not exist</a:t>
            </a:r>
          </a:p>
          <a:p>
            <a:pPr marL="28575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Why are these important spiritual realities hidden in this world?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8304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Mysteries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565150" y="1433148"/>
            <a:ext cx="10966450" cy="4893647"/>
          </a:xfrm>
          <a:prstGeom prst="rect">
            <a:avLst/>
          </a:prstGeom>
          <a:noFill/>
        </p:spPr>
        <p:txBody>
          <a:bodyPr wrap="square" rtlCol="0">
            <a:spAutoFit/>
          </a:bodyPr>
          <a:lstStyle/>
          <a:p>
            <a:pPr marL="28575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Scriptures describe the Unseen and Unknown supernatural</a:t>
            </a:r>
            <a:r>
              <a:rPr lang="en-US" sz="2400" dirty="0">
                <a:latin typeface="Times New Roman" panose="02020603050405020304" pitchFamily="18" charset="0"/>
                <a:ea typeface="Calibri" panose="020F0502020204030204" pitchFamily="34" charset="0"/>
                <a:cs typeface="Times New Roman" panose="02020603050405020304" pitchFamily="18" charset="0"/>
              </a:rPr>
              <a:t> spiritual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things to be mysteries</a:t>
            </a:r>
          </a:p>
          <a:p>
            <a:pPr marL="28575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mustêrion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meaning to shut the mouth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 mystery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secret.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Mystery literally means secret.  It is something that is</a:t>
            </a:r>
          </a:p>
          <a:p>
            <a:pPr marL="742950" indent="-4572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Covered up</a:t>
            </a:r>
          </a:p>
          <a:p>
            <a:pPr marL="742950" indent="-4572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Hidden</a:t>
            </a:r>
          </a:p>
          <a:p>
            <a:pPr marL="742950" indent="-4572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Concealed</a:t>
            </a: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Who Hid them? Who made them a secret?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527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Mysteries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565150" y="1433148"/>
            <a:ext cx="10966450" cy="4524315"/>
          </a:xfrm>
          <a:prstGeom prst="rect">
            <a:avLst/>
          </a:prstGeom>
          <a:noFill/>
        </p:spPr>
        <p:txBody>
          <a:bodyPr wrap="square" rtlCol="0">
            <a:spAutoFit/>
          </a:bodyPr>
          <a:lstStyle/>
          <a:p>
            <a:pPr marL="285750"/>
            <a:r>
              <a:rPr lang="en-US" sz="2400" dirty="0">
                <a:latin typeface="Times New Roman" panose="02020603050405020304" pitchFamily="18" charset="0"/>
                <a:cs typeface="Times New Roman" panose="02020603050405020304" pitchFamily="18" charset="0"/>
              </a:rPr>
              <a:t>God is the one that hid spiritual realities from the physical senses of man while living in the flesh in this physical world</a:t>
            </a:r>
          </a:p>
          <a:p>
            <a:pPr marL="285750"/>
            <a:endParaRPr lang="en-US" sz="2400" b="1" dirty="0">
              <a:latin typeface="Times New Roman" panose="02020603050405020304" pitchFamily="18" charset="0"/>
              <a:cs typeface="Times New Roman" panose="02020603050405020304" pitchFamily="18" charset="0"/>
            </a:endParaRPr>
          </a:p>
          <a:p>
            <a:pPr marL="742950" lvl="1"/>
            <a:r>
              <a:rPr lang="en-US" sz="2400" b="1" dirty="0">
                <a:latin typeface="Times New Roman" panose="02020603050405020304" pitchFamily="18" charset="0"/>
                <a:cs typeface="Times New Roman" panose="02020603050405020304" pitchFamily="18" charset="0"/>
              </a:rPr>
              <a:t>Ephesians 3:8-9 </a:t>
            </a:r>
            <a:r>
              <a:rPr lang="en-US" sz="2400" dirty="0">
                <a:latin typeface="Times New Roman" panose="02020603050405020304" pitchFamily="18" charset="0"/>
                <a:cs typeface="Times New Roman" panose="02020603050405020304" pitchFamily="18" charset="0"/>
              </a:rPr>
              <a:t>To me, …grace was given, to preach to the Gentiles the unfathomable riches of Christ,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to </a:t>
            </a:r>
            <a:r>
              <a:rPr lang="en-US" sz="2400" b="1" u="sng" dirty="0">
                <a:latin typeface="Times New Roman" panose="02020603050405020304" pitchFamily="18" charset="0"/>
                <a:cs typeface="Times New Roman" panose="02020603050405020304" pitchFamily="18" charset="0"/>
              </a:rPr>
              <a:t>bring to light </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 mystery </a:t>
            </a:r>
            <a:r>
              <a:rPr lang="en-US" sz="2400" dirty="0">
                <a:latin typeface="Times New Roman" panose="02020603050405020304" pitchFamily="18" charset="0"/>
                <a:cs typeface="Times New Roman" panose="02020603050405020304" pitchFamily="18" charset="0"/>
              </a:rPr>
              <a:t>which </a:t>
            </a:r>
            <a:r>
              <a:rPr lang="en-US" sz="2400" b="1" u="sng" dirty="0">
                <a:latin typeface="Times New Roman" panose="02020603050405020304" pitchFamily="18" charset="0"/>
                <a:cs typeface="Times New Roman" panose="02020603050405020304" pitchFamily="18" charset="0"/>
              </a:rPr>
              <a:t>for ages has been hidden in God </a:t>
            </a:r>
            <a:r>
              <a:rPr lang="en-US" sz="2400" dirty="0">
                <a:latin typeface="Times New Roman" panose="02020603050405020304" pitchFamily="18" charset="0"/>
                <a:cs typeface="Times New Roman" panose="02020603050405020304" pitchFamily="18" charset="0"/>
              </a:rPr>
              <a:t>who created all things; </a:t>
            </a: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a:r>
              <a:rPr lang="en-US" sz="2400" b="1" dirty="0">
                <a:latin typeface="Times New Roman" panose="02020603050405020304" pitchFamily="18" charset="0"/>
                <a:cs typeface="Times New Roman" panose="02020603050405020304" pitchFamily="18" charset="0"/>
              </a:rPr>
              <a:t>Colossians 2:2 </a:t>
            </a:r>
            <a:r>
              <a:rPr lang="en-US" sz="2400" dirty="0">
                <a:latin typeface="Times New Roman" panose="02020603050405020304" pitchFamily="18" charset="0"/>
                <a:cs typeface="Times New Roman" panose="02020603050405020304" pitchFamily="18" charset="0"/>
              </a:rPr>
              <a:t>that their hearts may be encouraged, having been knit together in love, and </a:t>
            </a:r>
            <a:r>
              <a:rPr lang="en-US" sz="2400" i="1" dirty="0">
                <a:latin typeface="Times New Roman" panose="02020603050405020304" pitchFamily="18" charset="0"/>
                <a:cs typeface="Times New Roman" panose="02020603050405020304" pitchFamily="18" charset="0"/>
              </a:rPr>
              <a:t>attaining</a:t>
            </a:r>
            <a:r>
              <a:rPr lang="en-US" sz="2400" dirty="0">
                <a:latin typeface="Times New Roman" panose="02020603050405020304" pitchFamily="18" charset="0"/>
                <a:cs typeface="Times New Roman" panose="02020603050405020304" pitchFamily="18" charset="0"/>
              </a:rPr>
              <a:t> to all the wealth that comes from the full assurance of understanding, </a:t>
            </a:r>
            <a:r>
              <a:rPr lang="en-US" sz="2400" i="1" dirty="0">
                <a:latin typeface="Times New Roman" panose="02020603050405020304" pitchFamily="18" charset="0"/>
                <a:cs typeface="Times New Roman" panose="02020603050405020304" pitchFamily="18" charset="0"/>
              </a:rPr>
              <a:t>resulting</a:t>
            </a:r>
            <a:r>
              <a:rPr lang="en-US" sz="2400" dirty="0">
                <a:latin typeface="Times New Roman" panose="02020603050405020304" pitchFamily="18" charset="0"/>
                <a:cs typeface="Times New Roman" panose="02020603050405020304" pitchFamily="18" charset="0"/>
              </a:rPr>
              <a:t> in a true knowledge of </a:t>
            </a:r>
            <a:r>
              <a:rPr lang="en-US" sz="2400" b="1" u="sng" dirty="0">
                <a:latin typeface="Times New Roman" panose="02020603050405020304" pitchFamily="18" charset="0"/>
                <a:cs typeface="Times New Roman" panose="02020603050405020304" pitchFamily="18" charset="0"/>
              </a:rPr>
              <a:t>God's mystery, </a:t>
            </a:r>
            <a:r>
              <a:rPr lang="en-US" sz="2400" b="1" i="1" u="sng" dirty="0">
                <a:latin typeface="Times New Roman" panose="02020603050405020304" pitchFamily="18" charset="0"/>
                <a:cs typeface="Times New Roman" panose="02020603050405020304" pitchFamily="18" charset="0"/>
              </a:rPr>
              <a:t>that is,</a:t>
            </a:r>
            <a:r>
              <a:rPr lang="en-US" sz="2400" b="1" u="sng" dirty="0">
                <a:latin typeface="Times New Roman" panose="02020603050405020304" pitchFamily="18" charset="0"/>
                <a:cs typeface="Times New Roman" panose="02020603050405020304" pitchFamily="18" charset="0"/>
              </a:rPr>
              <a:t> Christ </a:t>
            </a:r>
            <a:r>
              <a:rPr lang="en-US" sz="2400" b="1" i="1" u="sng" dirty="0">
                <a:latin typeface="Times New Roman" panose="02020603050405020304" pitchFamily="18" charset="0"/>
                <a:cs typeface="Times New Roman" panose="02020603050405020304" pitchFamily="18" charset="0"/>
              </a:rPr>
              <a:t>Himself</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452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Mysteries of God – Can’t Know on Our Own</a:t>
            </a:r>
          </a:p>
        </p:txBody>
      </p:sp>
      <p:sp>
        <p:nvSpPr>
          <p:cNvPr id="3" name="TextBox 2">
            <a:extLst>
              <a:ext uri="{FF2B5EF4-FFF2-40B4-BE49-F238E27FC236}">
                <a16:creationId xmlns:a16="http://schemas.microsoft.com/office/drawing/2014/main" id="{A8C359D8-7793-0674-84B7-146BD0AE8F39}"/>
              </a:ext>
            </a:extLst>
          </p:cNvPr>
          <p:cNvSpPr txBox="1"/>
          <p:nvPr/>
        </p:nvSpPr>
        <p:spPr>
          <a:xfrm>
            <a:off x="565149" y="1433148"/>
            <a:ext cx="11227921" cy="4524315"/>
          </a:xfrm>
          <a:prstGeom prst="rect">
            <a:avLst/>
          </a:prstGeom>
          <a:noFill/>
        </p:spPr>
        <p:txBody>
          <a:bodyPr wrap="square" rtlCol="0">
            <a:spAutoFit/>
          </a:bodyPr>
          <a:lstStyle/>
          <a:p>
            <a:pPr marL="628650" indent="-342900">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God’s secrets pertain to extraordinary supernatural things</a:t>
            </a:r>
          </a:p>
          <a:p>
            <a:pPr marL="1028700" lvl="1" indent="-28575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ifficult to express</a:t>
            </a:r>
          </a:p>
          <a:p>
            <a:pPr marL="1028700" lvl="1" indent="-28575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Difficult to understand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028700" lvl="1" indent="-28575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Difficult to accept – and most men don’t</a:t>
            </a:r>
          </a:p>
          <a:p>
            <a:pPr marL="742950" lvl="1"/>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628650" indent="-342900">
              <a:buFont typeface="+mj-lt"/>
              <a:buAutoNum type="arabicPeriod" startAt="2"/>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is the one that conceals these spiritual realities from mortal man</a:t>
            </a:r>
          </a:p>
          <a:p>
            <a:pPr marL="628650" indent="-342900">
              <a:buFont typeface="+mj-lt"/>
              <a:buAutoNum type="arabicPeriod" startAt="2"/>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628650" indent="-342900">
              <a:buFont typeface="+mj-lt"/>
              <a:buAutoNum type="arabicPeriod" startAt="2"/>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Conclusion: It is impossible for mankind to know the divine mysteries</a:t>
            </a:r>
          </a:p>
          <a:p>
            <a:pPr marL="1028700" lvl="1" indent="-28575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By man’s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own wisdom and understanding.  </a:t>
            </a:r>
          </a:p>
          <a:p>
            <a:pPr marL="1028700" lvl="1"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 scientific endeavor can prove or disprove God and the spiritual supernatural realities.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endParaRPr lang="en-US" sz="2400" b="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042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A8C359D8-7793-0674-84B7-146BD0AE8F39}"/>
              </a:ext>
            </a:extLst>
          </p:cNvPr>
          <p:cNvSpPr txBox="1"/>
          <p:nvPr/>
        </p:nvSpPr>
        <p:spPr>
          <a:xfrm>
            <a:off x="565149" y="1194312"/>
            <a:ext cx="11227921" cy="5632311"/>
          </a:xfrm>
          <a:prstGeom prst="rect">
            <a:avLst/>
          </a:prstGeom>
          <a:noFill/>
        </p:spPr>
        <p:txBody>
          <a:bodyPr wrap="square" rtlCol="0">
            <a:spAutoFit/>
          </a:bodyPr>
          <a:lstStyle/>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Began with defining the Old and New Testaments and the relationship of the old to the new</a:t>
            </a: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Discussed the languages of the Old and New Testaments</a:t>
            </a:r>
          </a:p>
          <a:p>
            <a:pPr marL="62865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Hebrew – Old Testament</a:t>
            </a:r>
          </a:p>
          <a:p>
            <a:pPr marL="62865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Greek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Koine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New Testament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2865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latin typeface="Times New Roman" panose="02020603050405020304" pitchFamily="18" charset="0"/>
                <a:ea typeface="Calibri" panose="020F0502020204030204" pitchFamily="34" charset="0"/>
                <a:cs typeface="Times New Roman" panose="02020603050405020304" pitchFamily="18" charset="0"/>
              </a:rPr>
              <a:t>Reason:  Sometimes go back to the original language to better understand the word and the verse.</a:t>
            </a:r>
          </a:p>
          <a:p>
            <a:pPr marL="28575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0"/>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the definitions and source words for Holy and Righteous and all their derivations – resulting in two questions:</a:t>
            </a:r>
          </a:p>
          <a:p>
            <a:pPr marL="62865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Is sanctification a progressive process?</a:t>
            </a:r>
          </a:p>
          <a:p>
            <a:pPr marL="62865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Why is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hagios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(holy) translated saint and not holy or holy ones?</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998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02699" y="16825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A8C359D8-7793-0674-84B7-146BD0AE8F39}"/>
              </a:ext>
            </a:extLst>
          </p:cNvPr>
          <p:cNvSpPr txBox="1"/>
          <p:nvPr/>
        </p:nvSpPr>
        <p:spPr>
          <a:xfrm>
            <a:off x="571973" y="987258"/>
            <a:ext cx="4675591" cy="5604611"/>
          </a:xfrm>
          <a:prstGeom prst="rect">
            <a:avLst/>
          </a:prstGeom>
          <a:solidFill>
            <a:schemeClr val="bg1"/>
          </a:solidFill>
          <a:ln>
            <a:solidFill>
              <a:schemeClr val="tx1"/>
            </a:solidFill>
          </a:ln>
        </p:spPr>
        <p:txBody>
          <a:bodyPr wrap="square" rtlCol="0">
            <a:spAutoFit/>
          </a:bodyPr>
          <a:lstStyle/>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Word:</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Holy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000" b="1" i="1" kern="0" dirty="0">
                <a:effectLst/>
                <a:latin typeface="Times New Roman" panose="02020603050405020304" pitchFamily="18" charset="0"/>
                <a:ea typeface="Times New Roman" panose="02020603050405020304" pitchFamily="18" charset="0"/>
                <a:cs typeface="Times New Roman" panose="02020603050405020304" pitchFamily="18" charset="0"/>
              </a:rPr>
              <a:t>hagios</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holy, pure, free from sin, sinless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Word: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Washed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Greek Word: </a:t>
            </a:r>
            <a:r>
              <a:rPr lang="en-US" sz="2000" b="1" i="1" dirty="0" err="1">
                <a:effectLst/>
                <a:latin typeface="Times New Roman" panose="02020603050405020304" pitchFamily="18" charset="0"/>
                <a:ea typeface="Times New Roman" panose="02020603050405020304" pitchFamily="18" charset="0"/>
              </a:rPr>
              <a:t>apolouô</a:t>
            </a:r>
            <a:r>
              <a:rPr lang="en-US" sz="2000" dirty="0">
                <a:effectLst/>
                <a:latin typeface="Times New Roman" panose="02020603050405020304" pitchFamily="18" charset="0"/>
                <a:ea typeface="Times New Roman" panose="02020603050405020304" pitchFamily="18" charset="0"/>
              </a:rPr>
              <a:t> </a:t>
            </a: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to wash off, wash away (sins)</a:t>
            </a:r>
          </a:p>
          <a:p>
            <a:pPr marL="0" marR="0">
              <a:lnSpc>
                <a:spcPct val="107000"/>
              </a:lnSpc>
              <a:spcBef>
                <a:spcPts val="0"/>
              </a:spcBef>
              <a:spcAft>
                <a:spcPts val="0"/>
              </a:spcAf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make sinless or holy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Root Greek Word: </a:t>
            </a:r>
            <a:r>
              <a:rPr lang="en-US" sz="2000" b="1" i="1" dirty="0" err="1">
                <a:effectLst/>
                <a:latin typeface="Times New Roman" panose="02020603050405020304" pitchFamily="18" charset="0"/>
                <a:ea typeface="Times New Roman" panose="02020603050405020304" pitchFamily="18" charset="0"/>
              </a:rPr>
              <a:t>louô</a:t>
            </a:r>
            <a:r>
              <a:rPr lang="en-US" sz="2000" dirty="0">
                <a:effectLst/>
                <a:latin typeface="Times New Roman" panose="02020603050405020304" pitchFamily="18" charset="0"/>
                <a:ea typeface="Times New Roman" panose="02020603050405020304" pitchFamily="18" charset="0"/>
              </a:rPr>
              <a:t> -  to wash, bathe</a:t>
            </a: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 </a:t>
            </a: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Word: Sanctified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0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hagiazô</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to make holy, to make sinless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kern="0" dirty="0">
                <a:effectLst/>
                <a:latin typeface="Times New Roman" panose="02020603050405020304" pitchFamily="18" charset="0"/>
                <a:ea typeface="Times New Roman" panose="02020603050405020304" pitchFamily="18" charset="0"/>
              </a:rPr>
              <a:t>Root Greek Word: </a:t>
            </a:r>
            <a:r>
              <a:rPr lang="en-US" sz="2000" b="1" i="1" kern="0" dirty="0">
                <a:effectLst/>
                <a:latin typeface="Times New Roman" panose="02020603050405020304" pitchFamily="18" charset="0"/>
                <a:ea typeface="Times New Roman" panose="02020603050405020304" pitchFamily="18" charset="0"/>
              </a:rPr>
              <a:t>hagios</a:t>
            </a:r>
            <a:r>
              <a:rPr lang="en-US" sz="2000" kern="0" dirty="0">
                <a:effectLst/>
                <a:latin typeface="Times New Roman" panose="02020603050405020304" pitchFamily="18" charset="0"/>
                <a:ea typeface="Times New Roman" panose="02020603050405020304" pitchFamily="18" charset="0"/>
              </a:rPr>
              <a:t>: </a:t>
            </a:r>
            <a:r>
              <a:rPr lang="en-US" sz="2000" i="1" kern="0" dirty="0">
                <a:effectLst/>
                <a:latin typeface="Times New Roman" panose="02020603050405020304" pitchFamily="18" charset="0"/>
                <a:ea typeface="Times New Roman" panose="02020603050405020304" pitchFamily="18" charset="0"/>
              </a:rPr>
              <a:t>holy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D4E4155-D240-3BEE-8770-0D9D23D4CCBD}"/>
              </a:ext>
            </a:extLst>
          </p:cNvPr>
          <p:cNvSpPr txBox="1"/>
          <p:nvPr/>
        </p:nvSpPr>
        <p:spPr>
          <a:xfrm>
            <a:off x="5803299" y="987258"/>
            <a:ext cx="4978432" cy="4358886"/>
          </a:xfrm>
          <a:prstGeom prst="rect">
            <a:avLst/>
          </a:prstGeom>
          <a:solidFill>
            <a:schemeClr val="bg1"/>
          </a:solidFill>
          <a:ln>
            <a:solidFill>
              <a:schemeClr val="tx1"/>
            </a:solidFill>
          </a:ln>
        </p:spPr>
        <p:txBody>
          <a:bodyPr wrap="square" rtlCol="0">
            <a:spAutoFit/>
          </a:bodyPr>
          <a:lstStyle/>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Word Justified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0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dikaioô</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declare righteous, acquitted of sin – sinless - holy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000" b="1" i="1" kern="0" dirty="0">
                <a:effectLst/>
                <a:latin typeface="Times New Roman" panose="02020603050405020304" pitchFamily="18" charset="0"/>
                <a:ea typeface="Times New Roman" panose="02020603050405020304" pitchFamily="18" charset="0"/>
                <a:cs typeface="Times New Roman" panose="02020603050405020304" pitchFamily="18" charset="0"/>
              </a:rPr>
              <a:t>dikaios</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 righteous meaning innocent (of sin), sinless - holy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Word Righteous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000" b="1" i="1" kern="0" dirty="0">
                <a:effectLst/>
                <a:latin typeface="Times New Roman" panose="02020603050405020304" pitchFamily="18" charset="0"/>
                <a:ea typeface="Times New Roman" panose="02020603050405020304" pitchFamily="18" charset="0"/>
                <a:cs typeface="Times New Roman" panose="02020603050405020304" pitchFamily="18" charset="0"/>
              </a:rPr>
              <a:t>dikaios</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pure, innocent (of sin); sinless - holy</a:t>
            </a:r>
            <a:b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366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5532925"/>
          </a:xfrm>
          <a:prstGeom prst="rect">
            <a:avLst/>
          </a:prstGeom>
          <a:noFill/>
        </p:spPr>
        <p:txBody>
          <a:bodyPr wrap="square" rtlCol="0">
            <a:spAutoFit/>
          </a:bodyPr>
          <a:lstStyle/>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1 John 5:17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All </a:t>
            </a:r>
            <a:r>
              <a:rPr lang="en-US" sz="2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unrighteousness is sin</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6:9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Or do you not know that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the unrighteous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(sinners) will not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inherit the kingdom of God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Do not be deceived; neither fornicators, nor idolaters, nor adulterers, nor effeminate, nor homosexuals, </a:t>
            </a:r>
            <a:r>
              <a:rPr lang="en-US" sz="28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nor thieves, nor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covetous, nor drunkards, nor revilers, nor swindlers, will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inherit the kingdom of God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6:11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Such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were</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 some of you</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but you were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washed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but you were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but you were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justified</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u="sng" kern="100" dirty="0">
                <a:effectLst/>
                <a:latin typeface="Times New Roman" panose="02020603050405020304" pitchFamily="18" charset="0"/>
                <a:ea typeface="Calibri" panose="020F0502020204030204" pitchFamily="34" charset="0"/>
                <a:cs typeface="Times New Roman" panose="02020603050405020304" pitchFamily="18" charset="0"/>
              </a:rPr>
              <a:t>in the name of the Lord Jesus Christ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in the Spirit of our God.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51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Story of God’s Church</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746997"/>
            <a:ext cx="9923929" cy="5016758"/>
          </a:xfrm>
          <a:prstGeom prst="rect">
            <a:avLst/>
          </a:prstGeom>
          <a:noFill/>
        </p:spPr>
        <p:txBody>
          <a:bodyPr wrap="square" rtlCol="0">
            <a:spAutoFit/>
          </a:bodyPr>
          <a:lstStyle/>
          <a:p>
            <a:pPr marR="0" lvl="1">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Divine Story of God’s Unfolding Plan of Salvation </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Scripture: Beautiful Linen Fabric</a:t>
            </a:r>
          </a:p>
          <a:p>
            <a:pPr marL="914400" marR="0" lvl="1" indent="-45720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Woven out of Silver and Golden Threads of G</a:t>
            </a:r>
            <a:r>
              <a:rPr lang="en-US" sz="3200" dirty="0">
                <a:latin typeface="Times New Roman" panose="02020603050405020304" pitchFamily="18" charset="0"/>
                <a:ea typeface="Calibri" panose="020F0502020204030204" pitchFamily="34" charset="0"/>
                <a:cs typeface="Times New Roman" panose="02020603050405020304" pitchFamily="18" charset="0"/>
              </a:rPr>
              <a:t>od’s Truth</a:t>
            </a:r>
          </a:p>
          <a:p>
            <a:pPr marL="914400" marR="0" lvl="1" indent="-45720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Threads Stretch into the Eternal Past</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Threads come forward and are woven into a beautiful tapestry of God’ Word</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Revelation of God’s Plan of Salvation and His Church</a:t>
            </a:r>
          </a:p>
          <a:p>
            <a:pPr marL="914400" marR="0" lvl="1" indent="-45720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These Threads continue on </a:t>
            </a:r>
            <a:r>
              <a:rPr lang="en-US" sz="3200" dirty="0">
                <a:latin typeface="Times New Roman" panose="02020603050405020304" pitchFamily="18" charset="0"/>
                <a:ea typeface="Calibri" panose="020F0502020204030204" pitchFamily="34" charset="0"/>
                <a:cs typeface="Times New Roman" panose="02020603050405020304" pitchFamily="18" charset="0"/>
              </a:rPr>
              <a:t>into the Eternal Future</a:t>
            </a:r>
            <a:endParaRPr lang="en-US" dirty="0"/>
          </a:p>
        </p:txBody>
      </p:sp>
    </p:spTree>
    <p:extLst>
      <p:ext uri="{BB962C8B-B14F-4D97-AF65-F5344CB8AC3E}">
        <p14:creationId xmlns:p14="http://schemas.microsoft.com/office/powerpoint/2010/main" val="4115161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A8C359D8-7793-0674-84B7-146BD0AE8F39}"/>
              </a:ext>
            </a:extLst>
          </p:cNvPr>
          <p:cNvSpPr txBox="1"/>
          <p:nvPr/>
        </p:nvSpPr>
        <p:spPr>
          <a:xfrm>
            <a:off x="635000" y="1269375"/>
            <a:ext cx="10922000" cy="436093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Key Words:  Washed – Sanctified - Justified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number of commentaries - this was an expression of the progressive sanctification.  </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Deep thoughts and impressive words.  </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none cited any authorities or other verses in scripture to confirm this doctrine. </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submit to you that these words are synonyms for each other</a:t>
            </a:r>
          </a:p>
          <a:p>
            <a:pPr algn="just"/>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Remember the hermeneutical principle: God’s word is truth.  Truth contradicts that which is false and that which is false contradicts truth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Washed = Sanctified = Justified         Righteous = Holy = Sinless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027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A8C359D8-7793-0674-84B7-146BD0AE8F39}"/>
              </a:ext>
            </a:extLst>
          </p:cNvPr>
          <p:cNvSpPr txBox="1"/>
          <p:nvPr/>
        </p:nvSpPr>
        <p:spPr>
          <a:xfrm>
            <a:off x="573585" y="866766"/>
            <a:ext cx="10922000" cy="5605317"/>
          </a:xfrm>
          <a:prstGeom prst="rect">
            <a:avLst/>
          </a:prstGeom>
          <a:noFill/>
        </p:spPr>
        <p:txBody>
          <a:bodyPr wrap="square" rtlCol="0">
            <a:spAutoFit/>
          </a:bodyPr>
          <a:lstStyle/>
          <a:p>
            <a:pPr marL="0" marR="0">
              <a:lnSpc>
                <a:spcPct val="107000"/>
              </a:lnSpc>
              <a:spcBef>
                <a:spcPts val="0"/>
              </a:spcBef>
              <a:spcAft>
                <a:spcPts val="0"/>
              </a:spcAft>
            </a:pP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Washed</a:t>
            </a:r>
            <a:endParaRPr lang="en-US" sz="2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1:5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Christ…who loved us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washed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us from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our sins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(made sinless) in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His own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a:t>
            </a:r>
            <a:endParaRPr lang="en-US" sz="2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13:12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Jesus also, that He might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(make holy) the people through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His own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Justified</a:t>
            </a:r>
            <a:endParaRPr lang="en-US" sz="2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Romans 5:9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Much more then, having now been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justified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(made righteous) by His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17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pic>
        <p:nvPicPr>
          <p:cNvPr id="4" name="Picture 3" descr="A picture containing text, font, screenshot, line&#10;&#10;Description automatically generated">
            <a:extLst>
              <a:ext uri="{FF2B5EF4-FFF2-40B4-BE49-F238E27FC236}">
                <a16:creationId xmlns:a16="http://schemas.microsoft.com/office/drawing/2014/main" id="{2F2B2621-6220-EF41-82F5-766E29C88DCC}"/>
              </a:ext>
            </a:extLst>
          </p:cNvPr>
          <p:cNvPicPr>
            <a:picLocks noChangeAspect="1"/>
          </p:cNvPicPr>
          <p:nvPr/>
        </p:nvPicPr>
        <p:blipFill>
          <a:blip r:embed="rId2"/>
          <a:stretch>
            <a:fillRect/>
          </a:stretch>
        </p:blipFill>
        <p:spPr>
          <a:xfrm>
            <a:off x="360218" y="2050472"/>
            <a:ext cx="11270673" cy="2971801"/>
          </a:xfrm>
          <a:prstGeom prst="rect">
            <a:avLst/>
          </a:prstGeom>
        </p:spPr>
      </p:pic>
    </p:spTree>
    <p:extLst>
      <p:ext uri="{BB962C8B-B14F-4D97-AF65-F5344CB8AC3E}">
        <p14:creationId xmlns:p14="http://schemas.microsoft.com/office/powerpoint/2010/main" val="3134083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5A024D54-39D4-AA9D-BC76-BA42C55B5276}"/>
              </a:ext>
            </a:extLst>
          </p:cNvPr>
          <p:cNvSpPr txBox="1"/>
          <p:nvPr/>
        </p:nvSpPr>
        <p:spPr>
          <a:xfrm>
            <a:off x="635000" y="1467267"/>
            <a:ext cx="10922000" cy="5203348"/>
          </a:xfrm>
          <a:prstGeom prst="rect">
            <a:avLst/>
          </a:prstGeom>
          <a:noFill/>
        </p:spPr>
        <p:txBody>
          <a:bodyPr wrap="square" rtlCol="0">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Which brings us to the question of saint.  In scripture, the word saint is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Never used in reference to God, Jesus, Holy Spirit, or angels.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Always used in the plural with one exception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Always used in reference to the plural of those in the church</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Therefore, saint is always used in reference to those who had sinned but were</a:t>
            </a:r>
          </a:p>
          <a:p>
            <a:pPr marL="800100" lvl="1" indent="-342900">
              <a:lnSpc>
                <a:spcPct val="107000"/>
              </a:lnSpc>
              <a:buFont typeface="Symbol" panose="05050102010706020507" pitchFamily="18" charset="2"/>
              <a:buChar char=""/>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washed, sanctified, and justified to be made holy</a:t>
            </a:r>
          </a:p>
          <a:p>
            <a:pPr marL="800100" lvl="1" indent="-342900">
              <a:lnSpc>
                <a:spcPct val="107000"/>
              </a:lnSpc>
              <a:buFont typeface="Symbol" panose="05050102010706020507" pitchFamily="18" charset="2"/>
              <a:buChar char=""/>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Through the blood of Christ</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57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pic>
        <p:nvPicPr>
          <p:cNvPr id="4" name="Picture 3">
            <a:extLst>
              <a:ext uri="{FF2B5EF4-FFF2-40B4-BE49-F238E27FC236}">
                <a16:creationId xmlns:a16="http://schemas.microsoft.com/office/drawing/2014/main" id="{A5583280-4873-FCD2-8380-E85A2EA63693}"/>
              </a:ext>
            </a:extLst>
          </p:cNvPr>
          <p:cNvPicPr>
            <a:picLocks noChangeAspect="1"/>
          </p:cNvPicPr>
          <p:nvPr/>
        </p:nvPicPr>
        <p:blipFill>
          <a:blip r:embed="rId2"/>
          <a:stretch>
            <a:fillRect/>
          </a:stretch>
        </p:blipFill>
        <p:spPr>
          <a:xfrm>
            <a:off x="661917" y="1480782"/>
            <a:ext cx="10938680" cy="4223981"/>
          </a:xfrm>
          <a:prstGeom prst="rect">
            <a:avLst/>
          </a:prstGeom>
        </p:spPr>
      </p:pic>
    </p:spTree>
    <p:extLst>
      <p:ext uri="{BB962C8B-B14F-4D97-AF65-F5344CB8AC3E}">
        <p14:creationId xmlns:p14="http://schemas.microsoft.com/office/powerpoint/2010/main" val="3055792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Jesus is the Holy One and the Righteous One</a:t>
            </a:r>
          </a:p>
        </p:txBody>
      </p:sp>
      <p:sp>
        <p:nvSpPr>
          <p:cNvPr id="3" name="TextBox 2">
            <a:extLst>
              <a:ext uri="{FF2B5EF4-FFF2-40B4-BE49-F238E27FC236}">
                <a16:creationId xmlns:a16="http://schemas.microsoft.com/office/drawing/2014/main" id="{5A024D54-39D4-AA9D-BC76-BA42C55B5276}"/>
              </a:ext>
            </a:extLst>
          </p:cNvPr>
          <p:cNvSpPr txBox="1"/>
          <p:nvPr/>
        </p:nvSpPr>
        <p:spPr>
          <a:xfrm>
            <a:off x="635000" y="1467267"/>
            <a:ext cx="10922000" cy="4808817"/>
          </a:xfrm>
          <a:prstGeom prst="rect">
            <a:avLst/>
          </a:prstGeom>
          <a:noFill/>
        </p:spPr>
        <p:txBody>
          <a:bodyPr wrap="square" rtlCol="0">
            <a:spAutoFit/>
          </a:bodyPr>
          <a:lstStyle/>
          <a:p>
            <a:pPr>
              <a:lnSpc>
                <a:spcPct val="107000"/>
              </a:lnSpc>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John 6:69</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We have believed and have come to know that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(Jesus) are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One</a:t>
            </a:r>
            <a:r>
              <a:rPr lang="en-US" sz="32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hagios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of God."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2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Acts 3:13-15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The God of Abraham, Isaac and Jacob, the God of our fathers, has glorified His servant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hagios –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Holy One)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Righteous One</a:t>
            </a:r>
            <a:r>
              <a:rPr lang="en-US" sz="32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dikaios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Righteous </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O</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ne) …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one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whom God raised from the dead,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 fact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which we are witnesses.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627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Saints are the Holy Ones</a:t>
            </a:r>
          </a:p>
        </p:txBody>
      </p:sp>
      <p:sp>
        <p:nvSpPr>
          <p:cNvPr id="3" name="TextBox 2">
            <a:extLst>
              <a:ext uri="{FF2B5EF4-FFF2-40B4-BE49-F238E27FC236}">
                <a16:creationId xmlns:a16="http://schemas.microsoft.com/office/drawing/2014/main" id="{5A024D54-39D4-AA9D-BC76-BA42C55B5276}"/>
              </a:ext>
            </a:extLst>
          </p:cNvPr>
          <p:cNvSpPr txBox="1"/>
          <p:nvPr/>
        </p:nvSpPr>
        <p:spPr>
          <a:xfrm>
            <a:off x="635000" y="996420"/>
            <a:ext cx="10922000" cy="4679807"/>
          </a:xfrm>
          <a:prstGeom prst="rect">
            <a:avLst/>
          </a:prstGeom>
          <a:noFill/>
        </p:spPr>
        <p:txBody>
          <a:bodyPr wrap="square" rtlCol="0">
            <a:spAutoFit/>
          </a:bodyPr>
          <a:lstStyle/>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1 Corinthians 1:2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of God</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which is at Corinth, to </a:t>
            </a:r>
            <a:r>
              <a:rPr lang="en-US" sz="2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those who have been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sanctified</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in Christ Jesus,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saints</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cs typeface="Times New Roman" panose="02020603050405020304" pitchFamily="18" charset="0"/>
              </a:rPr>
              <a:t>hagios –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holy ones) by calling,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The one exception to the plural is Paul’s conclusion to his epistle to the church at Philippians 4:21 but actually it is really referring to all the saints in the church in Philippi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Philippians 4:21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Greet every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saint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hagios –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holy one)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Christ Jesus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The brethren who are with me greet you.</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rrow: Curved Up 3">
            <a:extLst>
              <a:ext uri="{FF2B5EF4-FFF2-40B4-BE49-F238E27FC236}">
                <a16:creationId xmlns:a16="http://schemas.microsoft.com/office/drawing/2014/main" id="{654419D5-D93E-36F3-0B74-26873EDCF2A2}"/>
              </a:ext>
            </a:extLst>
          </p:cNvPr>
          <p:cNvSpPr/>
          <p:nvPr/>
        </p:nvSpPr>
        <p:spPr>
          <a:xfrm>
            <a:off x="3527946" y="2067635"/>
            <a:ext cx="3766782" cy="566382"/>
          </a:xfrm>
          <a:prstGeom prst="curved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272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Saints are the Righteous Ones</a:t>
            </a:r>
          </a:p>
        </p:txBody>
      </p:sp>
      <p:sp>
        <p:nvSpPr>
          <p:cNvPr id="3" name="TextBox 2">
            <a:extLst>
              <a:ext uri="{FF2B5EF4-FFF2-40B4-BE49-F238E27FC236}">
                <a16:creationId xmlns:a16="http://schemas.microsoft.com/office/drawing/2014/main" id="{5A024D54-39D4-AA9D-BC76-BA42C55B5276}"/>
              </a:ext>
            </a:extLst>
          </p:cNvPr>
          <p:cNvSpPr txBox="1"/>
          <p:nvPr/>
        </p:nvSpPr>
        <p:spPr>
          <a:xfrm>
            <a:off x="635000" y="996420"/>
            <a:ext cx="10922000" cy="513249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Hebrews 12:22-23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But you have come to Mount Zion and to the city of the living God, the heavenly Jerusalem, and to myriads of angels,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23 </a:t>
            </a:r>
            <a:r>
              <a:rPr lang="en-US" sz="2800" dirty="0">
                <a:latin typeface="Times New Roman" panose="02020603050405020304" pitchFamily="18" charset="0"/>
                <a:cs typeface="Times New Roman" panose="02020603050405020304" pitchFamily="18" charset="0"/>
              </a:rPr>
              <a:t> to the general assembly and </a:t>
            </a:r>
            <a:r>
              <a:rPr lang="en-US" sz="2800" b="1" u="sng" dirty="0">
                <a:highlight>
                  <a:srgbClr val="FFFF00"/>
                </a:highlight>
                <a:latin typeface="Times New Roman" panose="02020603050405020304" pitchFamily="18" charset="0"/>
                <a:cs typeface="Times New Roman" panose="02020603050405020304" pitchFamily="18" charset="0"/>
              </a:rPr>
              <a:t>church</a:t>
            </a:r>
            <a:r>
              <a:rPr lang="en-US" sz="2800" b="1" u="sng" dirty="0">
                <a:latin typeface="Times New Roman" panose="02020603050405020304" pitchFamily="18" charset="0"/>
                <a:cs typeface="Times New Roman" panose="02020603050405020304" pitchFamily="18" charset="0"/>
              </a:rPr>
              <a:t> of the firstborn </a:t>
            </a:r>
            <a:r>
              <a:rPr lang="en-US" sz="2800" dirty="0">
                <a:latin typeface="Times New Roman" panose="02020603050405020304" pitchFamily="18" charset="0"/>
                <a:cs typeface="Times New Roman" panose="02020603050405020304" pitchFamily="18" charset="0"/>
              </a:rPr>
              <a:t>who are enrolled in heaven, and to God, the Judge of all, and to the spirits of </a:t>
            </a:r>
            <a:r>
              <a:rPr lang="en-US" sz="2800" i="1" dirty="0">
                <a:latin typeface="Times New Roman" panose="02020603050405020304" pitchFamily="18" charset="0"/>
                <a:cs typeface="Times New Roman" panose="02020603050405020304" pitchFamily="18" charset="0"/>
              </a:rPr>
              <a:t>the</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righteous</a:t>
            </a:r>
            <a:r>
              <a:rPr lang="en-US" sz="2800" b="1" u="sng" dirty="0">
                <a:latin typeface="Times New Roman" panose="02020603050405020304" pitchFamily="18" charset="0"/>
                <a:cs typeface="Times New Roman" panose="02020603050405020304" pitchFamily="18" charset="0"/>
              </a:rPr>
              <a:t> (</a:t>
            </a:r>
            <a:r>
              <a:rPr lang="en-US" sz="2800" b="1" i="1" dirty="0">
                <a:effectLst/>
                <a:latin typeface="Times New Roman" panose="02020603050405020304" pitchFamily="18" charset="0"/>
                <a:cs typeface="Times New Roman" panose="02020603050405020304" pitchFamily="18" charset="0"/>
              </a:rPr>
              <a:t>dikaios – righteous ones)</a:t>
            </a:r>
            <a:r>
              <a:rPr lang="en-US" sz="2800" dirty="0">
                <a:latin typeface="Times New Roman" panose="02020603050405020304" pitchFamily="18" charset="0"/>
                <a:cs typeface="Times New Roman" panose="02020603050405020304" pitchFamily="18" charset="0"/>
              </a:rPr>
              <a:t> made perfect, </a:t>
            </a:r>
          </a:p>
          <a:p>
            <a:pPr marL="0" marR="0">
              <a:lnSpc>
                <a:spcPct val="107000"/>
              </a:lnSpc>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cs typeface="Times New Roman" panose="02020603050405020304" pitchFamily="18" charset="0"/>
              </a:rPr>
              <a:t>Hebrews 10:38 </a:t>
            </a:r>
            <a:r>
              <a:rPr lang="en-US" sz="2800" dirty="0">
                <a:latin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cs typeface="Times New Roman" panose="02020603050405020304" pitchFamily="18" charset="0"/>
              </a:rPr>
              <a:t>BUT</a:t>
            </a:r>
            <a:r>
              <a:rPr lang="en-US" sz="2800" dirty="0">
                <a:latin typeface="Times New Roman" panose="02020603050405020304" pitchFamily="18" charset="0"/>
                <a:cs typeface="Times New Roman" panose="02020603050405020304" pitchFamily="18" charset="0"/>
              </a:rPr>
              <a:t> </a:t>
            </a:r>
            <a:r>
              <a:rPr lang="en-US" sz="2800" b="1" u="sng" cap="small" dirty="0">
                <a:effectLst/>
                <a:highlight>
                  <a:srgbClr val="FFFF00"/>
                </a:highlight>
                <a:latin typeface="Times New Roman" panose="02020603050405020304" pitchFamily="18" charset="0"/>
                <a:cs typeface="Times New Roman" panose="02020603050405020304" pitchFamily="18" charset="0"/>
              </a:rPr>
              <a:t>MY</a:t>
            </a:r>
            <a:r>
              <a:rPr lang="en-US" sz="2800" cap="small" dirty="0">
                <a:effectLst/>
                <a:latin typeface="Times New Roman" panose="02020603050405020304" pitchFamily="18" charset="0"/>
                <a:cs typeface="Times New Roman" panose="02020603050405020304" pitchFamily="18" charset="0"/>
              </a:rPr>
              <a:t> (God’s) </a:t>
            </a:r>
            <a:r>
              <a:rPr lang="en-US" sz="2800" b="1" u="sng" cap="small" dirty="0">
                <a:effectLst/>
                <a:highlight>
                  <a:srgbClr val="FFFF00"/>
                </a:highlight>
                <a:latin typeface="Times New Roman" panose="02020603050405020304" pitchFamily="18" charset="0"/>
                <a:cs typeface="Times New Roman" panose="02020603050405020304" pitchFamily="18" charset="0"/>
              </a:rPr>
              <a:t>RIGHTEOUS ONE </a:t>
            </a:r>
            <a:r>
              <a:rPr lang="en-US" sz="2800" cap="small" dirty="0">
                <a:effectLst/>
                <a:latin typeface="Times New Roman" panose="02020603050405020304" pitchFamily="18" charset="0"/>
                <a:cs typeface="Times New Roman" panose="02020603050405020304" pitchFamily="18" charset="0"/>
              </a:rPr>
              <a:t>(hagios – righteous one) SHALL LIVE BY FAITH</a:t>
            </a:r>
            <a:r>
              <a:rPr lang="en-US" sz="2800" dirty="0">
                <a:latin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cs typeface="Times New Roman" panose="02020603050405020304" pitchFamily="18" charset="0"/>
              </a:rPr>
              <a:t>AND IF HE SHRINKS BACK</a:t>
            </a:r>
            <a:r>
              <a:rPr lang="en-US" sz="2800" dirty="0">
                <a:latin typeface="Times New Roman" panose="02020603050405020304" pitchFamily="18" charset="0"/>
                <a:cs typeface="Times New Roman" panose="02020603050405020304" pitchFamily="18" charset="0"/>
              </a:rPr>
              <a:t>, </a:t>
            </a:r>
            <a:r>
              <a:rPr lang="en-US" sz="2800" cap="small" dirty="0">
                <a:effectLst/>
                <a:latin typeface="Times New Roman" panose="02020603050405020304" pitchFamily="18" charset="0"/>
                <a:cs typeface="Times New Roman" panose="02020603050405020304" pitchFamily="18" charset="0"/>
              </a:rPr>
              <a:t>MY SOUL HAS NO PLEASURE IN HIM</a:t>
            </a:r>
            <a:r>
              <a:rPr lang="en-US" sz="2800" dirty="0">
                <a:latin typeface="Times New Roman" panose="02020603050405020304" pitchFamily="18" charset="0"/>
                <a:cs typeface="Times New Roman" panose="02020603050405020304" pitchFamily="18" charset="0"/>
              </a:rPr>
              <a:t>. </a:t>
            </a:r>
            <a:br>
              <a:rPr lang="en-US" sz="2800" dirty="0"/>
            </a:br>
            <a:endParaRPr lang="en-US" sz="2800" dirty="0"/>
          </a:p>
          <a:p>
            <a:pPr marL="0" marR="0">
              <a:lnSpc>
                <a:spcPct val="107000"/>
              </a:lnSpc>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08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Saints Practice Holiness and Righteousness</a:t>
            </a:r>
          </a:p>
        </p:txBody>
      </p:sp>
      <p:sp>
        <p:nvSpPr>
          <p:cNvPr id="3" name="TextBox 2">
            <a:extLst>
              <a:ext uri="{FF2B5EF4-FFF2-40B4-BE49-F238E27FC236}">
                <a16:creationId xmlns:a16="http://schemas.microsoft.com/office/drawing/2014/main" id="{5A024D54-39D4-AA9D-BC76-BA42C55B5276}"/>
              </a:ext>
            </a:extLst>
          </p:cNvPr>
          <p:cNvSpPr txBox="1"/>
          <p:nvPr/>
        </p:nvSpPr>
        <p:spPr>
          <a:xfrm>
            <a:off x="635000" y="996420"/>
            <a:ext cx="10922000" cy="4676088"/>
          </a:xfrm>
          <a:prstGeom prst="rect">
            <a:avLst/>
          </a:prstGeom>
          <a:noFill/>
        </p:spPr>
        <p:txBody>
          <a:bodyPr wrap="square" rtlCol="0">
            <a:spAutoFit/>
          </a:bodyPr>
          <a:lstStyle/>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1 Peter 1:15-16 </a:t>
            </a:r>
            <a:r>
              <a:rPr lang="en-US" sz="2400" dirty="0">
                <a:latin typeface="Times New Roman" panose="02020603050405020304" pitchFamily="18" charset="0"/>
                <a:cs typeface="Times New Roman" panose="02020603050405020304" pitchFamily="18" charset="0"/>
              </a:rPr>
              <a:t>but like the </a:t>
            </a:r>
            <a:r>
              <a:rPr lang="en-US" sz="2400" b="1" u="sng" dirty="0">
                <a:highlight>
                  <a:srgbClr val="FFFF00"/>
                </a:highlight>
                <a:latin typeface="Times New Roman" panose="02020603050405020304" pitchFamily="18" charset="0"/>
                <a:cs typeface="Times New Roman" panose="02020603050405020304" pitchFamily="18" charset="0"/>
              </a:rPr>
              <a:t>Holy One </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hagios</a:t>
            </a:r>
            <a:r>
              <a:rPr lang="en-US" sz="2400" dirty="0">
                <a:latin typeface="Times New Roman" panose="02020603050405020304" pitchFamily="18" charset="0"/>
                <a:cs typeface="Times New Roman" panose="02020603050405020304" pitchFamily="18" charset="0"/>
              </a:rPr>
              <a:t> – Holy One - God) who called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be </a:t>
            </a:r>
            <a:r>
              <a:rPr lang="en-US" sz="2400" b="1" u="sng" dirty="0">
                <a:highlight>
                  <a:srgbClr val="FF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hagios</a:t>
            </a:r>
            <a:r>
              <a:rPr lang="en-US" sz="2400" dirty="0">
                <a:latin typeface="Times New Roman" panose="02020603050405020304" pitchFamily="18" charset="0"/>
                <a:cs typeface="Times New Roman" panose="02020603050405020304" pitchFamily="18" charset="0"/>
              </a:rPr>
              <a:t>) yourselves also in </a:t>
            </a:r>
            <a:r>
              <a:rPr lang="en-US" sz="2400" b="1" u="sng" dirty="0">
                <a:highlight>
                  <a:srgbClr val="FFFF00"/>
                </a:highlight>
                <a:latin typeface="Times New Roman" panose="02020603050405020304" pitchFamily="18" charset="0"/>
                <a:cs typeface="Times New Roman" panose="02020603050405020304" pitchFamily="18" charset="0"/>
              </a:rPr>
              <a:t>all </a:t>
            </a:r>
            <a:r>
              <a:rPr lang="en-US" sz="2400" b="1" i="1" u="sng" dirty="0">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behavior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because it is written, "</a:t>
            </a:r>
            <a:r>
              <a:rPr lang="en-US" sz="2400" b="1" u="sng" cap="small" dirty="0">
                <a:effectLst/>
                <a:latin typeface="Times New Roman" panose="02020603050405020304" pitchFamily="18" charset="0"/>
                <a:cs typeface="Times New Roman" panose="02020603050405020304" pitchFamily="18" charset="0"/>
              </a:rPr>
              <a:t>YOU SHALL BE </a:t>
            </a:r>
            <a:r>
              <a:rPr lang="en-US" sz="2400" b="1" u="sng" cap="small" dirty="0">
                <a:effectLst/>
                <a:highlight>
                  <a:srgbClr val="FFFF00"/>
                </a:highlight>
                <a:latin typeface="Times New Roman" panose="02020603050405020304" pitchFamily="18" charset="0"/>
                <a:cs typeface="Times New Roman" panose="02020603050405020304" pitchFamily="18" charset="0"/>
              </a:rPr>
              <a:t>HOLY</a:t>
            </a:r>
            <a:r>
              <a:rPr lang="en-US" sz="2400" b="1" u="sng" cap="small" dirty="0">
                <a:effectLs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(hagios)</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I </a:t>
            </a:r>
            <a:r>
              <a:rPr lang="en-US" sz="2400" b="1" u="sng" cap="small" dirty="0">
                <a:effectLst/>
                <a:latin typeface="Times New Roman" panose="02020603050405020304" pitchFamily="18" charset="0"/>
                <a:cs typeface="Times New Roman" panose="02020603050405020304" pitchFamily="18" charset="0"/>
              </a:rPr>
              <a:t>AM </a:t>
            </a:r>
            <a:r>
              <a:rPr lang="en-US" sz="2400" b="1" u="sng" cap="small" dirty="0">
                <a:effectLst/>
                <a:highlight>
                  <a:srgbClr val="FFFF00"/>
                </a:highlight>
                <a:latin typeface="Times New Roman" panose="02020603050405020304" pitchFamily="18" charset="0"/>
                <a:cs typeface="Times New Roman" panose="02020603050405020304" pitchFamily="18" charset="0"/>
              </a:rPr>
              <a:t>HOLY</a:t>
            </a:r>
            <a:r>
              <a:rPr lang="en-US" sz="2400" b="1" u="sng" cap="small" dirty="0">
                <a:effectLs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(hagios)</a:t>
            </a:r>
            <a:r>
              <a:rPr lang="en-US" sz="2400" dirty="0">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John 5:17 </a:t>
            </a:r>
            <a:r>
              <a:rPr lang="en-US" sz="2400" dirty="0">
                <a:latin typeface="Times New Roman" panose="02020603050405020304" pitchFamily="18" charset="0"/>
                <a:cs typeface="Times New Roman" panose="02020603050405020304" pitchFamily="18" charset="0"/>
              </a:rPr>
              <a:t>All </a:t>
            </a:r>
            <a:r>
              <a:rPr lang="en-US" sz="2400" b="1" u="sng" dirty="0">
                <a:latin typeface="Times New Roman" panose="02020603050405020304" pitchFamily="18" charset="0"/>
                <a:cs typeface="Times New Roman" panose="02020603050405020304" pitchFamily="18" charset="0"/>
              </a:rPr>
              <a:t>unrighteousness</a:t>
            </a:r>
            <a:r>
              <a:rPr lang="en-US" sz="2400" dirty="0">
                <a:latin typeface="Times New Roman" panose="02020603050405020304" pitchFamily="18" charset="0"/>
                <a:cs typeface="Times New Roman" panose="02020603050405020304" pitchFamily="18" charset="0"/>
              </a:rPr>
              <a:t> is </a:t>
            </a:r>
            <a:r>
              <a:rPr lang="en-US" sz="2400" b="1" u="sng" dirty="0">
                <a:latin typeface="Times New Roman" panose="02020603050405020304" pitchFamily="18" charset="0"/>
                <a:cs typeface="Times New Roman" panose="02020603050405020304" pitchFamily="18" charset="0"/>
              </a:rPr>
              <a:t>sin</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John 3:7-8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Little children, make sure no one deceives you; the one who </a:t>
            </a:r>
            <a:r>
              <a:rPr lang="en-US" sz="2400" b="1" u="sng" dirty="0">
                <a:highlight>
                  <a:srgbClr val="FFFF00"/>
                </a:highlight>
                <a:latin typeface="Times New Roman" panose="02020603050405020304" pitchFamily="18" charset="0"/>
                <a:cs typeface="Times New Roman" panose="02020603050405020304" pitchFamily="18" charset="0"/>
              </a:rPr>
              <a:t>practices</a:t>
            </a:r>
            <a:r>
              <a:rPr lang="en-US" sz="2400" b="1" u="sng"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righteousness</a:t>
            </a:r>
            <a:r>
              <a:rPr lang="en-US" sz="2400" dirty="0">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dikaiosunê</a:t>
            </a:r>
            <a:r>
              <a:rPr lang="en-US" sz="2400" i="1" dirty="0">
                <a:effectLst/>
                <a:latin typeface="Times New Roman" panose="02020603050405020304" pitchFamily="18" charset="0"/>
                <a:cs typeface="Times New Roman" panose="02020603050405020304" pitchFamily="18" charset="0"/>
              </a:rPr>
              <a:t>) i</a:t>
            </a:r>
            <a:r>
              <a:rPr lang="en-US" sz="2400" dirty="0">
                <a:latin typeface="Times New Roman" panose="02020603050405020304" pitchFamily="18" charset="0"/>
                <a:cs typeface="Times New Roman" panose="02020603050405020304" pitchFamily="18" charset="0"/>
              </a:rPr>
              <a:t>s </a:t>
            </a:r>
            <a:r>
              <a:rPr lang="en-US" sz="2400" b="1" u="sng" dirty="0">
                <a:highlight>
                  <a:srgbClr val="FFFF00"/>
                </a:highlight>
                <a:latin typeface="Times New Roman" panose="02020603050405020304" pitchFamily="18" charset="0"/>
                <a:cs typeface="Times New Roman" panose="02020603050405020304" pitchFamily="18" charset="0"/>
              </a:rPr>
              <a:t>righteou</a:t>
            </a:r>
            <a:r>
              <a:rPr lang="en-US" sz="2400" b="1" u="sng"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dikaioo</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is </a:t>
            </a:r>
            <a:r>
              <a:rPr lang="en-US" sz="2400" b="1" u="sng" dirty="0">
                <a:highlight>
                  <a:srgbClr val="FFFF00"/>
                </a:highlight>
                <a:latin typeface="Times New Roman" panose="02020603050405020304" pitchFamily="18" charset="0"/>
                <a:cs typeface="Times New Roman" panose="02020603050405020304" pitchFamily="18" charset="0"/>
              </a:rPr>
              <a:t>righteous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dikaioo</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the one who </a:t>
            </a:r>
            <a:r>
              <a:rPr lang="en-US" sz="2400" b="1" u="sng" dirty="0">
                <a:highlight>
                  <a:srgbClr val="FFFF00"/>
                </a:highlight>
                <a:latin typeface="Times New Roman" panose="02020603050405020304" pitchFamily="18" charset="0"/>
                <a:cs typeface="Times New Roman" panose="02020603050405020304" pitchFamily="18" charset="0"/>
              </a:rPr>
              <a:t>practices sin </a:t>
            </a:r>
            <a:r>
              <a:rPr lang="en-US" sz="2400" b="1" u="sng" dirty="0">
                <a:latin typeface="Times New Roman" panose="02020603050405020304" pitchFamily="18" charset="0"/>
                <a:cs typeface="Times New Roman" panose="02020603050405020304" pitchFamily="18" charset="0"/>
              </a:rPr>
              <a:t>is of the devil</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baseline="300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John 3:10 </a:t>
            </a:r>
            <a:r>
              <a:rPr lang="en-US" sz="2400" dirty="0">
                <a:latin typeface="Times New Roman" panose="02020603050405020304" pitchFamily="18" charset="0"/>
                <a:cs typeface="Times New Roman" panose="02020603050405020304" pitchFamily="18" charset="0"/>
              </a:rPr>
              <a:t>By this the </a:t>
            </a:r>
            <a:r>
              <a:rPr lang="en-US" sz="2400" b="1" u="sng" dirty="0">
                <a:latin typeface="Times New Roman" panose="02020603050405020304" pitchFamily="18" charset="0"/>
                <a:cs typeface="Times New Roman" panose="02020603050405020304" pitchFamily="18" charset="0"/>
              </a:rPr>
              <a:t>children of God </a:t>
            </a:r>
            <a:r>
              <a:rPr lang="en-US" sz="2400" dirty="0">
                <a:latin typeface="Times New Roman" panose="02020603050405020304" pitchFamily="18" charset="0"/>
                <a:cs typeface="Times New Roman" panose="02020603050405020304" pitchFamily="18" charset="0"/>
              </a:rPr>
              <a:t>and the </a:t>
            </a:r>
            <a:r>
              <a:rPr lang="en-US" sz="2400" b="1" u="sng" dirty="0">
                <a:latin typeface="Times New Roman" panose="02020603050405020304" pitchFamily="18" charset="0"/>
                <a:cs typeface="Times New Roman" panose="02020603050405020304" pitchFamily="18" charset="0"/>
              </a:rPr>
              <a:t>children of the devil </a:t>
            </a:r>
            <a:r>
              <a:rPr lang="en-US" sz="2400" dirty="0">
                <a:latin typeface="Times New Roman" panose="02020603050405020304" pitchFamily="18" charset="0"/>
                <a:cs typeface="Times New Roman" panose="02020603050405020304" pitchFamily="18" charset="0"/>
              </a:rPr>
              <a:t>are </a:t>
            </a:r>
            <a:r>
              <a:rPr lang="en-US" sz="2400" b="1" u="sng" dirty="0">
                <a:latin typeface="Times New Roman" panose="02020603050405020304" pitchFamily="18" charset="0"/>
                <a:cs typeface="Times New Roman" panose="02020603050405020304" pitchFamily="18" charset="0"/>
              </a:rPr>
              <a:t>obvious</a:t>
            </a:r>
            <a:r>
              <a:rPr lang="en-US" sz="2400" dirty="0">
                <a:latin typeface="Times New Roman" panose="02020603050405020304" pitchFamily="18" charset="0"/>
                <a:cs typeface="Times New Roman" panose="02020603050405020304" pitchFamily="18" charset="0"/>
              </a:rPr>
              <a:t>: anyone who does </a:t>
            </a:r>
            <a:r>
              <a:rPr lang="en-US" sz="2400" b="1" u="sng" dirty="0">
                <a:latin typeface="Times New Roman" panose="02020603050405020304" pitchFamily="18" charset="0"/>
                <a:cs typeface="Times New Roman" panose="02020603050405020304" pitchFamily="18" charset="0"/>
              </a:rPr>
              <a:t>not practice </a:t>
            </a:r>
            <a:r>
              <a:rPr lang="en-US" sz="2400" b="1" u="sng" dirty="0">
                <a:highlight>
                  <a:srgbClr val="FFFF00"/>
                </a:highlight>
                <a:latin typeface="Times New Roman" panose="02020603050405020304" pitchFamily="18" charset="0"/>
                <a:cs typeface="Times New Roman" panose="02020603050405020304" pitchFamily="18" charset="0"/>
              </a:rPr>
              <a:t>righteousness</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t>
            </a:r>
            <a:r>
              <a:rPr lang="en-US" sz="2400" b="1" u="sng" dirty="0">
                <a:latin typeface="Times New Roman" panose="02020603050405020304" pitchFamily="18" charset="0"/>
                <a:cs typeface="Times New Roman" panose="02020603050405020304" pitchFamily="18" charset="0"/>
              </a:rPr>
              <a:t>not of God</a:t>
            </a:r>
            <a:r>
              <a:rPr lang="en-US" sz="2400" dirty="0">
                <a:latin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5533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29994" y="931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Class Review</a:t>
            </a:r>
          </a:p>
        </p:txBody>
      </p:sp>
      <p:sp>
        <p:nvSpPr>
          <p:cNvPr id="3" name="TextBox 2">
            <a:extLst>
              <a:ext uri="{FF2B5EF4-FFF2-40B4-BE49-F238E27FC236}">
                <a16:creationId xmlns:a16="http://schemas.microsoft.com/office/drawing/2014/main" id="{5A024D54-39D4-AA9D-BC76-BA42C55B5276}"/>
              </a:ext>
            </a:extLst>
          </p:cNvPr>
          <p:cNvSpPr txBox="1"/>
          <p:nvPr/>
        </p:nvSpPr>
        <p:spPr>
          <a:xfrm>
            <a:off x="635000" y="996420"/>
            <a:ext cx="10922000" cy="4814972"/>
          </a:xfrm>
          <a:prstGeom prst="rect">
            <a:avLst/>
          </a:prstGeom>
          <a:noFill/>
        </p:spPr>
        <p:txBody>
          <a:bodyPr wrap="square" rtlCol="0">
            <a:spAutoFit/>
          </a:bodyPr>
          <a:lstStyle/>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Jesus Christ is the </a:t>
            </a:r>
            <a:r>
              <a:rPr lang="en-US" sz="2400" b="1" u="sng" kern="0" dirty="0">
                <a:effectLst/>
                <a:latin typeface="Times New Roman" panose="02020603050405020304" pitchFamily="18" charset="0"/>
                <a:ea typeface="Calibri" panose="020F0502020204030204" pitchFamily="34" charset="0"/>
                <a:cs typeface="Times New Roman" panose="02020603050405020304" pitchFamily="18" charset="0"/>
              </a:rPr>
              <a:t>Holy One of God </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0" dirty="0">
                <a:effectLst/>
                <a:latin typeface="Times New Roman" panose="02020603050405020304" pitchFamily="18" charset="0"/>
                <a:ea typeface="Calibri" panose="020F0502020204030204" pitchFamily="34" charset="0"/>
                <a:cs typeface="Times New Roman" panose="02020603050405020304" pitchFamily="18" charset="0"/>
              </a:rPr>
              <a:t>Hagios</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 John 6:69</a:t>
            </a:r>
          </a:p>
          <a:p>
            <a:pPr marL="0" marR="0">
              <a:lnSpc>
                <a:spcPct val="107000"/>
              </a:lnSpc>
              <a:spcBef>
                <a:spcPts val="0"/>
              </a:spcBef>
              <a:spcAft>
                <a:spcPts val="0"/>
              </a:spcAft>
            </a:pPr>
            <a:r>
              <a:rPr lang="en-US" sz="2400" kern="0" dirty="0">
                <a:latin typeface="Times New Roman" panose="02020603050405020304" pitchFamily="18" charset="0"/>
                <a:ea typeface="Calibri" panose="020F0502020204030204" pitchFamily="34" charset="0"/>
                <a:cs typeface="Times New Roman" panose="02020603050405020304" pitchFamily="18" charset="0"/>
              </a:rPr>
              <a:t>Jesus Christ is the </a:t>
            </a:r>
            <a:r>
              <a:rPr lang="en-US" sz="2400" b="1" u="sng" kern="0" dirty="0">
                <a:latin typeface="Times New Roman" panose="02020603050405020304" pitchFamily="18" charset="0"/>
                <a:ea typeface="Calibri" panose="020F0502020204030204" pitchFamily="34" charset="0"/>
                <a:cs typeface="Times New Roman" panose="02020603050405020304" pitchFamily="18" charset="0"/>
              </a:rPr>
              <a:t>Righteous One of God </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a:t>
            </a:r>
            <a:r>
              <a:rPr lang="en-US" sz="2400" i="1" kern="0" dirty="0" err="1">
                <a:latin typeface="Times New Roman" panose="02020603050405020304" pitchFamily="18" charset="0"/>
                <a:ea typeface="Calibri" panose="020F0502020204030204" pitchFamily="34" charset="0"/>
                <a:cs typeface="Times New Roman" panose="02020603050405020304" pitchFamily="18" charset="0"/>
              </a:rPr>
              <a:t>Dikaioos</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latin typeface="Times New Roman" panose="02020603050405020304" pitchFamily="18" charset="0"/>
                <a:ea typeface="Calibri" panose="020F0502020204030204" pitchFamily="34" charset="0"/>
                <a:cs typeface="Times New Roman" panose="02020603050405020304" pitchFamily="18" charset="0"/>
              </a:rPr>
              <a:t>Acts 3:13-15</a:t>
            </a:r>
            <a:endParaRPr lang="en-US" sz="2400" i="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latin typeface="Times New Roman" panose="02020603050405020304" pitchFamily="18" charset="0"/>
                <a:ea typeface="Calibri" panose="020F0502020204030204" pitchFamily="34" charset="0"/>
                <a:cs typeface="Times New Roman" panose="02020603050405020304" pitchFamily="18" charset="0"/>
              </a:rPr>
              <a:t>Saints are the </a:t>
            </a:r>
            <a:r>
              <a:rPr lang="en-US" sz="2400" b="1" u="sng" kern="0" dirty="0">
                <a:latin typeface="Times New Roman" panose="02020603050405020304" pitchFamily="18" charset="0"/>
                <a:ea typeface="Calibri" panose="020F0502020204030204" pitchFamily="34" charset="0"/>
                <a:cs typeface="Times New Roman" panose="02020603050405020304" pitchFamily="18" charset="0"/>
              </a:rPr>
              <a:t>Holy Ones of God </a:t>
            </a:r>
            <a:r>
              <a:rPr lang="en-US" sz="2400" kern="0" dirty="0">
                <a:latin typeface="Times New Roman" panose="02020603050405020304" pitchFamily="18" charset="0"/>
                <a:ea typeface="Calibri" panose="020F0502020204030204" pitchFamily="34" charset="0"/>
                <a:cs typeface="Times New Roman" panose="02020603050405020304" pitchFamily="18" charset="0"/>
              </a:rPr>
              <a:t>(</a:t>
            </a:r>
            <a:r>
              <a:rPr lang="en-US" sz="2400" i="1" kern="0" dirty="0">
                <a:latin typeface="Times New Roman" panose="02020603050405020304" pitchFamily="18" charset="0"/>
                <a:ea typeface="Calibri" panose="020F0502020204030204" pitchFamily="34" charset="0"/>
                <a:cs typeface="Times New Roman" panose="02020603050405020304" pitchFamily="18" charset="0"/>
              </a:rPr>
              <a:t>Hagios</a:t>
            </a:r>
            <a:r>
              <a:rPr lang="en-US" sz="2400" kern="0" dirty="0">
                <a:latin typeface="Times New Roman" panose="02020603050405020304" pitchFamily="18" charset="0"/>
                <a:ea typeface="Calibri" panose="020F0502020204030204" pitchFamily="34" charset="0"/>
                <a:cs typeface="Times New Roman" panose="02020603050405020304" pitchFamily="18" charset="0"/>
              </a:rPr>
              <a:t>) Philippians 4:21</a:t>
            </a:r>
          </a:p>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Saints are the </a:t>
            </a:r>
            <a:r>
              <a:rPr lang="en-US" sz="2400" b="1" u="sng" kern="0" dirty="0">
                <a:effectLst/>
                <a:latin typeface="Times New Roman" panose="02020603050405020304" pitchFamily="18" charset="0"/>
                <a:ea typeface="Calibri" panose="020F0502020204030204" pitchFamily="34" charset="0"/>
                <a:cs typeface="Times New Roman" panose="02020603050405020304" pitchFamily="18" charset="0"/>
              </a:rPr>
              <a:t>Righteous Ones of God </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0" dirty="0" err="1">
                <a:effectLst/>
                <a:latin typeface="Times New Roman" panose="02020603050405020304" pitchFamily="18" charset="0"/>
                <a:ea typeface="Calibri" panose="020F0502020204030204" pitchFamily="34" charset="0"/>
                <a:cs typeface="Times New Roman" panose="02020603050405020304" pitchFamily="18" charset="0"/>
              </a:rPr>
              <a:t>Dikaioos</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 Hebrews 12:23</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The saints in Christ are the </a:t>
            </a:r>
            <a:r>
              <a:rPr lang="en-US" sz="2400" b="1" kern="0" dirty="0">
                <a:effectLst/>
                <a:latin typeface="Times New Roman" panose="02020603050405020304" pitchFamily="18" charset="0"/>
                <a:ea typeface="Calibri" panose="020F0502020204030204" pitchFamily="34" charset="0"/>
                <a:cs typeface="Times New Roman" panose="02020603050405020304" pitchFamily="18" charset="0"/>
              </a:rPr>
              <a:t>Holy/Righteous Ones of God </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0" dirty="0">
                <a:effectLst/>
                <a:latin typeface="Times New Roman" panose="02020603050405020304" pitchFamily="18" charset="0"/>
                <a:ea typeface="Calibri" panose="020F0502020204030204" pitchFamily="34" charset="0"/>
                <a:cs typeface="Times New Roman" panose="02020603050405020304" pitchFamily="18" charset="0"/>
              </a:rPr>
              <a:t>Hagios</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 having been</a:t>
            </a:r>
          </a:p>
          <a:p>
            <a:pPr marL="457200" marR="0" indent="-457200">
              <a:lnSpc>
                <a:spcPct val="107000"/>
              </a:lnSpc>
              <a:spcBef>
                <a:spcPts val="0"/>
              </a:spcBef>
              <a:spcAft>
                <a:spcPts val="0"/>
              </a:spcAft>
              <a:buFont typeface="Arial" panose="020B0604020202020204" pitchFamily="34" charset="0"/>
              <a:buChar char="•"/>
            </a:pPr>
            <a:r>
              <a:rPr lang="en-US" sz="2400" kern="0" dirty="0">
                <a:latin typeface="Times New Roman" panose="02020603050405020304" pitchFamily="18" charset="0"/>
                <a:ea typeface="Calibri" panose="020F0502020204030204" pitchFamily="34" charset="0"/>
                <a:cs typeface="Times New Roman" panose="02020603050405020304" pitchFamily="18" charset="0"/>
              </a:rPr>
              <a:t>Washed</a:t>
            </a:r>
          </a:p>
          <a:p>
            <a:pPr marL="457200" marR="0" indent="-457200">
              <a:lnSpc>
                <a:spcPct val="107000"/>
              </a:lnSpc>
              <a:spcBef>
                <a:spcPts val="0"/>
              </a:spcBef>
              <a:spcAft>
                <a:spcPts val="0"/>
              </a:spcAft>
              <a:buFont typeface="Arial" panose="020B0604020202020204" pitchFamily="34" charset="0"/>
              <a:buChar char="•"/>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Sanctified               </a:t>
            </a:r>
            <a:r>
              <a:rPr lang="en-US" sz="2400" kern="0" dirty="0">
                <a:latin typeface="Times New Roman" panose="02020603050405020304" pitchFamily="18" charset="0"/>
                <a:ea typeface="Calibri" panose="020F0502020204030204" pitchFamily="34" charset="0"/>
                <a:cs typeface="Times New Roman" panose="02020603050405020304" pitchFamily="18" charset="0"/>
              </a:rPr>
              <a:t>B</a:t>
            </a: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y the Blood of Christ at Baptism</a:t>
            </a:r>
          </a:p>
          <a:p>
            <a:pPr marL="457200" marR="0" indent="-457200">
              <a:lnSpc>
                <a:spcPct val="107000"/>
              </a:lnSpc>
              <a:spcBef>
                <a:spcPts val="0"/>
              </a:spcBef>
              <a:spcAft>
                <a:spcPts val="0"/>
              </a:spcAft>
              <a:buFont typeface="Arial" panose="020B0604020202020204" pitchFamily="34" charset="0"/>
              <a:buChar char="•"/>
            </a:pPr>
            <a:r>
              <a:rPr lang="en-US" sz="2400" kern="0" dirty="0">
                <a:latin typeface="Times New Roman" panose="02020603050405020304" pitchFamily="18" charset="0"/>
                <a:ea typeface="Calibri" panose="020F0502020204030204" pitchFamily="34" charset="0"/>
                <a:cs typeface="Times New Roman" panose="02020603050405020304" pitchFamily="18" charset="0"/>
              </a:rPr>
              <a:t>Justified</a:t>
            </a:r>
          </a:p>
          <a:p>
            <a:pPr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To be made saints who are:</a:t>
            </a:r>
          </a:p>
          <a:p>
            <a:pPr marL="457200" marR="0" indent="-457200">
              <a:lnSpc>
                <a:spcPct val="107000"/>
              </a:lnSpc>
              <a:spcBef>
                <a:spcPts val="0"/>
              </a:spcBef>
              <a:spcAft>
                <a:spcPts val="0"/>
              </a:spcAft>
              <a:buFont typeface="Arial" panose="020B0604020202020204" pitchFamily="34" charset="0"/>
              <a:buChar char="•"/>
            </a:pPr>
            <a:r>
              <a:rPr lang="en-US" sz="2400" kern="0" dirty="0">
                <a:latin typeface="Times New Roman" panose="02020603050405020304" pitchFamily="18" charset="0"/>
                <a:ea typeface="Calibri" panose="020F0502020204030204" pitchFamily="34" charset="0"/>
                <a:cs typeface="Times New Roman" panose="02020603050405020304" pitchFamily="18" charset="0"/>
              </a:rPr>
              <a:t>Holy        </a:t>
            </a:r>
          </a:p>
          <a:p>
            <a:pPr marL="457200" marR="0" indent="-457200">
              <a:lnSpc>
                <a:spcPct val="107000"/>
              </a:lnSpc>
              <a:spcBef>
                <a:spcPts val="0"/>
              </a:spcBef>
              <a:spcAft>
                <a:spcPts val="0"/>
              </a:spcAft>
              <a:buFont typeface="Arial" panose="020B0604020202020204" pitchFamily="34" charset="0"/>
              <a:buChar char="•"/>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Righteous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ight Brace 3">
            <a:extLst>
              <a:ext uri="{FF2B5EF4-FFF2-40B4-BE49-F238E27FC236}">
                <a16:creationId xmlns:a16="http://schemas.microsoft.com/office/drawing/2014/main" id="{A31FF767-755C-B500-FF0C-FDF3ABB0CDAF}"/>
              </a:ext>
            </a:extLst>
          </p:cNvPr>
          <p:cNvSpPr/>
          <p:nvPr/>
        </p:nvSpPr>
        <p:spPr>
          <a:xfrm>
            <a:off x="2585114" y="3403906"/>
            <a:ext cx="593677" cy="1177119"/>
          </a:xfrm>
          <a:prstGeom prst="rightBrace">
            <a:avLst>
              <a:gd name="adj1" fmla="val 8333"/>
              <a:gd name="adj2" fmla="val 49433"/>
            </a:avLst>
          </a:prstGeom>
          <a:noFill/>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B4CBC060-7BD6-3647-F556-17D4610A1882}"/>
              </a:ext>
            </a:extLst>
          </p:cNvPr>
          <p:cNvSpPr/>
          <p:nvPr/>
        </p:nvSpPr>
        <p:spPr>
          <a:xfrm>
            <a:off x="2636291" y="4942074"/>
            <a:ext cx="593677" cy="810961"/>
          </a:xfrm>
          <a:prstGeom prst="rightBrace">
            <a:avLst>
              <a:gd name="adj1" fmla="val 8333"/>
              <a:gd name="adj2" fmla="val 49433"/>
            </a:avLst>
          </a:prstGeom>
          <a:noFill/>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3232A3D-2E53-CDCB-2B5E-9BC807948645}"/>
              </a:ext>
            </a:extLst>
          </p:cNvPr>
          <p:cNvSpPr txBox="1"/>
          <p:nvPr/>
        </p:nvSpPr>
        <p:spPr>
          <a:xfrm>
            <a:off x="3490415" y="5037677"/>
            <a:ext cx="147054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Sinless</a:t>
            </a:r>
          </a:p>
        </p:txBody>
      </p:sp>
    </p:spTree>
    <p:extLst>
      <p:ext uri="{BB962C8B-B14F-4D97-AF65-F5344CB8AC3E}">
        <p14:creationId xmlns:p14="http://schemas.microsoft.com/office/powerpoint/2010/main" val="402281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Goal: Trace the Threads of God’s Word</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3939540"/>
          </a:xfrm>
          <a:prstGeom prst="rect">
            <a:avLst/>
          </a:prstGeom>
          <a:noFill/>
        </p:spPr>
        <p:txBody>
          <a:bodyPr wrap="square" rtlCol="0">
            <a:spAutoFit/>
          </a:bodyPr>
          <a:lstStyle/>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Through All Human History</a:t>
            </a:r>
          </a:p>
          <a:p>
            <a:pPr marL="914400" marR="0" lvl="1" indent="-45720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Through Eternity</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Before Time Began</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Before God formed the Earth</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Before God formed this Physical Realm</a:t>
            </a:r>
          </a:p>
          <a:p>
            <a:pPr marL="1371600" lvl="2" indent="-457200">
              <a:buFont typeface="Arial" panose="020B0604020202020204" pitchFamily="34" charset="0"/>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Before God Created Man</a:t>
            </a:r>
          </a:p>
          <a:p>
            <a:pPr marL="1028700" marR="0" lvl="1" indent="-571500">
              <a:spcBef>
                <a:spcPts val="0"/>
              </a:spcBef>
              <a:spcAft>
                <a:spcPts val="0"/>
              </a:spcAft>
              <a:buFont typeface="Arial" panose="020B0604020202020204" pitchFamily="34" charset="0"/>
              <a:buChar char="•"/>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91478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What are God’s Mysteries (Hidden Secrets)?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4893647"/>
          </a:xfrm>
          <a:prstGeom prst="rect">
            <a:avLst/>
          </a:prstGeom>
          <a:noFill/>
        </p:spPr>
        <p:txBody>
          <a:bodyPr wrap="square" rtlCol="0">
            <a:spAutoFit/>
          </a:bodyPr>
          <a:lstStyle/>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Heaven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Mt 13:11</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Kingdom of God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Mark 4:11; Luke 8:11</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God’s wisdom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Corinthians 2:7</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Resurrection -Transformation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Corinthians 15:51</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God’s Will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Ephesians 1:9</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Ephesians 3:4, Col 2:2; Col 4:3</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Christ and Church </a:t>
            </a:r>
            <a:r>
              <a:rPr lang="en-US" sz="2400" b="1" dirty="0">
                <a:latin typeface="Times New Roman" panose="02020603050405020304" pitchFamily="18" charset="0"/>
                <a:ea typeface="Calibri" panose="020F0502020204030204" pitchFamily="34" charset="0"/>
                <a:cs typeface="Times New Roman" panose="02020603050405020304" pitchFamily="18" charset="0"/>
              </a:rPr>
              <a:t>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nion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Ephesians 5:32</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Gospel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Ephesians 6:19</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Lawlessness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- 2 Thessalonians 2:7</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Faith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Timothy 2:9</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 Timothy 3:16</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Seven Stars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Revelation 1:20</a:t>
            </a:r>
          </a:p>
          <a:p>
            <a:pPr marL="228600" indent="-228600" algn="just">
              <a:buFont typeface="+mj-lt"/>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Revelation 10:7</a:t>
            </a:r>
          </a:p>
        </p:txBody>
      </p:sp>
    </p:spTree>
    <p:extLst>
      <p:ext uri="{BB962C8B-B14F-4D97-AF65-F5344CB8AC3E}">
        <p14:creationId xmlns:p14="http://schemas.microsoft.com/office/powerpoint/2010/main" val="2550595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God Reveals His Secrets - Revelation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4893647"/>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now brings us to God’s revelation of His mysteries</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apokalupsis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Definition: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 uncovering</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apokaluptô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meaning to uncover or reveal</a:t>
            </a:r>
          </a:p>
          <a:p>
            <a:pPr marL="800100" lvl="1" indent="-342900">
              <a:buFont typeface="Symbol" panose="05050102010706020507" pitchFamily="18" charset="2"/>
              <a:buChar char=""/>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Apo - away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Kaluptô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to cover</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does not intend to keep these mysteries from man.  However, according to God’s wisdom and purpose, God reveals or uncovers these spiritual mysteries through two avenues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creation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 testifies of Him and His existence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Word – the New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109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Testimony of Creation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4185761"/>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Though God is invisible, He declares that all that is created reveals His existence: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1:19-20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because that which 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known about God is evident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within them; for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God made it evident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them.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since the creation of the world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invisible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attributes, His eternal power and divine nature,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clearly seen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being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understood through what has been made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that they are without excuse.</a:t>
            </a: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256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Five Unanswerable Questions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2215991"/>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spcBef>
                <a:spcPts val="0"/>
              </a:spcBef>
              <a:spcAft>
                <a:spcPts val="0"/>
              </a:spcAft>
              <a:buAutoNum type="arabicPeriod"/>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Infinity of Space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It’s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impossible for space to never end …. but </a:t>
            </a:r>
          </a:p>
          <a:p>
            <a:pPr marL="914400" lvl="1" indent="-4572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his impossibility is the only possibility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6585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Five Unanswerable Questions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4893647"/>
          </a:xfrm>
          <a:prstGeom prst="rect">
            <a:avLst/>
          </a:prstGeom>
          <a:noFill/>
        </p:spPr>
        <p:txBody>
          <a:bodyPr wrap="square" rtlCol="0">
            <a:spAutoFit/>
          </a:bodyPr>
          <a:lstStyle/>
          <a:p>
            <a:pPr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2.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Eternity of Time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Easy to somehow accept time goes on forever (existence is forever), but its much more difficult – actually impossible to explain: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The eternal past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there is no beginning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lvl="1"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The eternal present</a:t>
            </a:r>
          </a:p>
          <a:p>
            <a:pPr marL="1371600" lvl="2" indent="-4572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he point where the future translates into the present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1371600" lvl="2" indent="-4572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And the present translates into the past.  </a:t>
            </a:r>
          </a:p>
          <a:p>
            <a:pPr marL="1371600" lvl="2" indent="-4572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It’s not a 10</a:t>
            </a:r>
            <a:r>
              <a:rPr lang="en-US" sz="3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of second. Nor is it a thousandth of a second. Nor is it a nano second.</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7168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Five Unanswerable Questions</a:t>
            </a:r>
          </a:p>
        </p:txBody>
      </p:sp>
      <p:pic>
        <p:nvPicPr>
          <p:cNvPr id="4" name="Picture 3">
            <a:extLst>
              <a:ext uri="{FF2B5EF4-FFF2-40B4-BE49-F238E27FC236}">
                <a16:creationId xmlns:a16="http://schemas.microsoft.com/office/drawing/2014/main" id="{9BB9E428-CAAB-B560-B6FD-8788A030D13D}"/>
              </a:ext>
            </a:extLst>
          </p:cNvPr>
          <p:cNvPicPr>
            <a:picLocks noChangeAspect="1"/>
          </p:cNvPicPr>
          <p:nvPr/>
        </p:nvPicPr>
        <p:blipFill>
          <a:blip r:embed="rId2"/>
          <a:stretch>
            <a:fillRect/>
          </a:stretch>
        </p:blipFill>
        <p:spPr>
          <a:xfrm>
            <a:off x="2423832" y="1277270"/>
            <a:ext cx="6706721" cy="3765839"/>
          </a:xfrm>
          <a:prstGeom prst="rect">
            <a:avLst/>
          </a:prstGeom>
        </p:spPr>
      </p:pic>
      <p:sp>
        <p:nvSpPr>
          <p:cNvPr id="5" name="TextBox 4">
            <a:extLst>
              <a:ext uri="{FF2B5EF4-FFF2-40B4-BE49-F238E27FC236}">
                <a16:creationId xmlns:a16="http://schemas.microsoft.com/office/drawing/2014/main" id="{19509833-FF81-CE86-5472-7CD479A28889}"/>
              </a:ext>
            </a:extLst>
          </p:cNvPr>
          <p:cNvSpPr txBox="1"/>
          <p:nvPr/>
        </p:nvSpPr>
        <p:spPr>
          <a:xfrm>
            <a:off x="7408561" y="2790857"/>
            <a:ext cx="1144188" cy="369332"/>
          </a:xfrm>
          <a:prstGeom prst="rect">
            <a:avLst/>
          </a:prstGeom>
          <a:solidFill>
            <a:schemeClr val="accent3">
              <a:lumMod val="40000"/>
              <a:lumOff val="60000"/>
            </a:schemeClr>
          </a:solid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Millionth</a:t>
            </a:r>
            <a:r>
              <a:rPr lang="en-US" dirty="0"/>
              <a:t> </a:t>
            </a:r>
          </a:p>
        </p:txBody>
      </p:sp>
      <p:sp>
        <p:nvSpPr>
          <p:cNvPr id="6" name="TextBox 5">
            <a:extLst>
              <a:ext uri="{FF2B5EF4-FFF2-40B4-BE49-F238E27FC236}">
                <a16:creationId xmlns:a16="http://schemas.microsoft.com/office/drawing/2014/main" id="{1160B2B7-9911-E43E-6216-449849E69423}"/>
              </a:ext>
            </a:extLst>
          </p:cNvPr>
          <p:cNvSpPr txBox="1"/>
          <p:nvPr/>
        </p:nvSpPr>
        <p:spPr>
          <a:xfrm>
            <a:off x="8136340" y="3212567"/>
            <a:ext cx="1144189" cy="369332"/>
          </a:xfrm>
          <a:prstGeom prst="rect">
            <a:avLst/>
          </a:prstGeom>
          <a:solidFill>
            <a:schemeClr val="accent3">
              <a:lumMod val="40000"/>
              <a:lumOff val="60000"/>
            </a:schemeClr>
          </a:solid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Billionth</a:t>
            </a:r>
            <a:r>
              <a:rPr lang="en-US" dirty="0"/>
              <a:t> </a:t>
            </a:r>
          </a:p>
        </p:txBody>
      </p:sp>
      <p:sp>
        <p:nvSpPr>
          <p:cNvPr id="7" name="TextBox 6">
            <a:extLst>
              <a:ext uri="{FF2B5EF4-FFF2-40B4-BE49-F238E27FC236}">
                <a16:creationId xmlns:a16="http://schemas.microsoft.com/office/drawing/2014/main" id="{6992BECF-D081-4602-FEF5-299165D12C87}"/>
              </a:ext>
            </a:extLst>
          </p:cNvPr>
          <p:cNvSpPr txBox="1"/>
          <p:nvPr/>
        </p:nvSpPr>
        <p:spPr>
          <a:xfrm>
            <a:off x="8552749" y="3674362"/>
            <a:ext cx="1144190" cy="369332"/>
          </a:xfrm>
          <a:prstGeom prst="rect">
            <a:avLst/>
          </a:prstGeom>
          <a:solidFill>
            <a:schemeClr val="accent3">
              <a:lumMod val="40000"/>
              <a:lumOff val="60000"/>
            </a:schemeClr>
          </a:solid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Trillionth</a:t>
            </a:r>
            <a:r>
              <a:rPr lang="en-US" dirty="0"/>
              <a:t> </a:t>
            </a:r>
          </a:p>
        </p:txBody>
      </p:sp>
      <p:sp>
        <p:nvSpPr>
          <p:cNvPr id="8" name="TextBox 7">
            <a:extLst>
              <a:ext uri="{FF2B5EF4-FFF2-40B4-BE49-F238E27FC236}">
                <a16:creationId xmlns:a16="http://schemas.microsoft.com/office/drawing/2014/main" id="{C130F8C6-93A8-7C4E-F2F1-52A7BE8FB077}"/>
              </a:ext>
            </a:extLst>
          </p:cNvPr>
          <p:cNvSpPr txBox="1"/>
          <p:nvPr/>
        </p:nvSpPr>
        <p:spPr>
          <a:xfrm>
            <a:off x="8979089" y="4127838"/>
            <a:ext cx="1782171" cy="369332"/>
          </a:xfrm>
          <a:prstGeom prst="rect">
            <a:avLst/>
          </a:prstGeom>
          <a:solidFill>
            <a:schemeClr val="accent3">
              <a:lumMod val="40000"/>
              <a:lumOff val="60000"/>
            </a:schemeClr>
          </a:solidFill>
          <a:ln>
            <a:solidFill>
              <a:schemeClr val="tx1"/>
            </a:solidFill>
          </a:ln>
        </p:spPr>
        <p:txBody>
          <a:bodyPr wrap="square" rtlCol="0">
            <a:spAutoFit/>
          </a:bodyPr>
          <a:lstStyle/>
          <a:p>
            <a:r>
              <a:rPr lang="en-US" b="1" dirty="0">
                <a:latin typeface="Times New Roman" panose="02020603050405020304" pitchFamily="18" charset="0"/>
                <a:cs typeface="Times New Roman" panose="02020603050405020304" pitchFamily="18" charset="0"/>
              </a:rPr>
              <a:t>1,000 Trillionths</a:t>
            </a:r>
            <a:r>
              <a:rPr lang="en-US" dirty="0"/>
              <a:t> </a:t>
            </a:r>
          </a:p>
        </p:txBody>
      </p:sp>
    </p:spTree>
    <p:extLst>
      <p:ext uri="{BB962C8B-B14F-4D97-AF65-F5344CB8AC3E}">
        <p14:creationId xmlns:p14="http://schemas.microsoft.com/office/powerpoint/2010/main" val="413402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Five Unanswerable Questions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5170646"/>
          </a:xfrm>
          <a:prstGeom prst="rect">
            <a:avLst/>
          </a:prstGeom>
          <a:noFill/>
        </p:spPr>
        <p:txBody>
          <a:bodyPr wrap="square" rtlCol="0">
            <a:spAutoFit/>
          </a:bodyPr>
          <a:lstStyle/>
          <a:p>
            <a:pPr marL="6858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point is the “present” or “now” is so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infinitely small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to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not exist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yet.  </a:t>
            </a:r>
          </a:p>
          <a:p>
            <a:pPr marL="4572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We cannot live femtosecond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in the future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nor can we relive one femtosecond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in the past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Tomorrow never comes and yesterday never returns</a:t>
            </a:r>
          </a:p>
          <a:p>
            <a:pPr marL="4572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We are affixed to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“non-existent”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eternal present. </a:t>
            </a:r>
          </a:p>
          <a:p>
            <a:pPr marL="4572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Thus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time for salvation is always now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never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yesterday nor tomorrow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yesterday is gone and tomorrow never comes.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 Corinthians 6:2 …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Behold,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now</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THE ACCEPTABLE TIME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behold,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now</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t>
            </a:r>
            <a:r>
              <a:rPr lang="en-US" sz="2400" b="1" u="sng" cap="small" dirty="0">
                <a:effectLst/>
                <a:latin typeface="Times New Roman" panose="02020603050405020304" pitchFamily="18" charset="0"/>
                <a:ea typeface="Times New Roman" panose="02020603050405020304" pitchFamily="18" charset="0"/>
                <a:cs typeface="Times New Roman" panose="02020603050405020304" pitchFamily="18" charset="0"/>
              </a:rPr>
              <a:t>THE DAY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887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Five Unanswerable Questions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5047536"/>
          </a:xfrm>
          <a:prstGeom prst="rect">
            <a:avLst/>
          </a:prstGeom>
          <a:noFill/>
        </p:spPr>
        <p:txBody>
          <a:bodyPr wrap="square" rtlCol="0">
            <a:spAutoFit/>
          </a:bodyPr>
          <a:lstStyle/>
          <a:p>
            <a:pPr marL="6858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indent="-514350">
              <a:spcBef>
                <a:spcPts val="0"/>
              </a:spcBef>
              <a:spcAft>
                <a:spcPts val="0"/>
              </a:spcAft>
              <a:buFont typeface="+mj-lt"/>
              <a:buAutoNum type="arabicPeriod" startAt="3"/>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Origination of matter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did nothing create everything?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mj-lt"/>
              <a:buAutoNum type="arabicPeriod" startAt="3"/>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mj-lt"/>
              <a:buAutoNum type="arabicPeriod" startAt="3"/>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Origination of life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143000" lvl="1"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huge body of evolutionary science </a:t>
            </a:r>
          </a:p>
          <a:p>
            <a:pPr marL="11430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ut no one can answer the question:  How did the one cell organism come into existence?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How did life originate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143000" lvl="1"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Darwin’s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black box</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even Darwin, the father of evolutionary science, knew this question can’t be answered.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mj-lt"/>
              <a:buAutoNum type="arabicPeriod" startAt="3"/>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Meaning and purpose of life?</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9290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Five Unanswerable Questions</a:t>
            </a:r>
          </a:p>
        </p:txBody>
      </p:sp>
      <p:sp>
        <p:nvSpPr>
          <p:cNvPr id="3" name="TextBox 2">
            <a:extLst>
              <a:ext uri="{FF2B5EF4-FFF2-40B4-BE49-F238E27FC236}">
                <a16:creationId xmlns:a16="http://schemas.microsoft.com/office/drawing/2014/main" id="{A8C359D8-7793-0674-84B7-146BD0AE8F39}"/>
              </a:ext>
            </a:extLst>
          </p:cNvPr>
          <p:cNvSpPr txBox="1"/>
          <p:nvPr/>
        </p:nvSpPr>
        <p:spPr>
          <a:xfrm>
            <a:off x="488950" y="1433148"/>
            <a:ext cx="10922000" cy="1107996"/>
          </a:xfrm>
          <a:prstGeom prst="rect">
            <a:avLst/>
          </a:prstGeom>
          <a:noFill/>
        </p:spPr>
        <p:txBody>
          <a:bodyPr wrap="square" rtlCol="0">
            <a:spAutoFit/>
          </a:bodyPr>
          <a:lstStyle/>
          <a:p>
            <a:pPr marL="68580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sum it up, if life is a journey, seems logical that we should know or at least ask three question which essentially forms the last unanswerable 5</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question – Purpose of Life: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EE6DB17-0609-67E6-2CD4-2F5440255FCE}"/>
              </a:ext>
            </a:extLst>
          </p:cNvPr>
          <p:cNvGraphicFramePr>
            <a:graphicFrameLocks noGrp="1"/>
          </p:cNvGraphicFramePr>
          <p:nvPr>
            <p:extLst>
              <p:ext uri="{D42A27DB-BD31-4B8C-83A1-F6EECF244321}">
                <p14:modId xmlns:p14="http://schemas.microsoft.com/office/powerpoint/2010/main" val="2669987768"/>
              </p:ext>
            </p:extLst>
          </p:nvPr>
        </p:nvGraphicFramePr>
        <p:xfrm>
          <a:off x="558800" y="2927835"/>
          <a:ext cx="10852151" cy="1548915"/>
        </p:xfrm>
        <a:graphic>
          <a:graphicData uri="http://schemas.openxmlformats.org/drawingml/2006/table">
            <a:tbl>
              <a:tblPr firstRow="1" firstCol="1" bandRow="1">
                <a:tableStyleId>{21E4AEA4-8DFA-4A89-87EB-49C32662AFE0}</a:tableStyleId>
              </a:tblPr>
              <a:tblGrid>
                <a:gridCol w="3616675">
                  <a:extLst>
                    <a:ext uri="{9D8B030D-6E8A-4147-A177-3AD203B41FA5}">
                      <a16:colId xmlns:a16="http://schemas.microsoft.com/office/drawing/2014/main" val="3570211624"/>
                    </a:ext>
                  </a:extLst>
                </a:gridCol>
                <a:gridCol w="3617738">
                  <a:extLst>
                    <a:ext uri="{9D8B030D-6E8A-4147-A177-3AD203B41FA5}">
                      <a16:colId xmlns:a16="http://schemas.microsoft.com/office/drawing/2014/main" val="286982171"/>
                    </a:ext>
                  </a:extLst>
                </a:gridCol>
                <a:gridCol w="3617738">
                  <a:extLst>
                    <a:ext uri="{9D8B030D-6E8A-4147-A177-3AD203B41FA5}">
                      <a16:colId xmlns:a16="http://schemas.microsoft.com/office/drawing/2014/main" val="1729162061"/>
                    </a:ext>
                  </a:extLst>
                </a:gridCol>
              </a:tblGrid>
              <a:tr h="324386">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2060"/>
                          </a:solidFill>
                          <a:effectLst/>
                        </a:rPr>
                        <a:t>World</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solidFill>
                            <a:srgbClr val="002060"/>
                          </a:solidFill>
                          <a:effectLst/>
                        </a:rPr>
                        <a:t>Scriptures</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667516"/>
                  </a:ext>
                </a:extLst>
              </a:tr>
              <a:tr h="424200">
                <a:tc>
                  <a:txBody>
                    <a:bodyPr/>
                    <a:lstStyle/>
                    <a:p>
                      <a:pPr marL="0" marR="0">
                        <a:spcBef>
                          <a:spcPts val="0"/>
                        </a:spcBef>
                        <a:spcAft>
                          <a:spcPts val="0"/>
                        </a:spcAft>
                      </a:pPr>
                      <a:r>
                        <a:rPr lang="en-US" sz="2400" dirty="0">
                          <a:solidFill>
                            <a:srgbClr val="002060"/>
                          </a:solidFill>
                          <a:effectLst/>
                        </a:rPr>
                        <a:t>Who put us on Journey?</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solidFill>
                            <a:srgbClr val="002060"/>
                          </a:solidFill>
                          <a:effectLst/>
                        </a:rPr>
                        <a:t>Don’t Know</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solidFill>
                            <a:srgbClr val="002060"/>
                          </a:solidFill>
                          <a:effectLst/>
                        </a:rPr>
                        <a:t>God</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7289075"/>
                  </a:ext>
                </a:extLst>
              </a:tr>
              <a:tr h="324386">
                <a:tc>
                  <a:txBody>
                    <a:bodyPr/>
                    <a:lstStyle/>
                    <a:p>
                      <a:pPr marL="0" marR="0">
                        <a:spcBef>
                          <a:spcPts val="0"/>
                        </a:spcBef>
                        <a:spcAft>
                          <a:spcPts val="0"/>
                        </a:spcAft>
                      </a:pPr>
                      <a:r>
                        <a:rPr lang="en-US" sz="2400" dirty="0">
                          <a:solidFill>
                            <a:srgbClr val="002060"/>
                          </a:solidFill>
                          <a:effectLst/>
                        </a:rPr>
                        <a:t>Purpose of this Journey?</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solidFill>
                            <a:srgbClr val="002060"/>
                          </a:solidFill>
                          <a:effectLst/>
                        </a:rPr>
                        <a:t>Don’t Know</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solidFill>
                            <a:srgbClr val="002060"/>
                          </a:solidFill>
                          <a:effectLst/>
                        </a:rPr>
                        <a:t>Become God’s Children</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290265"/>
                  </a:ext>
                </a:extLst>
              </a:tr>
              <a:tr h="393195">
                <a:tc>
                  <a:txBody>
                    <a:bodyPr/>
                    <a:lstStyle/>
                    <a:p>
                      <a:pPr marL="0" marR="0">
                        <a:spcBef>
                          <a:spcPts val="0"/>
                        </a:spcBef>
                        <a:spcAft>
                          <a:spcPts val="0"/>
                        </a:spcAft>
                      </a:pPr>
                      <a:r>
                        <a:rPr lang="en-US" sz="2400" dirty="0">
                          <a:solidFill>
                            <a:srgbClr val="002060"/>
                          </a:solidFill>
                          <a:effectLst/>
                        </a:rPr>
                        <a:t>Destination?</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a:solidFill>
                            <a:srgbClr val="002060"/>
                          </a:solidFill>
                          <a:effectLst/>
                        </a:rPr>
                        <a:t>Oblivion</a:t>
                      </a:r>
                      <a:endPar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b="1" dirty="0">
                          <a:solidFill>
                            <a:srgbClr val="002060"/>
                          </a:solidFill>
                          <a:effectLst/>
                        </a:rPr>
                        <a:t>Heaven</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336931"/>
                  </a:ext>
                </a:extLst>
              </a:tr>
            </a:tbl>
          </a:graphicData>
        </a:graphic>
      </p:graphicFrame>
    </p:spTree>
    <p:extLst>
      <p:ext uri="{BB962C8B-B14F-4D97-AF65-F5344CB8AC3E}">
        <p14:creationId xmlns:p14="http://schemas.microsoft.com/office/powerpoint/2010/main" val="3765762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685800" y="1433148"/>
            <a:ext cx="10725150" cy="489364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All creation reveals the existence of God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ninformed therefore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worship the created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rather than the creator</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1:25 </a:t>
            </a:r>
            <a:r>
              <a:rPr lang="en-US" sz="2400" dirty="0">
                <a:latin typeface="Times New Roman" panose="02020603050405020304" pitchFamily="18" charset="0"/>
                <a:cs typeface="Times New Roman" panose="02020603050405020304" pitchFamily="18" charset="0"/>
              </a:rPr>
              <a:t>They exchanged the truth of God for a lie, and worshiped and served </a:t>
            </a:r>
            <a:r>
              <a:rPr lang="en-US" sz="2400" b="1" u="sng" dirty="0">
                <a:latin typeface="Times New Roman" panose="02020603050405020304" pitchFamily="18" charset="0"/>
                <a:cs typeface="Times New Roman" panose="02020603050405020304" pitchFamily="18" charset="0"/>
              </a:rPr>
              <a:t>created things </a:t>
            </a:r>
            <a:r>
              <a:rPr lang="en-US" sz="2400" dirty="0">
                <a:latin typeface="Times New Roman" panose="02020603050405020304" pitchFamily="18" charset="0"/>
                <a:cs typeface="Times New Roman" panose="02020603050405020304" pitchFamily="18" charset="0"/>
              </a:rPr>
              <a:t>rather than </a:t>
            </a:r>
            <a:r>
              <a:rPr lang="en-US" sz="2400" b="1" u="sng" dirty="0">
                <a:latin typeface="Times New Roman" panose="02020603050405020304" pitchFamily="18" charset="0"/>
                <a:cs typeface="Times New Roman" panose="02020603050405020304" pitchFamily="18" charset="0"/>
              </a:rPr>
              <a:t>the Creator-</a:t>
            </a:r>
            <a:r>
              <a:rPr lang="en-US" sz="2400" dirty="0">
                <a:latin typeface="Times New Roman" panose="02020603050405020304" pitchFamily="18" charset="0"/>
                <a:cs typeface="Times New Roman" panose="02020603050405020304" pitchFamily="18" charset="0"/>
              </a:rPr>
              <a:t>-who is forever praised. Amen. </a:t>
            </a:r>
            <a:br>
              <a:rPr lang="en-US" sz="2400" dirty="0"/>
            </a:br>
            <a:endParaRPr lang="en-US" sz="2400" dirty="0"/>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Man needs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knowledge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that comes from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God’s word</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God’s infinite wisdom and purpose, God reveals or uncovers His spiritual mysteries through His word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better to way to look at it is this way.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reveals His existence and all the hidden spiritual realities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through His word</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ll of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creation confirms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truth of God’s world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0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Before Time Began</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3323987"/>
          </a:xfrm>
          <a:prstGeom prst="rect">
            <a:avLst/>
          </a:prstGeom>
          <a:noFill/>
        </p:spPr>
        <p:txBody>
          <a:bodyPr wrap="square" rtlCol="0">
            <a:spAutoFit/>
          </a:bodyPr>
          <a:lstStyle/>
          <a:p>
            <a:pPr marR="0" lvl="1">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It was then – Before Time – Before Earth – Before Man</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God formed His desire to bring Other Sons into Glory</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Promised His Sons the Gift of Eternal Life</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Established His Predetermined Plan on How to Bestow His Gift</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Set into Motion the building of His church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74557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685800" y="1433148"/>
            <a:ext cx="10725150" cy="3416320"/>
          </a:xfrm>
          <a:prstGeom prst="rect">
            <a:avLst/>
          </a:prstGeom>
          <a:noFill/>
        </p:spPr>
        <p:txBody>
          <a:bodyPr wrap="square" rtlCol="0">
            <a:spAutoFit/>
          </a:bodyPr>
          <a:lstStyle/>
          <a:p>
            <a:pPr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Let’s remember what we just revealed about God’s word: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Word is Truth. John 17:17</a:t>
            </a:r>
          </a:p>
          <a:p>
            <a:pPr marL="1257300" lvl="2" indent="-342900">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God is Truth. John 14:16</a:t>
            </a:r>
          </a:p>
          <a:p>
            <a:pPr marL="1257300" lvl="2" indent="-342900">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is the Word. John 1:1</a:t>
            </a:r>
          </a:p>
          <a:p>
            <a:pPr marL="1257300" lvl="2"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cannot lie. Titus 2:1; Hebrews 6:18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(truth) is the author of His word (truth). 2 Timothy 3:16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God’s word is complete. 2 Peter 1:3</a:t>
            </a:r>
          </a:p>
          <a:p>
            <a:pPr lvl="2"/>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Now Add: God’s word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reveals spiritual mysteries </a:t>
            </a:r>
            <a:r>
              <a:rPr lang="en-US" sz="2400" dirty="0">
                <a:latin typeface="Times New Roman" panose="02020603050405020304" pitchFamily="18" charset="0"/>
                <a:ea typeface="Calibri" panose="020F0502020204030204" pitchFamily="34" charset="0"/>
                <a:cs typeface="Times New Roman" panose="02020603050405020304" pitchFamily="18" charset="0"/>
              </a:rPr>
              <a:t>hidden from ages past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3748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4" name="TextBox 3">
            <a:extLst>
              <a:ext uri="{FF2B5EF4-FFF2-40B4-BE49-F238E27FC236}">
                <a16:creationId xmlns:a16="http://schemas.microsoft.com/office/drawing/2014/main" id="{7B150AD5-B4DA-B4BA-7160-2E49BEC5B55E}"/>
              </a:ext>
            </a:extLst>
          </p:cNvPr>
          <p:cNvSpPr txBox="1"/>
          <p:nvPr/>
        </p:nvSpPr>
        <p:spPr>
          <a:xfrm>
            <a:off x="685800" y="1433148"/>
            <a:ext cx="10725150" cy="5324535"/>
          </a:xfrm>
          <a:prstGeom prst="rect">
            <a:avLst/>
          </a:prstGeom>
          <a:noFill/>
        </p:spPr>
        <p:txBody>
          <a:bodyPr wrap="square" rtlCol="0">
            <a:spAutoFit/>
          </a:bodyPr>
          <a:lstStyle/>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Timothy 2:3-4 …God our Savior, </a:t>
            </a:r>
            <a:r>
              <a:rPr lang="en-US" sz="2000" b="1" baseline="30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desires all men to be saved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and to come to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knowledge of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truth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Romans 16:25-27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Now to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Him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(God) who is able to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establish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(support, strengthen)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you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by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my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gospel and the proclamation of Jesus Christ</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(God’s word - scripture)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according to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(based on or </a:t>
            </a:r>
            <a:r>
              <a:rPr lang="en-US" sz="2000" dirty="0">
                <a:latin typeface="Times New Roman" panose="02020603050405020304" pitchFamily="18" charset="0"/>
                <a:ea typeface="Calibri" panose="020F0502020204030204" pitchFamily="34" charset="0"/>
                <a:cs typeface="Times New Roman" panose="02020603050405020304" pitchFamily="18" charset="0"/>
              </a:rPr>
              <a:t>pursuant to)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revelation of the mystery hidden for long ages past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but now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revealed and made known</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prophetic writings</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by the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command</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of the eternal God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(again, God’s word – scripture) so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all nations might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believe and obey</a:t>
            </a:r>
          </a:p>
          <a:p>
            <a:pPr marL="0" marR="0">
              <a:spcBef>
                <a:spcPts val="0"/>
              </a:spcBef>
              <a:spcAft>
                <a:spcPts val="0"/>
              </a:spcAft>
            </a:pPr>
            <a:endPar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God desires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all men to be saved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by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knowledge of the truth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(God’s word)</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God’s mystery is </a:t>
            </a:r>
            <a:r>
              <a:rPr lang="en-US" sz="2000" b="1" dirty="0">
                <a:latin typeface="Times New Roman" panose="02020603050405020304" pitchFamily="18" charset="0"/>
                <a:ea typeface="Calibri" panose="020F0502020204030204" pitchFamily="34" charset="0"/>
                <a:cs typeface="Times New Roman" panose="02020603050405020304" pitchFamily="18" charset="0"/>
              </a:rPr>
              <a:t>the gospel of Christ </a:t>
            </a:r>
            <a:r>
              <a:rPr lang="en-US" sz="2000" dirty="0">
                <a:latin typeface="Times New Roman" panose="02020603050405020304" pitchFamily="18" charset="0"/>
                <a:ea typeface="Calibri" panose="020F0502020204030204" pitchFamily="34" charset="0"/>
                <a:cs typeface="Times New Roman" panose="02020603050405020304" pitchFamily="18" charset="0"/>
              </a:rPr>
              <a:t>– good news of salvation through Jesus Christ</a:t>
            </a:r>
          </a:p>
          <a:p>
            <a:pPr marL="342900" indent="-34290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commanded the revealing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mystery of the gospel (fulness of time – Galatians 4:4)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mysteries of God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(gospel) are contained in </a:t>
            </a:r>
            <a:r>
              <a:rPr lang="en-US" sz="2000" b="1" dirty="0">
                <a:latin typeface="Times New Roman" panose="02020603050405020304" pitchFamily="18" charset="0"/>
                <a:ea typeface="Calibri" panose="020F0502020204030204" pitchFamily="34" charset="0"/>
                <a:cs typeface="Times New Roman" panose="02020603050405020304" pitchFamily="18" charset="0"/>
              </a:rPr>
              <a:t>God’s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word</a:t>
            </a:r>
          </a:p>
          <a:p>
            <a:pPr marL="342900" marR="0" indent="-342900">
              <a:spcBef>
                <a:spcPts val="0"/>
              </a:spcBef>
              <a:spcAft>
                <a:spcPts val="0"/>
              </a:spcAft>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The revelation of God’s mystery </a:t>
            </a:r>
            <a:r>
              <a:rPr lang="en-US" sz="2000" dirty="0">
                <a:latin typeface="Times New Roman" panose="02020603050405020304" pitchFamily="18" charset="0"/>
                <a:ea typeface="Calibri" panose="020F0502020204030204" pitchFamily="34" charset="0"/>
                <a:cs typeface="Times New Roman" panose="02020603050405020304" pitchFamily="18" charset="0"/>
              </a:rPr>
              <a:t>is accomplished by preaching and </a:t>
            </a:r>
            <a:r>
              <a:rPr lang="en-US" sz="2000" b="1" dirty="0">
                <a:latin typeface="Times New Roman" panose="02020603050405020304" pitchFamily="18" charset="0"/>
                <a:ea typeface="Calibri" panose="020F0502020204030204" pitchFamily="34" charset="0"/>
                <a:cs typeface="Times New Roman" panose="02020603050405020304" pitchFamily="18" charset="0"/>
              </a:rPr>
              <a:t>teaching God’s word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mystery is made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known to whom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All nations – all mankind</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For what purpose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F</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or all nations  - believe and obey</a:t>
            </a:r>
          </a:p>
          <a:p>
            <a:pPr marL="342900" marR="0" indent="-342900">
              <a:spcBef>
                <a:spcPts val="0"/>
              </a:spcBef>
              <a:spcAft>
                <a:spcPts val="0"/>
              </a:spcAft>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herefore, for all men to be saved.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DCA72B5-97B4-B117-1C9A-0622A56A1E49}"/>
              </a:ext>
            </a:extLst>
          </p:cNvPr>
          <p:cNvCxnSpPr>
            <a:cxnSpLocks/>
          </p:cNvCxnSpPr>
          <p:nvPr/>
        </p:nvCxnSpPr>
        <p:spPr>
          <a:xfrm>
            <a:off x="4988257" y="6506423"/>
            <a:ext cx="593346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173C78-2081-810F-DA47-70A7E0055695}"/>
              </a:ext>
            </a:extLst>
          </p:cNvPr>
          <p:cNvCxnSpPr>
            <a:cxnSpLocks/>
          </p:cNvCxnSpPr>
          <p:nvPr/>
        </p:nvCxnSpPr>
        <p:spPr>
          <a:xfrm>
            <a:off x="10921723" y="4336676"/>
            <a:ext cx="0" cy="21697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9E45E6-5BB8-00E5-461E-323B90940997}"/>
              </a:ext>
            </a:extLst>
          </p:cNvPr>
          <p:cNvCxnSpPr>
            <a:cxnSpLocks/>
          </p:cNvCxnSpPr>
          <p:nvPr/>
        </p:nvCxnSpPr>
        <p:spPr>
          <a:xfrm flipH="1">
            <a:off x="9056594" y="4336676"/>
            <a:ext cx="1865129"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89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582520" y="1279254"/>
            <a:ext cx="10725150" cy="5509200"/>
          </a:xfrm>
          <a:prstGeom prst="rect">
            <a:avLst/>
          </a:prstGeom>
          <a:noFill/>
        </p:spPr>
        <p:txBody>
          <a:bodyPr wrap="square" rtlCol="0">
            <a:spAutoFit/>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Colossians 1:25-27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Of </a:t>
            </a:r>
            <a:r>
              <a:rPr lang="en-US" sz="32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church</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 was made a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minister</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diakonos</a:t>
            </a:r>
            <a:r>
              <a:rPr lang="en-US" sz="3200" dirty="0">
                <a:latin typeface="Times New Roman" panose="02020603050405020304" pitchFamily="18" charset="0"/>
                <a:ea typeface="Calibri" panose="020F0502020204030204" pitchFamily="34" charset="0"/>
                <a:cs typeface="Times New Roman" panose="02020603050405020304" pitchFamily="18" charset="0"/>
              </a:rPr>
              <a:t> servant – deacon) (why?)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according to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(because of)</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stewardship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(administration of something entrusted into the steward’s care)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from God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bestowed on me (why?) for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benefit</a:t>
            </a:r>
            <a:r>
              <a:rPr lang="en-US" sz="32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(the saints at Colossae)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so that I might 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carry out the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preaching of</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word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,(what is the word of God?)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that is,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mystery</a:t>
            </a:r>
            <a:r>
              <a:rPr lang="en-US" sz="32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(gospel)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which has been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hidden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from the </a:t>
            </a:r>
            <a:r>
              <a:rPr lang="en-US" sz="32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past</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ages and generations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has now been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manifested to His saints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to whom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willed to make known</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what is the riches of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glory of this mystery</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among the Gentiles, which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Christ in you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the hope of glory.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966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582520" y="1279254"/>
            <a:ext cx="10725150" cy="3416320"/>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Colossians 1:24-27 (NIV) </a:t>
            </a:r>
            <a:r>
              <a:rPr lang="en-US" sz="2800" dirty="0">
                <a:latin typeface="Times New Roman" panose="02020603050405020304" pitchFamily="18" charset="0"/>
                <a:cs typeface="Times New Roman" panose="02020603050405020304" pitchFamily="18" charset="0"/>
              </a:rPr>
              <a:t>…his body, which is </a:t>
            </a:r>
            <a:r>
              <a:rPr lang="en-US" sz="2800" b="1" u="sng" dirty="0">
                <a:latin typeface="Times New Roman" panose="02020603050405020304" pitchFamily="18" charset="0"/>
                <a:cs typeface="Times New Roman" panose="02020603050405020304" pitchFamily="18" charset="0"/>
              </a:rPr>
              <a:t>the church</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25 </a:t>
            </a:r>
            <a:r>
              <a:rPr lang="en-US" sz="2800" dirty="0">
                <a:latin typeface="Times New Roman" panose="02020603050405020304" pitchFamily="18" charset="0"/>
                <a:cs typeface="Times New Roman" panose="02020603050405020304" pitchFamily="18" charset="0"/>
              </a:rPr>
              <a:t> I have </a:t>
            </a:r>
            <a:r>
              <a:rPr lang="en-US" sz="2800" b="1" u="sng" dirty="0">
                <a:latin typeface="Times New Roman" panose="02020603050405020304" pitchFamily="18" charset="0"/>
                <a:cs typeface="Times New Roman" panose="02020603050405020304" pitchFamily="18" charset="0"/>
              </a:rPr>
              <a:t>become its servant </a:t>
            </a:r>
            <a:r>
              <a:rPr lang="en-US" sz="2800" dirty="0">
                <a:latin typeface="Times New Roman" panose="02020603050405020304" pitchFamily="18" charset="0"/>
                <a:cs typeface="Times New Roman" panose="02020603050405020304" pitchFamily="18" charset="0"/>
              </a:rPr>
              <a:t>by the </a:t>
            </a:r>
            <a:r>
              <a:rPr lang="en-US" sz="2800" b="1" u="sng" dirty="0">
                <a:latin typeface="Times New Roman" panose="02020603050405020304" pitchFamily="18" charset="0"/>
                <a:cs typeface="Times New Roman" panose="02020603050405020304" pitchFamily="18" charset="0"/>
              </a:rPr>
              <a:t>commission </a:t>
            </a:r>
            <a:r>
              <a:rPr lang="en-US" sz="2800" dirty="0">
                <a:latin typeface="Times New Roman" panose="02020603050405020304" pitchFamily="18" charset="0"/>
                <a:cs typeface="Times New Roman" panose="02020603050405020304" pitchFamily="18" charset="0"/>
              </a:rPr>
              <a:t>God gave me </a:t>
            </a:r>
            <a:r>
              <a:rPr lang="en-US" sz="2800" b="1" u="sng" dirty="0">
                <a:latin typeface="Times New Roman" panose="02020603050405020304" pitchFamily="18" charset="0"/>
                <a:cs typeface="Times New Roman" panose="02020603050405020304" pitchFamily="18" charset="0"/>
              </a:rPr>
              <a:t>to present to you </a:t>
            </a:r>
            <a:r>
              <a:rPr lang="en-US" sz="2800" dirty="0">
                <a:latin typeface="Times New Roman" panose="02020603050405020304" pitchFamily="18" charset="0"/>
                <a:cs typeface="Times New Roman" panose="02020603050405020304" pitchFamily="18" charset="0"/>
              </a:rPr>
              <a:t>the </a:t>
            </a:r>
            <a:r>
              <a:rPr lang="en-US" sz="2800" b="1" u="sng" dirty="0">
                <a:latin typeface="Times New Roman" panose="02020603050405020304" pitchFamily="18" charset="0"/>
                <a:cs typeface="Times New Roman" panose="02020603050405020304" pitchFamily="18" charset="0"/>
              </a:rPr>
              <a:t>word of God </a:t>
            </a:r>
            <a:r>
              <a:rPr lang="en-US" sz="2800" dirty="0">
                <a:latin typeface="Times New Roman" panose="02020603050405020304" pitchFamily="18" charset="0"/>
                <a:cs typeface="Times New Roman" panose="02020603050405020304" pitchFamily="18" charset="0"/>
              </a:rPr>
              <a:t>in its fullness-- </a:t>
            </a:r>
            <a:r>
              <a:rPr lang="en-US" sz="2800" baseline="30000" dirty="0">
                <a:latin typeface="Times New Roman" panose="02020603050405020304" pitchFamily="18" charset="0"/>
                <a:cs typeface="Times New Roman" panose="02020603050405020304" pitchFamily="18" charset="0"/>
              </a:rPr>
              <a:t>26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the mystery </a:t>
            </a:r>
            <a:r>
              <a:rPr lang="en-US" sz="2800" dirty="0">
                <a:latin typeface="Times New Roman" panose="02020603050405020304" pitchFamily="18" charset="0"/>
                <a:cs typeface="Times New Roman" panose="02020603050405020304" pitchFamily="18" charset="0"/>
              </a:rPr>
              <a:t>that has been kept hidden for ages and generations, but is </a:t>
            </a:r>
            <a:r>
              <a:rPr lang="en-US" sz="2800" b="1" u="sng" dirty="0">
                <a:latin typeface="Times New Roman" panose="02020603050405020304" pitchFamily="18" charset="0"/>
                <a:cs typeface="Times New Roman" panose="02020603050405020304" pitchFamily="18" charset="0"/>
              </a:rPr>
              <a:t>now disclosed to the saints.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To them</a:t>
            </a:r>
            <a:r>
              <a:rPr lang="en-US" sz="2800" dirty="0">
                <a:latin typeface="Times New Roman" panose="02020603050405020304" pitchFamily="18" charset="0"/>
                <a:cs typeface="Times New Roman" panose="02020603050405020304" pitchFamily="18" charset="0"/>
              </a:rPr>
              <a:t> (the saints) God has chosen to make </a:t>
            </a:r>
            <a:r>
              <a:rPr lang="en-US" sz="2800" b="1" u="sng" dirty="0">
                <a:latin typeface="Times New Roman" panose="02020603050405020304" pitchFamily="18" charset="0"/>
                <a:cs typeface="Times New Roman" panose="02020603050405020304" pitchFamily="18" charset="0"/>
              </a:rPr>
              <a:t>known among the Gentiles </a:t>
            </a:r>
            <a:r>
              <a:rPr lang="en-US" sz="2800" dirty="0">
                <a:latin typeface="Times New Roman" panose="02020603050405020304" pitchFamily="18" charset="0"/>
                <a:cs typeface="Times New Roman" panose="02020603050405020304" pitchFamily="18" charset="0"/>
              </a:rPr>
              <a:t>the glorious riches of </a:t>
            </a:r>
            <a:r>
              <a:rPr lang="en-US" sz="2800" b="1" u="sng" dirty="0">
                <a:latin typeface="Times New Roman" panose="02020603050405020304" pitchFamily="18" charset="0"/>
                <a:cs typeface="Times New Roman" panose="02020603050405020304" pitchFamily="18" charset="0"/>
              </a:rPr>
              <a:t>this mystery</a:t>
            </a:r>
            <a:r>
              <a:rPr lang="en-US" sz="2800" dirty="0">
                <a:latin typeface="Times New Roman" panose="02020603050405020304" pitchFamily="18" charset="0"/>
                <a:cs typeface="Times New Roman" panose="02020603050405020304" pitchFamily="18" charset="0"/>
              </a:rPr>
              <a:t>, which is </a:t>
            </a:r>
            <a:r>
              <a:rPr lang="en-US" sz="2800" b="1" u="sng" dirty="0">
                <a:latin typeface="Times New Roman" panose="02020603050405020304" pitchFamily="18" charset="0"/>
                <a:cs typeface="Times New Roman" panose="02020603050405020304" pitchFamily="18" charset="0"/>
              </a:rPr>
              <a:t>Christ in you</a:t>
            </a:r>
            <a:r>
              <a:rPr lang="en-US" sz="2800" dirty="0">
                <a:latin typeface="Times New Roman" panose="02020603050405020304" pitchFamily="18" charset="0"/>
                <a:cs typeface="Times New Roman" panose="02020603050405020304" pitchFamily="18" charset="0"/>
              </a:rPr>
              <a:t>, the hope of glory. </a:t>
            </a:r>
          </a:p>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9177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86842" y="1880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733425" y="876054"/>
            <a:ext cx="10725150" cy="5335948"/>
          </a:xfrm>
          <a:prstGeom prst="rect">
            <a:avLst/>
          </a:prstGeom>
          <a:noFill/>
        </p:spPr>
        <p:txBody>
          <a:bodyPr wrap="square" rtlCol="0">
            <a:spAutoFit/>
          </a:bodyPr>
          <a:lstStyle/>
          <a:p>
            <a:pPr marL="285750" marR="0" indent="-285750">
              <a:lnSpc>
                <a:spcPct val="107000"/>
              </a:lnSpc>
              <a:spcBef>
                <a:spcPts val="0"/>
              </a:spcBef>
              <a:spcAft>
                <a:spcPts val="800"/>
              </a:spcAft>
              <a:buSzPct val="124000"/>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 made Paul a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servant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the purpose of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stewardship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(care and administration)</a:t>
            </a:r>
          </a:p>
          <a:p>
            <a:pPr marL="285750" marR="0" indent="-285750">
              <a:lnSpc>
                <a:spcPct val="107000"/>
              </a:lnSpc>
              <a:spcBef>
                <a:spcPts val="0"/>
              </a:spcBef>
              <a:spcAft>
                <a:spcPts val="800"/>
              </a:spcAft>
              <a:buSzPct val="100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Stewardship of what?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God’s word </a:t>
            </a:r>
          </a:p>
          <a:p>
            <a:pPr marL="285750" marR="0" indent="-285750">
              <a:lnSpc>
                <a:spcPct val="107000"/>
              </a:lnSpc>
              <a:spcBef>
                <a:spcPts val="0"/>
              </a:spcBef>
              <a:spcAft>
                <a:spcPts val="800"/>
              </a:spcAft>
              <a:buSzPct val="100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God’s word is what?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mysteries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gospel formerly hidden to past ages</a:t>
            </a:r>
          </a:p>
          <a:p>
            <a:pPr marL="285750" indent="-285750">
              <a:lnSpc>
                <a:spcPct val="107000"/>
              </a:lnSpc>
              <a:spcAft>
                <a:spcPts val="800"/>
              </a:spcAft>
              <a:buSzPct val="100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God’s mysteries are what?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Christ in you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the gospel message of salvation</a:t>
            </a:r>
          </a:p>
          <a:p>
            <a:pPr marL="285750" marR="0" indent="-285750">
              <a:lnSpc>
                <a:spcPct val="107000"/>
              </a:lnSpc>
              <a:spcBef>
                <a:spcPts val="0"/>
              </a:spcBef>
              <a:spcAft>
                <a:spcPts val="800"/>
              </a:spcAft>
              <a:buSzPct val="100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commanded the mysteries be revealed</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SzPct val="100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whom did God command the mysteries be revealed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First t</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o the saints of God</a:t>
            </a:r>
          </a:p>
          <a:p>
            <a:pPr marL="285750" marR="0" indent="-285750">
              <a:lnSpc>
                <a:spcPct val="107000"/>
              </a:lnSpc>
              <a:spcBef>
                <a:spcPts val="0"/>
              </a:spcBef>
              <a:spcAft>
                <a:spcPts val="800"/>
              </a:spcAft>
              <a:buSzPct val="100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Why? For the saints to reveal the mystery of salvation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to the gentiles</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are the mysteries revealed?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eaching and Teaching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Word of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Are the saints now the stewards of God’s mystery? Yes. B</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God’s will</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Paul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entrusted to the saints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word for preservation and preaching God’s word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do we know that?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7623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63472" y="21406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531140" y="988268"/>
            <a:ext cx="10725150" cy="5940088"/>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Acts 16:17 </a:t>
            </a:r>
            <a:r>
              <a:rPr lang="en-US" sz="2400" dirty="0">
                <a:latin typeface="Times New Roman" panose="02020603050405020304" pitchFamily="18" charset="0"/>
                <a:cs typeface="Times New Roman" panose="02020603050405020304" pitchFamily="18" charset="0"/>
              </a:rPr>
              <a:t> Following after Paul and us, she kept crying out, saying, "These men are </a:t>
            </a:r>
            <a:r>
              <a:rPr lang="en-US" sz="2400" b="1" u="sng" dirty="0">
                <a:highlight>
                  <a:srgbClr val="FFFF00"/>
                </a:highlight>
                <a:latin typeface="Times New Roman" panose="02020603050405020304" pitchFamily="18" charset="0"/>
                <a:cs typeface="Times New Roman" panose="02020603050405020304" pitchFamily="18" charset="0"/>
              </a:rPr>
              <a:t>bond-servants</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doulos</a:t>
            </a:r>
            <a:r>
              <a:rPr lang="en-US" sz="2400" i="1" dirty="0">
                <a:latin typeface="Times New Roman" panose="02020603050405020304" pitchFamily="18" charset="0"/>
                <a:cs typeface="Times New Roman" panose="02020603050405020304" pitchFamily="18" charset="0"/>
              </a:rPr>
              <a:t> - slaves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of the Most High God</a:t>
            </a:r>
            <a:r>
              <a:rPr lang="en-US" sz="2400" dirty="0">
                <a:latin typeface="Times New Roman" panose="02020603050405020304" pitchFamily="18" charset="0"/>
                <a:cs typeface="Times New Roman" panose="02020603050405020304" pitchFamily="18" charset="0"/>
              </a:rPr>
              <a:t> who are </a:t>
            </a:r>
            <a:r>
              <a:rPr lang="en-US" sz="2400" b="1" u="sng" dirty="0">
                <a:latin typeface="Times New Roman" panose="02020603050405020304" pitchFamily="18" charset="0"/>
                <a:cs typeface="Times New Roman" panose="02020603050405020304" pitchFamily="18" charset="0"/>
              </a:rPr>
              <a:t>proclaiming to you the </a:t>
            </a:r>
            <a:r>
              <a:rPr lang="en-US" sz="2400" b="1" u="sng" dirty="0">
                <a:highlight>
                  <a:srgbClr val="FFFF00"/>
                </a:highlight>
                <a:latin typeface="Times New Roman" panose="02020603050405020304" pitchFamily="18" charset="0"/>
                <a:cs typeface="Times New Roman" panose="02020603050405020304" pitchFamily="18" charset="0"/>
              </a:rPr>
              <a:t>way of salvation </a:t>
            </a:r>
            <a:r>
              <a:rPr lang="en-US" sz="2400" dirty="0">
                <a:latin typeface="Times New Roman" panose="02020603050405020304" pitchFamily="18" charset="0"/>
                <a:cs typeface="Times New Roman" panose="02020603050405020304" pitchFamily="18" charset="0"/>
              </a:rPr>
              <a:t>(G</a:t>
            </a:r>
            <a:r>
              <a:rPr lang="en-US" sz="2400" u="sng" dirty="0">
                <a:latin typeface="Times New Roman" panose="02020603050405020304" pitchFamily="18" charset="0"/>
                <a:cs typeface="Times New Roman" panose="02020603050405020304" pitchFamily="18" charset="0"/>
              </a:rPr>
              <a:t>od’s hidden mystery now revealed)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4:1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Let a man regard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(Paul and the saints) in this manner,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servants of Christ</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stewards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mysteries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Again, Paul states both </a:t>
            </a:r>
            <a:r>
              <a:rPr lang="en-US" sz="2400" b="1" u="sng" dirty="0">
                <a:latin typeface="Times New Roman" panose="02020603050405020304" pitchFamily="18" charset="0"/>
                <a:cs typeface="Times New Roman" panose="02020603050405020304" pitchFamily="18" charset="0"/>
              </a:rPr>
              <a:t>he and the saints </a:t>
            </a:r>
            <a:r>
              <a:rPr lang="en-US" sz="2400" dirty="0">
                <a:latin typeface="Times New Roman" panose="02020603050405020304" pitchFamily="18" charset="0"/>
                <a:cs typeface="Times New Roman" panose="02020603050405020304" pitchFamily="18" charset="0"/>
              </a:rPr>
              <a:t>in the church are </a:t>
            </a:r>
            <a:r>
              <a:rPr lang="en-US" sz="2400" b="1" u="sng" dirty="0">
                <a:latin typeface="Times New Roman" panose="02020603050405020304" pitchFamily="18" charset="0"/>
                <a:cs typeface="Times New Roman" panose="02020603050405020304" pitchFamily="18" charset="0"/>
              </a:rPr>
              <a:t>servants and stewards </a:t>
            </a:r>
            <a:r>
              <a:rPr lang="en-US" sz="2400" dirty="0">
                <a:latin typeface="Times New Roman" panose="02020603050405020304" pitchFamily="18" charset="0"/>
                <a:cs typeface="Times New Roman" panose="02020603050405020304" pitchFamily="18" charset="0"/>
              </a:rPr>
              <a:t>of God’s mysteries. That stewardship is fulfilled in proclaiming God’s word.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as the </a:t>
            </a:r>
            <a:r>
              <a:rPr lang="en-US" sz="2400" b="1" u="sng" dirty="0">
                <a:latin typeface="Times New Roman" panose="02020603050405020304" pitchFamily="18" charset="0"/>
                <a:cs typeface="Times New Roman" panose="02020603050405020304" pitchFamily="18" charset="0"/>
              </a:rPr>
              <a:t>saints</a:t>
            </a:r>
            <a:r>
              <a:rPr lang="en-US" sz="2400" dirty="0">
                <a:latin typeface="Times New Roman" panose="02020603050405020304" pitchFamily="18" charset="0"/>
                <a:cs typeface="Times New Roman" panose="02020603050405020304" pitchFamily="18" charset="0"/>
              </a:rPr>
              <a:t> of God are God’s </a:t>
            </a:r>
            <a:r>
              <a:rPr lang="en-US" sz="2400" b="1" u="sng" dirty="0">
                <a:latin typeface="Times New Roman" panose="02020603050405020304" pitchFamily="18" charset="0"/>
                <a:cs typeface="Times New Roman" panose="02020603050405020304" pitchFamily="18" charset="0"/>
              </a:rPr>
              <a:t>bond-servants</a:t>
            </a:r>
            <a:r>
              <a:rPr lang="en-US" sz="2400" dirty="0">
                <a:latin typeface="Times New Roman" panose="02020603050405020304" pitchFamily="18" charset="0"/>
                <a:cs typeface="Times New Roman" panose="02020603050405020304" pitchFamily="18" charset="0"/>
              </a:rPr>
              <a:t> who as </a:t>
            </a:r>
            <a:r>
              <a:rPr lang="en-US" sz="2400" b="1" u="sng" dirty="0">
                <a:latin typeface="Times New Roman" panose="02020603050405020304" pitchFamily="18" charset="0"/>
                <a:cs typeface="Times New Roman" panose="02020603050405020304" pitchFamily="18" charset="0"/>
              </a:rPr>
              <a:t>stewards</a:t>
            </a:r>
            <a:r>
              <a:rPr lang="en-US" sz="2400" dirty="0">
                <a:latin typeface="Times New Roman" panose="02020603050405020304" pitchFamily="18" charset="0"/>
                <a:cs typeface="Times New Roman" panose="02020603050405020304" pitchFamily="18" charset="0"/>
              </a:rPr>
              <a:t> of God’s word proclaim </a:t>
            </a:r>
            <a:r>
              <a:rPr lang="en-US" sz="2400" b="1" u="sng" dirty="0">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 the </a:t>
            </a:r>
            <a:r>
              <a:rPr lang="en-US" sz="2400" b="1" u="sng" dirty="0">
                <a:latin typeface="Times New Roman" panose="02020603050405020304" pitchFamily="18" charset="0"/>
                <a:cs typeface="Times New Roman" panose="02020603050405020304" pitchFamily="18" charset="0"/>
              </a:rPr>
              <a:t>hidden mystery of God </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Christ in you</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That which God has hidden to </a:t>
            </a:r>
            <a:r>
              <a:rPr lang="en-US" sz="2400" b="1" u="sng" dirty="0">
                <a:latin typeface="Times New Roman" panose="02020603050405020304" pitchFamily="18" charset="0"/>
                <a:cs typeface="Times New Roman" panose="02020603050405020304" pitchFamily="18" charset="0"/>
              </a:rPr>
              <a:t>physical man </a:t>
            </a:r>
            <a:r>
              <a:rPr lang="en-US" sz="2400" dirty="0">
                <a:latin typeface="Times New Roman" panose="02020603050405020304" pitchFamily="18" charset="0"/>
                <a:cs typeface="Times New Roman" panose="02020603050405020304" pitchFamily="18" charset="0"/>
              </a:rPr>
              <a:t>is revealed by </a:t>
            </a:r>
            <a:r>
              <a:rPr lang="en-US" sz="2400" b="1" u="sng" dirty="0">
                <a:latin typeface="Times New Roman" panose="02020603050405020304" pitchFamily="18" charset="0"/>
                <a:cs typeface="Times New Roman" panose="02020603050405020304" pitchFamily="18" charset="0"/>
              </a:rPr>
              <a:t>spiritual men </a:t>
            </a:r>
            <a:r>
              <a:rPr lang="en-US" sz="2400" dirty="0">
                <a:latin typeface="Times New Roman" panose="02020603050405020304" pitchFamily="18" charset="0"/>
                <a:cs typeface="Times New Roman" panose="02020603050405020304" pitchFamily="18" charset="0"/>
              </a:rPr>
              <a:t>(God’s sons) </a:t>
            </a:r>
          </a:p>
          <a:p>
            <a:endParaRPr lang="en-US" sz="20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929EB9F0-720D-E71D-5D61-22A1E7F0E0AC}"/>
              </a:ext>
            </a:extLst>
          </p:cNvPr>
          <p:cNvCxnSpPr>
            <a:cxnSpLocks/>
          </p:cNvCxnSpPr>
          <p:nvPr/>
        </p:nvCxnSpPr>
        <p:spPr>
          <a:xfrm>
            <a:off x="5518662" y="2149518"/>
            <a:ext cx="445410" cy="80521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EF637F9-8598-7926-0322-CA4128843AD6}"/>
              </a:ext>
            </a:extLst>
          </p:cNvPr>
          <p:cNvCxnSpPr>
            <a:cxnSpLocks/>
          </p:cNvCxnSpPr>
          <p:nvPr/>
        </p:nvCxnSpPr>
        <p:spPr>
          <a:xfrm>
            <a:off x="1335574" y="1688906"/>
            <a:ext cx="0" cy="114982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542AD11-1EAD-F4C6-1CF2-4480B83A7792}"/>
              </a:ext>
            </a:extLst>
          </p:cNvPr>
          <p:cNvCxnSpPr>
            <a:cxnSpLocks/>
          </p:cNvCxnSpPr>
          <p:nvPr/>
        </p:nvCxnSpPr>
        <p:spPr>
          <a:xfrm flipH="1">
            <a:off x="4769893" y="2913793"/>
            <a:ext cx="375313" cy="77109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828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251147"/>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974542"/>
            <a:ext cx="10975227" cy="5632311"/>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Matthew 28:19-20 </a:t>
            </a:r>
            <a:r>
              <a:rPr lang="en-US" sz="2000" dirty="0">
                <a:latin typeface="Times New Roman" panose="02020603050405020304" pitchFamily="18" charset="0"/>
                <a:cs typeface="Times New Roman" panose="02020603050405020304" pitchFamily="18" charset="0"/>
              </a:rPr>
              <a:t> "Go therefore and </a:t>
            </a:r>
            <a:r>
              <a:rPr lang="en-US" sz="2000" b="1" u="sng" dirty="0">
                <a:highlight>
                  <a:srgbClr val="FFFF00"/>
                </a:highlight>
                <a:latin typeface="Times New Roman" panose="02020603050405020304" pitchFamily="18" charset="0"/>
                <a:cs typeface="Times New Roman" panose="02020603050405020304" pitchFamily="18" charset="0"/>
              </a:rPr>
              <a:t>make disciples </a:t>
            </a:r>
            <a:r>
              <a:rPr lang="en-US" sz="2000" b="1" u="sng" dirty="0">
                <a:latin typeface="Times New Roman" panose="02020603050405020304" pitchFamily="18" charset="0"/>
                <a:cs typeface="Times New Roman" panose="02020603050405020304" pitchFamily="18" charset="0"/>
              </a:rPr>
              <a:t>of all the nations</a:t>
            </a:r>
            <a:r>
              <a:rPr lang="en-US" sz="2000" dirty="0">
                <a:latin typeface="Times New Roman" panose="02020603050405020304" pitchFamily="18" charset="0"/>
                <a:cs typeface="Times New Roman" panose="02020603050405020304" pitchFamily="18" charset="0"/>
              </a:rPr>
              <a:t>, baptizing them in the name of the Father and the Son and the Holy Spirit, </a:t>
            </a:r>
            <a:r>
              <a:rPr lang="en-US" sz="2000" baseline="30000" dirty="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teaching </a:t>
            </a:r>
            <a:r>
              <a:rPr lang="en-US" sz="2000" b="1" u="sng" dirty="0">
                <a:latin typeface="Times New Roman" panose="02020603050405020304" pitchFamily="18" charset="0"/>
                <a:cs typeface="Times New Roman" panose="02020603050405020304" pitchFamily="18" charset="0"/>
              </a:rPr>
              <a:t>them to observe </a:t>
            </a:r>
            <a:r>
              <a:rPr lang="en-US" sz="2000" b="1" u="sng" dirty="0">
                <a:highlight>
                  <a:srgbClr val="FFFF00"/>
                </a:highlight>
                <a:latin typeface="Times New Roman" panose="02020603050405020304" pitchFamily="18" charset="0"/>
                <a:cs typeface="Times New Roman" panose="02020603050405020304" pitchFamily="18" charset="0"/>
              </a:rPr>
              <a:t>all that I commanded </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2 Timothy 2:2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things which you 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heard from me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(gospel message – revealed mystery of </a:t>
            </a:r>
            <a:r>
              <a:rPr lang="en-US" sz="2000" dirty="0">
                <a:latin typeface="Times New Roman" panose="02020603050405020304" pitchFamily="18" charset="0"/>
                <a:ea typeface="Calibri" panose="020F0502020204030204" pitchFamily="34" charset="0"/>
                <a:cs typeface="Times New Roman" panose="02020603050405020304" pitchFamily="18" charset="0"/>
              </a:rPr>
              <a:t>God) in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presence of many witnesses,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entrust</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(stewardship)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these to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faithful men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who will be able to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 others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also.</a:t>
            </a:r>
          </a:p>
          <a:p>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Paul </a:t>
            </a:r>
            <a:r>
              <a:rPr lang="en-US" sz="2000" dirty="0">
                <a:latin typeface="Times New Roman" panose="02020603050405020304" pitchFamily="18" charset="0"/>
                <a:ea typeface="Calibri" panose="020F0502020204030204" pitchFamily="34" charset="0"/>
                <a:cs typeface="Times New Roman" panose="02020603050405020304" pitchFamily="18" charset="0"/>
              </a:rPr>
              <a:t>was the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servant</a:t>
            </a:r>
            <a:r>
              <a:rPr lang="en-US" sz="2000" u="sng"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of Christ and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steward</a:t>
            </a:r>
            <a:r>
              <a:rPr lang="en-US" sz="2000" dirty="0">
                <a:latin typeface="Times New Roman" panose="02020603050405020304" pitchFamily="18" charset="0"/>
                <a:ea typeface="Calibri" panose="020F0502020204030204" pitchFamily="34" charset="0"/>
                <a:cs typeface="Times New Roman" panose="02020603050405020304" pitchFamily="18" charset="0"/>
              </a:rPr>
              <a:t> of the mysteries of God – the gospel</a:t>
            </a:r>
          </a:p>
          <a:p>
            <a:pPr marL="342900" indent="-342900">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Through the teaching of the word, Paul revealed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the mysteries </a:t>
            </a:r>
            <a:r>
              <a:rPr lang="en-US" sz="2000" dirty="0">
                <a:latin typeface="Times New Roman" panose="02020603050405020304" pitchFamily="18" charset="0"/>
                <a:ea typeface="Calibri" panose="020F0502020204030204" pitchFamily="34" charset="0"/>
                <a:cs typeface="Times New Roman" panose="02020603050405020304" pitchFamily="18" charset="0"/>
              </a:rPr>
              <a:t>of God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to the saints </a:t>
            </a:r>
            <a:r>
              <a:rPr lang="en-US" sz="2000" dirty="0">
                <a:latin typeface="Times New Roman" panose="02020603050405020304" pitchFamily="18" charset="0"/>
                <a:ea typeface="Calibri" panose="020F0502020204030204" pitchFamily="34" charset="0"/>
                <a:cs typeface="Times New Roman" panose="02020603050405020304" pitchFamily="18" charset="0"/>
              </a:rPr>
              <a:t>in the church</a:t>
            </a:r>
          </a:p>
          <a:p>
            <a:pPr marL="342900" indent="-342900">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saints</a:t>
            </a:r>
            <a:r>
              <a:rPr lang="en-US" sz="2000" dirty="0">
                <a:latin typeface="Times New Roman" panose="02020603050405020304" pitchFamily="18" charset="0"/>
                <a:ea typeface="Calibri" panose="020F0502020204030204" pitchFamily="34" charset="0"/>
                <a:cs typeface="Times New Roman" panose="02020603050405020304" pitchFamily="18" charset="0"/>
              </a:rPr>
              <a:t> are now also the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servants of God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stewards of God’s word</a:t>
            </a:r>
          </a:p>
          <a:p>
            <a:pPr marL="342900" indent="-342900">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We fulfill our stewardship responsibilities by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preserving</a:t>
            </a:r>
            <a:r>
              <a:rPr lang="en-US" sz="2000" dirty="0">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preaching God’s word</a:t>
            </a:r>
            <a:r>
              <a:rPr lang="en-US" sz="2000" dirty="0">
                <a:latin typeface="Times New Roman" panose="02020603050405020304" pitchFamily="18" charset="0"/>
                <a:ea typeface="Calibri" panose="020F0502020204030204" pitchFamily="34" charset="0"/>
                <a:cs typeface="Times New Roman" panose="02020603050405020304" pitchFamily="18" charset="0"/>
              </a:rPr>
              <a:t> to other men as commanded by God</a:t>
            </a:r>
            <a:endParaRPr lang="en-US" sz="2000" b="1" u="sng"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In this way, the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mysteries of </a:t>
            </a:r>
            <a:r>
              <a:rPr lang="en-US" sz="2000" dirty="0">
                <a:latin typeface="Times New Roman" panose="02020603050405020304" pitchFamily="18" charset="0"/>
                <a:ea typeface="Calibri" panose="020F0502020204030204" pitchFamily="34" charset="0"/>
                <a:cs typeface="Times New Roman" panose="02020603050405020304" pitchFamily="18" charset="0"/>
              </a:rPr>
              <a:t>God (the gospel) is handed down from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generation to generation.</a:t>
            </a:r>
          </a:p>
          <a:p>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1:17 </a:t>
            </a:r>
            <a:r>
              <a:rPr lang="en-US" sz="2000" dirty="0">
                <a:latin typeface="Times New Roman" panose="02020603050405020304" pitchFamily="18" charset="0"/>
                <a:cs typeface="Times New Roman" panose="02020603050405020304" pitchFamily="18" charset="0"/>
              </a:rPr>
              <a:t>For in </a:t>
            </a:r>
            <a:r>
              <a:rPr lang="en-US" sz="2000" b="1" u="sng" dirty="0">
                <a:highlight>
                  <a:srgbClr val="FFFF00"/>
                </a:highlight>
                <a:latin typeface="Times New Roman" panose="02020603050405020304" pitchFamily="18" charset="0"/>
                <a:cs typeface="Times New Roman" panose="02020603050405020304" pitchFamily="18" charset="0"/>
              </a:rPr>
              <a:t>it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(gospel) </a:t>
            </a:r>
            <a:r>
              <a:rPr lang="en-US" sz="2000" i="1" dirty="0">
                <a:latin typeface="Times New Roman" panose="02020603050405020304" pitchFamily="18" charset="0"/>
                <a:cs typeface="Times New Roman" panose="02020603050405020304" pitchFamily="18" charset="0"/>
              </a:rPr>
              <a:t>the</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righteousness</a:t>
            </a:r>
            <a:r>
              <a:rPr lang="en-US" sz="2000" dirty="0">
                <a:latin typeface="Times New Roman" panose="02020603050405020304" pitchFamily="18" charset="0"/>
                <a:cs typeface="Times New Roman" panose="02020603050405020304" pitchFamily="18" charset="0"/>
              </a:rPr>
              <a:t> (holiness) of God is revealed from </a:t>
            </a:r>
            <a:r>
              <a:rPr lang="en-US" sz="2000" b="1" u="sng" dirty="0">
                <a:highlight>
                  <a:srgbClr val="FFFF00"/>
                </a:highlight>
                <a:latin typeface="Times New Roman" panose="02020603050405020304" pitchFamily="18" charset="0"/>
                <a:cs typeface="Times New Roman" panose="02020603050405020304" pitchFamily="18" charset="0"/>
              </a:rPr>
              <a:t>faith to faith</a:t>
            </a:r>
            <a:r>
              <a:rPr lang="en-US" sz="2000" dirty="0">
                <a:latin typeface="Times New Roman" panose="02020603050405020304" pitchFamily="18" charset="0"/>
                <a:cs typeface="Times New Roman" panose="02020603050405020304" pitchFamily="18" charset="0"/>
              </a:rPr>
              <a:t>; as it is written, "</a:t>
            </a:r>
            <a:r>
              <a:rPr lang="en-US" sz="2000" cap="small" dirty="0">
                <a:effectLst/>
                <a:latin typeface="Times New Roman" panose="02020603050405020304" pitchFamily="18" charset="0"/>
                <a:cs typeface="Times New Roman" panose="02020603050405020304" pitchFamily="18" charset="0"/>
              </a:rPr>
              <a:t>BUT THE </a:t>
            </a:r>
            <a:r>
              <a:rPr lang="en-US" sz="2000" b="1" u="sng" cap="small" dirty="0">
                <a:effectLst/>
                <a:highlight>
                  <a:srgbClr val="FFFF00"/>
                </a:highlight>
                <a:latin typeface="Times New Roman" panose="02020603050405020304" pitchFamily="18" charset="0"/>
                <a:cs typeface="Times New Roman" panose="02020603050405020304" pitchFamily="18" charset="0"/>
              </a:rPr>
              <a:t>RIGHTEOUS</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man</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SHALL LIVE BY</a:t>
            </a:r>
            <a:r>
              <a:rPr lang="en-US" sz="2000" dirty="0">
                <a:latin typeface="Times New Roman" panose="02020603050405020304" pitchFamily="18" charset="0"/>
                <a:cs typeface="Times New Roman" panose="02020603050405020304" pitchFamily="18" charset="0"/>
              </a:rPr>
              <a:t> </a:t>
            </a:r>
            <a:r>
              <a:rPr lang="en-US" sz="2000" b="1" u="sng" cap="small" dirty="0">
                <a:effectLst/>
                <a:highlight>
                  <a:srgbClr val="FFFF00"/>
                </a:highlight>
                <a:latin typeface="Times New Roman" panose="02020603050405020304" pitchFamily="18" charset="0"/>
                <a:cs typeface="Times New Roman" panose="02020603050405020304" pitchFamily="18" charset="0"/>
              </a:rPr>
              <a:t>FAITH</a:t>
            </a:r>
            <a:r>
              <a:rPr lang="en-US" sz="2000" dirty="0">
                <a:latin typeface="Times New Roman" panose="02020603050405020304" pitchFamily="18" charset="0"/>
                <a:cs typeface="Times New Roman" panose="02020603050405020304" pitchFamily="18" charset="0"/>
              </a:rPr>
              <a:t>." </a:t>
            </a:r>
            <a:br>
              <a:rPr lang="en-US" sz="2000" dirty="0"/>
            </a:br>
            <a:endParaRPr lang="en-US" sz="2000" dirty="0">
              <a:solidFill>
                <a:srgbClr val="363636"/>
              </a:solidFill>
              <a:latin typeface="Times New Roman" panose="02020603050405020304" pitchFamily="18" charset="0"/>
              <a:cs typeface="Times New Roman" panose="02020603050405020304" pitchFamily="18" charset="0"/>
            </a:endParaRPr>
          </a:p>
          <a:p>
            <a:endParaRPr lang="en-US" sz="2000" b="1"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175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251147"/>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974542"/>
            <a:ext cx="10975227" cy="5570756"/>
          </a:xfrm>
          <a:prstGeom prst="rect">
            <a:avLst/>
          </a:prstGeom>
          <a:noFill/>
        </p:spPr>
        <p:txBody>
          <a:bodyPr wrap="square">
            <a:spAutoFit/>
          </a:bodyPr>
          <a:lstStyle/>
          <a:p>
            <a:endParaRPr lang="en-US" sz="2000" dirty="0">
              <a:solidFill>
                <a:srgbClr val="363636"/>
              </a:solidFill>
              <a:latin typeface="Times New Roman" panose="02020603050405020304" pitchFamily="18" charset="0"/>
              <a:cs typeface="Times New Roman" panose="02020603050405020304" pitchFamily="18" charset="0"/>
            </a:endParaRPr>
          </a:p>
          <a:p>
            <a:pPr algn="ctr"/>
            <a:r>
              <a:rPr lang="en-US" sz="4800" dirty="0">
                <a:solidFill>
                  <a:srgbClr val="363636"/>
                </a:solidFill>
                <a:latin typeface="Times New Roman" panose="02020603050405020304" pitchFamily="18" charset="0"/>
                <a:cs typeface="Times New Roman" panose="02020603050405020304" pitchFamily="18" charset="0"/>
              </a:rPr>
              <a:t>S</a:t>
            </a:r>
            <a:r>
              <a:rPr lang="en-US" sz="4800" b="0" i="0" dirty="0">
                <a:solidFill>
                  <a:srgbClr val="363636"/>
                </a:solidFill>
                <a:effectLst/>
                <a:latin typeface="Times New Roman" panose="02020603050405020304" pitchFamily="18" charset="0"/>
                <a:cs typeface="Times New Roman" panose="02020603050405020304" pitchFamily="18" charset="0"/>
              </a:rPr>
              <a:t>taggering truth. </a:t>
            </a:r>
          </a:p>
          <a:p>
            <a:pPr algn="ctr"/>
            <a:endParaRPr lang="en-US" sz="4800" b="0" i="0" dirty="0">
              <a:solidFill>
                <a:srgbClr val="363636"/>
              </a:solidFill>
              <a:effectLst/>
              <a:latin typeface="Times New Roman" panose="02020603050405020304" pitchFamily="18" charset="0"/>
              <a:cs typeface="Times New Roman" panose="02020603050405020304" pitchFamily="18" charset="0"/>
            </a:endParaRPr>
          </a:p>
          <a:p>
            <a:pPr algn="ctr"/>
            <a:r>
              <a:rPr lang="en-US" sz="4800" b="0" i="0" dirty="0">
                <a:solidFill>
                  <a:srgbClr val="363636"/>
                </a:solidFill>
                <a:effectLst/>
                <a:latin typeface="Times New Roman" panose="02020603050405020304" pitchFamily="18" charset="0"/>
                <a:cs typeface="Times New Roman" panose="02020603050405020304" pitchFamily="18" charset="0"/>
              </a:rPr>
              <a:t>God has </a:t>
            </a:r>
            <a:r>
              <a:rPr lang="en-US" sz="4800" b="1" i="0" u="sng" dirty="0">
                <a:solidFill>
                  <a:srgbClr val="363636"/>
                </a:solidFill>
                <a:effectLst/>
                <a:latin typeface="Times New Roman" panose="02020603050405020304" pitchFamily="18" charset="0"/>
                <a:cs typeface="Times New Roman" panose="02020603050405020304" pitchFamily="18" charset="0"/>
              </a:rPr>
              <a:t>entrusted His gospel mystery</a:t>
            </a:r>
            <a:r>
              <a:rPr lang="en-US" sz="4800" i="0" dirty="0">
                <a:solidFill>
                  <a:srgbClr val="363636"/>
                </a:solidFill>
                <a:effectLst/>
                <a:latin typeface="Times New Roman" panose="02020603050405020304" pitchFamily="18" charset="0"/>
                <a:cs typeface="Times New Roman" panose="02020603050405020304" pitchFamily="18" charset="0"/>
              </a:rPr>
              <a:t> to us </a:t>
            </a:r>
            <a:r>
              <a:rPr lang="en-US" sz="4800" b="1" u="sng" dirty="0">
                <a:solidFill>
                  <a:srgbClr val="363636"/>
                </a:solidFill>
                <a:latin typeface="Times New Roman" panose="02020603050405020304" pitchFamily="18" charset="0"/>
                <a:cs typeface="Times New Roman" panose="02020603050405020304" pitchFamily="18" charset="0"/>
              </a:rPr>
              <a:t>His children </a:t>
            </a:r>
            <a:r>
              <a:rPr lang="en-US" sz="4800" dirty="0">
                <a:solidFill>
                  <a:srgbClr val="363636"/>
                </a:solidFill>
                <a:latin typeface="Times New Roman" panose="02020603050405020304" pitchFamily="18" charset="0"/>
                <a:cs typeface="Times New Roman" panose="02020603050405020304" pitchFamily="18" charset="0"/>
              </a:rPr>
              <a:t>– the </a:t>
            </a:r>
            <a:r>
              <a:rPr lang="en-US" sz="4800" b="1" u="sng" dirty="0">
                <a:solidFill>
                  <a:srgbClr val="363636"/>
                </a:solidFill>
                <a:latin typeface="Times New Roman" panose="02020603050405020304" pitchFamily="18" charset="0"/>
                <a:cs typeface="Times New Roman" panose="02020603050405020304" pitchFamily="18" charset="0"/>
              </a:rPr>
              <a:t>Saints</a:t>
            </a:r>
            <a:r>
              <a:rPr lang="en-US" sz="4800" dirty="0">
                <a:solidFill>
                  <a:srgbClr val="363636"/>
                </a:solidFill>
                <a:latin typeface="Times New Roman" panose="02020603050405020304" pitchFamily="18" charset="0"/>
                <a:cs typeface="Times New Roman" panose="02020603050405020304" pitchFamily="18" charset="0"/>
              </a:rPr>
              <a:t> </a:t>
            </a:r>
            <a:r>
              <a:rPr lang="en-US" sz="4800" b="1" dirty="0">
                <a:solidFill>
                  <a:srgbClr val="363636"/>
                </a:solidFill>
                <a:latin typeface="Times New Roman" panose="02020603050405020304" pitchFamily="18" charset="0"/>
                <a:cs typeface="Times New Roman" panose="02020603050405020304" pitchFamily="18" charset="0"/>
              </a:rPr>
              <a:t>in the </a:t>
            </a:r>
            <a:r>
              <a:rPr lang="en-US" sz="4800" b="1" u="sng" dirty="0">
                <a:solidFill>
                  <a:srgbClr val="363636"/>
                </a:solidFill>
                <a:latin typeface="Times New Roman" panose="02020603050405020304" pitchFamily="18" charset="0"/>
                <a:cs typeface="Times New Roman" panose="02020603050405020304" pitchFamily="18" charset="0"/>
              </a:rPr>
              <a:t>Church</a:t>
            </a:r>
          </a:p>
          <a:p>
            <a:pPr algn="ctr"/>
            <a:endParaRPr lang="en-US" sz="4800" b="1" u="sng" dirty="0">
              <a:solidFill>
                <a:srgbClr val="363636"/>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363636"/>
                </a:solidFill>
                <a:latin typeface="Times New Roman" panose="02020603050405020304" pitchFamily="18" charset="0"/>
                <a:ea typeface="Calibri" panose="020F0502020204030204" pitchFamily="34" charset="0"/>
                <a:cs typeface="Times New Roman" panose="02020603050405020304" pitchFamily="18" charset="0"/>
              </a:rPr>
              <a:t>We are the Stewards of God’s word</a:t>
            </a:r>
          </a:p>
          <a:p>
            <a:pPr algn="ctr"/>
            <a:r>
              <a:rPr lang="en-US" sz="4800" dirty="0">
                <a:solidFill>
                  <a:srgbClr val="363636"/>
                </a:solidFill>
                <a:latin typeface="Times New Roman" panose="02020603050405020304" pitchFamily="18" charset="0"/>
                <a:ea typeface="Calibri" panose="020F0502020204030204" pitchFamily="34" charset="0"/>
                <a:cs typeface="Times New Roman" panose="02020603050405020304" pitchFamily="18" charset="0"/>
              </a:rPr>
              <a:t>Protect - Preserve – Preach - Teach</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981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Revelations of Mystery Named in Scripture</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25689"/>
            <a:ext cx="10874374" cy="4708981"/>
          </a:xfrm>
          <a:prstGeom prst="rect">
            <a:avLst/>
          </a:prstGeom>
          <a:noFill/>
        </p:spPr>
        <p:txBody>
          <a:bodyPr wrap="square">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speak of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multiple specific revelations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which essentially are, in their </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totality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gospel or the word of God and Jesus Christ of whom the gospel reveals.</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143000" marR="0" lvl="2" indent="-228600" algn="just">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Revelation of Christ - Galatians 1:12; 1 Peter 1:7; 1 Peter 1:13</a:t>
            </a:r>
          </a:p>
          <a:p>
            <a:pPr marL="1143000" marR="0" lvl="2" indent="-228600" algn="just">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Revelation of the gospel – Galatians 2:2</a:t>
            </a:r>
          </a:p>
          <a:p>
            <a:pPr marL="1143000" marR="0" lvl="2" indent="-228600" algn="just">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Revelation of the Knowledge of Him – Ephesians 1:17</a:t>
            </a:r>
          </a:p>
          <a:p>
            <a:pPr marL="1143000" marR="0" lvl="2" indent="-228600" algn="just">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 Ephesians 3:3</a:t>
            </a:r>
          </a:p>
          <a:p>
            <a:pPr marL="1143000" marR="0" lvl="2" indent="-228600" algn="just">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in you” – Colossians 1:27</a:t>
            </a:r>
          </a:p>
          <a:p>
            <a:pPr marL="1143000" marR="0" lvl="2" indent="-228600" algn="just">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Revelation of Things to Come – Revelations 1:1</a:t>
            </a: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37634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82227" y="181903"/>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Revelations of Mystery Named in Scripture</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884275" y="884495"/>
            <a:ext cx="10826057" cy="5632311"/>
          </a:xfrm>
          <a:prstGeom prst="rect">
            <a:avLst/>
          </a:prstGeom>
          <a:noFill/>
        </p:spPr>
        <p:txBody>
          <a:bodyPr wrap="square">
            <a:sp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Luke 2:30-32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(Simeon) For my eyes have seen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Your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Which You have prepared in the presence of all peoples,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b="1"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LIGHT</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REVELATION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TO THE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GENTILES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4:4-6 </a:t>
            </a:r>
            <a:r>
              <a:rPr lang="en-US" sz="2400" dirty="0">
                <a:latin typeface="Times New Roman" panose="02020603050405020304" pitchFamily="18" charset="0"/>
                <a:cs typeface="Times New Roman" panose="02020603050405020304" pitchFamily="18" charset="0"/>
              </a:rPr>
              <a:t>But when the </a:t>
            </a:r>
            <a:r>
              <a:rPr lang="en-US" sz="2400" b="1" u="sng" dirty="0">
                <a:highlight>
                  <a:srgbClr val="FFFF00"/>
                </a:highlight>
                <a:latin typeface="Times New Roman" panose="02020603050405020304" pitchFamily="18" charset="0"/>
                <a:cs typeface="Times New Roman" panose="02020603050405020304" pitchFamily="18" charset="0"/>
              </a:rPr>
              <a:t>fullness of the time </a:t>
            </a:r>
            <a:r>
              <a:rPr lang="en-US" sz="2400" dirty="0">
                <a:latin typeface="Times New Roman" panose="02020603050405020304" pitchFamily="18" charset="0"/>
                <a:cs typeface="Times New Roman" panose="02020603050405020304" pitchFamily="18" charset="0"/>
              </a:rPr>
              <a:t>came, </a:t>
            </a:r>
            <a:r>
              <a:rPr lang="en-US" sz="2400" b="1" u="sng" dirty="0">
                <a:latin typeface="Times New Roman" panose="02020603050405020304" pitchFamily="18" charset="0"/>
                <a:cs typeface="Times New Roman" panose="02020603050405020304" pitchFamily="18" charset="0"/>
              </a:rPr>
              <a:t>God sent forth </a:t>
            </a:r>
            <a:r>
              <a:rPr lang="en-US" sz="2400" b="1" u="sng" dirty="0">
                <a:highlight>
                  <a:srgbClr val="FFFF00"/>
                </a:highlight>
                <a:latin typeface="Times New Roman" panose="02020603050405020304" pitchFamily="18" charset="0"/>
                <a:cs typeface="Times New Roman" panose="02020603050405020304" pitchFamily="18" charset="0"/>
              </a:rPr>
              <a:t>His Son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the right time, </a:t>
            </a:r>
            <a:r>
              <a:rPr lang="en-US" sz="2400" dirty="0">
                <a:latin typeface="Times New Roman" panose="02020603050405020304" pitchFamily="18" charset="0"/>
                <a:ea typeface="Calibri" panose="020F0502020204030204" pitchFamily="34" charset="0"/>
                <a:cs typeface="Times New Roman" panose="02020603050405020304" pitchFamily="18" charset="0"/>
              </a:rPr>
              <a:t>God revealed the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mystery of Christ </a:t>
            </a:r>
            <a:r>
              <a:rPr lang="en-US" sz="2400" dirty="0">
                <a:latin typeface="Times New Roman" panose="02020603050405020304" pitchFamily="18" charset="0"/>
                <a:ea typeface="Calibri" panose="020F0502020204030204" pitchFamily="34" charset="0"/>
                <a:cs typeface="Times New Roman" panose="02020603050405020304" pitchFamily="18" charset="0"/>
              </a:rPr>
              <a:t>in Jesus Christ Himself</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and the salvation that we have through His sacrifice is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great hidden mystery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revealed to all men through</a:t>
            </a:r>
          </a:p>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Christ Himself and</a:t>
            </a:r>
          </a:p>
          <a:p>
            <a:pPr marL="3429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preaching and teaching of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gospel of God’s word</a:t>
            </a:r>
          </a:p>
          <a:p>
            <a:endParaRPr lang="en-US" sz="2400" b="1" u="sng"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Now we are the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servants</a:t>
            </a:r>
            <a:r>
              <a:rPr lang="en-US" sz="2400" dirty="0">
                <a:latin typeface="Times New Roman" panose="02020603050405020304" pitchFamily="18" charset="0"/>
                <a:ea typeface="Calibri" panose="020F0502020204030204" pitchFamily="34" charset="0"/>
                <a:cs typeface="Times New Roman" panose="02020603050405020304" pitchFamily="18" charset="0"/>
              </a:rPr>
              <a:t> of God and the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stewards</a:t>
            </a:r>
            <a:r>
              <a:rPr lang="en-US" sz="2400" dirty="0">
                <a:latin typeface="Times New Roman" panose="02020603050405020304" pitchFamily="18" charset="0"/>
                <a:ea typeface="Calibri" panose="020F0502020204030204" pitchFamily="34" charset="0"/>
                <a:cs typeface="Times New Roman" panose="02020603050405020304" pitchFamily="18" charset="0"/>
              </a:rPr>
              <a:t> of God’s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mysteries</a:t>
            </a:r>
            <a:r>
              <a:rPr lang="en-US" sz="2400" dirty="0">
                <a:latin typeface="Times New Roman" panose="02020603050405020304" pitchFamily="18" charset="0"/>
                <a:ea typeface="Calibri" panose="020F0502020204030204" pitchFamily="34" charset="0"/>
                <a:cs typeface="Times New Roman" panose="02020603050405020304" pitchFamily="18" charset="0"/>
              </a:rPr>
              <a:t> to be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revealed by us</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6487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Beginning with Man’s Creation and Fall</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4801314"/>
          </a:xfrm>
          <a:prstGeom prst="rect">
            <a:avLst/>
          </a:prstGeom>
          <a:noFill/>
        </p:spPr>
        <p:txBody>
          <a:bodyPr wrap="square" rtlCol="0">
            <a:spAutoFit/>
          </a:bodyPr>
          <a:lstStyle/>
          <a:p>
            <a:pPr marR="0" lvl="1">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God has been moving people, nations, and even nature itself to</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Recreate fallen Humanity – Glorious Exalted Sons</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Sons receive the Gift of Eternal Life</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By Gift and Right of Divine Law – New Covenant</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Right of Inheritance</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All According to God’s Eternal Plan of Salvation</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All According to the Gospel Message – The Good News of Salvation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7381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77202"/>
            <a:ext cx="10975227" cy="520142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3:15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household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church of the living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pillar and support of the truth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i="0" dirty="0">
                <a:solidFill>
                  <a:srgbClr val="081C2A"/>
                </a:solidFill>
                <a:effectLst/>
                <a:latin typeface="Times New Roman" panose="02020603050405020304" pitchFamily="18" charset="0"/>
                <a:cs typeface="Times New Roman" panose="02020603050405020304" pitchFamily="18" charset="0"/>
              </a:rPr>
              <a:t>Pillar:</a:t>
            </a:r>
            <a:r>
              <a:rPr lang="en-US" sz="2400" b="0" i="0" dirty="0">
                <a:solidFill>
                  <a:srgbClr val="081C2A"/>
                </a:solidFill>
                <a:effectLst/>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latin typeface="Times New Roman" panose="02020603050405020304" pitchFamily="18" charset="0"/>
                <a:cs typeface="Times New Roman" panose="02020603050405020304" pitchFamily="18" charset="0"/>
              </a:rPr>
              <a:t>stulos</a:t>
            </a:r>
            <a:r>
              <a:rPr lang="en-US" sz="2400" b="0" i="0" dirty="0">
                <a:solidFill>
                  <a:srgbClr val="081C2A"/>
                </a:solidFill>
                <a:effectLst/>
                <a:latin typeface="Times New Roman" panose="02020603050405020304" pitchFamily="18" charset="0"/>
                <a:cs typeface="Times New Roman" panose="02020603050405020304" pitchFamily="18" charset="0"/>
              </a:rPr>
              <a:t> indicating the critical </a:t>
            </a:r>
            <a:r>
              <a:rPr lang="en-US" sz="2400" b="1" i="0" dirty="0">
                <a:solidFill>
                  <a:srgbClr val="081C2A"/>
                </a:solidFill>
                <a:effectLst/>
                <a:latin typeface="Times New Roman" panose="02020603050405020304" pitchFamily="18" charset="0"/>
                <a:cs typeface="Times New Roman" panose="02020603050405020304" pitchFamily="18" charset="0"/>
              </a:rPr>
              <a:t>support</a:t>
            </a:r>
            <a:r>
              <a:rPr lang="en-US" sz="2400" b="0" i="0" dirty="0">
                <a:solidFill>
                  <a:srgbClr val="081C2A"/>
                </a:solidFill>
                <a:effectLst/>
                <a:latin typeface="Times New Roman" panose="02020603050405020304" pitchFamily="18" charset="0"/>
                <a:cs typeface="Times New Roman" panose="02020603050405020304" pitchFamily="18" charset="0"/>
              </a:rPr>
              <a:t> that holds up the building</a:t>
            </a:r>
          </a:p>
          <a:p>
            <a:endParaRPr lang="en-US" sz="2400" b="0" i="0" dirty="0">
              <a:solidFill>
                <a:srgbClr val="081C2A"/>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Support:</a:t>
            </a:r>
            <a:r>
              <a:rPr lang="en-US" sz="2400" dirty="0">
                <a:solidFill>
                  <a:srgbClr val="081C2A"/>
                </a:solidFill>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latin typeface="Times New Roman" panose="02020603050405020304" pitchFamily="18" charset="0"/>
                <a:cs typeface="Times New Roman" panose="02020603050405020304" pitchFamily="18" charset="0"/>
              </a:rPr>
              <a:t>hedraioma</a:t>
            </a:r>
            <a:r>
              <a:rPr lang="en-US" sz="2400" b="0" i="1" dirty="0">
                <a:solidFill>
                  <a:srgbClr val="081C2A"/>
                </a:solidFill>
                <a:effectLst/>
                <a:latin typeface="Times New Roman" panose="02020603050405020304" pitchFamily="18" charset="0"/>
                <a:cs typeface="Times New Roman" panose="02020603050405020304" pitchFamily="18" charset="0"/>
              </a:rPr>
              <a:t> </a:t>
            </a:r>
            <a:r>
              <a:rPr lang="en-US" sz="2400" b="0" dirty="0">
                <a:solidFill>
                  <a:srgbClr val="081C2A"/>
                </a:solidFill>
                <a:effectLst/>
                <a:latin typeface="Times New Roman" panose="02020603050405020304" pitchFamily="18" charset="0"/>
                <a:cs typeface="Times New Roman" panose="02020603050405020304" pitchFamily="18" charset="0"/>
              </a:rPr>
              <a:t>likewise meaning </a:t>
            </a:r>
            <a:r>
              <a:rPr lang="en-US" sz="2400" b="0" i="0" dirty="0">
                <a:solidFill>
                  <a:srgbClr val="081C2A"/>
                </a:solidFill>
                <a:effectLst/>
                <a:latin typeface="Times New Roman" panose="02020603050405020304" pitchFamily="18" charset="0"/>
                <a:cs typeface="Times New Roman" panose="02020603050405020304" pitchFamily="18" charset="0"/>
              </a:rPr>
              <a:t>“</a:t>
            </a:r>
            <a:r>
              <a:rPr lang="en-US" sz="2400" b="1" i="0" dirty="0">
                <a:solidFill>
                  <a:srgbClr val="081C2A"/>
                </a:solidFill>
                <a:effectLst/>
                <a:latin typeface="Times New Roman" panose="02020603050405020304" pitchFamily="18" charset="0"/>
                <a:cs typeface="Times New Roman" panose="02020603050405020304" pitchFamily="18" charset="0"/>
              </a:rPr>
              <a:t>prop or support</a:t>
            </a:r>
            <a:r>
              <a:rPr lang="en-US" sz="2400" b="0" i="0" dirty="0">
                <a:solidFill>
                  <a:srgbClr val="081C2A"/>
                </a:solidFill>
                <a:effectLst/>
                <a:latin typeface="Times New Roman" panose="02020603050405020304" pitchFamily="18" charset="0"/>
                <a:cs typeface="Times New Roman" panose="02020603050405020304" pitchFamily="18" charset="0"/>
              </a:rPr>
              <a:t>” from the root </a:t>
            </a:r>
            <a:r>
              <a:rPr lang="en-US" sz="2400" dirty="0">
                <a:solidFill>
                  <a:srgbClr val="081C2A"/>
                </a:solidFill>
                <a:latin typeface="Times New Roman" panose="02020603050405020304" pitchFamily="18" charset="0"/>
                <a:cs typeface="Times New Roman" panose="02020603050405020304" pitchFamily="18" charset="0"/>
              </a:rPr>
              <a:t>Greek word meaning </a:t>
            </a:r>
            <a:r>
              <a:rPr lang="en-US" sz="2400" u="sng" dirty="0">
                <a:solidFill>
                  <a:srgbClr val="081C2A"/>
                </a:solidFill>
                <a:latin typeface="Times New Roman" panose="02020603050405020304" pitchFamily="18" charset="0"/>
                <a:cs typeface="Times New Roman" panose="02020603050405020304" pitchFamily="18" charset="0"/>
              </a:rPr>
              <a:t>steadfast</a:t>
            </a:r>
            <a:r>
              <a:rPr lang="en-US" sz="2400" dirty="0">
                <a:solidFill>
                  <a:srgbClr val="081C2A"/>
                </a:solidFill>
                <a:latin typeface="Times New Roman" panose="02020603050405020304" pitchFamily="18" charset="0"/>
                <a:cs typeface="Times New Roman" panose="02020603050405020304" pitchFamily="18" charset="0"/>
              </a:rPr>
              <a:t> suggesting </a:t>
            </a:r>
            <a:r>
              <a:rPr lang="en-US" sz="2400" u="sng" dirty="0">
                <a:solidFill>
                  <a:srgbClr val="081C2A"/>
                </a:solidFill>
                <a:latin typeface="Times New Roman" panose="02020603050405020304" pitchFamily="18" charset="0"/>
                <a:cs typeface="Times New Roman" panose="02020603050405020304" pitchFamily="18" charset="0"/>
              </a:rPr>
              <a:t>foundation</a:t>
            </a:r>
            <a:r>
              <a:rPr lang="en-US" sz="2400" dirty="0">
                <a:solidFill>
                  <a:srgbClr val="081C2A"/>
                </a:solidFill>
                <a:latin typeface="Times New Roman" panose="02020603050405020304" pitchFamily="18" charset="0"/>
                <a:cs typeface="Times New Roman" panose="02020603050405020304" pitchFamily="18" charset="0"/>
              </a:rPr>
              <a:t> (NIV) or </a:t>
            </a:r>
            <a:r>
              <a:rPr lang="en-US" sz="2400" u="sng" dirty="0">
                <a:solidFill>
                  <a:srgbClr val="081C2A"/>
                </a:solidFill>
                <a:latin typeface="Times New Roman" panose="02020603050405020304" pitchFamily="18" charset="0"/>
                <a:cs typeface="Times New Roman" panose="02020603050405020304" pitchFamily="18" charset="0"/>
              </a:rPr>
              <a:t>ground</a:t>
            </a:r>
            <a:r>
              <a:rPr lang="en-US" sz="2400" dirty="0">
                <a:solidFill>
                  <a:srgbClr val="081C2A"/>
                </a:solidFill>
                <a:latin typeface="Times New Roman" panose="02020603050405020304" pitchFamily="18" charset="0"/>
                <a:cs typeface="Times New Roman" panose="02020603050405020304" pitchFamily="18" charset="0"/>
              </a:rPr>
              <a:t> (NKJV, KJV).</a:t>
            </a:r>
          </a:p>
          <a:p>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81C2A"/>
                </a:solidFill>
                <a:effectLst/>
                <a:latin typeface="Times New Roman" panose="02020603050405020304" pitchFamily="18" charset="0"/>
                <a:cs typeface="Times New Roman" panose="02020603050405020304" pitchFamily="18" charset="0"/>
              </a:rPr>
              <a:t>Together they carry the sense of the church being a </a:t>
            </a:r>
            <a:r>
              <a:rPr lang="en-US" sz="2400" dirty="0">
                <a:solidFill>
                  <a:srgbClr val="081C2A"/>
                </a:solidFill>
                <a:latin typeface="Times New Roman" panose="02020603050405020304" pitchFamily="18" charset="0"/>
                <a:cs typeface="Times New Roman" panose="02020603050405020304" pitchFamily="18" charset="0"/>
              </a:rPr>
              <a:t>safe</a:t>
            </a:r>
            <a:r>
              <a:rPr lang="en-US" sz="2400" b="0" i="0" dirty="0">
                <a:solidFill>
                  <a:srgbClr val="081C2A"/>
                </a:solidFill>
                <a:effectLst/>
                <a:latin typeface="Times New Roman" panose="02020603050405020304" pitchFamily="18" charset="0"/>
                <a:cs typeface="Times New Roman" panose="02020603050405020304" pitchFamily="18" charset="0"/>
              </a:rPr>
              <a:t> and strong repository structure that</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protects</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preserves</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holds firm and</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proclaims God’s word </a:t>
            </a:r>
            <a:r>
              <a:rPr lang="en-US" sz="2400" b="0" i="0" dirty="0">
                <a:solidFill>
                  <a:srgbClr val="081C2A"/>
                </a:solidFill>
                <a:effectLst/>
                <a:latin typeface="Times New Roman" panose="02020603050405020304" pitchFamily="18" charset="0"/>
                <a:cs typeface="Times New Roman" panose="02020603050405020304" pitchFamily="18" charset="0"/>
              </a:rPr>
              <a:t>in the world.</a:t>
            </a:r>
            <a:endParaRPr lang="en-US" sz="2000" dirty="0">
              <a:solidFill>
                <a:srgbClr val="081C2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81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07708" y="927948"/>
            <a:ext cx="10975227" cy="4893647"/>
          </a:xfrm>
          <a:prstGeom prst="rect">
            <a:avLst/>
          </a:prstGeom>
          <a:noFill/>
        </p:spPr>
        <p:txBody>
          <a:bodyPr wrap="square">
            <a:spAutoFit/>
          </a:bodyPr>
          <a:lstStyle/>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church is </a:t>
            </a:r>
            <a:r>
              <a:rPr lang="en-US" sz="24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not the source of truth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the word of God comes </a:t>
            </a:r>
            <a:r>
              <a:rPr lang="en-US" sz="24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from God</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2 Tim 3:16</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As the pillar and support of the truth, the </a:t>
            </a:r>
            <a:r>
              <a:rPr lang="en-US" sz="2400" b="1" i="0" dirty="0">
                <a:solidFill>
                  <a:srgbClr val="081C2A"/>
                </a:solidFill>
                <a:effectLst/>
                <a:latin typeface="Times New Roman" panose="02020603050405020304" pitchFamily="18" charset="0"/>
                <a:cs typeface="Times New Roman" panose="02020603050405020304" pitchFamily="18" charset="0"/>
              </a:rPr>
              <a:t>church’s </a:t>
            </a:r>
            <a:r>
              <a:rPr lang="en-US" sz="2400" b="1" dirty="0">
                <a:solidFill>
                  <a:srgbClr val="081C2A"/>
                </a:solidFill>
                <a:latin typeface="Times New Roman" panose="02020603050405020304" pitchFamily="18" charset="0"/>
                <a:cs typeface="Times New Roman" panose="02020603050405020304" pitchFamily="18" charset="0"/>
              </a:rPr>
              <a:t>stewardship responsibilities are the same </a:t>
            </a:r>
            <a:r>
              <a:rPr lang="en-US" sz="2400" dirty="0">
                <a:solidFill>
                  <a:srgbClr val="081C2A"/>
                </a:solidFill>
                <a:latin typeface="Times New Roman" panose="02020603050405020304" pitchFamily="18" charset="0"/>
                <a:cs typeface="Times New Roman" panose="02020603050405020304" pitchFamily="18" charset="0"/>
              </a:rPr>
              <a:t>as those of its saints – a steward that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protects, upholds, and proclaims (teach/preach) sound doctrine.</a:t>
            </a:r>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Afterall, the church is comprised of the saints (living stones) who are servants and stewards of the truth - God’s word. </a:t>
            </a:r>
          </a:p>
          <a:p>
            <a:pPr marL="342900" indent="-342900">
              <a:buFont typeface="Arial" panose="020B0604020202020204" pitchFamily="34" charset="0"/>
              <a:buChar char="•"/>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3:10 </a:t>
            </a:r>
            <a:r>
              <a:rPr lang="en-US" sz="2400" dirty="0">
                <a:latin typeface="Times New Roman" panose="02020603050405020304" pitchFamily="18" charset="0"/>
                <a:cs typeface="Times New Roman" panose="02020603050405020304" pitchFamily="18" charset="0"/>
              </a:rPr>
              <a:t>so that the manifold </a:t>
            </a:r>
            <a:r>
              <a:rPr lang="en-US" sz="2400" b="1" u="sng" dirty="0">
                <a:latin typeface="Times New Roman" panose="02020603050405020304" pitchFamily="18" charset="0"/>
                <a:cs typeface="Times New Roman" panose="02020603050405020304" pitchFamily="18" charset="0"/>
              </a:rPr>
              <a:t>wisdom of God </a:t>
            </a:r>
            <a:r>
              <a:rPr lang="en-US" sz="2400" dirty="0">
                <a:latin typeface="Times New Roman" panose="02020603050405020304" pitchFamily="18" charset="0"/>
                <a:cs typeface="Times New Roman" panose="02020603050405020304" pitchFamily="18" charset="0"/>
              </a:rPr>
              <a:t>might now be </a:t>
            </a:r>
            <a:r>
              <a:rPr lang="en-US" sz="2400" b="1" u="sng" dirty="0">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464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262979"/>
          </a:xfrm>
          <a:prstGeom prst="rect">
            <a:avLst/>
          </a:prstGeom>
          <a:noFill/>
        </p:spPr>
        <p:txBody>
          <a:bodyPr wrap="square">
            <a:spAutoFit/>
          </a:bodyPr>
          <a:lstStyle/>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However, the church’s stewardship responsibilities are </a:t>
            </a:r>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fulfilled in a different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but </a:t>
            </a:r>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complimentary</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way with its </a:t>
            </a:r>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component saints</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Organization: </a:t>
            </a:r>
            <a:r>
              <a:rPr lang="en-US" sz="2400" dirty="0">
                <a:solidFill>
                  <a:srgbClr val="081C2A"/>
                </a:solidFill>
                <a:latin typeface="Times New Roman" panose="02020603050405020304" pitchFamily="18" charset="0"/>
                <a:cs typeface="Times New Roman" panose="02020603050405020304" pitchFamily="18" charset="0"/>
              </a:rPr>
              <a:t>God ordains a specific Church organization</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Assignments: </a:t>
            </a:r>
            <a:r>
              <a:rPr lang="en-US" sz="2400" dirty="0">
                <a:solidFill>
                  <a:srgbClr val="081C2A"/>
                </a:solidFill>
                <a:latin typeface="Times New Roman" panose="02020603050405020304" pitchFamily="18" charset="0"/>
                <a:cs typeface="Times New Roman" panose="02020603050405020304" pitchFamily="18" charset="0"/>
              </a:rPr>
              <a:t>God assigns specific responsibilities and duties: Elders, deacons, evangelists, teachers, members serve in various ways</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Work: </a:t>
            </a:r>
            <a:r>
              <a:rPr lang="en-US" sz="2400" dirty="0">
                <a:solidFill>
                  <a:srgbClr val="081C2A"/>
                </a:solidFill>
                <a:latin typeface="Times New Roman" panose="02020603050405020304" pitchFamily="18" charset="0"/>
                <a:cs typeface="Times New Roman" panose="02020603050405020304" pitchFamily="18" charset="0"/>
              </a:rPr>
              <a:t>God establishes specific works and worship practices to be performed</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Evangelization, preaching, teaching, discipline, correction</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Worship, prayer, singing, benevolence, collection in support of the work</a:t>
            </a:r>
          </a:p>
          <a:p>
            <a:pPr marL="1257300" lvl="2"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Resources: </a:t>
            </a:r>
            <a:r>
              <a:rPr lang="en-US" sz="2400" dirty="0">
                <a:solidFill>
                  <a:srgbClr val="081C2A"/>
                </a:solidFill>
                <a:latin typeface="Times New Roman" panose="02020603050405020304" pitchFamily="18" charset="0"/>
                <a:cs typeface="Times New Roman" panose="02020603050405020304" pitchFamily="18" charset="0"/>
              </a:rPr>
              <a:t>God gives the church the shared resources of the saints to carry out its assigned responsibilities and related work</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280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4:11-16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He gave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apostles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prophets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evangelists</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teachers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a:t>
            </a:r>
            <a:r>
              <a:rPr lang="en-US" sz="2400" b="1" u="sng" dirty="0">
                <a:highlight>
                  <a:srgbClr val="00FFFF"/>
                </a:highlight>
                <a:latin typeface="Times New Roman" panose="02020603050405020304" pitchFamily="18" charset="0"/>
                <a:cs typeface="Times New Roman" panose="02020603050405020304" pitchFamily="18" charset="0"/>
              </a:rPr>
              <a:t>equipping</a:t>
            </a:r>
            <a:r>
              <a:rPr lang="en-US" sz="2400" dirty="0">
                <a:latin typeface="Times New Roman" panose="02020603050405020304" pitchFamily="18" charset="0"/>
                <a:cs typeface="Times New Roman" panose="02020603050405020304" pitchFamily="18" charset="0"/>
              </a:rPr>
              <a:t> of the </a:t>
            </a:r>
            <a:r>
              <a:rPr lang="en-US" sz="2400" b="1" u="sng" dirty="0">
                <a:highlight>
                  <a:srgbClr val="FFFF00"/>
                </a:highlight>
                <a:latin typeface="Times New Roman" panose="02020603050405020304" pitchFamily="18" charset="0"/>
                <a:cs typeface="Times New Roman" panose="02020603050405020304" pitchFamily="18" charset="0"/>
              </a:rPr>
              <a:t>saints</a:t>
            </a:r>
            <a:r>
              <a:rPr lang="en-US" sz="2400" dirty="0">
                <a:latin typeface="Times New Roman" panose="02020603050405020304" pitchFamily="18" charset="0"/>
                <a:cs typeface="Times New Roman" panose="02020603050405020304" pitchFamily="18" charset="0"/>
              </a:rPr>
              <a:t> (holy ones of God) for the </a:t>
            </a:r>
            <a:r>
              <a:rPr lang="en-US" sz="2400" b="1" u="sng" dirty="0">
                <a:highlight>
                  <a:srgbClr val="00FF00"/>
                </a:highlight>
                <a:latin typeface="Times New Roman" panose="02020603050405020304" pitchFamily="18" charset="0"/>
                <a:cs typeface="Times New Roman" panose="02020603050405020304" pitchFamily="18" charset="0"/>
              </a:rPr>
              <a:t>work of service</a:t>
            </a:r>
            <a:r>
              <a:rPr lang="en-US" sz="2400" dirty="0">
                <a:latin typeface="Times New Roman" panose="02020603050405020304" pitchFamily="18" charset="0"/>
                <a:cs typeface="Times New Roman" panose="02020603050405020304" pitchFamily="18" charset="0"/>
              </a:rPr>
              <a:t>, to the </a:t>
            </a:r>
            <a:r>
              <a:rPr lang="en-US" sz="2400" b="1" u="sng" dirty="0">
                <a:highlight>
                  <a:srgbClr val="00FFFF"/>
                </a:highlight>
                <a:latin typeface="Times New Roman" panose="02020603050405020304" pitchFamily="18" charset="0"/>
                <a:cs typeface="Times New Roman" panose="02020603050405020304" pitchFamily="18" charset="0"/>
              </a:rPr>
              <a:t>building up </a:t>
            </a:r>
            <a:r>
              <a:rPr lang="en-US" sz="2400" b="1" u="sng" dirty="0">
                <a:latin typeface="Times New Roman" panose="02020603050405020304" pitchFamily="18" charset="0"/>
                <a:cs typeface="Times New Roman" panose="02020603050405020304" pitchFamily="18" charset="0"/>
              </a:rPr>
              <a:t>of the </a:t>
            </a:r>
            <a:r>
              <a:rPr lang="en-US" sz="2400" b="1" u="sng" dirty="0">
                <a:highlight>
                  <a:srgbClr val="FFFF00"/>
                </a:highlight>
                <a:latin typeface="Times New Roman" panose="02020603050405020304" pitchFamily="18" charset="0"/>
                <a:cs typeface="Times New Roman" panose="02020603050405020304" pitchFamily="18" charset="0"/>
              </a:rPr>
              <a:t>body of Christ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until we all attain to the unity of the faith, and of the knowledge of the Son of God, to a mature man, to the measure of the stature which belongs to the fullness of Christ….</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but speaking </a:t>
            </a:r>
            <a:r>
              <a:rPr lang="en-US" sz="2400" b="1" u="sng" dirty="0">
                <a:highlight>
                  <a:srgbClr val="FF00FF"/>
                </a:highlight>
                <a:latin typeface="Times New Roman" panose="02020603050405020304" pitchFamily="18" charset="0"/>
                <a:cs typeface="Times New Roman" panose="02020603050405020304" pitchFamily="18" charset="0"/>
              </a:rPr>
              <a:t>the truth </a:t>
            </a:r>
            <a:r>
              <a:rPr lang="en-US" sz="2400" dirty="0">
                <a:latin typeface="Times New Roman" panose="02020603050405020304" pitchFamily="18" charset="0"/>
                <a:cs typeface="Times New Roman" panose="02020603050405020304" pitchFamily="18" charset="0"/>
              </a:rPr>
              <a:t>  in love, </a:t>
            </a:r>
            <a:r>
              <a:rPr lang="en-US" sz="2400" b="1" u="sng" dirty="0">
                <a:highlight>
                  <a:srgbClr val="00FFFF"/>
                </a:highlight>
                <a:latin typeface="Times New Roman" panose="02020603050405020304" pitchFamily="18" charset="0"/>
                <a:cs typeface="Times New Roman" panose="02020603050405020304" pitchFamily="18" charset="0"/>
              </a:rPr>
              <a:t>we are to grow </a:t>
            </a:r>
            <a:r>
              <a:rPr lang="en-US" sz="2400" dirty="0">
                <a:latin typeface="Times New Roman" panose="02020603050405020304" pitchFamily="18" charset="0"/>
                <a:cs typeface="Times New Roman" panose="02020603050405020304" pitchFamily="18" charset="0"/>
              </a:rPr>
              <a:t>up in all </a:t>
            </a:r>
            <a:r>
              <a:rPr lang="en-US" sz="2400" i="1" dirty="0">
                <a:latin typeface="Times New Roman" panose="02020603050405020304" pitchFamily="18" charset="0"/>
                <a:cs typeface="Times New Roman" panose="02020603050405020304" pitchFamily="18" charset="0"/>
              </a:rPr>
              <a:t>aspects</a:t>
            </a:r>
            <a:r>
              <a:rPr lang="en-US" sz="2400" dirty="0">
                <a:latin typeface="Times New Roman" panose="02020603050405020304" pitchFamily="18" charset="0"/>
                <a:cs typeface="Times New Roman" panose="02020603050405020304" pitchFamily="18" charset="0"/>
              </a:rPr>
              <a:t> into Him who is the head, </a:t>
            </a:r>
            <a:r>
              <a:rPr lang="en-US" sz="2400" i="1" dirty="0">
                <a:latin typeface="Times New Roman" panose="02020603050405020304" pitchFamily="18" charset="0"/>
                <a:cs typeface="Times New Roman" panose="02020603050405020304" pitchFamily="18" charset="0"/>
              </a:rPr>
              <a:t>even</a:t>
            </a:r>
            <a:r>
              <a:rPr lang="en-US" sz="2400" dirty="0">
                <a:latin typeface="Times New Roman" panose="02020603050405020304" pitchFamily="18" charset="0"/>
                <a:cs typeface="Times New Roman" panose="02020603050405020304" pitchFamily="18" charset="0"/>
              </a:rPr>
              <a:t> Christ,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from whom </a:t>
            </a:r>
            <a:r>
              <a:rPr lang="en-US" sz="2400" b="1" u="sng" dirty="0">
                <a:highlight>
                  <a:srgbClr val="FFFF00"/>
                </a:highlight>
                <a:latin typeface="Times New Roman" panose="02020603050405020304" pitchFamily="18" charset="0"/>
                <a:cs typeface="Times New Roman" panose="02020603050405020304" pitchFamily="18" charset="0"/>
              </a:rPr>
              <a:t>the whole body</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church)</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being </a:t>
            </a:r>
            <a:r>
              <a:rPr lang="en-US" sz="2400" b="1" u="sng" dirty="0">
                <a:highlight>
                  <a:srgbClr val="FFFF00"/>
                </a:highlight>
                <a:latin typeface="Times New Roman" panose="02020603050405020304" pitchFamily="18" charset="0"/>
                <a:cs typeface="Times New Roman" panose="02020603050405020304" pitchFamily="18" charset="0"/>
              </a:rPr>
              <a:t>fitted and held together</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by what every joint supplies, according to the </a:t>
            </a:r>
            <a:r>
              <a:rPr lang="en-US" sz="2400" b="1" u="sng" dirty="0">
                <a:highlight>
                  <a:srgbClr val="00FF00"/>
                </a:highlight>
                <a:latin typeface="Times New Roman" panose="02020603050405020304" pitchFamily="18" charset="0"/>
                <a:cs typeface="Times New Roman" panose="02020603050405020304" pitchFamily="18" charset="0"/>
              </a:rPr>
              <a:t>proper working</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each </a:t>
            </a:r>
            <a:r>
              <a:rPr lang="en-US" sz="2400" b="1" u="sng" dirty="0">
                <a:highlight>
                  <a:srgbClr val="FFFF00"/>
                </a:highlight>
                <a:latin typeface="Times New Roman" panose="02020603050405020304" pitchFamily="18" charset="0"/>
                <a:cs typeface="Times New Roman" panose="02020603050405020304" pitchFamily="18" charset="0"/>
              </a:rPr>
              <a:t>individual part</a:t>
            </a:r>
            <a:r>
              <a:rPr lang="en-US" sz="2400" dirty="0">
                <a:latin typeface="Times New Roman" panose="02020603050405020304" pitchFamily="18" charset="0"/>
                <a:cs typeface="Times New Roman" panose="02020603050405020304" pitchFamily="18" charset="0"/>
              </a:rPr>
              <a:t>, causes the </a:t>
            </a:r>
            <a:r>
              <a:rPr lang="en-US" sz="2400" b="1" u="sng" dirty="0">
                <a:highlight>
                  <a:srgbClr val="00FFFF"/>
                </a:highlight>
                <a:latin typeface="Times New Roman" panose="02020603050405020304" pitchFamily="18" charset="0"/>
                <a:cs typeface="Times New Roman" panose="02020603050405020304" pitchFamily="18" charset="0"/>
              </a:rPr>
              <a:t>growth of </a:t>
            </a:r>
            <a:r>
              <a:rPr lang="en-US" sz="2400" b="1" u="sng" dirty="0">
                <a:highlight>
                  <a:srgbClr val="FFFF00"/>
                </a:highlight>
                <a:latin typeface="Times New Roman" panose="02020603050405020304" pitchFamily="18" charset="0"/>
                <a:cs typeface="Times New Roman" panose="02020603050405020304" pitchFamily="18" charset="0"/>
              </a:rPr>
              <a:t>the body</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saints individually and additions to the church) for the building up of itself in love. </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3:16-17 </a:t>
            </a:r>
            <a:r>
              <a:rPr lang="en-US" sz="2400" b="1" u="sng" dirty="0">
                <a:highlight>
                  <a:srgbClr val="FF00FF"/>
                </a:highlight>
                <a:latin typeface="Times New Roman" panose="02020603050405020304" pitchFamily="18" charset="0"/>
                <a:cs typeface="Times New Roman" panose="02020603050405020304" pitchFamily="18" charset="0"/>
              </a:rPr>
              <a:t>All Scripture</a:t>
            </a:r>
            <a:r>
              <a:rPr lang="en-US" sz="2400" dirty="0">
                <a:highlight>
                  <a:srgbClr val="FF00FF"/>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inspired by God and profitable for teaching, for reproof, for correction, for training in righteousness;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 of God </a:t>
            </a:r>
            <a:r>
              <a:rPr lang="en-US" sz="2400" dirty="0">
                <a:latin typeface="Times New Roman" panose="02020603050405020304" pitchFamily="18" charset="0"/>
                <a:cs typeface="Times New Roman" panose="02020603050405020304" pitchFamily="18" charset="0"/>
              </a:rPr>
              <a:t>may be adequate, </a:t>
            </a:r>
            <a:r>
              <a:rPr lang="en-US" sz="2400" b="1" u="sng" dirty="0">
                <a:highlight>
                  <a:srgbClr val="00FFFF"/>
                </a:highlight>
                <a:latin typeface="Times New Roman" panose="02020603050405020304" pitchFamily="18" charset="0"/>
                <a:cs typeface="Times New Roman" panose="02020603050405020304" pitchFamily="18" charset="0"/>
              </a:rPr>
              <a:t>equipped</a:t>
            </a:r>
            <a:r>
              <a:rPr lang="en-US" sz="2400" b="1" u="sng"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every good work</a:t>
            </a:r>
            <a:r>
              <a:rPr lang="en-US" sz="2400" dirty="0">
                <a:latin typeface="Times New Roman" panose="02020603050405020304" pitchFamily="18" charset="0"/>
                <a:cs typeface="Times New Roman" panose="02020603050405020304" pitchFamily="18" charset="0"/>
              </a:rPr>
              <a:t>. </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252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Summary: 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39137"/>
            <a:ext cx="10975227" cy="4832092"/>
          </a:xfrm>
          <a:prstGeom prst="rect">
            <a:avLst/>
          </a:prstGeom>
          <a:noFill/>
        </p:spPr>
        <p:txBody>
          <a:bodyPr wrap="square">
            <a:spAutoFit/>
          </a:bodyPr>
          <a:lstStyle/>
          <a:p>
            <a:pPr marL="457200" marR="0" indent="-457200">
              <a:spcBef>
                <a:spcPts val="0"/>
              </a:spcBef>
              <a:spcAft>
                <a:spcPts val="0"/>
              </a:spcAft>
              <a:buFont typeface="+mj-lt"/>
              <a:buAutoNum type="arabi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God first places us in this world where He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hides spiritual truths </a:t>
            </a:r>
            <a:r>
              <a:rPr lang="en-US" sz="2800" dirty="0">
                <a:latin typeface="Times New Roman" panose="02020603050405020304" pitchFamily="18" charset="0"/>
                <a:ea typeface="Calibri" panose="020F0502020204030204" pitchFamily="34" charset="0"/>
                <a:cs typeface="Times New Roman" panose="02020603050405020304" pitchFamily="18" charset="0"/>
              </a:rPr>
              <a:t>from our physical senses.</a:t>
            </a:r>
          </a:p>
          <a:p>
            <a:pPr marL="457200" marR="0" indent="-457200">
              <a:spcBef>
                <a:spcPts val="0"/>
              </a:spcBef>
              <a:spcAft>
                <a:spcPts val="0"/>
              </a:spcAft>
              <a:buFont typeface="+mj-lt"/>
              <a:buAutoNum type="arabicPeriod"/>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These hidden spiritual realities are called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mysteries – God’s secrets</a:t>
            </a:r>
          </a:p>
          <a:p>
            <a:pPr marL="457200" marR="0" indent="-45720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God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reveals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His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mysteries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to men but only through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His word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confirmed by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creation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(saved by faith)</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n-US" sz="2800" dirty="0">
                <a:latin typeface="Times New Roman" panose="02020603050405020304" pitchFamily="18" charset="0"/>
                <a:ea typeface="Calibri" panose="020F0502020204030204" pitchFamily="34" charset="0"/>
                <a:cs typeface="Times New Roman" panose="02020603050405020304" pitchFamily="18" charset="0"/>
              </a:rPr>
              <a:t>God first made His apostles and other inspired men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His servants </a:t>
            </a:r>
            <a:r>
              <a:rPr lang="en-US" sz="2800" dirty="0">
                <a:latin typeface="Times New Roman" panose="02020603050405020304" pitchFamily="18" charset="0"/>
                <a:ea typeface="Calibri" panose="020F0502020204030204" pitchFamily="34" charset="0"/>
                <a:cs typeface="Times New Roman" panose="02020603050405020304" pitchFamily="18" charset="0"/>
              </a:rPr>
              <a:t>who served as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stewards</a:t>
            </a:r>
            <a:r>
              <a:rPr lang="en-US" sz="2800" dirty="0">
                <a:latin typeface="Times New Roman" panose="02020603050405020304" pitchFamily="18" charset="0"/>
                <a:ea typeface="Calibri" panose="020F0502020204030204" pitchFamily="34" charset="0"/>
                <a:cs typeface="Times New Roman" panose="02020603050405020304" pitchFamily="18" charset="0"/>
              </a:rPr>
              <a:t> of His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word</a:t>
            </a:r>
            <a:r>
              <a:rPr lang="en-US" sz="2800" dirty="0">
                <a:latin typeface="Times New Roman" panose="02020603050405020304" pitchFamily="18" charset="0"/>
                <a:ea typeface="Calibri" panose="020F0502020204030204" pitchFamily="34" charset="0"/>
                <a:cs typeface="Times New Roman" panose="02020603050405020304" pitchFamily="18" charset="0"/>
              </a:rPr>
              <a:t> (uphold, protect, and make known the gospel message)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033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Summary: 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39137"/>
            <a:ext cx="11228665" cy="5262979"/>
          </a:xfrm>
          <a:prstGeom prst="rect">
            <a:avLst/>
          </a:prstGeom>
          <a:noFill/>
        </p:spPr>
        <p:txBody>
          <a:bodyPr wrap="square">
            <a:spAutoFit/>
          </a:bodyPr>
          <a:lstStyle/>
          <a:p>
            <a:pPr marL="457200" marR="0" indent="-457200">
              <a:spcBef>
                <a:spcPts val="0"/>
              </a:spcBef>
              <a:spcAft>
                <a:spcPts val="0"/>
              </a:spcAft>
              <a:buFont typeface="+mj-lt"/>
              <a:buAutoNum type="arabicPeriod" startAt="5"/>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commanded His apostles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reveal His mysteries to the saints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through the apostles’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preaching and teaching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church built </a:t>
            </a:r>
            <a:r>
              <a:rPr lang="en-US" sz="2400" dirty="0">
                <a:latin typeface="Times New Roman" panose="02020603050405020304" pitchFamily="18" charset="0"/>
                <a:ea typeface="Calibri" panose="020F0502020204030204" pitchFamily="34" charset="0"/>
                <a:cs typeface="Times New Roman" panose="02020603050405020304" pitchFamily="18" charset="0"/>
              </a:rPr>
              <a:t>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foundation of the apostles teaching. Ephesians 2:20</a:t>
            </a:r>
          </a:p>
          <a:p>
            <a:pPr marL="457200" marR="0" indent="-457200">
              <a:spcBef>
                <a:spcPts val="0"/>
              </a:spcBef>
              <a:spcAft>
                <a:spcPts val="0"/>
              </a:spcAft>
              <a:buFont typeface="+mj-lt"/>
              <a:buAutoNum type="arabicPeriod" startAt="5"/>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5"/>
            </a:pPr>
            <a:r>
              <a:rPr lang="en-US" sz="2400" dirty="0">
                <a:latin typeface="Times New Roman" panose="02020603050405020304" pitchFamily="18" charset="0"/>
                <a:ea typeface="Calibri" panose="020F0502020204030204" pitchFamily="34" charset="0"/>
                <a:cs typeface="Times New Roman" panose="02020603050405020304" pitchFamily="18" charset="0"/>
              </a:rPr>
              <a:t>Purpose of God’s Revelations: Teach men to </a:t>
            </a:r>
            <a:r>
              <a:rPr lang="en-US" sz="2400" b="1" dirty="0">
                <a:latin typeface="Times New Roman" panose="02020603050405020304" pitchFamily="18" charset="0"/>
                <a:ea typeface="Calibri" panose="020F0502020204030204" pitchFamily="34" charset="0"/>
                <a:cs typeface="Times New Roman" panose="02020603050405020304" pitchFamily="18" charset="0"/>
              </a:rPr>
              <a:t>believe, obey, and be saved</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spcBef>
                <a:spcPts val="0"/>
              </a:spcBef>
              <a:spcAft>
                <a:spcPts val="0"/>
              </a:spcAft>
              <a:buFont typeface="+mj-lt"/>
              <a:buAutoNum type="arabicPeriod" startAt="5"/>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5"/>
            </a:pPr>
            <a:r>
              <a:rPr lang="en-US" sz="2400" dirty="0">
                <a:latin typeface="Times New Roman" panose="02020603050405020304" pitchFamily="18" charset="0"/>
                <a:ea typeface="Calibri" panose="020F0502020204030204" pitchFamily="34" charset="0"/>
                <a:cs typeface="Times New Roman" panose="02020603050405020304" pitchFamily="18" charset="0"/>
              </a:rPr>
              <a:t>Those who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believe see </a:t>
            </a:r>
            <a:r>
              <a:rPr lang="en-US" sz="2400" dirty="0">
                <a:latin typeface="Times New Roman" panose="02020603050405020304" pitchFamily="18" charset="0"/>
                <a:ea typeface="Calibri" panose="020F0502020204030204" pitchFamily="34" charset="0"/>
                <a:cs typeface="Times New Roman" panose="02020603050405020304" pitchFamily="18" charset="0"/>
              </a:rPr>
              <a:t>the hidden spiritual realities</a:t>
            </a:r>
          </a:p>
          <a:p>
            <a:pPr marL="457200" marR="0" indent="-457200">
              <a:spcBef>
                <a:spcPts val="0"/>
              </a:spcBef>
              <a:spcAft>
                <a:spcPts val="0"/>
              </a:spcAft>
              <a:buFont typeface="+mj-lt"/>
              <a:buAutoNum type="arabicPeriod" startAt="5"/>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5"/>
            </a:pPr>
            <a:r>
              <a:rPr lang="en-US" sz="2400" dirty="0" err="1">
                <a:latin typeface="Times New Roman" panose="02020603050405020304" pitchFamily="18" charset="0"/>
                <a:ea typeface="Calibri" panose="020F0502020204030204" pitchFamily="34" charset="0"/>
                <a:cs typeface="Times New Roman" panose="02020603050405020304" pitchFamily="18" charset="0"/>
              </a:rPr>
              <a:t>Tbose</a:t>
            </a:r>
            <a:r>
              <a:rPr lang="en-US" sz="2400" dirty="0">
                <a:latin typeface="Times New Roman" panose="02020603050405020304" pitchFamily="18" charset="0"/>
                <a:ea typeface="Calibri" panose="020F0502020204030204" pitchFamily="34" charset="0"/>
                <a:cs typeface="Times New Roman" panose="02020603050405020304" pitchFamily="18" charset="0"/>
              </a:rPr>
              <a:t> who do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not believe remain blind </a:t>
            </a:r>
            <a:r>
              <a:rPr lang="en-US" sz="2400" dirty="0">
                <a:latin typeface="Times New Roman" panose="02020603050405020304" pitchFamily="18" charset="0"/>
                <a:ea typeface="Calibri" panose="020F0502020204030204" pitchFamily="34" charset="0"/>
                <a:cs typeface="Times New Roman" panose="02020603050405020304" pitchFamily="18" charset="0"/>
              </a:rPr>
              <a:t>to what God has hidden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7"/>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7"/>
            </a:pPr>
            <a:r>
              <a:rPr lang="en-US" sz="2400" dirty="0">
                <a:latin typeface="Times New Roman" panose="02020603050405020304" pitchFamily="18" charset="0"/>
                <a:ea typeface="Calibri" panose="020F0502020204030204" pitchFamily="34" charset="0"/>
                <a:cs typeface="Times New Roman" panose="02020603050405020304" pitchFamily="18" charset="0"/>
              </a:rPr>
              <a:t>Those who receive and obey the gospel message become the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children of God </a:t>
            </a:r>
            <a:r>
              <a:rPr lang="en-US" sz="2400" dirty="0">
                <a:latin typeface="Times New Roman" panose="02020603050405020304" pitchFamily="18" charset="0"/>
                <a:ea typeface="Calibri" panose="020F0502020204030204" pitchFamily="34" charset="0"/>
                <a:cs typeface="Times New Roman" panose="02020603050405020304" pitchFamily="18" charset="0"/>
              </a:rPr>
              <a:t>who likewise also become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God’s servants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stewards of God’s mysteries </a:t>
            </a:r>
            <a:r>
              <a:rPr lang="en-US" sz="2400" dirty="0">
                <a:latin typeface="Times New Roman" panose="02020603050405020304" pitchFamily="18" charset="0"/>
                <a:ea typeface="Calibri" panose="020F0502020204030204" pitchFamily="34" charset="0"/>
                <a:cs typeface="Times New Roman" panose="02020603050405020304" pitchFamily="18" charset="0"/>
              </a:rPr>
              <a:t>– the gospel of Christ</a:t>
            </a:r>
          </a:p>
          <a:p>
            <a:pPr marL="457200" marR="0" indent="-457200">
              <a:spcBef>
                <a:spcPts val="0"/>
              </a:spcBef>
              <a:spcAft>
                <a:spcPts val="0"/>
              </a:spcAft>
              <a:buFont typeface="+mj-lt"/>
              <a:buAutoNum type="arabicPeriod" startAt="7"/>
            </a:pPr>
            <a:r>
              <a:rPr lang="en-US" sz="2400" dirty="0">
                <a:latin typeface="Times New Roman" panose="02020603050405020304" pitchFamily="18" charset="0"/>
                <a:ea typeface="Calibri" panose="020F0502020204030204" pitchFamily="34" charset="0"/>
                <a:cs typeface="Times New Roman" panose="02020603050405020304" pitchFamily="18" charset="0"/>
              </a:rPr>
              <a:t>Those who do not believe and obey perish</a:t>
            </a:r>
          </a:p>
        </p:txBody>
      </p:sp>
    </p:spTree>
    <p:extLst>
      <p:ext uri="{BB962C8B-B14F-4D97-AF65-F5344CB8AC3E}">
        <p14:creationId xmlns:p14="http://schemas.microsoft.com/office/powerpoint/2010/main" val="4075239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Summary: 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39137"/>
            <a:ext cx="11228665" cy="1938992"/>
          </a:xfrm>
          <a:prstGeom prst="rect">
            <a:avLst/>
          </a:prstGeom>
          <a:noFill/>
        </p:spPr>
        <p:txBody>
          <a:bodyPr wrap="square">
            <a:spAutoFit/>
          </a:bodyPr>
          <a:lstStyle/>
          <a:p>
            <a:pPr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9"/>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individual saints </a:t>
            </a:r>
            <a:r>
              <a:rPr lang="en-US" sz="2400" dirty="0">
                <a:latin typeface="Times New Roman" panose="02020603050405020304" pitchFamily="18" charset="0"/>
                <a:ea typeface="Calibri" panose="020F0502020204030204" pitchFamily="34" charset="0"/>
                <a:cs typeface="Times New Roman" panose="02020603050405020304" pitchFamily="18" charset="0"/>
              </a:rPr>
              <a:t>and in the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collective of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we serve 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stewards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God’s word to </a:t>
            </a:r>
            <a:r>
              <a:rPr lang="en-US" sz="2400" dirty="0">
                <a:latin typeface="Times New Roman" panose="02020603050405020304" pitchFamily="18" charset="0"/>
                <a:ea typeface="Calibri" panose="020F0502020204030204" pitchFamily="34" charset="0"/>
                <a:cs typeface="Times New Roman" panose="02020603050405020304" pitchFamily="18" charset="0"/>
              </a:rPr>
              <a:t>uphold, protect, and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make known the gospel message</a:t>
            </a:r>
          </a:p>
          <a:p>
            <a:pPr marL="457200" marR="0" indent="-457200">
              <a:spcBef>
                <a:spcPts val="0"/>
              </a:spcBef>
              <a:spcAft>
                <a:spcPts val="0"/>
              </a:spcAft>
              <a:buFont typeface="+mj-lt"/>
              <a:buAutoNum type="arabicPeriod" startAt="9"/>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startAt="9"/>
            </a:pPr>
            <a:r>
              <a:rPr lang="en-US" sz="2400" dirty="0">
                <a:latin typeface="Times New Roman" panose="02020603050405020304" pitchFamily="18" charset="0"/>
                <a:ea typeface="Calibri" panose="020F0502020204030204" pitchFamily="34" charset="0"/>
                <a:cs typeface="Times New Roman" panose="02020603050405020304" pitchFamily="18" charset="0"/>
              </a:rPr>
              <a:t>In this way God’s word is handed down from generation to generation.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Faith to Faith</a:t>
            </a:r>
            <a:endParaRPr lang="en-US" sz="2400" b="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0972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Summary: Revelation Through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39137"/>
            <a:ext cx="10975227" cy="4524315"/>
          </a:xfrm>
          <a:prstGeom prst="rect">
            <a:avLst/>
          </a:prstGeom>
          <a:noFill/>
        </p:spPr>
        <p:txBody>
          <a:bodyPr wrap="square">
            <a:spAutoFit/>
          </a:bodyPr>
          <a:lstStyle/>
          <a:p>
            <a:pPr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it is one thing to hear God’s word and the revelation of His mysteries</a:t>
            </a:r>
          </a:p>
          <a:p>
            <a:pPr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It’s quite another for men to believe - which brings us to the subject of</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9600" dirty="0">
                <a:effectLst/>
                <a:latin typeface="Times New Roman" panose="02020603050405020304" pitchFamily="18" charset="0"/>
                <a:ea typeface="Calibri" panose="020F0502020204030204" pitchFamily="34" charset="0"/>
                <a:cs typeface="Times New Roman" panose="02020603050405020304" pitchFamily="18" charset="0"/>
              </a:rPr>
              <a:t>            FAITH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Remember, we are pursuing these spiritual principles to understand why God places us into the this fallen world rather than just make us perfect in heaven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0846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Faith in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514802"/>
            <a:ext cx="10975227" cy="5016758"/>
          </a:xfrm>
          <a:prstGeom prst="rect">
            <a:avLst/>
          </a:prstGeom>
          <a:noFill/>
        </p:spPr>
        <p:txBody>
          <a:bodyPr wrap="square">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Romans 8:14</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For all who are being </a:t>
            </a:r>
            <a:r>
              <a:rPr lang="en-US" sz="3200" b="1" dirty="0">
                <a:latin typeface="Times New Roman" panose="02020603050405020304" pitchFamily="18" charset="0"/>
                <a:cs typeface="Times New Roman" panose="02020603050405020304" pitchFamily="18" charset="0"/>
              </a:rPr>
              <a:t>led by the Spirit </a:t>
            </a:r>
            <a:r>
              <a:rPr lang="en-US" sz="3200" dirty="0">
                <a:latin typeface="Times New Roman" panose="02020603050405020304" pitchFamily="18" charset="0"/>
                <a:cs typeface="Times New Roman" panose="02020603050405020304" pitchFamily="18" charset="0"/>
              </a:rPr>
              <a:t>of God, these are </a:t>
            </a:r>
            <a:r>
              <a:rPr lang="en-US" sz="3200" b="1" dirty="0">
                <a:latin typeface="Times New Roman" panose="02020603050405020304" pitchFamily="18" charset="0"/>
                <a:cs typeface="Times New Roman" panose="02020603050405020304" pitchFamily="18" charset="0"/>
              </a:rPr>
              <a:t>sons of God</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cripture reveals the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world is divided into two groups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Believers (sons of God)</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who are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led by the Spirit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through faith</a:t>
            </a:r>
          </a:p>
          <a:p>
            <a:pPr marL="342900" marR="0" lvl="0" indent="-342900">
              <a:spcBef>
                <a:spcPts val="0"/>
              </a:spcBef>
              <a:spcAft>
                <a:spcPts val="0"/>
              </a:spcAft>
              <a:buFont typeface="Symbol" panose="05050102010706020507" pitchFamily="18" charset="2"/>
              <a:buChar char=""/>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Non-believers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are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not led by the Spirit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Non-believers are </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led by the flesh and the world</a:t>
            </a:r>
          </a:p>
          <a:p>
            <a:pPr marL="800100" lvl="1" indent="-342900">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Non-believers remain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blinded</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to God’s spiritual mysteries</a:t>
            </a:r>
          </a:p>
          <a:p>
            <a:pPr marL="800100" lvl="1" indent="-342900">
              <a:buFont typeface="Symbol" panose="05050102010706020507" pitchFamily="18" charset="2"/>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Spiritual realities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remain hidden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to Non-Believers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711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Faith in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514802"/>
            <a:ext cx="10975629" cy="4832092"/>
          </a:xfrm>
          <a:prstGeom prst="rect">
            <a:avLst/>
          </a:prstGeom>
          <a:noFill/>
        </p:spPr>
        <p:txBody>
          <a:bodyPr wrap="square">
            <a:spAutoFit/>
          </a:bodyPr>
          <a:lstStyle/>
          <a:p>
            <a:pPr marL="228600" marR="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Romans 8:5-8 (ESV) For those who live according to the flesh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set their minds on the things of the flesh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(sinful desires)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but those who live according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Spirit set their minds on the things of the Spirit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(led by the Spirit).  </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to set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mind on the flesh is death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but to set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mind on the Spirit is life and peace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the mind that is set on the flesh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hostile</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to God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it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does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submit</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to God’s law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indeed,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 cannot</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(not even able to do so).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Corinthians 2:14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a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natural man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(not a spiritual man) does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not accept the things of the Spirit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they are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foolishness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cannot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understand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them, because they are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spiritually appraised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E95C252E-8C03-F80D-96EF-F2A124C71C60}"/>
              </a:ext>
            </a:extLst>
          </p:cNvPr>
          <p:cNvCxnSpPr/>
          <p:nvPr/>
        </p:nvCxnSpPr>
        <p:spPr>
          <a:xfrm>
            <a:off x="11375409" y="5977562"/>
            <a:ext cx="450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9EA5DB-E7C7-E350-48D9-9D06271EDA99}"/>
              </a:ext>
            </a:extLst>
          </p:cNvPr>
          <p:cNvCxnSpPr>
            <a:cxnSpLocks/>
          </p:cNvCxnSpPr>
          <p:nvPr/>
        </p:nvCxnSpPr>
        <p:spPr>
          <a:xfrm>
            <a:off x="11825784" y="4401402"/>
            <a:ext cx="1" cy="1576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B2B26C-F909-D5BB-DFDC-86650939F140}"/>
              </a:ext>
            </a:extLst>
          </p:cNvPr>
          <p:cNvCxnSpPr>
            <a:cxnSpLocks/>
          </p:cNvCxnSpPr>
          <p:nvPr/>
        </p:nvCxnSpPr>
        <p:spPr>
          <a:xfrm flipH="1">
            <a:off x="5629701" y="4401402"/>
            <a:ext cx="619608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21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69042" y="8807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Unfolding Plan – Sets the Course of Human History</a:t>
            </a:r>
          </a:p>
        </p:txBody>
      </p:sp>
      <p:sp>
        <p:nvSpPr>
          <p:cNvPr id="3" name="TextBox 2">
            <a:extLst>
              <a:ext uri="{FF2B5EF4-FFF2-40B4-BE49-F238E27FC236}">
                <a16:creationId xmlns:a16="http://schemas.microsoft.com/office/drawing/2014/main" id="{A8C359D8-7793-0674-84B7-146BD0AE8F39}"/>
              </a:ext>
            </a:extLst>
          </p:cNvPr>
          <p:cNvSpPr txBox="1"/>
          <p:nvPr/>
        </p:nvSpPr>
        <p:spPr>
          <a:xfrm>
            <a:off x="1069042" y="1956547"/>
            <a:ext cx="9923929" cy="4308872"/>
          </a:xfrm>
          <a:prstGeom prst="rect">
            <a:avLst/>
          </a:prstGeom>
          <a:noFill/>
        </p:spPr>
        <p:txBody>
          <a:bodyPr wrap="square" rtlCol="0">
            <a:spAutoFit/>
          </a:bodyPr>
          <a:lstStyle/>
          <a:p>
            <a:pPr marR="0" lvl="1">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Scriptures Trace that History</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Literary Imagery</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Historical Prose</a:t>
            </a:r>
          </a:p>
          <a:p>
            <a:pPr marL="914400" marR="0" lvl="1" indent="-457200">
              <a:spcBef>
                <a:spcPts val="0"/>
              </a:spcBef>
              <a:spcAft>
                <a:spcPts val="0"/>
              </a:spcAft>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Writings of</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 Law </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Wisdom</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Poetry</a:t>
            </a:r>
          </a:p>
          <a:p>
            <a:pPr marL="1371600" lvl="2" indent="-4572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Prophecy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94569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Faith in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34602" y="1205519"/>
            <a:ext cx="10975227" cy="5262979"/>
          </a:xfrm>
          <a:prstGeom prst="rect">
            <a:avLst/>
          </a:prstGeom>
          <a:noFill/>
        </p:spPr>
        <p:txBody>
          <a:bodyPr wrap="square">
            <a:spAutoFit/>
          </a:bodyPr>
          <a:lstStyle/>
          <a:p>
            <a:pPr marR="0" lvl="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Summary of Roman 8 and 1 Corinthians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mind set on the flesh is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death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Romans 8:5-6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the mind set on flesh is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hostile to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Romans 8:7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the mind set on the flesh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does not submit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law (word) of God.  Romans 8:7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it is impossible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the mind set on the flesh do so.  Romans 8:7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the natural man (non-spiritual man) does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not accept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things (word) of the Spirit of God. 1 Corinthians 2:14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they are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foolishness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him. 1 Corinthians 2:14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can’t understand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them. 1 Corinthians 2:14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they are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spiritually appraised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Corinthians 2:14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Why?</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Because believers (sons of God) are </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led by the Spirit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Romans 8:14</a:t>
            </a: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Because non-believers ar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 </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not led by the Spirit</a:t>
            </a:r>
            <a:endParaRPr lang="en-US" sz="2400" b="1"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3760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Faith in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514802"/>
            <a:ext cx="10975227" cy="4524315"/>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this regard, I tell you another secret as revealed in scripture: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we believe and are baptized, we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receive the Holy Spirit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scriptures reveal the Holy Spirit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actively works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God’s children, His saints, and His church. </a:t>
            </a:r>
          </a:p>
          <a:p>
            <a:pPr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8:14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all who are being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led by the Spirit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these are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sons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8:26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the same way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 also helps our weakness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8:16</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Spirit Himself testifies with our spirit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we are children of God,</a:t>
            </a:r>
          </a:p>
          <a:p>
            <a:pPr marL="4572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More to come on this important revelation</a:t>
            </a:r>
          </a:p>
        </p:txBody>
      </p:sp>
    </p:spTree>
    <p:extLst>
      <p:ext uri="{BB962C8B-B14F-4D97-AF65-F5344CB8AC3E}">
        <p14:creationId xmlns:p14="http://schemas.microsoft.com/office/powerpoint/2010/main" val="3232048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Faith in the Word of God</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34602" y="1205519"/>
            <a:ext cx="10975227" cy="5632311"/>
          </a:xfrm>
          <a:prstGeom prst="rect">
            <a:avLst/>
          </a:prstGeom>
          <a:noFill/>
        </p:spPr>
        <p:txBody>
          <a:bodyPr wrap="square">
            <a:sp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non-believer has other problems as well</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 only does the non-</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believener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 have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Holy Spirit’s strength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understandig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a:t>
            </a:r>
          </a:p>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god of this world (Satan) actively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works to blind </a:t>
            </a:r>
            <a:r>
              <a:rPr lang="en-US" sz="2400" dirty="0">
                <a:latin typeface="Times New Roman" panose="02020603050405020304" pitchFamily="18" charset="0"/>
                <a:ea typeface="Calibri" panose="020F0502020204030204" pitchFamily="34" charset="0"/>
                <a:cs typeface="Times New Roman" panose="02020603050405020304" pitchFamily="18" charset="0"/>
              </a:rPr>
              <a:t>the unbeliever to God’s word</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Corinthians 4:3-4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even if our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gospel is veiled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veiled to those who are perishing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whose case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god of this world has blinded the minds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unbelievin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so that they might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not see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light of the gospel of the glory of Christ, who is the image of God.</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Non-believer remains blind to the hidden spiritual realities – God’s Mysteries</a:t>
            </a:r>
          </a:p>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Can’t see or even fathom the revelation of mystery – salvation and eternal life</a:t>
            </a:r>
          </a:p>
          <a:p>
            <a:pPr marL="342900"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Hence, the unbeliever’s mind is led by the flesh and this world</a:t>
            </a:r>
          </a:p>
          <a:p>
            <a:pPr marL="3429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Mind set on the flesh is death.</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7836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Purpose of this Physical Realm</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34602" y="1205519"/>
            <a:ext cx="10975227" cy="3785652"/>
          </a:xfrm>
          <a:prstGeom prst="rect">
            <a:avLst/>
          </a:prstGeom>
          <a:noFill/>
        </p:spPr>
        <p:txBody>
          <a:bodyPr wrap="square">
            <a:spAutoFit/>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rPr>
              <a:t>This physical realm therefore serves two purposes</a:t>
            </a:r>
          </a:p>
          <a:p>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 winnowing to separate the children of God from followers of Satan</a:t>
            </a:r>
          </a:p>
          <a:p>
            <a:pPr marL="457200" indent="-457200">
              <a:buFont typeface="+mj-lt"/>
              <a:buAutoNum type="arabicPeriod"/>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4000" dirty="0">
                <a:latin typeface="Times New Roman" panose="02020603050405020304" pitchFamily="18" charset="0"/>
                <a:ea typeface="Calibri" panose="020F0502020204030204" pitchFamily="34" charset="0"/>
                <a:cs typeface="Times New Roman" panose="02020603050405020304" pitchFamily="18" charset="0"/>
              </a:rPr>
              <a:t>Perfection of the sons of God</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124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2208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Winnowing or the Separation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07307" y="1062218"/>
            <a:ext cx="10975227" cy="5693866"/>
          </a:xfrm>
          <a:prstGeom prst="rect">
            <a:avLst/>
          </a:prstGeom>
          <a:noFill/>
        </p:spPr>
        <p:txBody>
          <a:bodyPr wrap="square">
            <a:spAutoFit/>
          </a:bodyPr>
          <a:lstStyle/>
          <a:p>
            <a:pPr marL="22860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3:12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"His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winnowing fork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in His hand, and He will thoroughly clear His threshing floor; and He will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gather His wheat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the barn, but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 will burn up the chaff</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with unquenchable fire."</a:t>
            </a:r>
          </a:p>
          <a:p>
            <a:pPr marL="4572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13:30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the time of the harvest I will say to the reapers, "First gather up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tares and bind them in bundles to burn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them up; but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gather the wheat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my barn."'"</a:t>
            </a:r>
          </a:p>
          <a:p>
            <a:pPr marL="228600" marR="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25:34, 41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"Then the King will say to those on His right,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you who are blessed of My Father,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 the kingdom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prepared for you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from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foundation of the world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"Then He will also say to those on His left,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'Depart from Me</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accursed ones, into the eternal fire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which has been prepared for the devil and his angels;</a:t>
            </a:r>
          </a:p>
        </p:txBody>
      </p:sp>
    </p:spTree>
    <p:extLst>
      <p:ext uri="{BB962C8B-B14F-4D97-AF65-F5344CB8AC3E}">
        <p14:creationId xmlns:p14="http://schemas.microsoft.com/office/powerpoint/2010/main" val="28337219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Purpose of Physical Life – Heirs with Christ</a:t>
            </a:r>
          </a:p>
        </p:txBody>
      </p:sp>
      <p:sp>
        <p:nvSpPr>
          <p:cNvPr id="3" name="TextBox 2">
            <a:extLst>
              <a:ext uri="{FF2B5EF4-FFF2-40B4-BE49-F238E27FC236}">
                <a16:creationId xmlns:a16="http://schemas.microsoft.com/office/drawing/2014/main" id="{A8C359D8-7793-0674-84B7-146BD0AE8F39}"/>
              </a:ext>
            </a:extLst>
          </p:cNvPr>
          <p:cNvSpPr txBox="1"/>
          <p:nvPr/>
        </p:nvSpPr>
        <p:spPr>
          <a:xfrm>
            <a:off x="920276" y="1256449"/>
            <a:ext cx="10922000" cy="5262979"/>
          </a:xfrm>
          <a:prstGeom prst="rect">
            <a:avLst/>
          </a:prstGeom>
          <a:noFill/>
        </p:spPr>
        <p:txBody>
          <a:bodyPr wrap="square" rtlCol="0">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Only in this physical life does God</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Call men to salvation</a:t>
            </a:r>
          </a:p>
          <a:p>
            <a:pPr marL="342900" indent="-3429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Choose the spirits of men who have suffered in the flesh for salvation, eternal life</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Choose His sons who are God’s chosen saved</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Build His church through His sons – Christ’s kingdom</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Place His sons into Christ’s kingdom – the church – to reign/serve as royal priests</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Declare His sons citizens of heaven</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Grant to His sons a co-inheritance with Jesus Christ (Hebrews 1:2 – Christ is heir of all things)</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erfect </a:t>
            </a:r>
            <a:r>
              <a:rPr lang="en-US" sz="2800" dirty="0">
                <a:latin typeface="Times New Roman" panose="02020603050405020304" pitchFamily="18" charset="0"/>
                <a:ea typeface="Calibri" panose="020F0502020204030204" pitchFamily="34" charset="0"/>
                <a:cs typeface="Times New Roman" panose="02020603050405020304" pitchFamily="18" charset="0"/>
              </a:rPr>
              <a:t>His children - teach and train us in holiness and righteousness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2707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Purpose of Physical Life</a:t>
            </a:r>
          </a:p>
        </p:txBody>
      </p:sp>
      <p:sp>
        <p:nvSpPr>
          <p:cNvPr id="3" name="TextBox 2">
            <a:extLst>
              <a:ext uri="{FF2B5EF4-FFF2-40B4-BE49-F238E27FC236}">
                <a16:creationId xmlns:a16="http://schemas.microsoft.com/office/drawing/2014/main" id="{A8C359D8-7793-0674-84B7-146BD0AE8F39}"/>
              </a:ext>
            </a:extLst>
          </p:cNvPr>
          <p:cNvSpPr txBox="1"/>
          <p:nvPr/>
        </p:nvSpPr>
        <p:spPr>
          <a:xfrm>
            <a:off x="482126" y="1207959"/>
            <a:ext cx="10922000" cy="3539430"/>
          </a:xfrm>
          <a:prstGeom prst="rect">
            <a:avLst/>
          </a:prstGeom>
          <a:noFill/>
        </p:spPr>
        <p:txBody>
          <a:bodyPr wrap="square" rtlCol="0">
            <a:sp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Therefore, when we die:</a:t>
            </a:r>
          </a:p>
          <a:p>
            <a:pPr marL="342900" indent="-3429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We are already saved</a:t>
            </a:r>
          </a:p>
          <a:p>
            <a:pPr marL="342900" indent="-3429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We already have eternal life</a:t>
            </a:r>
          </a:p>
          <a:p>
            <a:pPr marL="342900" indent="-3429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We are already in Christ’s Kingdom</a:t>
            </a:r>
          </a:p>
          <a:p>
            <a:pPr marL="342900" indent="-342900">
              <a:buFont typeface="Arial" panose="020B0604020202020204" pitchFamily="34"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We are already safe and secure in Christ – destined for paradise</a:t>
            </a:r>
          </a:p>
          <a:p>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Calibri" panose="020F0502020204030204" pitchFamily="34" charset="0"/>
                <a:cs typeface="Times New Roman" panose="02020603050405020304" pitchFamily="18" charset="0"/>
              </a:rPr>
              <a:t>All of creation is waiting on our revealing as the sons of God</a:t>
            </a:r>
          </a:p>
        </p:txBody>
      </p:sp>
    </p:spTree>
    <p:extLst>
      <p:ext uri="{BB962C8B-B14F-4D97-AF65-F5344CB8AC3E}">
        <p14:creationId xmlns:p14="http://schemas.microsoft.com/office/powerpoint/2010/main" val="26550665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2208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Winnowing or the Separation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07307" y="1062218"/>
            <a:ext cx="10975227" cy="3539430"/>
          </a:xfrm>
          <a:prstGeom prst="rect">
            <a:avLst/>
          </a:prstGeom>
          <a:noFill/>
        </p:spPr>
        <p:txBody>
          <a:bodyPr wrap="square">
            <a:spAutoFit/>
          </a:bodyPr>
          <a:lstStyle/>
          <a:p>
            <a:pPr marL="22860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If the purpose of this world is for</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God to choose His sons for salvation and eternal life, and</a:t>
            </a:r>
          </a:p>
          <a:p>
            <a:pPr marL="685800" marR="0" indent="-457200">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Separate out the unrighteous non-believer</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Why not bring the saved into glory at the moment of salvation?</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046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22089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Winnowing or the Separation</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07307" y="1062218"/>
            <a:ext cx="10975227" cy="4832092"/>
          </a:xfrm>
          <a:prstGeom prst="rect">
            <a:avLst/>
          </a:prstGeom>
          <a:noFill/>
        </p:spPr>
        <p:txBody>
          <a:bodyPr wrap="square">
            <a:spAutoFit/>
          </a:bodyPr>
          <a:lstStyle/>
          <a:p>
            <a:pPr marL="22860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Answer:</a:t>
            </a:r>
          </a:p>
          <a:p>
            <a:pPr marL="228600" marR="0" algn="ctr">
              <a:spcBef>
                <a:spcPts val="0"/>
              </a:spcBef>
              <a:spcAft>
                <a:spcPts val="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Perfection of the Saints</a:t>
            </a:r>
          </a:p>
          <a:p>
            <a:pPr marL="228600" marR="0" algn="ctr">
              <a:spcBef>
                <a:spcPts val="0"/>
              </a:spcBef>
              <a:spcAft>
                <a:spcPts val="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Righteous (Sinless) Men Made Perfect</a:t>
            </a:r>
          </a:p>
          <a:p>
            <a:pPr marL="228600" marR="0" algn="ctr">
              <a:spcBef>
                <a:spcPts val="0"/>
              </a:spcBef>
              <a:spcAft>
                <a:spcPts val="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Hebrews 12:23</a:t>
            </a:r>
          </a:p>
          <a:p>
            <a:pPr marL="228600" marR="0" algn="ctr">
              <a:spcBef>
                <a:spcPts val="0"/>
              </a:spcBef>
              <a:spcAft>
                <a:spcPts val="0"/>
              </a:spcAft>
            </a:pP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4000" b="1" dirty="0">
                <a:latin typeface="Times New Roman" panose="02020603050405020304" pitchFamily="18" charset="0"/>
                <a:cs typeface="Times New Roman" panose="02020603050405020304" pitchFamily="18" charset="0"/>
              </a:rPr>
              <a:t>Matthew 5:48 </a:t>
            </a:r>
            <a:r>
              <a:rPr lang="en-US" sz="4000" dirty="0">
                <a:latin typeface="Times New Roman" panose="02020603050405020304" pitchFamily="18" charset="0"/>
                <a:cs typeface="Times New Roman" panose="02020603050405020304" pitchFamily="18" charset="0"/>
              </a:rPr>
              <a:t> "Therefore </a:t>
            </a:r>
            <a:r>
              <a:rPr lang="en-US" sz="4000" b="1" u="sng" dirty="0">
                <a:highlight>
                  <a:srgbClr val="FFFF00"/>
                </a:highlight>
                <a:latin typeface="Times New Roman" panose="02020603050405020304" pitchFamily="18" charset="0"/>
                <a:cs typeface="Times New Roman" panose="02020603050405020304" pitchFamily="18" charset="0"/>
              </a:rPr>
              <a:t>you are to be perfect</a:t>
            </a:r>
            <a:r>
              <a:rPr lang="en-US" sz="4000" dirty="0">
                <a:latin typeface="Times New Roman" panose="02020603050405020304" pitchFamily="18" charset="0"/>
                <a:cs typeface="Times New Roman" panose="02020603050405020304" pitchFamily="18" charset="0"/>
              </a:rPr>
              <a:t>, as your heavenly </a:t>
            </a:r>
            <a:r>
              <a:rPr lang="en-US" sz="4000" b="1" u="sng" dirty="0">
                <a:highlight>
                  <a:srgbClr val="FFFF00"/>
                </a:highlight>
                <a:latin typeface="Times New Roman" panose="02020603050405020304" pitchFamily="18" charset="0"/>
                <a:cs typeface="Times New Roman" panose="02020603050405020304" pitchFamily="18" charset="0"/>
              </a:rPr>
              <a:t>Father is perfect</a:t>
            </a:r>
            <a:r>
              <a:rPr lang="en-US" sz="4000" dirty="0">
                <a:latin typeface="Times New Roman" panose="02020603050405020304" pitchFamily="18" charset="0"/>
                <a:cs typeface="Times New Roman" panose="02020603050405020304" pitchFamily="18" charset="0"/>
              </a:rPr>
              <a:t>. </a:t>
            </a:r>
          </a:p>
          <a:p>
            <a:pPr marL="228600"/>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1928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380011" y="1130758"/>
            <a:ext cx="10975227" cy="4832092"/>
          </a:xfrm>
          <a:prstGeom prst="rect">
            <a:avLst/>
          </a:prstGeom>
          <a:noFill/>
        </p:spPr>
        <p:txBody>
          <a:bodyPr wrap="square">
            <a:spAutoFit/>
          </a:bodyPr>
          <a:lstStyle/>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Understanding, Wisdom, and Knowledge - Colossians 2:2-3; 2 Timothy 3:15; 1 Peter 1:5; 2 Peter 3:18</a:t>
            </a:r>
          </a:p>
          <a:p>
            <a:pPr marL="685800" indent="-457200">
              <a:buFont typeface="+mj-lt"/>
              <a:buAutoNum type="arabicPeriod"/>
            </a:pPr>
            <a:r>
              <a:rPr lang="en-US" sz="2800" dirty="0">
                <a:latin typeface="Times New Roman" panose="02020603050405020304" pitchFamily="18" charset="0"/>
                <a:cs typeface="Times New Roman" panose="02020603050405020304" pitchFamily="18" charset="0"/>
              </a:rPr>
              <a:t>Training to Discern (distinguish) Good and Evil – Hebrews 5:15</a:t>
            </a:r>
          </a:p>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Training in the Practice of Holiness – 1 Peter 1:15-16</a:t>
            </a:r>
          </a:p>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Training in the Practice of Righteousness – 1 John 3:7</a:t>
            </a:r>
          </a:p>
          <a:p>
            <a:pPr marL="685800" indent="-457200">
              <a:buFont typeface="+mj-lt"/>
              <a:buAutoNum type="arabicPeriod"/>
            </a:pPr>
            <a:r>
              <a:rPr lang="en-US" sz="2800" dirty="0">
                <a:latin typeface="Times New Roman" panose="02020603050405020304" pitchFamily="18" charset="0"/>
                <a:cs typeface="Times New Roman" panose="02020603050405020304" pitchFamily="18" charset="0"/>
              </a:rPr>
              <a:t>Grow up into Christ – Ephesians 4:15</a:t>
            </a:r>
          </a:p>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Grow in Grace - 2 Peter 3:17-18 </a:t>
            </a:r>
          </a:p>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Grow in Strength – 2 Thessalonians 3:3</a:t>
            </a:r>
          </a:p>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Strengthened in Diligence - 1 Peter 1:5</a:t>
            </a:r>
          </a:p>
          <a:p>
            <a:pPr marL="685800" indent="-457200">
              <a:buFont typeface="+mj-lt"/>
              <a:buAutoNum type="arabicPeriod"/>
            </a:pPr>
            <a:r>
              <a:rPr lang="en-US" sz="2800" dirty="0">
                <a:latin typeface="Times New Roman" panose="02020603050405020304" pitchFamily="18" charset="0"/>
                <a:cs typeface="Times New Roman" panose="02020603050405020304" pitchFamily="18" charset="0"/>
              </a:rPr>
              <a:t>Strengthened in Perseverance 1 Peter 1:6</a:t>
            </a:r>
          </a:p>
          <a:p>
            <a:pPr marL="685800" marR="0" indent="-457200">
              <a:spcBef>
                <a:spcPts val="0"/>
              </a:spcBef>
              <a:spcAft>
                <a:spcPts val="0"/>
              </a:spcAft>
              <a:buFont typeface="+mj-lt"/>
              <a:buAutoNum type="arabicPeriod"/>
            </a:pPr>
            <a:r>
              <a:rPr lang="en-US" sz="2800" dirty="0">
                <a:latin typeface="Times New Roman" panose="02020603050405020304" pitchFamily="18" charset="0"/>
                <a:cs typeface="Times New Roman" panose="02020603050405020304" pitchFamily="18" charset="0"/>
              </a:rPr>
              <a:t>Strengthened in Endurance – James 1:3</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The Perfection of the Righteous</a:t>
            </a:r>
          </a:p>
        </p:txBody>
      </p:sp>
    </p:spTree>
    <p:extLst>
      <p:ext uri="{BB962C8B-B14F-4D97-AF65-F5344CB8AC3E}">
        <p14:creationId xmlns:p14="http://schemas.microsoft.com/office/powerpoint/2010/main" val="249136188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16987</TotalTime>
  <Words>17667</Words>
  <Application>Microsoft Office PowerPoint</Application>
  <PresentationFormat>Widescreen</PresentationFormat>
  <Paragraphs>1655</Paragraphs>
  <Slides>173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173</vt:i4>
      </vt:variant>
    </vt:vector>
  </HeadingPairs>
  <TitlesOfParts>
    <vt:vector size="183" baseType="lpstr">
      <vt:lpstr>Arial</vt:lpstr>
      <vt:lpstr>Calibri</vt:lpstr>
      <vt:lpstr>Calibri Light</vt:lpstr>
      <vt:lpstr>Courier New</vt:lpstr>
      <vt:lpstr>Gentium</vt:lpstr>
      <vt:lpstr>Gill Sans MT</vt:lpstr>
      <vt:lpstr>Symbol</vt:lpstr>
      <vt:lpstr>Times New Roman</vt:lpstr>
      <vt:lpstr>Wingdings</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40</cp:revision>
  <cp:lastPrinted>2023-06-07T17:35:39Z</cp:lastPrinted>
  <dcterms:created xsi:type="dcterms:W3CDTF">2023-06-03T18:53:09Z</dcterms:created>
  <dcterms:modified xsi:type="dcterms:W3CDTF">2023-06-22T00:16:26Z</dcterms:modified>
</cp:coreProperties>
</file>