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36"/>
  </p:notesMasterIdLst>
  <p:sldIdLst>
    <p:sldId id="256" r:id="rId2"/>
    <p:sldId id="259" r:id="rId3"/>
    <p:sldId id="378" r:id="rId4"/>
    <p:sldId id="362" r:id="rId5"/>
    <p:sldId id="363" r:id="rId6"/>
    <p:sldId id="367" r:id="rId7"/>
    <p:sldId id="368" r:id="rId8"/>
    <p:sldId id="370" r:id="rId9"/>
    <p:sldId id="374" r:id="rId10"/>
    <p:sldId id="375" r:id="rId11"/>
    <p:sldId id="435" r:id="rId12"/>
    <p:sldId id="434" r:id="rId13"/>
    <p:sldId id="436" r:id="rId14"/>
    <p:sldId id="437" r:id="rId15"/>
    <p:sldId id="438" r:id="rId16"/>
    <p:sldId id="439" r:id="rId17"/>
    <p:sldId id="440" r:id="rId18"/>
    <p:sldId id="441" r:id="rId19"/>
    <p:sldId id="442" r:id="rId20"/>
    <p:sldId id="443" r:id="rId21"/>
    <p:sldId id="444" r:id="rId22"/>
    <p:sldId id="445" r:id="rId23"/>
    <p:sldId id="376" r:id="rId24"/>
    <p:sldId id="379" r:id="rId25"/>
    <p:sldId id="381" r:id="rId26"/>
    <p:sldId id="382" r:id="rId27"/>
    <p:sldId id="384" r:id="rId28"/>
    <p:sldId id="385" r:id="rId29"/>
    <p:sldId id="386" r:id="rId30"/>
    <p:sldId id="387" r:id="rId31"/>
    <p:sldId id="388" r:id="rId32"/>
    <p:sldId id="389" r:id="rId33"/>
    <p:sldId id="390" r:id="rId34"/>
    <p:sldId id="391" r:id="rId35"/>
    <p:sldId id="411" r:id="rId36"/>
    <p:sldId id="451" r:id="rId37"/>
    <p:sldId id="453" r:id="rId38"/>
    <p:sldId id="455" r:id="rId39"/>
    <p:sldId id="459" r:id="rId40"/>
    <p:sldId id="456" r:id="rId41"/>
    <p:sldId id="457" r:id="rId42"/>
    <p:sldId id="466" r:id="rId43"/>
    <p:sldId id="458" r:id="rId44"/>
    <p:sldId id="460" r:id="rId45"/>
    <p:sldId id="461" r:id="rId46"/>
    <p:sldId id="462" r:id="rId47"/>
    <p:sldId id="463" r:id="rId48"/>
    <p:sldId id="464" r:id="rId49"/>
    <p:sldId id="465" r:id="rId50"/>
    <p:sldId id="474" r:id="rId51"/>
    <p:sldId id="475" r:id="rId52"/>
    <p:sldId id="529" r:id="rId53"/>
    <p:sldId id="473" r:id="rId54"/>
    <p:sldId id="468" r:id="rId55"/>
    <p:sldId id="469" r:id="rId56"/>
    <p:sldId id="467" r:id="rId57"/>
    <p:sldId id="470" r:id="rId58"/>
    <p:sldId id="471" r:id="rId59"/>
    <p:sldId id="472" r:id="rId60"/>
    <p:sldId id="530" r:id="rId61"/>
    <p:sldId id="531" r:id="rId62"/>
    <p:sldId id="532" r:id="rId63"/>
    <p:sldId id="476" r:id="rId64"/>
    <p:sldId id="478" r:id="rId65"/>
    <p:sldId id="533" r:id="rId66"/>
    <p:sldId id="479" r:id="rId67"/>
    <p:sldId id="480" r:id="rId68"/>
    <p:sldId id="482" r:id="rId69"/>
    <p:sldId id="501" r:id="rId70"/>
    <p:sldId id="483" r:id="rId71"/>
    <p:sldId id="485" r:id="rId72"/>
    <p:sldId id="486" r:id="rId73"/>
    <p:sldId id="502" r:id="rId74"/>
    <p:sldId id="487" r:id="rId75"/>
    <p:sldId id="488" r:id="rId76"/>
    <p:sldId id="503" r:id="rId77"/>
    <p:sldId id="537" r:id="rId78"/>
    <p:sldId id="489" r:id="rId79"/>
    <p:sldId id="491" r:id="rId80"/>
    <p:sldId id="546" r:id="rId81"/>
    <p:sldId id="504" r:id="rId82"/>
    <p:sldId id="538" r:id="rId83"/>
    <p:sldId id="534" r:id="rId84"/>
    <p:sldId id="490" r:id="rId85"/>
    <p:sldId id="492" r:id="rId86"/>
    <p:sldId id="539" r:id="rId87"/>
    <p:sldId id="493" r:id="rId88"/>
    <p:sldId id="494" r:id="rId89"/>
    <p:sldId id="525" r:id="rId90"/>
    <p:sldId id="526" r:id="rId91"/>
    <p:sldId id="541" r:id="rId92"/>
    <p:sldId id="540" r:id="rId93"/>
    <p:sldId id="527" r:id="rId94"/>
    <p:sldId id="524" r:id="rId95"/>
    <p:sldId id="543" r:id="rId96"/>
    <p:sldId id="495" r:id="rId97"/>
    <p:sldId id="496" r:id="rId98"/>
    <p:sldId id="544" r:id="rId99"/>
    <p:sldId id="545" r:id="rId100"/>
    <p:sldId id="528" r:id="rId101"/>
    <p:sldId id="497" r:id="rId102"/>
    <p:sldId id="498" r:id="rId103"/>
    <p:sldId id="499" r:id="rId104"/>
    <p:sldId id="505" r:id="rId105"/>
    <p:sldId id="507" r:id="rId106"/>
    <p:sldId id="508" r:id="rId107"/>
    <p:sldId id="500" r:id="rId108"/>
    <p:sldId id="548" r:id="rId109"/>
    <p:sldId id="547" r:id="rId110"/>
    <p:sldId id="506" r:id="rId111"/>
    <p:sldId id="511" r:id="rId112"/>
    <p:sldId id="516" r:id="rId113"/>
    <p:sldId id="517" r:id="rId114"/>
    <p:sldId id="515" r:id="rId115"/>
    <p:sldId id="518" r:id="rId116"/>
    <p:sldId id="512" r:id="rId117"/>
    <p:sldId id="513" r:id="rId118"/>
    <p:sldId id="514" r:id="rId119"/>
    <p:sldId id="519" r:id="rId120"/>
    <p:sldId id="520" r:id="rId121"/>
    <p:sldId id="521" r:id="rId122"/>
    <p:sldId id="549" r:id="rId123"/>
    <p:sldId id="522" r:id="rId124"/>
    <p:sldId id="523" r:id="rId125"/>
    <p:sldId id="553" r:id="rId126"/>
    <p:sldId id="551" r:id="rId127"/>
    <p:sldId id="552" r:id="rId128"/>
    <p:sldId id="550" r:id="rId129"/>
    <p:sldId id="554" r:id="rId130"/>
    <p:sldId id="555" r:id="rId131"/>
    <p:sldId id="556" r:id="rId132"/>
    <p:sldId id="557" r:id="rId133"/>
    <p:sldId id="558" r:id="rId134"/>
    <p:sldId id="559" r:id="rId13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7" autoAdjust="0"/>
    <p:restoredTop sz="94660"/>
  </p:normalViewPr>
  <p:slideViewPr>
    <p:cSldViewPr snapToGrid="0">
      <p:cViewPr varScale="1">
        <p:scale>
          <a:sx n="78" d="100"/>
          <a:sy n="78" d="100"/>
        </p:scale>
        <p:origin x="672"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theme" Target="theme/theme1.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notesMaster" Target="notesMasters/notesMaster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EED58FA-9E60-4CF2-9CAB-5A39BC9AC69A}" type="datetimeFigureOut">
              <a:rPr lang="en-US" smtClean="0"/>
              <a:t>7/2/2023</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D233D39-676F-4F26-B20F-00944D4886B1}" type="slidenum">
              <a:rPr lang="en-US" smtClean="0"/>
              <a:t>‹#›</a:t>
            </a:fld>
            <a:endParaRPr lang="en-US" dirty="0"/>
          </a:p>
        </p:txBody>
      </p:sp>
    </p:spTree>
    <p:extLst>
      <p:ext uri="{BB962C8B-B14F-4D97-AF65-F5344CB8AC3E}">
        <p14:creationId xmlns:p14="http://schemas.microsoft.com/office/powerpoint/2010/main" val="25180388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1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9</a:t>
            </a:fld>
            <a:endParaRPr lang="en-US" dirty="0"/>
          </a:p>
        </p:txBody>
      </p:sp>
    </p:spTree>
    <p:extLst>
      <p:ext uri="{BB962C8B-B14F-4D97-AF65-F5344CB8AC3E}">
        <p14:creationId xmlns:p14="http://schemas.microsoft.com/office/powerpoint/2010/main" val="10992378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19</a:t>
            </a:fld>
            <a:endParaRPr lang="en-US" dirty="0"/>
          </a:p>
        </p:txBody>
      </p:sp>
    </p:spTree>
    <p:extLst>
      <p:ext uri="{BB962C8B-B14F-4D97-AF65-F5344CB8AC3E}">
        <p14:creationId xmlns:p14="http://schemas.microsoft.com/office/powerpoint/2010/main" val="39179200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20</a:t>
            </a:fld>
            <a:endParaRPr lang="en-US" dirty="0"/>
          </a:p>
        </p:txBody>
      </p:sp>
    </p:spTree>
    <p:extLst>
      <p:ext uri="{BB962C8B-B14F-4D97-AF65-F5344CB8AC3E}">
        <p14:creationId xmlns:p14="http://schemas.microsoft.com/office/powerpoint/2010/main" val="1752361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21</a:t>
            </a:fld>
            <a:endParaRPr lang="en-US" dirty="0"/>
          </a:p>
        </p:txBody>
      </p:sp>
    </p:spTree>
    <p:extLst>
      <p:ext uri="{BB962C8B-B14F-4D97-AF65-F5344CB8AC3E}">
        <p14:creationId xmlns:p14="http://schemas.microsoft.com/office/powerpoint/2010/main" val="5980417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22</a:t>
            </a:fld>
            <a:endParaRPr lang="en-US" dirty="0"/>
          </a:p>
        </p:txBody>
      </p:sp>
    </p:spTree>
    <p:extLst>
      <p:ext uri="{BB962C8B-B14F-4D97-AF65-F5344CB8AC3E}">
        <p14:creationId xmlns:p14="http://schemas.microsoft.com/office/powerpoint/2010/main" val="3270576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118</a:t>
            </a:fld>
            <a:endParaRPr lang="en-US" dirty="0"/>
          </a:p>
        </p:txBody>
      </p:sp>
    </p:spTree>
    <p:extLst>
      <p:ext uri="{BB962C8B-B14F-4D97-AF65-F5344CB8AC3E}">
        <p14:creationId xmlns:p14="http://schemas.microsoft.com/office/powerpoint/2010/main" val="17449859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128</a:t>
            </a:fld>
            <a:endParaRPr lang="en-US" dirty="0"/>
          </a:p>
        </p:txBody>
      </p:sp>
    </p:spTree>
    <p:extLst>
      <p:ext uri="{BB962C8B-B14F-4D97-AF65-F5344CB8AC3E}">
        <p14:creationId xmlns:p14="http://schemas.microsoft.com/office/powerpoint/2010/main" val="409799573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129</a:t>
            </a:fld>
            <a:endParaRPr lang="en-US" dirty="0"/>
          </a:p>
        </p:txBody>
      </p:sp>
    </p:spTree>
    <p:extLst>
      <p:ext uri="{BB962C8B-B14F-4D97-AF65-F5344CB8AC3E}">
        <p14:creationId xmlns:p14="http://schemas.microsoft.com/office/powerpoint/2010/main" val="621510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130</a:t>
            </a:fld>
            <a:endParaRPr lang="en-US" dirty="0"/>
          </a:p>
        </p:txBody>
      </p:sp>
    </p:spTree>
    <p:extLst>
      <p:ext uri="{BB962C8B-B14F-4D97-AF65-F5344CB8AC3E}">
        <p14:creationId xmlns:p14="http://schemas.microsoft.com/office/powerpoint/2010/main" val="14511279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131</a:t>
            </a:fld>
            <a:endParaRPr lang="en-US" dirty="0"/>
          </a:p>
        </p:txBody>
      </p:sp>
    </p:spTree>
    <p:extLst>
      <p:ext uri="{BB962C8B-B14F-4D97-AF65-F5344CB8AC3E}">
        <p14:creationId xmlns:p14="http://schemas.microsoft.com/office/powerpoint/2010/main" val="20079520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132</a:t>
            </a:fld>
            <a:endParaRPr lang="en-US" dirty="0"/>
          </a:p>
        </p:txBody>
      </p:sp>
    </p:spTree>
    <p:extLst>
      <p:ext uri="{BB962C8B-B14F-4D97-AF65-F5344CB8AC3E}">
        <p14:creationId xmlns:p14="http://schemas.microsoft.com/office/powerpoint/2010/main" val="1822563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11</a:t>
            </a:fld>
            <a:endParaRPr lang="en-US" dirty="0"/>
          </a:p>
        </p:txBody>
      </p:sp>
    </p:spTree>
    <p:extLst>
      <p:ext uri="{BB962C8B-B14F-4D97-AF65-F5344CB8AC3E}">
        <p14:creationId xmlns:p14="http://schemas.microsoft.com/office/powerpoint/2010/main" val="18647397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133</a:t>
            </a:fld>
            <a:endParaRPr lang="en-US" dirty="0"/>
          </a:p>
        </p:txBody>
      </p:sp>
    </p:spTree>
    <p:extLst>
      <p:ext uri="{BB962C8B-B14F-4D97-AF65-F5344CB8AC3E}">
        <p14:creationId xmlns:p14="http://schemas.microsoft.com/office/powerpoint/2010/main" val="11090813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134</a:t>
            </a:fld>
            <a:endParaRPr lang="en-US" dirty="0"/>
          </a:p>
        </p:txBody>
      </p:sp>
    </p:spTree>
    <p:extLst>
      <p:ext uri="{BB962C8B-B14F-4D97-AF65-F5344CB8AC3E}">
        <p14:creationId xmlns:p14="http://schemas.microsoft.com/office/powerpoint/2010/main" val="34903481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12</a:t>
            </a:fld>
            <a:endParaRPr lang="en-US" dirty="0"/>
          </a:p>
        </p:txBody>
      </p:sp>
    </p:spTree>
    <p:extLst>
      <p:ext uri="{BB962C8B-B14F-4D97-AF65-F5344CB8AC3E}">
        <p14:creationId xmlns:p14="http://schemas.microsoft.com/office/powerpoint/2010/main" val="13555772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13</a:t>
            </a:fld>
            <a:endParaRPr lang="en-US" dirty="0"/>
          </a:p>
        </p:txBody>
      </p:sp>
    </p:spTree>
    <p:extLst>
      <p:ext uri="{BB962C8B-B14F-4D97-AF65-F5344CB8AC3E}">
        <p14:creationId xmlns:p14="http://schemas.microsoft.com/office/powerpoint/2010/main" val="3725073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14</a:t>
            </a:fld>
            <a:endParaRPr lang="en-US" dirty="0"/>
          </a:p>
        </p:txBody>
      </p:sp>
    </p:spTree>
    <p:extLst>
      <p:ext uri="{BB962C8B-B14F-4D97-AF65-F5344CB8AC3E}">
        <p14:creationId xmlns:p14="http://schemas.microsoft.com/office/powerpoint/2010/main" val="14805304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15</a:t>
            </a:fld>
            <a:endParaRPr lang="en-US" dirty="0"/>
          </a:p>
        </p:txBody>
      </p:sp>
    </p:spTree>
    <p:extLst>
      <p:ext uri="{BB962C8B-B14F-4D97-AF65-F5344CB8AC3E}">
        <p14:creationId xmlns:p14="http://schemas.microsoft.com/office/powerpoint/2010/main" val="35140855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16</a:t>
            </a:fld>
            <a:endParaRPr lang="en-US" dirty="0"/>
          </a:p>
        </p:txBody>
      </p:sp>
    </p:spTree>
    <p:extLst>
      <p:ext uri="{BB962C8B-B14F-4D97-AF65-F5344CB8AC3E}">
        <p14:creationId xmlns:p14="http://schemas.microsoft.com/office/powerpoint/2010/main" val="3293614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17</a:t>
            </a:fld>
            <a:endParaRPr lang="en-US" dirty="0"/>
          </a:p>
        </p:txBody>
      </p:sp>
    </p:spTree>
    <p:extLst>
      <p:ext uri="{BB962C8B-B14F-4D97-AF65-F5344CB8AC3E}">
        <p14:creationId xmlns:p14="http://schemas.microsoft.com/office/powerpoint/2010/main" val="15576133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D233D39-676F-4F26-B20F-00944D4886B1}" type="slidenum">
              <a:rPr lang="en-US" smtClean="0"/>
              <a:t>18</a:t>
            </a:fld>
            <a:endParaRPr lang="en-US" dirty="0"/>
          </a:p>
        </p:txBody>
      </p:sp>
    </p:spTree>
    <p:extLst>
      <p:ext uri="{BB962C8B-B14F-4D97-AF65-F5344CB8AC3E}">
        <p14:creationId xmlns:p14="http://schemas.microsoft.com/office/powerpoint/2010/main" val="28369877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lgn="ctr">
              <a:defRPr sz="38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2695194" y="4352544"/>
            <a:ext cx="6801612" cy="1239894"/>
          </a:xfrm>
          <a:noFill/>
        </p:spPr>
        <p:txBody>
          <a:bodyPr>
            <a:normAutofit/>
          </a:bodyPr>
          <a:lstStyle>
            <a:lvl1pPr marL="0" indent="0" algn="ctr">
              <a:buNone/>
              <a:defRPr sz="20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1160EA64-D806-43AC-9DF2-F8C432F32B4C}" type="datetimeFigureOut">
              <a:rPr lang="en-US" dirty="0"/>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9F9C37B-1D36-470B-8223-D6C91242EC14}" type="datetimeFigureOut">
              <a:rPr lang="en-US" dirty="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53112" y="937260"/>
            <a:ext cx="1298608" cy="498348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231136" y="937260"/>
            <a:ext cx="6198489" cy="49834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C6F52A-A82B-47A2-A83A-8C4C91F2D59F}" type="datetimeFigureOut">
              <a:rPr lang="en-US" dirty="0"/>
              <a:t>7/2/2023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70A7B3-6521-4DCA-87E5-044747A908C1}" type="datetimeFigureOut">
              <a:rPr lang="en-US" dirty="0"/>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bwMode="blackWhite">
          <a:xfrm>
            <a:off x="1600200" y="2386744"/>
            <a:ext cx="8991600" cy="1645920"/>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695194" y="4352465"/>
            <a:ext cx="6801612"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p:txBody>
          <a:bodyPr/>
          <a:lstStyle/>
          <a:p>
            <a:fld id="{1160EA64-D806-43AC-9DF2-F8C432F32B4C}" type="datetimeFigureOut">
              <a:rPr lang="en-US" dirty="0"/>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581912" y="2638044"/>
            <a:ext cx="4271771"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38315" y="2638044"/>
            <a:ext cx="4270247" cy="310198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AB134690-1557-4C89-A502-4959FE7FAD70}" type="datetimeFigureOut">
              <a:rPr lang="en-US" dirty="0"/>
              <a:t>7/2/2023</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58343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583436" y="3143250"/>
            <a:ext cx="4270248" cy="25967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6338316" y="3143250"/>
            <a:ext cx="4253484" cy="2596776"/>
          </a:xfrm>
        </p:spPr>
        <p:txBody>
          <a:bodyPr/>
          <a:lstStyle>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6338316" y="2313433"/>
            <a:ext cx="4270248" cy="704087"/>
          </a:xfrm>
        </p:spPr>
        <p:txBody>
          <a:bodyPr anchor="b" anchorCtr="1">
            <a:normAutofit/>
          </a:bodyPr>
          <a:lstStyle>
            <a:lvl1pPr marL="0" indent="0" algn="ctr">
              <a:buNone/>
              <a:defRPr sz="1900" b="0" cap="all" spc="100" baseline="0">
                <a:solidFill>
                  <a:schemeClr val="accent2">
                    <a:lumMod val="75000"/>
                  </a:schemeClr>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7" name="Date Placeholder 6"/>
          <p:cNvSpPr>
            <a:spLocks noGrp="1"/>
          </p:cNvSpPr>
          <p:nvPr>
            <p:ph type="dt" sz="half" idx="10"/>
          </p:nvPr>
        </p:nvSpPr>
        <p:spPr/>
        <p:txBody>
          <a:bodyPr/>
          <a:lstStyle/>
          <a:p>
            <a:fld id="{4F7D4976-E339-4826-83B7-FBD03F55ECF8}" type="datetimeFigureOut">
              <a:rPr lang="en-US" dirty="0"/>
              <a:t>7/2/2023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0" name="Title 9"/>
          <p:cNvSpPr>
            <a:spLocks noGrp="1"/>
          </p:cNvSpPr>
          <p:nvPr>
            <p:ph type="title"/>
          </p:nvPr>
        </p:nvSpPr>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1037C31-9E7A-4F99-8774-A0E530DE1A42}" type="datetimeFigureOut">
              <a:rPr lang="en-US" dirty="0"/>
              <a:t>7/2/2023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78504F-A551-4DE0-9316-4DCD1D8CC752}" type="datetimeFigureOut">
              <a:rPr lang="en-US" dirty="0"/>
              <a:t>7/2/2023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0" y="0"/>
            <a:ext cx="60960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4672" y="2243828"/>
            <a:ext cx="4486656"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6736080" y="804672"/>
            <a:ext cx="481584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15568" y="3549918"/>
            <a:ext cx="3794760" cy="2194036"/>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p:cNvSpPr>
            <a:spLocks noGrp="1"/>
          </p:cNvSpPr>
          <p:nvPr>
            <p:ph type="dt" sz="half" idx="10"/>
          </p:nvPr>
        </p:nvSpPr>
        <p:spPr/>
        <p:txBody>
          <a:bodyPr/>
          <a:lstStyle/>
          <a:p>
            <a:fld id="{D1BE4249-C0D0-4B06-8692-E8BB871AF643}" type="datetimeFigureOut">
              <a:rPr lang="en-US" dirty="0"/>
              <a:t>7/2/2023</a:t>
            </a:fld>
            <a:endParaRPr lang="en-US" dirty="0"/>
          </a:p>
        </p:txBody>
      </p:sp>
      <p:sp>
        <p:nvSpPr>
          <p:cNvPr id="10" name="Footer Placeholder 9"/>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8" name="Rectangle 17"/>
          <p:cNvSpPr/>
          <p:nvPr/>
        </p:nvSpPr>
        <p:spPr>
          <a:xfrm>
            <a:off x="0" y="0"/>
            <a:ext cx="6095999"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bwMode="blackWhite">
          <a:xfrm>
            <a:off x="808523" y="2243828"/>
            <a:ext cx="4494998"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6095999" y="0"/>
            <a:ext cx="6102097" cy="6858000"/>
          </a:xfrm>
          <a:solidFill>
            <a:schemeClr val="bg1">
              <a:lumMod val="75000"/>
            </a:schemeClr>
          </a:solidFill>
        </p:spPr>
        <p:txBody>
          <a:bodyPr anchor="t"/>
          <a:lstStyle>
            <a:lvl1pPr marL="0" indent="0">
              <a:buNone/>
              <a:defRPr sz="3200">
                <a:solidFill>
                  <a:schemeClr val="bg1">
                    <a:lumMod val="85000"/>
                    <a:lumOff val="1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115568" y="3549918"/>
            <a:ext cx="3794760" cy="2194037"/>
          </a:xfrm>
        </p:spPr>
        <p:txBody>
          <a:bodyPr anchor="t" anchorCtr="1">
            <a:normAutofit/>
          </a:bodyPr>
          <a:lstStyle>
            <a:lvl1pPr marL="0" indent="0" algn="ctr">
              <a:buNone/>
              <a:defRPr sz="1500">
                <a:solidFill>
                  <a:srgbClr val="FFFF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042B0DB6-F5C7-45FB-8CF3-31B45F9C2DAC}" type="datetimeFigureOut">
              <a:rPr lang="en-US" dirty="0"/>
              <a:t>7/2/2023</a:t>
            </a:fld>
            <a:endParaRPr lang="en-US" dirty="0"/>
          </a:p>
        </p:txBody>
      </p:sp>
      <p:sp>
        <p:nvSpPr>
          <p:cNvPr id="9" name="Footer Placeholder 8"/>
          <p:cNvSpPr>
            <a:spLocks noGrp="1"/>
          </p:cNvSpPr>
          <p:nvPr>
            <p:ph type="ftr" sz="quarter" idx="11"/>
          </p:nvPr>
        </p:nvSpPr>
        <p:spPr>
          <a:xfrm>
            <a:off x="804672" y="6236208"/>
            <a:ext cx="5124797" cy="320040"/>
          </a:xfrm>
        </p:spPr>
        <p:txBody>
          <a:bodyPr/>
          <a:lstStyle>
            <a:lvl1pPr>
              <a:defRPr>
                <a:solidFill>
                  <a:srgbClr val="FFFFFF">
                    <a:alpha val="70000"/>
                  </a:srgb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60000"/>
            <a:lumOff val="4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bwMode="black">
          <a:xfrm>
            <a:off x="2231136" y="964692"/>
            <a:ext cx="7729728" cy="1188720"/>
          </a:xfrm>
          <a:prstGeom prst="rect">
            <a:avLst/>
          </a:prstGeom>
          <a:solidFill>
            <a:srgbClr val="FFFFFF"/>
          </a:solidFill>
          <a:ln w="31750" cap="sq">
            <a:solidFill>
              <a:srgbClr val="404040"/>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231136" y="2638044"/>
            <a:ext cx="7729728" cy="310198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821429" y="6238816"/>
            <a:ext cx="2753746"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1160EA64-D806-43AC-9DF2-F8C432F32B4C}" type="datetimeFigureOut">
              <a:rPr lang="en-US" dirty="0"/>
              <a:t>7/2/2023</a:t>
            </a:fld>
            <a:endParaRPr lang="en-US" dirty="0"/>
          </a:p>
        </p:txBody>
      </p:sp>
      <p:sp>
        <p:nvSpPr>
          <p:cNvPr id="5" name="Footer Placeholder 4"/>
          <p:cNvSpPr>
            <a:spLocks noGrp="1"/>
          </p:cNvSpPr>
          <p:nvPr>
            <p:ph type="ftr" sz="quarter" idx="3"/>
          </p:nvPr>
        </p:nvSpPr>
        <p:spPr>
          <a:xfrm>
            <a:off x="1600200" y="6236208"/>
            <a:ext cx="5901189"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10758922" y="6217920"/>
            <a:ext cx="36576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dt="0"/>
  <p:txStyles>
    <p:titleStyle>
      <a:lvl1pPr algn="ctr" defTabSz="914400" rtl="0" eaLnBrk="1" latinLnBrk="0" hangingPunct="1">
        <a:lnSpc>
          <a:spcPct val="90000"/>
        </a:lnSpc>
        <a:spcBef>
          <a:spcPct val="0"/>
        </a:spcBef>
        <a:buNone/>
        <a:defRPr sz="2800" kern="1200" cap="all" spc="200" baseline="0">
          <a:solidFill>
            <a:srgbClr val="262626"/>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97B5F0-857D-D4E3-3B87-F728B0464DDE}"/>
              </a:ext>
            </a:extLst>
          </p:cNvPr>
          <p:cNvSpPr>
            <a:spLocks noGrp="1"/>
          </p:cNvSpPr>
          <p:nvPr>
            <p:ph type="ctrTitle"/>
          </p:nvPr>
        </p:nvSpPr>
        <p:spPr/>
        <p:txBody>
          <a:bodyPr>
            <a:normAutofit/>
          </a:bodyPr>
          <a:lstStyle/>
          <a:p>
            <a:r>
              <a:rPr lang="en-US" sz="6000" dirty="0">
                <a:latin typeface="Calibri Light" panose="020F0302020204030204" pitchFamily="34" charset="0"/>
                <a:ea typeface="Calibri Light" panose="020F0302020204030204" pitchFamily="34" charset="0"/>
                <a:cs typeface="Calibri Light" panose="020F0302020204030204" pitchFamily="34" charset="0"/>
              </a:rPr>
              <a:t>Church of Christ</a:t>
            </a:r>
          </a:p>
        </p:txBody>
      </p:sp>
      <p:sp>
        <p:nvSpPr>
          <p:cNvPr id="3" name="Subtitle 2">
            <a:extLst>
              <a:ext uri="{FF2B5EF4-FFF2-40B4-BE49-F238E27FC236}">
                <a16:creationId xmlns:a16="http://schemas.microsoft.com/office/drawing/2014/main" id="{36CF7D7F-10E0-3864-DB97-5F2C47FD75F2}"/>
              </a:ext>
            </a:extLst>
          </p:cNvPr>
          <p:cNvSpPr>
            <a:spLocks noGrp="1"/>
          </p:cNvSpPr>
          <p:nvPr>
            <p:ph type="subTitle" idx="1"/>
          </p:nvPr>
        </p:nvSpPr>
        <p:spPr>
          <a:xfrm>
            <a:off x="2223247" y="4352544"/>
            <a:ext cx="7273559" cy="1645920"/>
          </a:xfrm>
        </p:spPr>
        <p:txBody>
          <a:bodyPr>
            <a:normAutofit/>
          </a:bodyPr>
          <a:lstStyle/>
          <a:p>
            <a:endParaRPr lang="en-US" sz="2800" dirty="0"/>
          </a:p>
          <a:p>
            <a:r>
              <a:rPr lang="en-US" sz="3600" b="1" dirty="0">
                <a:solidFill>
                  <a:schemeClr val="bg1"/>
                </a:solidFill>
                <a:latin typeface="Calibri Light" panose="020F0302020204030204" pitchFamily="34" charset="0"/>
                <a:ea typeface="Calibri Light" panose="020F0302020204030204" pitchFamily="34" charset="0"/>
                <a:cs typeface="Calibri Light" panose="020F0302020204030204" pitchFamily="34" charset="0"/>
              </a:rPr>
              <a:t>God’s Unfolding Plan of Salvation</a:t>
            </a:r>
          </a:p>
        </p:txBody>
      </p:sp>
    </p:spTree>
    <p:extLst>
      <p:ext uri="{BB962C8B-B14F-4D97-AF65-F5344CB8AC3E}">
        <p14:creationId xmlns:p14="http://schemas.microsoft.com/office/powerpoint/2010/main" val="23160871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the prophesied seed of the Genesis 3:15 woman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the seed of the Genesis 3:15 woman came Abraham</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Abraham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came the Kingdom of Israel</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From the Kingdom of Israel came Jesus Christ</a:t>
            </a:r>
          </a:p>
          <a:p>
            <a:pPr marL="0" marR="0" algn="ctr">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Jesus Christ – Seed of the Genesis 3:15 woman.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Arrow: Down 2">
            <a:extLst>
              <a:ext uri="{FF2B5EF4-FFF2-40B4-BE49-F238E27FC236}">
                <a16:creationId xmlns:a16="http://schemas.microsoft.com/office/drawing/2014/main" id="{FE34D6F8-5DF5-D78D-F5A5-53EED2B7F922}"/>
              </a:ext>
            </a:extLst>
          </p:cNvPr>
          <p:cNvSpPr/>
          <p:nvPr/>
        </p:nvSpPr>
        <p:spPr>
          <a:xfrm>
            <a:off x="5152034" y="2449773"/>
            <a:ext cx="600501"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Arrow: Down 4">
            <a:extLst>
              <a:ext uri="{FF2B5EF4-FFF2-40B4-BE49-F238E27FC236}">
                <a16:creationId xmlns:a16="http://schemas.microsoft.com/office/drawing/2014/main" id="{3263443F-B107-BBC9-9C9A-BADE2ACD5F69}"/>
              </a:ext>
            </a:extLst>
          </p:cNvPr>
          <p:cNvSpPr/>
          <p:nvPr/>
        </p:nvSpPr>
        <p:spPr>
          <a:xfrm>
            <a:off x="5222548" y="3556000"/>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Arrow: Down 5">
            <a:extLst>
              <a:ext uri="{FF2B5EF4-FFF2-40B4-BE49-F238E27FC236}">
                <a16:creationId xmlns:a16="http://schemas.microsoft.com/office/drawing/2014/main" id="{7C986AE4-373C-6A31-4AE0-3917EFC9D567}"/>
              </a:ext>
            </a:extLst>
          </p:cNvPr>
          <p:cNvSpPr/>
          <p:nvPr/>
        </p:nvSpPr>
        <p:spPr>
          <a:xfrm>
            <a:off x="5310220" y="4958992"/>
            <a:ext cx="529988" cy="776027"/>
          </a:xfrm>
          <a:prstGeom prst="downArrow">
            <a:avLst/>
          </a:prstGeom>
          <a:solidFill>
            <a:srgbClr val="FF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0" name="Straight Arrow Connector 9">
            <a:extLst>
              <a:ext uri="{FF2B5EF4-FFF2-40B4-BE49-F238E27FC236}">
                <a16:creationId xmlns:a16="http://schemas.microsoft.com/office/drawing/2014/main" id="{13F94F6D-CD67-4731-D496-980193CE76BE}"/>
              </a:ext>
            </a:extLst>
          </p:cNvPr>
          <p:cNvCxnSpPr>
            <a:cxnSpLocks/>
          </p:cNvCxnSpPr>
          <p:nvPr/>
        </p:nvCxnSpPr>
        <p:spPr>
          <a:xfrm>
            <a:off x="825278" y="2114550"/>
            <a:ext cx="971772" cy="0"/>
          </a:xfrm>
          <a:prstGeom prst="straightConnector1">
            <a:avLst/>
          </a:prstGeom>
          <a:ln w="161925">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a:extLst>
              <a:ext uri="{FF2B5EF4-FFF2-40B4-BE49-F238E27FC236}">
                <a16:creationId xmlns:a16="http://schemas.microsoft.com/office/drawing/2014/main" id="{1DABFD77-2998-7416-8A7A-6A4266734D8D}"/>
              </a:ext>
            </a:extLst>
          </p:cNvPr>
          <p:cNvCxnSpPr>
            <a:cxnSpLocks/>
          </p:cNvCxnSpPr>
          <p:nvPr/>
        </p:nvCxnSpPr>
        <p:spPr>
          <a:xfrm>
            <a:off x="825278" y="2032000"/>
            <a:ext cx="0" cy="399415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A41BB04-B9BD-478E-4716-84E86384DDE7}"/>
              </a:ext>
            </a:extLst>
          </p:cNvPr>
          <p:cNvCxnSpPr>
            <a:cxnSpLocks/>
          </p:cNvCxnSpPr>
          <p:nvPr/>
        </p:nvCxnSpPr>
        <p:spPr>
          <a:xfrm>
            <a:off x="787178" y="5975350"/>
            <a:ext cx="1714722" cy="0"/>
          </a:xfrm>
          <a:prstGeom prst="line">
            <a:avLst/>
          </a:prstGeom>
          <a:ln w="12382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8257427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40120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Question:  </a:t>
            </a:r>
            <a:r>
              <a:rPr lang="en-US" sz="2800" dirty="0">
                <a:latin typeface="Times New Roman" panose="02020603050405020304" pitchFamily="18" charset="0"/>
                <a:cs typeface="Times New Roman" panose="02020603050405020304" pitchFamily="18" charset="0"/>
              </a:rPr>
              <a:t>When did Jesus Christ – the Eternal High Priest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latin typeface="Times New Roman" panose="02020603050405020304" pitchFamily="18" charset="0"/>
                <a:ea typeface="Calibri" panose="020F0502020204030204" pitchFamily="34" charset="0"/>
                <a:cs typeface="Times New Roman" panose="02020603050405020304" pitchFamily="18" charset="0"/>
              </a:rPr>
              <a:t>Question:  </a:t>
            </a:r>
            <a:r>
              <a:rPr lang="en-US" sz="2800" dirty="0">
                <a:latin typeface="Times New Roman" panose="02020603050405020304" pitchFamily="18" charset="0"/>
                <a:ea typeface="Calibri" panose="020F0502020204030204" pitchFamily="34" charset="0"/>
                <a:cs typeface="Times New Roman" panose="02020603050405020304" pitchFamily="18" charset="0"/>
              </a:rPr>
              <a:t>When does God’s other sons – God’s Royal Priesthood – receive God’s anointing of the Holy Spirit?</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Hint:  When we Receive the Blood and the Water</a:t>
            </a:r>
          </a:p>
          <a:p>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0094163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3572"/>
            <a:ext cx="11879766" cy="6001643"/>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Day of Atonement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rPr>
              <a:t>The Day of Atonement </a:t>
            </a:r>
            <a:r>
              <a:rPr lang="en-US" sz="2400" dirty="0">
                <a:effectLst/>
                <a:latin typeface="Times New Roman" panose="02020603050405020304" pitchFamily="18" charset="0"/>
                <a:ea typeface="Times New Roman" panose="02020603050405020304" pitchFamily="18" charset="0"/>
              </a:rPr>
              <a:t>demonstrates </a:t>
            </a:r>
            <a:r>
              <a:rPr lang="en-US" sz="2400" b="1" u="sng" dirty="0">
                <a:effectLst/>
                <a:latin typeface="Times New Roman" panose="02020603050405020304" pitchFamily="18" charset="0"/>
                <a:ea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rPr>
              <a:t> accomplished with </a:t>
            </a:r>
            <a:r>
              <a:rPr lang="en-US" sz="2400" b="1" u="sng" dirty="0">
                <a:effectLst/>
                <a:latin typeface="Times New Roman" panose="02020603050405020304" pitchFamily="18" charset="0"/>
                <a:ea typeface="Times New Roman" panose="02020603050405020304" pitchFamily="18" charset="0"/>
              </a:rPr>
              <a:t>blood and water</a:t>
            </a:r>
            <a:r>
              <a:rPr lang="en-US" sz="2400" dirty="0">
                <a:effectLst/>
                <a:latin typeface="Times New Roman" panose="02020603050405020304" pitchFamily="18" charset="0"/>
                <a:ea typeface="Times New Roman" panose="02020603050405020304" pitchFamily="18" charset="0"/>
              </a:rPr>
              <a:t>.</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God commanded the Israelites to construct a </a:t>
            </a:r>
            <a:r>
              <a:rPr lang="en-US" sz="2400" b="1" u="sng" dirty="0">
                <a:effectLst/>
                <a:latin typeface="Times New Roman" panose="02020603050405020304" pitchFamily="18" charset="0"/>
                <a:ea typeface="Times New Roman" panose="02020603050405020304" pitchFamily="18" charset="0"/>
              </a:rPr>
              <a:t>dwelling place </a:t>
            </a:r>
            <a:r>
              <a:rPr lang="en-US" sz="2400" dirty="0">
                <a:effectLst/>
                <a:latin typeface="Times New Roman" panose="02020603050405020304" pitchFamily="18" charset="0"/>
                <a:ea typeface="Times New Roman" panose="02020603050405020304" pitchFamily="18" charset="0"/>
              </a:rPr>
              <a:t>for Himself called the tabernacle. </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marR="0" lvl="0" indent="-457200">
              <a:spcBef>
                <a:spcPts val="0"/>
              </a:spcBef>
              <a:spcAft>
                <a:spcPts val="0"/>
              </a:spcAft>
              <a:buFont typeface="+mj-lt"/>
              <a:buAutoNum type="arabicPeriod"/>
            </a:pPr>
            <a:r>
              <a:rPr lang="en-US" sz="2400" dirty="0">
                <a:effectLst/>
                <a:latin typeface="Times New Roman" panose="02020603050405020304" pitchFamily="18" charset="0"/>
                <a:ea typeface="Times New Roman" panose="02020603050405020304" pitchFamily="18" charset="0"/>
              </a:rPr>
              <a:t>Inner Sanctuary called the Most Holy Place or the Holy of Holies</a:t>
            </a:r>
            <a:endParaRPr lang="en-US" sz="2400" dirty="0">
              <a:latin typeface="Times New Roman" panose="02020603050405020304" pitchFamily="18" charset="0"/>
              <a:ea typeface="Times New Roman" panose="02020603050405020304" pitchFamily="18" charset="0"/>
            </a:endParaRP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This is where God’s holy presence resided among the Israelites. </a:t>
            </a:r>
          </a:p>
          <a:p>
            <a:pPr marL="800100" lvl="1"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rPr>
              <a:t>Prophetic figure of </a:t>
            </a:r>
            <a:r>
              <a:rPr lang="en-US" sz="2400" b="1" u="sng" dirty="0">
                <a:effectLst/>
                <a:highlight>
                  <a:srgbClr val="FFFF00"/>
                </a:highlight>
                <a:latin typeface="Times New Roman" panose="02020603050405020304" pitchFamily="18" charset="0"/>
                <a:ea typeface="Times New Roman" panose="02020603050405020304" pitchFamily="18" charset="0"/>
              </a:rPr>
              <a:t>heaven</a:t>
            </a:r>
          </a:p>
          <a:p>
            <a:pPr marR="0" lvl="0">
              <a:spcBef>
                <a:spcPts val="0"/>
              </a:spcBef>
              <a:spcAft>
                <a:spcPts val="0"/>
              </a:spcAft>
            </a:pPr>
            <a:endParaRPr lang="en-US" sz="2400" dirty="0">
              <a:effectLst/>
              <a:latin typeface="Times New Roman" panose="02020603050405020304" pitchFamily="18" charset="0"/>
              <a:ea typeface="Times New Roman" panose="02020603050405020304" pitchFamily="18" charset="0"/>
            </a:endParaRPr>
          </a:p>
          <a:p>
            <a:pPr marL="457200" indent="-457200">
              <a:buFont typeface="+mj-lt"/>
              <a:buAutoNum type="arabicPeriod" startAt="2"/>
            </a:pPr>
            <a:r>
              <a:rPr lang="en-US" sz="2400" dirty="0">
                <a:effectLst/>
                <a:latin typeface="Times New Roman" panose="02020603050405020304" pitchFamily="18" charset="0"/>
                <a:ea typeface="Times New Roman" panose="02020603050405020304" pitchFamily="18" charset="0"/>
              </a:rPr>
              <a:t>Outer chamber called the Holy Place </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rPr>
              <a:t>rovided the only entrance into the inner chamber (Heaven)</a:t>
            </a:r>
          </a:p>
          <a:p>
            <a:pPr marL="8001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Prophetic figure of the </a:t>
            </a: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church</a:t>
            </a:r>
            <a:r>
              <a:rPr lang="en-US" sz="2400" dirty="0">
                <a:latin typeface="Times New Roman" panose="02020603050405020304" pitchFamily="18" charset="0"/>
                <a:ea typeface="Calibri" panose="020F0502020204030204" pitchFamily="34" charset="0"/>
                <a:cs typeface="Times New Roman" panose="02020603050405020304" pitchFamily="18" charset="0"/>
              </a:rPr>
              <a:t> – the body of Christ and the Kingdom of Christ</a:t>
            </a:r>
          </a:p>
          <a:p>
            <a:pPr marL="800100" lvl="1" indent="-342900">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On the 7</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day of the 10</a:t>
            </a:r>
            <a:r>
              <a:rPr lang="en-US" sz="2400" baseline="30000" dirty="0">
                <a:latin typeface="Times New Roman" panose="02020603050405020304" pitchFamily="18" charset="0"/>
                <a:ea typeface="Calibri" panose="020F0502020204030204" pitchFamily="34" charset="0"/>
                <a:cs typeface="Times New Roman" panose="02020603050405020304" pitchFamily="18" charset="0"/>
              </a:rPr>
              <a:t>th</a:t>
            </a:r>
            <a:r>
              <a:rPr lang="en-US" sz="2400" dirty="0">
                <a:latin typeface="Times New Roman" panose="02020603050405020304" pitchFamily="18" charset="0"/>
                <a:ea typeface="Calibri" panose="020F0502020204030204" pitchFamily="34" charset="0"/>
                <a:cs typeface="Times New Roman" panose="02020603050405020304" pitchFamily="18" charset="0"/>
              </a:rPr>
              <a:t> month, the High Priest entered into the Tabernacle to purify both sanctuaries and to purify the people from their sins</a:t>
            </a:r>
          </a:p>
        </p:txBody>
      </p:sp>
      <p:sp>
        <p:nvSpPr>
          <p:cNvPr id="2" name="TextBox 1">
            <a:extLst>
              <a:ext uri="{FF2B5EF4-FFF2-40B4-BE49-F238E27FC236}">
                <a16:creationId xmlns:a16="http://schemas.microsoft.com/office/drawing/2014/main" id="{4686D258-3B86-52AE-2D4B-3137B191A796}"/>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803045237"/>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1634E988-F7BE-A0DB-0542-30501684A734}"/>
              </a:ext>
            </a:extLst>
          </p:cNvPr>
          <p:cNvPicPr>
            <a:picLocks noChangeAspect="1"/>
          </p:cNvPicPr>
          <p:nvPr/>
        </p:nvPicPr>
        <p:blipFill>
          <a:blip r:embed="rId2"/>
          <a:stretch>
            <a:fillRect/>
          </a:stretch>
        </p:blipFill>
        <p:spPr>
          <a:xfrm>
            <a:off x="1637552" y="382494"/>
            <a:ext cx="8128001" cy="3669554"/>
          </a:xfrm>
          <a:prstGeom prst="rect">
            <a:avLst/>
          </a:prstGeom>
        </p:spPr>
      </p:pic>
      <p:sp>
        <p:nvSpPr>
          <p:cNvPr id="4" name="TextBox 3">
            <a:extLst>
              <a:ext uri="{FF2B5EF4-FFF2-40B4-BE49-F238E27FC236}">
                <a16:creationId xmlns:a16="http://schemas.microsoft.com/office/drawing/2014/main" id="{1B900391-56F6-E26F-0F2D-9BABED8B3784}"/>
              </a:ext>
            </a:extLst>
          </p:cNvPr>
          <p:cNvSpPr txBox="1"/>
          <p:nvPr/>
        </p:nvSpPr>
        <p:spPr>
          <a:xfrm>
            <a:off x="251011" y="4440518"/>
            <a:ext cx="9741647" cy="1938992"/>
          </a:xfrm>
          <a:prstGeom prst="rect">
            <a:avLst/>
          </a:prstGeom>
          <a:noFill/>
        </p:spPr>
        <p:txBody>
          <a:bodyPr wrap="square" rtlCol="0">
            <a:spAutoFit/>
          </a:bodyPr>
          <a:lstStyle/>
          <a:p>
            <a:r>
              <a:rPr lang="en-US" sz="2400" dirty="0">
                <a:latin typeface="Times New Roman" panose="02020603050405020304" pitchFamily="18" charset="0"/>
                <a:cs typeface="Times New Roman" panose="02020603050405020304" pitchFamily="18" charset="0"/>
              </a:rPr>
              <a:t>The High Priest</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(Baptism) – Leviticus 16:5, 24</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Sacrifices</a:t>
            </a:r>
            <a:r>
              <a:rPr lang="en-US" sz="2400" dirty="0">
                <a:latin typeface="Times New Roman" panose="02020603050405020304" pitchFamily="18" charset="0"/>
                <a:cs typeface="Times New Roman" panose="02020603050405020304" pitchFamily="18" charset="0"/>
              </a:rPr>
              <a:t> (Christ’s sacrificial death) – Leviticus 16:3, 6, 11, 15, 20</a:t>
            </a:r>
          </a:p>
          <a:p>
            <a:pPr marL="285750" indent="-28575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Purification through the sacrificial blood </a:t>
            </a:r>
            <a:r>
              <a:rPr lang="en-US" sz="2400" dirty="0">
                <a:latin typeface="Times New Roman" panose="02020603050405020304" pitchFamily="18" charset="0"/>
                <a:cs typeface="Times New Roman" panose="02020603050405020304" pitchFamily="18" charset="0"/>
              </a:rPr>
              <a:t>(Christ’s shed blood) – Leviticus 16:14-15; 18-19 </a:t>
            </a:r>
          </a:p>
        </p:txBody>
      </p:sp>
    </p:spTree>
    <p:extLst>
      <p:ext uri="{BB962C8B-B14F-4D97-AF65-F5344CB8AC3E}">
        <p14:creationId xmlns:p14="http://schemas.microsoft.com/office/powerpoint/2010/main" val="691539521"/>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046988"/>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rPr>
              <a:t>Finally, in Christ’s sacrificial death, He poured out both the </a:t>
            </a:r>
            <a:r>
              <a:rPr lang="en-US" sz="2400" b="1" u="sng" dirty="0">
                <a:effectLst/>
                <a:highlight>
                  <a:srgbClr val="FFFF00"/>
                </a:highlight>
                <a:latin typeface="Times New Roman" panose="02020603050405020304" pitchFamily="18" charset="0"/>
                <a:ea typeface="Times New Roman" panose="02020603050405020304" pitchFamily="18" charset="0"/>
              </a:rPr>
              <a:t>water and the blood </a:t>
            </a:r>
            <a:r>
              <a:rPr lang="en-US" sz="2400" dirty="0">
                <a:effectLst/>
                <a:latin typeface="Times New Roman" panose="02020603050405020304" pitchFamily="18" charset="0"/>
                <a:ea typeface="Times New Roman" panose="02020603050405020304" pitchFamily="18" charset="0"/>
              </a:rPr>
              <a:t>are poured out:</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a:r>
              <a:rPr lang="en-US" sz="2400" b="1" dirty="0">
                <a:latin typeface="Times New Roman" panose="02020603050405020304" pitchFamily="18" charset="0"/>
                <a:cs typeface="Times New Roman" panose="02020603050405020304" pitchFamily="18" charset="0"/>
              </a:rPr>
              <a:t>1 John 5:6 </a:t>
            </a:r>
            <a:r>
              <a:rPr lang="en-US" sz="2400" dirty="0">
                <a:latin typeface="Times New Roman" panose="02020603050405020304" pitchFamily="18" charset="0"/>
                <a:cs typeface="Times New Roman" panose="02020603050405020304" pitchFamily="18" charset="0"/>
              </a:rPr>
              <a:t>This is the One who came by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highlight>
                  <a:srgbClr val="FFFF00"/>
                </a:highlight>
                <a:latin typeface="Times New Roman" panose="02020603050405020304" pitchFamily="18" charset="0"/>
                <a:cs typeface="Times New Roman" panose="02020603050405020304" pitchFamily="18" charset="0"/>
              </a:rPr>
              <a:t>water only</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John 19:34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one of the soldiers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pierced His side with a spear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immediately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came out.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Death of Jesus – Water and Blood</a:t>
            </a:r>
          </a:p>
        </p:txBody>
      </p:sp>
    </p:spTree>
    <p:extLst>
      <p:ext uri="{BB962C8B-B14F-4D97-AF65-F5344CB8AC3E}">
        <p14:creationId xmlns:p14="http://schemas.microsoft.com/office/powerpoint/2010/main" val="202268422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Old Law ceremonial washings or baptisms were prophetic figures of the New Covenant’s required baptisms for purification – the washing awa</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y of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lvl="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baptisms or washings by water</a:t>
            </a:r>
          </a:p>
          <a:p>
            <a:pPr marL="800100" lvl="1" indent="-342900">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Was not 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universal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requirement of the Old Law</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baptism was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 requirement of the priesthood</a:t>
            </a:r>
          </a:p>
          <a:p>
            <a:pPr lvl="1"/>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ea typeface="Times New Roman" panose="02020603050405020304" pitchFamily="18" charset="0"/>
                <a:cs typeface="Times New Roman" panose="02020603050405020304" pitchFamily="18" charset="0"/>
              </a:rPr>
              <a:t>In New Covenant, there </a:t>
            </a:r>
            <a:r>
              <a:rPr lang="en-US" sz="2400" dirty="0" err="1">
                <a:latin typeface="Times New Roman" panose="02020603050405020304" pitchFamily="18" charset="0"/>
                <a:ea typeface="Times New Roman" panose="02020603050405020304" pitchFamily="18" charset="0"/>
                <a:cs typeface="Times New Roman" panose="02020603050405020304" pitchFamily="18" charset="0"/>
              </a:rPr>
              <a:t>areTwo</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Water Baptisms:</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Baptism into Christ for remission of sin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not applicable to Christ</a:t>
            </a:r>
          </a:p>
          <a:p>
            <a:pPr marL="800100" lvl="1" indent="-342900">
              <a:buFont typeface="Symbol" panose="05050102010706020507" pitchFamily="18" charset="2"/>
              <a:buChar char=""/>
            </a:pP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Baptism for repentance of sins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likewise not applicable to Christ</a:t>
            </a:r>
          </a:p>
          <a:p>
            <a:pPr marL="342900" indent="-342900">
              <a:buFont typeface="Symbol" panose="05050102010706020507" pitchFamily="18" charset="2"/>
              <a:buChar char=""/>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Question:  Why then was Jesus baptized?</a:t>
            </a:r>
            <a:endPar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17555025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were the priests under the Old Law consecrated with by blood and water?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it.  Exodus chapter 29</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29:1 </a:t>
            </a:r>
            <a:r>
              <a:rPr lang="en-US" sz="2400" dirty="0">
                <a:latin typeface="Times New Roman" panose="02020603050405020304" pitchFamily="18" charset="0"/>
                <a:cs typeface="Times New Roman" panose="02020603050405020304" pitchFamily="18" charset="0"/>
              </a:rPr>
              <a:t>(God speaking to Moses) "Now this is what you shall do to them to consecrate them </a:t>
            </a:r>
            <a:r>
              <a:rPr lang="en-US" sz="2400" b="1" u="sng" dirty="0">
                <a:latin typeface="Times New Roman" panose="02020603050405020304" pitchFamily="18" charset="0"/>
                <a:cs typeface="Times New Roman" panose="02020603050405020304" pitchFamily="18" charset="0"/>
              </a:rPr>
              <a:t>to minister as priests to Me</a:t>
            </a:r>
            <a:r>
              <a:rPr lang="en-US" sz="2400" dirty="0">
                <a:latin typeface="Times New Roman" panose="02020603050405020304" pitchFamily="18" charset="0"/>
                <a:cs typeface="Times New Roman" panose="02020603050405020304" pitchFamily="18" charset="0"/>
              </a:rPr>
              <a:t>….</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John baptize?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commanded John’s baptism. John 1:33, Matt 21:25; Mark11:30; Luke 20:4</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John 1:33 </a:t>
            </a:r>
            <a:r>
              <a:rPr lang="en-US" sz="2400" dirty="0">
                <a:latin typeface="Times New Roman" panose="02020603050405020304" pitchFamily="18" charset="0"/>
                <a:cs typeface="Times New Roman" panose="02020603050405020304" pitchFamily="18" charset="0"/>
              </a:rPr>
              <a:t>(John’s testimony) </a:t>
            </a:r>
            <a:r>
              <a:rPr lang="en-US" sz="2400" b="1"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a:t>
            </a:r>
            <a:r>
              <a:rPr lang="en-US" sz="2400" b="1" u="sng" dirty="0">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(John) to </a:t>
            </a:r>
            <a:r>
              <a:rPr lang="en-US" sz="2400" b="1" u="sng" dirty="0">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latin typeface="Times New Roman" panose="02020603050405020304" pitchFamily="18" charset="0"/>
                <a:cs typeface="Times New Roman" panose="02020603050405020304" pitchFamily="18" charset="0"/>
              </a:rPr>
              <a:t>the Spirit descending </a:t>
            </a:r>
            <a:r>
              <a:rPr lang="en-US" sz="2400" dirty="0">
                <a:latin typeface="Times New Roman" panose="02020603050405020304" pitchFamily="18" charset="0"/>
                <a:cs typeface="Times New Roman" panose="02020603050405020304" pitchFamily="18" charset="0"/>
              </a:rPr>
              <a:t>and remaining upon Him, this is the One who baptizes in the Holy Spirit.’ </a:t>
            </a:r>
          </a:p>
          <a:p>
            <a:pPr lvl="1"/>
            <a:endParaRPr lang="en-US" sz="2400"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Luke 20:4</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"Was the baptism of John from </a:t>
            </a:r>
            <a:r>
              <a:rPr lang="en-US" sz="2400" b="1" u="sng" dirty="0">
                <a:latin typeface="Times New Roman" panose="02020603050405020304" pitchFamily="18" charset="0"/>
                <a:cs typeface="Times New Roman" panose="02020603050405020304" pitchFamily="18" charset="0"/>
              </a:rPr>
              <a:t>heaven or from men</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1591675253"/>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John tried to prevent Jesus from being baptized, what did Jesus say?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fulfill all righteousness, i.e., obey God. Matthew 3:14-15</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Matthew 3:15</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Jesus answering said to him, "Permit </a:t>
            </a:r>
            <a:r>
              <a:rPr lang="en-US" sz="2400" i="1" dirty="0">
                <a:latin typeface="Times New Roman" panose="02020603050405020304" pitchFamily="18" charset="0"/>
                <a:cs typeface="Times New Roman" panose="02020603050405020304" pitchFamily="18" charset="0"/>
              </a:rPr>
              <a:t>it</a:t>
            </a:r>
            <a:r>
              <a:rPr lang="en-US" sz="2400" dirty="0">
                <a:latin typeface="Times New Roman" panose="02020603050405020304" pitchFamily="18" charset="0"/>
                <a:cs typeface="Times New Roman" panose="02020603050405020304" pitchFamily="18" charset="0"/>
              </a:rPr>
              <a:t> at this time; for in this way it is fitting for us to </a:t>
            </a:r>
            <a:r>
              <a:rPr lang="en-US" sz="2400" b="1" u="sng" dirty="0">
                <a:highlight>
                  <a:srgbClr val="FFFF00"/>
                </a:highlight>
                <a:latin typeface="Times New Roman" panose="02020603050405020304" pitchFamily="18" charset="0"/>
                <a:cs typeface="Times New Roman" panose="02020603050405020304" pitchFamily="18" charset="0"/>
              </a:rPr>
              <a:t>fulfill all righteousness</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Question: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Why did God command His Son Jesus to be baptized?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Answer: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appointed Jesus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therefore required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consecration</a:t>
            </a: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Jesus was </a:t>
            </a:r>
            <a:r>
              <a:rPr lang="en-US" sz="2400" b="1" u="sng" dirty="0">
                <a:highlight>
                  <a:srgbClr val="FFFF00"/>
                </a:highlight>
                <a:latin typeface="Times New Roman" panose="02020603050405020304" pitchFamily="18" charset="0"/>
                <a:cs typeface="Times New Roman" panose="02020603050405020304" pitchFamily="18" charset="0"/>
              </a:rPr>
              <a:t>sinless</a:t>
            </a:r>
            <a:r>
              <a:rPr lang="en-US" sz="2400" dirty="0">
                <a:latin typeface="Times New Roman" panose="02020603050405020304" pitchFamily="18" charset="0"/>
                <a:cs typeface="Times New Roman" panose="02020603050405020304" pitchFamily="18" charset="0"/>
              </a:rPr>
              <a:t> and therefore did not need purification or repentance</a:t>
            </a:r>
          </a:p>
          <a:p>
            <a:pPr marL="800100" lvl="1"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800100" lvl="1"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one thing was needed to consecrate Jesus as our great High Priest</a:t>
            </a:r>
          </a:p>
          <a:p>
            <a:pPr marL="800100" lvl="1"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Arial" panose="020B0604020202020204" pitchFamily="34" charset="0"/>
              <a:buChar char="•"/>
            </a:pPr>
            <a:r>
              <a:rPr lang="en-US" sz="24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needed to anoint Jesus with His Holy Spirit</a:t>
            </a:r>
            <a:endPar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779003165"/>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1:33-34 …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me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a:t>
            </a:r>
            <a:r>
              <a:rPr lang="en-US" sz="2400" b="1" u="sng" dirty="0">
                <a:latin typeface="Times New Roman" panose="02020603050405020304" pitchFamily="18" charset="0"/>
                <a:cs typeface="Times New Roman" panose="02020603050405020304" pitchFamily="18" charset="0"/>
              </a:rPr>
              <a:t>descending and remaining </a:t>
            </a:r>
            <a:r>
              <a:rPr lang="en-US" sz="2400" b="1" u="sng" dirty="0">
                <a:highlight>
                  <a:srgbClr val="FFFF00"/>
                </a:highlight>
                <a:latin typeface="Times New Roman" panose="02020603050405020304" pitchFamily="18" charset="0"/>
                <a:cs typeface="Times New Roman" panose="02020603050405020304" pitchFamily="18" charset="0"/>
              </a:rPr>
              <a:t>upon Him</a:t>
            </a:r>
            <a:r>
              <a:rPr lang="en-US" sz="2400" dirty="0">
                <a:latin typeface="Times New Roman" panose="02020603050405020304" pitchFamily="18" charset="0"/>
                <a:cs typeface="Times New Roman" panose="02020603050405020304" pitchFamily="18" charset="0"/>
              </a:rPr>
              <a:t>, this is the One who baptizes in the Holy Spirit.'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"I myself have seen, and have testified that </a:t>
            </a:r>
            <a:r>
              <a:rPr lang="en-US" sz="2400" b="1" u="sng" dirty="0">
                <a:highlight>
                  <a:srgbClr val="FFFF00"/>
                </a:highlight>
                <a:latin typeface="Times New Roman" panose="02020603050405020304" pitchFamily="18" charset="0"/>
                <a:cs typeface="Times New Roman" panose="02020603050405020304" pitchFamily="18" charset="0"/>
              </a:rPr>
              <a:t>this is the Son of God</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Who is the Son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one to whom God gave His Holy Spirit</a:t>
            </a:r>
          </a:p>
          <a:p>
            <a:pPr marL="5715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When did God anoint His Son with the Holy Spirit? </a:t>
            </a:r>
            <a:r>
              <a:rPr lang="en-US" sz="2400" dirty="0">
                <a:latin typeface="Times New Roman" panose="02020603050405020304" pitchFamily="18" charset="0"/>
                <a:ea typeface="Calibri" panose="020F0502020204030204" pitchFamily="34" charset="0"/>
                <a:cs typeface="Times New Roman" panose="02020603050405020304" pitchFamily="18" charset="0"/>
              </a:rPr>
              <a:t>When John baptized Him in water.</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Who commanded </a:t>
            </a:r>
            <a:r>
              <a:rPr lang="en-US" sz="2400" b="1" dirty="0">
                <a:latin typeface="Times New Roman" panose="02020603050405020304" pitchFamily="18" charset="0"/>
                <a:ea typeface="Calibri" panose="020F0502020204030204" pitchFamily="34" charset="0"/>
                <a:cs typeface="Times New Roman" panose="02020603050405020304" pitchFamily="18" charset="0"/>
              </a:rPr>
              <a:t>John to baptize in water?  </a:t>
            </a:r>
            <a:r>
              <a:rPr lang="en-US" sz="2400" dirty="0">
                <a:latin typeface="Times New Roman" panose="02020603050405020304" pitchFamily="18" charset="0"/>
                <a:ea typeface="Calibri" panose="020F0502020204030204" pitchFamily="34" charset="0"/>
                <a:cs typeface="Times New Roman" panose="02020603050405020304" pitchFamily="18" charset="0"/>
              </a:rPr>
              <a:t>God the Father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360750255"/>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677656"/>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Luke 4:18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reading from Isaiah 61:1)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THE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LORD IS UPON</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BECAUSE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ANOINTED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 TO PREACH THE GOSPEL</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10:38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 know of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of Nazareth, how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anointed Him with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229955872"/>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401205"/>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baptism is not accompanied by sacrifices or shedding of blood because:</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Jesus is the sacrifice</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Jesus’ blood is the cleansing blood by which purification is made</a:t>
            </a: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latin typeface="Times New Roman" panose="02020603050405020304" pitchFamily="18" charset="0"/>
                <a:ea typeface="Calibri" panose="020F0502020204030204" pitchFamily="34" charset="0"/>
                <a:cs typeface="Times New Roman" panose="02020603050405020304" pitchFamily="18" charset="0"/>
              </a:rPr>
              <a:t>Therefore, with Jesus’ subsequent sacrificial death and shed blood, we now have the four required consecration elements for the High Priest</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Sacrificial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8640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243423"/>
          </a:xfrm>
          <a:prstGeom prst="rect">
            <a:avLst/>
          </a:prstGeom>
          <a:noFill/>
        </p:spPr>
        <p:txBody>
          <a:bodyPr wrap="square" rtlCol="0">
            <a:spAutoFit/>
          </a:bodyPr>
          <a:lstStyle/>
          <a:p>
            <a:pPr marL="0" marR="0">
              <a:lnSpc>
                <a:spcPct val="107000"/>
              </a:lnSpc>
              <a:spcBef>
                <a:spcPts val="0"/>
              </a:spcBef>
              <a:spcAft>
                <a:spcPts val="800"/>
              </a:spcAft>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Abraham</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Land of Canaan: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12:1; 12:7, 12:15</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Multiply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(stars in the heavens and the sand on the shore): Genesis 13:16; 15:5; 17: 2-3, 6; 17:8; 22:17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Bless 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Great Nation:</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12:2; 18:18-19; 22:6; 22:17</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mj-lt"/>
              <a:buAutoNum type="arabicPeriod"/>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All Nations Blessed through Abraham’s Seed (descendant):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Genesis 12:3; 18:18; 22:18; </a:t>
            </a:r>
          </a:p>
          <a:p>
            <a:pPr marR="0" lvl="0">
              <a:lnSpc>
                <a:spcPct val="107000"/>
              </a:lnSpc>
              <a:spcBef>
                <a:spcPts val="0"/>
              </a:spcBef>
              <a:spcAft>
                <a:spcPts val="0"/>
              </a:spcAft>
            </a:pPr>
            <a:endParaRPr lang="en-US" sz="28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is Abraham’s descendant - </a:t>
            </a:r>
            <a:r>
              <a:rPr lang="en-US" sz="28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Promised Blessing – the gospel preached before hand </a:t>
            </a:r>
            <a:r>
              <a:rPr lang="en-US" sz="2800" kern="100" dirty="0">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Galatians 3:8, 16</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4817482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22860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God testifies that His children under the New Covenant are a Royal Priesthood</a:t>
            </a: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We are God’s holy </a:t>
            </a:r>
            <a:r>
              <a:rPr lang="en-US" sz="2800" b="1" u="sng" dirty="0">
                <a:latin typeface="Times New Roman" panose="02020603050405020304" pitchFamily="18" charset="0"/>
                <a:ea typeface="Calibri" panose="020F0502020204030204" pitchFamily="34" charset="0"/>
                <a:cs typeface="Times New Roman" panose="02020603050405020304" pitchFamily="18" charset="0"/>
              </a:rPr>
              <a:t>servants</a:t>
            </a:r>
            <a:r>
              <a:rPr lang="en-US" sz="2800" dirty="0">
                <a:latin typeface="Times New Roman" panose="02020603050405020304" pitchFamily="18" charset="0"/>
                <a:ea typeface="Calibri" panose="020F0502020204030204" pitchFamily="34" charset="0"/>
                <a:cs typeface="Times New Roman" panose="02020603050405020304" pitchFamily="18" charset="0"/>
              </a:rPr>
              <a:t>. Colossians 3:24; 1 Thessalonians 1:9, 1 Timothy 4:6</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As priests, we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minister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to God in His dwelling place – the tabernacle which is our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bodies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church</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2 Corinthians 6:16; Ephesians 2:21</a:t>
            </a:r>
          </a:p>
          <a:p>
            <a:pPr marL="2286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Peter 2:9</a:t>
            </a:r>
            <a:r>
              <a:rPr lang="en-US" sz="2800" dirty="0">
                <a:latin typeface="Times New Roman" panose="02020603050405020304" pitchFamily="18" charset="0"/>
                <a:cs typeface="Times New Roman" panose="02020603050405020304" pitchFamily="18" charset="0"/>
              </a:rPr>
              <a:t> 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HOLY NATION</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 PEOPLE FOR</a:t>
            </a:r>
            <a:r>
              <a:rPr lang="en-US" sz="2800" dirty="0">
                <a:latin typeface="Times New Roman" panose="02020603050405020304" pitchFamily="18" charset="0"/>
                <a:cs typeface="Times New Roman" panose="02020603050405020304" pitchFamily="18" charset="0"/>
              </a:rPr>
              <a:t> </a:t>
            </a:r>
            <a:r>
              <a:rPr lang="en-US" sz="2800" i="1" dirty="0">
                <a:latin typeface="Times New Roman" panose="02020603050405020304" pitchFamily="18" charset="0"/>
                <a:cs typeface="Times New Roman" panose="02020603050405020304" pitchFamily="18" charset="0"/>
              </a:rPr>
              <a:t>God's</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OWN POSSESSION</a:t>
            </a:r>
            <a:r>
              <a:rPr lang="en-US" sz="2800" dirty="0">
                <a:latin typeface="Times New Roman" panose="02020603050405020304" pitchFamily="18" charset="0"/>
                <a:cs typeface="Times New Roman" panose="02020603050405020304" pitchFamily="18" charset="0"/>
              </a:rPr>
              <a:t>, so that you may proclaim the excellencies of Him who has called you out of darkness into His marvelous light; </a:t>
            </a:r>
            <a:br>
              <a:rPr lang="en-US" sz="2800" dirty="0">
                <a:latin typeface="Times New Roman" panose="02020603050405020304" pitchFamily="18" charset="0"/>
                <a:cs typeface="Times New Roman" panose="02020603050405020304" pitchFamily="18" charset="0"/>
              </a:rPr>
            </a:b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447826310"/>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it follows that God’s other priests who minister to God in His tabernacle/temple must likewise be consecrated as Aaron’s sons were consecrated by:</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Spirit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5:6-7 </a:t>
            </a:r>
            <a:r>
              <a:rPr lang="en-US" sz="2400" dirty="0">
                <a:latin typeface="Times New Roman" panose="02020603050405020304" pitchFamily="18" charset="0"/>
                <a:cs typeface="Times New Roman" panose="02020603050405020304" pitchFamily="18" charset="0"/>
              </a:rPr>
              <a:t>This is the One who came by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Jesus Christ; not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 only</a:t>
            </a:r>
            <a:r>
              <a:rPr lang="en-US" sz="2400" dirty="0">
                <a:solidFill>
                  <a:schemeClr val="bg1"/>
                </a:solidFill>
                <a:highlight>
                  <a:srgbClr val="FF00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but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with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 </a:t>
            </a:r>
            <a:r>
              <a:rPr lang="en-US" sz="2400" baseline="30000" dirty="0">
                <a:latin typeface="Times New Roman" panose="02020603050405020304" pitchFamily="18" charset="0"/>
                <a:cs typeface="Times New Roman" panose="02020603050405020304" pitchFamily="18" charset="0"/>
              </a:rPr>
              <a:t>7 </a:t>
            </a:r>
            <a:r>
              <a:rPr lang="en-US" sz="2400" dirty="0">
                <a:latin typeface="Times New Roman" panose="02020603050405020304" pitchFamily="18" charset="0"/>
                <a:cs typeface="Times New Roman" panose="02020603050405020304" pitchFamily="18" charset="0"/>
              </a:rPr>
              <a:t> For </a:t>
            </a:r>
            <a:r>
              <a:rPr lang="en-US" sz="2400" b="1" u="sng" dirty="0">
                <a:highlight>
                  <a:srgbClr val="FFFF00"/>
                </a:highlight>
                <a:latin typeface="Times New Roman" panose="02020603050405020304" pitchFamily="18" charset="0"/>
                <a:cs typeface="Times New Roman" panose="02020603050405020304" pitchFamily="18" charset="0"/>
              </a:rPr>
              <a:t>there are three that testify</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Spirit</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the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a:t>
            </a:r>
            <a:r>
              <a:rPr lang="en-US" sz="2400" dirty="0">
                <a:latin typeface="Times New Roman" panose="02020603050405020304" pitchFamily="18" charset="0"/>
                <a:cs typeface="Times New Roman" panose="02020603050405020304" pitchFamily="18" charset="0"/>
              </a:rPr>
              <a:t>; and the </a:t>
            </a:r>
            <a:r>
              <a:rPr lang="en-US" sz="2400" b="1" u="sng" dirty="0">
                <a:highlight>
                  <a:srgbClr val="FFFF00"/>
                </a:highlight>
                <a:latin typeface="Times New Roman" panose="02020603050405020304" pitchFamily="18" charset="0"/>
                <a:cs typeface="Times New Roman" panose="02020603050405020304" pitchFamily="18" charset="0"/>
              </a:rPr>
              <a:t>three are in agreement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19:34-35 </a:t>
            </a:r>
            <a:r>
              <a:rPr lang="en-US" sz="2400" dirty="0">
                <a:latin typeface="Times New Roman" panose="02020603050405020304" pitchFamily="18" charset="0"/>
                <a:cs typeface="Times New Roman" panose="02020603050405020304" pitchFamily="18" charset="0"/>
              </a:rPr>
              <a:t>But one of the soldiers pierced His side with a spear, and immediately </a:t>
            </a:r>
            <a:r>
              <a:rPr lang="en-US" sz="2400" b="1" u="sng" dirty="0">
                <a:solidFill>
                  <a:schemeClr val="bg1"/>
                </a:solidFill>
                <a:highlight>
                  <a:srgbClr val="FF0000"/>
                </a:highlight>
                <a:latin typeface="Times New Roman" panose="02020603050405020304" pitchFamily="18" charset="0"/>
                <a:cs typeface="Times New Roman" panose="02020603050405020304" pitchFamily="18" charset="0"/>
              </a:rPr>
              <a:t>blood and water </a:t>
            </a:r>
            <a:r>
              <a:rPr lang="en-US" sz="2400" dirty="0">
                <a:latin typeface="Times New Roman" panose="02020603050405020304" pitchFamily="18" charset="0"/>
                <a:cs typeface="Times New Roman" panose="02020603050405020304" pitchFamily="18" charset="0"/>
              </a:rPr>
              <a:t>came out. </a:t>
            </a:r>
            <a:r>
              <a:rPr lang="en-US" sz="2400" baseline="30000" dirty="0">
                <a:latin typeface="Times New Roman" panose="02020603050405020304" pitchFamily="18" charset="0"/>
                <a:cs typeface="Times New Roman" panose="02020603050405020304" pitchFamily="18" charset="0"/>
              </a:rPr>
              <a:t>35 </a:t>
            </a:r>
            <a:r>
              <a:rPr lang="en-US" sz="2400" dirty="0">
                <a:latin typeface="Times New Roman" panose="02020603050405020304" pitchFamily="18" charset="0"/>
                <a:cs typeface="Times New Roman" panose="02020603050405020304" pitchFamily="18" charset="0"/>
              </a:rPr>
              <a:t> </a:t>
            </a:r>
            <a:r>
              <a:rPr lang="en-US" sz="2400" b="1" u="sng" dirty="0">
                <a:latin typeface="Times New Roman" panose="02020603050405020304" pitchFamily="18" charset="0"/>
                <a:cs typeface="Times New Roman" panose="02020603050405020304" pitchFamily="18" charset="0"/>
              </a:rPr>
              <a:t>And he</a:t>
            </a:r>
            <a:r>
              <a:rPr lang="en-US" sz="2400" dirty="0">
                <a:latin typeface="Times New Roman" panose="02020603050405020304" pitchFamily="18" charset="0"/>
                <a:cs typeface="Times New Roman" panose="02020603050405020304" pitchFamily="18" charset="0"/>
              </a:rPr>
              <a:t> (Apostle John) who has seen has </a:t>
            </a:r>
            <a:r>
              <a:rPr lang="en-US" sz="2400" b="1" u="sng" dirty="0">
                <a:highlight>
                  <a:srgbClr val="FFFF00"/>
                </a:highlight>
                <a:latin typeface="Times New Roman" panose="02020603050405020304" pitchFamily="18" charset="0"/>
                <a:cs typeface="Times New Roman" panose="02020603050405020304" pitchFamily="18" charset="0"/>
              </a:rPr>
              <a:t>testified</a:t>
            </a:r>
            <a:r>
              <a:rPr lang="en-US" sz="2400" b="1" u="sng" dirty="0">
                <a:latin typeface="Times New Roman" panose="02020603050405020304" pitchFamily="18" charset="0"/>
                <a:cs typeface="Times New Roman" panose="02020603050405020304" pitchFamily="18" charset="0"/>
              </a:rPr>
              <a:t>,</a:t>
            </a:r>
            <a:r>
              <a:rPr lang="en-US" sz="2400" dirty="0">
                <a:latin typeface="Times New Roman" panose="02020603050405020304" pitchFamily="18" charset="0"/>
                <a:cs typeface="Times New Roman" panose="02020603050405020304" pitchFamily="18" charset="0"/>
              </a:rPr>
              <a:t> and his </a:t>
            </a:r>
            <a:r>
              <a:rPr lang="en-US" sz="2400" b="1" u="sng" dirty="0">
                <a:highlight>
                  <a:srgbClr val="FFFF00"/>
                </a:highlight>
                <a:latin typeface="Times New Roman" panose="02020603050405020304" pitchFamily="18" charset="0"/>
                <a:cs typeface="Times New Roman" panose="02020603050405020304" pitchFamily="18" charset="0"/>
              </a:rPr>
              <a:t>testimony is true</a:t>
            </a:r>
            <a:r>
              <a:rPr lang="en-US" sz="2400" dirty="0">
                <a:latin typeface="Times New Roman" panose="02020603050405020304" pitchFamily="18" charset="0"/>
                <a:cs typeface="Times New Roman" panose="02020603050405020304" pitchFamily="18" charset="0"/>
              </a:rPr>
              <a:t>; and he knows that he is telling the truth, so that you also may believe.</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2469680344"/>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5:6</a:t>
            </a:r>
            <a:r>
              <a:rPr lang="en-US" sz="2400" dirty="0">
                <a:latin typeface="Times New Roman" panose="02020603050405020304" pitchFamily="18" charset="0"/>
                <a:cs typeface="Times New Roman" panose="02020603050405020304" pitchFamily="18" charset="0"/>
              </a:rPr>
              <a:t>… It is the </a:t>
            </a:r>
            <a:r>
              <a:rPr lang="en-US" sz="2400" b="1" u="sng" dirty="0">
                <a:highlight>
                  <a:srgbClr val="FFFF00"/>
                </a:highlight>
                <a:latin typeface="Times New Roman" panose="02020603050405020304" pitchFamily="18" charset="0"/>
                <a:cs typeface="Times New Roman" panose="02020603050405020304" pitchFamily="18" charset="0"/>
              </a:rPr>
              <a:t>Spirit who testifies</a:t>
            </a:r>
            <a:r>
              <a:rPr lang="en-US" sz="2400" dirty="0">
                <a:latin typeface="Times New Roman" panose="02020603050405020304" pitchFamily="18" charset="0"/>
                <a:cs typeface="Times New Roman" panose="02020603050405020304" pitchFamily="18" charset="0"/>
              </a:rPr>
              <a:t>, because the Spirit is the truth.</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John 5:11 </a:t>
            </a:r>
            <a:r>
              <a:rPr lang="en-US" sz="2400" dirty="0">
                <a:latin typeface="Times New Roman" panose="02020603050405020304" pitchFamily="18" charset="0"/>
                <a:cs typeface="Times New Roman" panose="02020603050405020304" pitchFamily="18" charset="0"/>
              </a:rPr>
              <a:t>And the (Spirit’s) </a:t>
            </a:r>
            <a:r>
              <a:rPr lang="en-US" sz="2400" b="1" u="sng" dirty="0">
                <a:highlight>
                  <a:srgbClr val="FFFF00"/>
                </a:highlight>
                <a:latin typeface="Times New Roman" panose="02020603050405020304" pitchFamily="18" charset="0"/>
                <a:cs typeface="Times New Roman" panose="02020603050405020304" pitchFamily="18" charset="0"/>
              </a:rPr>
              <a:t>testimony is this</a:t>
            </a:r>
            <a:r>
              <a:rPr lang="en-US" sz="2400" dirty="0">
                <a:latin typeface="Times New Roman" panose="02020603050405020304" pitchFamily="18" charset="0"/>
                <a:cs typeface="Times New Roman" panose="02020603050405020304" pitchFamily="18" charset="0"/>
              </a:rPr>
              <a:t>, that </a:t>
            </a:r>
            <a:r>
              <a:rPr lang="en-US" sz="2400" b="1" u="sng" dirty="0">
                <a:latin typeface="Times New Roman" panose="02020603050405020304" pitchFamily="18" charset="0"/>
                <a:cs typeface="Times New Roman" panose="02020603050405020304" pitchFamily="18" charset="0"/>
              </a:rPr>
              <a:t>God has given us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and this life is in His Son.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Spirit</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8:16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Himself testifies </a:t>
            </a:r>
            <a:r>
              <a:rPr lang="en-US" sz="2400" dirty="0">
                <a:latin typeface="Times New Roman" panose="02020603050405020304" pitchFamily="18" charset="0"/>
                <a:cs typeface="Times New Roman" panose="02020603050405020304" pitchFamily="18" charset="0"/>
              </a:rPr>
              <a:t>with our spirit that </a:t>
            </a:r>
            <a:r>
              <a:rPr lang="en-US" sz="2400" b="1" u="sng" dirty="0">
                <a:latin typeface="Times New Roman" panose="02020603050405020304" pitchFamily="18" charset="0"/>
                <a:cs typeface="Times New Roman" panose="02020603050405020304" pitchFamily="18" charset="0"/>
              </a:rPr>
              <a:t>we are </a:t>
            </a:r>
            <a:r>
              <a:rPr lang="en-US" sz="2400" b="1" u="sng" dirty="0">
                <a:highlight>
                  <a:srgbClr val="FFFF00"/>
                </a:highlight>
                <a:latin typeface="Times New Roman" panose="02020603050405020304" pitchFamily="18" charset="0"/>
                <a:cs typeface="Times New Roman" panose="02020603050405020304" pitchFamily="18" charset="0"/>
              </a:rPr>
              <a:t>children of God</a:t>
            </a:r>
            <a:r>
              <a:rPr lang="en-US" sz="2000" dirty="0">
                <a:latin typeface="Times New Roman" panose="02020603050405020304" pitchFamily="18" charset="0"/>
                <a:cs typeface="Times New Roman" panose="02020603050405020304" pitchFamily="18" charset="0"/>
              </a:rPr>
              <a:t>, </a:t>
            </a: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Water</a:t>
            </a:r>
          </a:p>
          <a:p>
            <a:pPr marL="571500" marR="0" indent="-342900">
              <a:spcBef>
                <a:spcPts val="0"/>
              </a:spcBef>
              <a:spcAft>
                <a:spcPts val="0"/>
              </a:spcAft>
              <a:buFont typeface="Arial" panose="020B0604020202020204" pitchFamily="34" charset="0"/>
              <a:buChar char="•"/>
            </a:pPr>
            <a:r>
              <a:rPr lang="en-US" sz="2000" dirty="0">
                <a:latin typeface="Times New Roman" panose="02020603050405020304" pitchFamily="18" charset="0"/>
                <a:ea typeface="Calibri" panose="020F0502020204030204" pitchFamily="34" charset="0"/>
                <a:cs typeface="Times New Roman" panose="02020603050405020304" pitchFamily="18" charset="0"/>
              </a:rPr>
              <a:t>Blood</a:t>
            </a: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Spirit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Tree>
    <p:extLst>
      <p:ext uri="{BB962C8B-B14F-4D97-AF65-F5344CB8AC3E}">
        <p14:creationId xmlns:p14="http://schemas.microsoft.com/office/powerpoint/2010/main" val="3001033837"/>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14050" y="1181924"/>
            <a:ext cx="11644370" cy="5262979"/>
          </a:xfrm>
          <a:prstGeom prst="rect">
            <a:avLst/>
          </a:prstGeom>
          <a:noFill/>
        </p:spPr>
        <p:txBody>
          <a:bodyPr wrap="square" rtlCol="0">
            <a:spAutoFit/>
          </a:bodyPr>
          <a:lstStyle/>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World Population: </a:t>
            </a:r>
            <a:r>
              <a:rPr lang="en-US" sz="2400" dirty="0">
                <a:latin typeface="Times New Roman" panose="02020603050405020304" pitchFamily="18" charset="0"/>
                <a:ea typeface="Calibri" panose="020F0502020204030204" pitchFamily="34" charset="0"/>
                <a:cs typeface="Times New Roman" panose="02020603050405020304" pitchFamily="18" charset="0"/>
              </a:rPr>
              <a:t>8 Billion</a:t>
            </a: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Christian Population: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2.6 Billion</a:t>
            </a: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Percent Christian: </a:t>
            </a:r>
            <a:r>
              <a:rPr lang="en-US" sz="2400" dirty="0">
                <a:latin typeface="Times New Roman" panose="02020603050405020304" pitchFamily="18" charset="0"/>
                <a:ea typeface="Calibri" panose="020F0502020204030204" pitchFamily="34" charset="0"/>
                <a:cs typeface="Times New Roman" panose="02020603050405020304" pitchFamily="18" charset="0"/>
              </a:rPr>
              <a:t>33%</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Vast Majority of Christian Denominations do not believe baptism is essential for salvation.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Metonymy</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If assume 90% of all Christians do not believe in efficacy of baptism</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Only about 3% of the entire world believes in baptism for salvation.</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Most (but not all) Christian denominations still practice baptism as the outward sign of an inward grace:</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Aspersion - Sprinkling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Affusion - </a:t>
            </a:r>
            <a:r>
              <a:rPr lang="en-US" sz="2400" dirty="0">
                <a:solidFill>
                  <a:srgbClr val="202122"/>
                </a:solidFill>
                <a:latin typeface="Times New Roman" panose="02020603050405020304" pitchFamily="18" charset="0"/>
                <a:cs typeface="Times New Roman" panose="02020603050405020304" pitchFamily="18" charset="0"/>
              </a:rPr>
              <a:t>P</a:t>
            </a:r>
            <a:r>
              <a:rPr lang="en-US" sz="2400" i="0" dirty="0">
                <a:solidFill>
                  <a:srgbClr val="202122"/>
                </a:solidFill>
                <a:effectLst/>
                <a:latin typeface="Times New Roman" panose="02020603050405020304" pitchFamily="18" charset="0"/>
                <a:cs typeface="Times New Roman" panose="02020603050405020304" pitchFamily="18" charset="0"/>
              </a:rPr>
              <a:t>ouring </a:t>
            </a:r>
          </a:p>
          <a:p>
            <a:pPr marL="742950" lvl="1" indent="-285750">
              <a:buFont typeface="Arial" panose="020B0604020202020204" pitchFamily="34" charset="0"/>
              <a:buChar char="•"/>
            </a:pPr>
            <a:r>
              <a:rPr lang="en-US" sz="2400" i="0" dirty="0">
                <a:solidFill>
                  <a:srgbClr val="202122"/>
                </a:solidFill>
                <a:effectLst/>
                <a:latin typeface="Times New Roman" panose="02020603050405020304" pitchFamily="18" charset="0"/>
                <a:cs typeface="Times New Roman" panose="02020603050405020304" pitchFamily="18" charset="0"/>
              </a:rPr>
              <a:t>Immersion - Submersion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95082681"/>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324535"/>
          </a:xfrm>
          <a:prstGeom prst="rect">
            <a:avLst/>
          </a:prstGeom>
          <a:noFill/>
        </p:spPr>
        <p:txBody>
          <a:bodyPr wrap="square" rtlCol="0">
            <a:spAutoFit/>
          </a:bodyPr>
          <a:lstStyle/>
          <a:p>
            <a:pPr marL="228600"/>
            <a:r>
              <a:rPr lang="en-US" sz="2000" b="0" i="0" dirty="0">
                <a:solidFill>
                  <a:srgbClr val="081C2A"/>
                </a:solidFill>
                <a:effectLst/>
                <a:latin typeface="system-ui"/>
              </a:rPr>
              <a:t> </a:t>
            </a:r>
            <a:r>
              <a:rPr lang="en-US" sz="2800" b="0" i="0" dirty="0">
                <a:solidFill>
                  <a:srgbClr val="081C2A"/>
                </a:solidFill>
                <a:effectLst/>
                <a:latin typeface="Times New Roman" panose="02020603050405020304" pitchFamily="18" charset="0"/>
                <a:cs typeface="Times New Roman" panose="02020603050405020304" pitchFamily="18" charset="0"/>
              </a:rPr>
              <a:t>The changing of God’s word by declaring literal words as figurative or symbolic </a:t>
            </a:r>
          </a:p>
          <a:p>
            <a:pPr marL="228600"/>
            <a:endParaRPr lang="en-US" sz="2800" dirty="0">
              <a:solidFill>
                <a:srgbClr val="081C2A"/>
              </a:solidFill>
              <a:latin typeface="system-ui"/>
              <a:cs typeface="Times New Roman" panose="02020603050405020304" pitchFamily="18" charset="0"/>
            </a:endParaRPr>
          </a:p>
          <a:p>
            <a:pPr marL="228600"/>
            <a:r>
              <a:rPr lang="en-US" sz="2800" b="1" dirty="0">
                <a:latin typeface="Times New Roman" panose="02020603050405020304" pitchFamily="18" charset="0"/>
                <a:cs typeface="Times New Roman" panose="02020603050405020304" pitchFamily="18" charset="0"/>
              </a:rPr>
              <a:t>Acts 22:16 (Ananias speaking to Paul) </a:t>
            </a:r>
            <a:r>
              <a:rPr lang="en-US" sz="2800" dirty="0">
                <a:latin typeface="Times New Roman" panose="02020603050405020304" pitchFamily="18" charset="0"/>
                <a:cs typeface="Times New Roman" panose="02020603050405020304" pitchFamily="18" charset="0"/>
              </a:rPr>
              <a:t>'Now why do you delay? Get up and </a:t>
            </a:r>
            <a:r>
              <a:rPr lang="en-US" sz="2800" b="1" u="sng" dirty="0">
                <a:highlight>
                  <a:srgbClr val="FFFF00"/>
                </a:highlight>
                <a:latin typeface="Times New Roman" panose="02020603050405020304" pitchFamily="18" charset="0"/>
                <a:cs typeface="Times New Roman" panose="02020603050405020304" pitchFamily="18" charset="0"/>
              </a:rPr>
              <a:t>be baptized, and wash away your sins</a:t>
            </a:r>
            <a:r>
              <a:rPr lang="en-US" sz="2800" dirty="0">
                <a:latin typeface="Times New Roman" panose="02020603050405020304" pitchFamily="18" charset="0"/>
                <a:cs typeface="Times New Roman" panose="02020603050405020304" pitchFamily="18" charset="0"/>
              </a:rPr>
              <a:t>, calling on His name.' </a:t>
            </a:r>
            <a:br>
              <a:rPr lang="en-US" sz="2800" dirty="0">
                <a:latin typeface="Times New Roman" panose="02020603050405020304" pitchFamily="18" charset="0"/>
                <a:cs typeface="Times New Roman" panose="02020603050405020304" pitchFamily="18" charset="0"/>
              </a:rPr>
            </a:br>
            <a:endParaRPr lang="en-US" sz="2800" b="0" i="0" dirty="0">
              <a:solidFill>
                <a:srgbClr val="081C2A"/>
              </a:solidFill>
              <a:effectLst/>
              <a:latin typeface="system-ui"/>
            </a:endParaRPr>
          </a:p>
          <a:p>
            <a:pPr marL="228600" marR="0">
              <a:spcBef>
                <a:spcPts val="0"/>
              </a:spcBef>
              <a:spcAft>
                <a:spcPts val="0"/>
              </a:spcAft>
            </a:pPr>
            <a:endParaRPr lang="en-US" sz="2800" dirty="0">
              <a:solidFill>
                <a:srgbClr val="081C2A"/>
              </a:solidFill>
              <a:latin typeface="system-ui"/>
            </a:endParaRPr>
          </a:p>
          <a:p>
            <a:pPr marL="228600" marR="0">
              <a:spcBef>
                <a:spcPts val="0"/>
              </a:spcBef>
              <a:spcAft>
                <a:spcPts val="0"/>
              </a:spcAft>
            </a:pPr>
            <a:r>
              <a:rPr lang="en-US" sz="2800" b="0" i="0" dirty="0">
                <a:solidFill>
                  <a:srgbClr val="081C2A"/>
                </a:solidFill>
                <a:effectLst/>
                <a:latin typeface="Times New Roman" panose="02020603050405020304" pitchFamily="18" charset="0"/>
                <a:cs typeface="Times New Roman" panose="02020603050405020304" pitchFamily="18" charset="0"/>
              </a:rPr>
              <a:t>“Concerning the words, ‘be baptized, and wash away your sins,’ because </a:t>
            </a:r>
            <a:r>
              <a:rPr lang="en-US" sz="2800" b="1" i="0" dirty="0">
                <a:solidFill>
                  <a:srgbClr val="081C2A"/>
                </a:solidFill>
                <a:effectLst/>
                <a:latin typeface="Times New Roman" panose="02020603050405020304" pitchFamily="18" charset="0"/>
                <a:cs typeface="Times New Roman" panose="02020603050405020304" pitchFamily="18" charset="0"/>
              </a:rPr>
              <a:t>Paul was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already cleansed spiritually </a:t>
            </a:r>
            <a:r>
              <a:rPr lang="en-US" sz="2800" b="1" i="0" dirty="0">
                <a:solidFill>
                  <a:srgbClr val="081C2A"/>
                </a:solidFill>
                <a:effectLst/>
                <a:latin typeface="Times New Roman" panose="02020603050405020304" pitchFamily="18" charset="0"/>
                <a:cs typeface="Times New Roman" panose="02020603050405020304" pitchFamily="18" charset="0"/>
              </a:rPr>
              <a:t>at the time Christ appeared to him</a:t>
            </a:r>
            <a:r>
              <a:rPr lang="en-US" sz="2800" b="0" i="0" dirty="0">
                <a:solidFill>
                  <a:srgbClr val="081C2A"/>
                </a:solidFill>
                <a:effectLst/>
                <a:latin typeface="Times New Roman" panose="02020603050405020304" pitchFamily="18" charset="0"/>
                <a:cs typeface="Times New Roman" panose="02020603050405020304" pitchFamily="18" charset="0"/>
              </a:rPr>
              <a:t>, these words </a:t>
            </a:r>
            <a:r>
              <a:rPr lang="en-US" sz="2800" b="1" i="0" u="sng" dirty="0">
                <a:solidFill>
                  <a:srgbClr val="081C2A"/>
                </a:solidFill>
                <a:effectLst/>
                <a:latin typeface="Times New Roman" panose="02020603050405020304" pitchFamily="18" charset="0"/>
                <a:cs typeface="Times New Roman" panose="02020603050405020304" pitchFamily="18" charset="0"/>
              </a:rPr>
              <a:t>must refer to the </a:t>
            </a:r>
            <a:r>
              <a:rPr lang="en-US" sz="2800" b="1" i="0" u="sng" dirty="0">
                <a:solidFill>
                  <a:srgbClr val="081C2A"/>
                </a:solidFill>
                <a:effectLst/>
                <a:highlight>
                  <a:srgbClr val="FFFF00"/>
                </a:highlight>
                <a:latin typeface="Times New Roman" panose="02020603050405020304" pitchFamily="18" charset="0"/>
                <a:cs typeface="Times New Roman" panose="02020603050405020304" pitchFamily="18" charset="0"/>
              </a:rPr>
              <a:t>symbolism </a:t>
            </a:r>
            <a:r>
              <a:rPr lang="en-US" sz="2800" b="1" i="0" u="sng" dirty="0">
                <a:solidFill>
                  <a:srgbClr val="081C2A"/>
                </a:solidFill>
                <a:effectLst/>
                <a:latin typeface="Times New Roman" panose="02020603050405020304" pitchFamily="18" charset="0"/>
                <a:cs typeface="Times New Roman" panose="02020603050405020304" pitchFamily="18" charset="0"/>
              </a:rPr>
              <a:t>of baptism</a:t>
            </a:r>
            <a:r>
              <a:rPr lang="en-US" sz="2800" b="0" i="0" dirty="0">
                <a:solidFill>
                  <a:srgbClr val="081C2A"/>
                </a:solidFill>
                <a:effectLst/>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dirty="0">
              <a:solidFill>
                <a:srgbClr val="081C2A"/>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376276"/>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693866"/>
          </a:xfrm>
          <a:prstGeom prst="rect">
            <a:avLst/>
          </a:prstGeom>
          <a:noFill/>
        </p:spPr>
        <p:txBody>
          <a:bodyPr wrap="square" rtlCol="0">
            <a:spAutoFit/>
          </a:bodyPr>
          <a:lstStyle/>
          <a:p>
            <a:pPr marL="228600"/>
            <a:r>
              <a:rPr lang="en-US" sz="2800" b="0" i="0" dirty="0">
                <a:solidFill>
                  <a:srgbClr val="081C2A"/>
                </a:solidFill>
                <a:effectLst/>
                <a:latin typeface="system-ui"/>
              </a:rPr>
              <a:t> </a:t>
            </a:r>
            <a:r>
              <a:rPr lang="en-US" sz="2400" dirty="0">
                <a:latin typeface="Times New Roman" panose="02020603050405020304" pitchFamily="18" charset="0"/>
                <a:cs typeface="Times New Roman" panose="02020603050405020304" pitchFamily="18" charset="0"/>
              </a:rPr>
              <a:t>Why is this so Important?</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If God’s word is understood by scripture’s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literal words</a:t>
            </a:r>
            <a:r>
              <a:rPr lang="en-US" sz="2400" dirty="0">
                <a:latin typeface="Times New Roman" panose="02020603050405020304" pitchFamily="18" charset="0"/>
                <a:ea typeface="Calibri" panose="020F0502020204030204" pitchFamily="34" charset="0"/>
                <a:cs typeface="Times New Roman" panose="02020603050405020304" pitchFamily="18" charset="0"/>
              </a:rPr>
              <a:t>, then baptism (combined with faith, repentance, and confession) is essential for:</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Washing away sins – purification - holiness - sinlessness</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Union with Christ</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Becoming God’s children</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Admission into the Church and the Kingdom</a:t>
            </a:r>
          </a:p>
          <a:p>
            <a:pPr marL="5715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Entrance into Heaven.  1 Corinthians 15:24;</a:t>
            </a:r>
            <a:r>
              <a:rPr lang="en-US" sz="2400" dirty="0">
                <a:latin typeface="Times New Roman" panose="02020603050405020304" pitchFamily="18" charset="0"/>
                <a:ea typeface="Calibri" panose="020F0502020204030204" pitchFamily="34" charset="0"/>
                <a:cs typeface="Times New Roman" panose="02020603050405020304" pitchFamily="18" charset="0"/>
              </a:rPr>
              <a:t> Revelation 19:7; 21:2, 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1 Corinthians 15:24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the end (of the age), when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hands over </a:t>
            </a:r>
            <a:r>
              <a:rPr lang="en-US" sz="2400" b="1" u="sng" dirty="0">
                <a:highlight>
                  <a:srgbClr val="FFFF00"/>
                </a:highlight>
                <a:latin typeface="Times New Roman" panose="02020603050405020304" pitchFamily="18" charset="0"/>
                <a:cs typeface="Times New Roman" panose="02020603050405020304" pitchFamily="18" charset="0"/>
              </a:rPr>
              <a:t>the kingdom </a:t>
            </a:r>
            <a:r>
              <a:rPr lang="en-US" sz="2400" dirty="0">
                <a:latin typeface="Times New Roman" panose="02020603050405020304" pitchFamily="18" charset="0"/>
                <a:cs typeface="Times New Roman" panose="02020603050405020304" pitchFamily="18" charset="0"/>
              </a:rPr>
              <a:t>to the </a:t>
            </a:r>
            <a:r>
              <a:rPr lang="en-US" sz="2400" b="1" u="sng" dirty="0">
                <a:highlight>
                  <a:srgbClr val="FFFF00"/>
                </a:highlight>
                <a:latin typeface="Times New Roman" panose="02020603050405020304" pitchFamily="18" charset="0"/>
                <a:cs typeface="Times New Roman" panose="02020603050405020304" pitchFamily="18" charset="0"/>
              </a:rPr>
              <a:t>God and Father</a:t>
            </a:r>
            <a:r>
              <a:rPr lang="en-US" sz="2400" dirty="0">
                <a:latin typeface="Times New Roman" panose="02020603050405020304" pitchFamily="18" charset="0"/>
                <a:cs typeface="Times New Roman" panose="02020603050405020304" pitchFamily="18" charset="0"/>
              </a:rPr>
              <a:t>, when He has abolished all rule and all authority and power (all worldly, secular, and spiritual powers that opposed God).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7962867"/>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graphicFrame>
        <p:nvGraphicFramePr>
          <p:cNvPr id="2" name="Table 1">
            <a:extLst>
              <a:ext uri="{FF2B5EF4-FFF2-40B4-BE49-F238E27FC236}">
                <a16:creationId xmlns:a16="http://schemas.microsoft.com/office/drawing/2014/main" id="{8912DF52-1C62-CB72-5B00-92B05FF0AC2D}"/>
              </a:ext>
            </a:extLst>
          </p:cNvPr>
          <p:cNvGraphicFramePr>
            <a:graphicFrameLocks noGrp="1"/>
          </p:cNvGraphicFramePr>
          <p:nvPr>
            <p:extLst>
              <p:ext uri="{D42A27DB-BD31-4B8C-83A1-F6EECF244321}">
                <p14:modId xmlns:p14="http://schemas.microsoft.com/office/powerpoint/2010/main" val="2051279844"/>
              </p:ext>
            </p:extLst>
          </p:nvPr>
        </p:nvGraphicFramePr>
        <p:xfrm>
          <a:off x="639482" y="1625600"/>
          <a:ext cx="10913036" cy="2510118"/>
        </p:xfrm>
        <a:graphic>
          <a:graphicData uri="http://schemas.openxmlformats.org/drawingml/2006/table">
            <a:tbl>
              <a:tblPr>
                <a:tableStyleId>{5C22544A-7EE6-4342-B048-85BDC9FD1C3A}</a:tableStyleId>
              </a:tblPr>
              <a:tblGrid>
                <a:gridCol w="2125292">
                  <a:extLst>
                    <a:ext uri="{9D8B030D-6E8A-4147-A177-3AD203B41FA5}">
                      <a16:colId xmlns:a16="http://schemas.microsoft.com/office/drawing/2014/main" val="4152454602"/>
                    </a:ext>
                  </a:extLst>
                </a:gridCol>
                <a:gridCol w="2230629">
                  <a:extLst>
                    <a:ext uri="{9D8B030D-6E8A-4147-A177-3AD203B41FA5}">
                      <a16:colId xmlns:a16="http://schemas.microsoft.com/office/drawing/2014/main" val="4188387493"/>
                    </a:ext>
                  </a:extLst>
                </a:gridCol>
                <a:gridCol w="6557115">
                  <a:extLst>
                    <a:ext uri="{9D8B030D-6E8A-4147-A177-3AD203B41FA5}">
                      <a16:colId xmlns:a16="http://schemas.microsoft.com/office/drawing/2014/main" val="568083078"/>
                    </a:ext>
                  </a:extLst>
                </a:gridCol>
              </a:tblGrid>
              <a:tr h="549835">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English</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Greek</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lgn="ctr">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Definition</a:t>
                      </a:r>
                      <a:endParaRPr lang="en-US" sz="2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solidFill>
                      <a:schemeClr val="accent6">
                        <a:lumMod val="75000"/>
                      </a:schemeClr>
                    </a:solidFill>
                  </a:tcPr>
                </a:tc>
                <a:extLst>
                  <a:ext uri="{0D108BD9-81ED-4DB2-BD59-A6C34878D82A}">
                    <a16:rowId xmlns:a16="http://schemas.microsoft.com/office/drawing/2014/main" val="3722119784"/>
                  </a:ext>
                </a:extLst>
              </a:tr>
              <a:tr h="681318">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To Dip</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dirty="0" err="1">
                          <a:solidFill>
                            <a:schemeClr val="bg1"/>
                          </a:solidFill>
                          <a:effectLst/>
                          <a:latin typeface="Times New Roman" panose="02020603050405020304" pitchFamily="18" charset="0"/>
                          <a:cs typeface="Times New Roman" panose="02020603050405020304" pitchFamily="18" charset="0"/>
                        </a:rPr>
                        <a:t>Baph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to Dip - Root Word</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048602150"/>
                  </a:ext>
                </a:extLst>
              </a:tr>
              <a:tr h="645459">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Baptize</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Baptizo</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Verb – To immerse, dip, sink, or wash</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3935321777"/>
                  </a:ext>
                </a:extLst>
              </a:tr>
              <a:tr h="633506">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Baptism</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75000"/>
                      </a:schemeClr>
                    </a:solidFill>
                  </a:tcPr>
                </a:tc>
                <a:tc>
                  <a:txBody>
                    <a:bodyPr/>
                    <a:lstStyle/>
                    <a:p>
                      <a:pPr marL="0" marR="0">
                        <a:spcBef>
                          <a:spcPts val="0"/>
                        </a:spcBef>
                        <a:spcAft>
                          <a:spcPts val="0"/>
                        </a:spcAft>
                      </a:pPr>
                      <a:r>
                        <a:rPr lang="en-US" sz="2800" b="1">
                          <a:solidFill>
                            <a:schemeClr val="bg1"/>
                          </a:solidFill>
                          <a:effectLst/>
                          <a:latin typeface="Times New Roman" panose="02020603050405020304" pitchFamily="18" charset="0"/>
                          <a:cs typeface="Times New Roman" panose="02020603050405020304" pitchFamily="18" charset="0"/>
                        </a:rPr>
                        <a:t>Baptisma</a:t>
                      </a:r>
                      <a:endParaRPr lang="en-US" sz="2800" b="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tc>
                  <a:txBody>
                    <a:bodyPr/>
                    <a:lstStyle/>
                    <a:p>
                      <a:pPr marL="0" marR="0">
                        <a:spcBef>
                          <a:spcPts val="0"/>
                        </a:spcBef>
                        <a:spcAft>
                          <a:spcPts val="0"/>
                        </a:spcAft>
                      </a:pPr>
                      <a:r>
                        <a:rPr lang="en-US" sz="2800" b="1" dirty="0">
                          <a:solidFill>
                            <a:schemeClr val="bg1"/>
                          </a:solidFill>
                          <a:effectLst/>
                          <a:latin typeface="Times New Roman" panose="02020603050405020304" pitchFamily="18" charset="0"/>
                          <a:cs typeface="Times New Roman" panose="02020603050405020304" pitchFamily="18" charset="0"/>
                        </a:rPr>
                        <a:t>Noun – An immersion, dipping or sinking</a:t>
                      </a:r>
                      <a:endParaRPr lang="en-US" sz="28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6">
                        <a:lumMod val="50000"/>
                      </a:schemeClr>
                    </a:solidFill>
                  </a:tcPr>
                </a:tc>
                <a:extLst>
                  <a:ext uri="{0D108BD9-81ED-4DB2-BD59-A6C34878D82A}">
                    <a16:rowId xmlns:a16="http://schemas.microsoft.com/office/drawing/2014/main" val="217104317"/>
                  </a:ext>
                </a:extLst>
              </a:tr>
            </a:tbl>
          </a:graphicData>
        </a:graphic>
      </p:graphicFrame>
    </p:spTree>
    <p:extLst>
      <p:ext uri="{BB962C8B-B14F-4D97-AF65-F5344CB8AC3E}">
        <p14:creationId xmlns:p14="http://schemas.microsoft.com/office/powerpoint/2010/main" val="1691716967"/>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 Immersion into Water</a:t>
            </a:r>
          </a:p>
        </p:txBody>
      </p:sp>
      <p:sp>
        <p:nvSpPr>
          <p:cNvPr id="3" name="TextBox 2">
            <a:extLst>
              <a:ext uri="{FF2B5EF4-FFF2-40B4-BE49-F238E27FC236}">
                <a16:creationId xmlns:a16="http://schemas.microsoft.com/office/drawing/2014/main" id="{C38C3E5C-6608-7B44-8960-EC6DF1E1472E}"/>
              </a:ext>
            </a:extLst>
          </p:cNvPr>
          <p:cNvSpPr txBox="1"/>
          <p:nvPr/>
        </p:nvSpPr>
        <p:spPr>
          <a:xfrm>
            <a:off x="-60548" y="856357"/>
            <a:ext cx="11644370" cy="6001643"/>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3:11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for me,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 with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repentance,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3:16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came up immediately from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behold, the heavens were opened, and he saw the Spirit of God 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8:36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(Philip and </a:t>
            </a:r>
            <a:r>
              <a:rPr lang="en-US" sz="2400" dirty="0">
                <a:latin typeface="Times New Roman" panose="02020603050405020304" pitchFamily="18" charset="0"/>
                <a:ea typeface="Calibri" panose="020F0502020204030204" pitchFamily="34" charset="0"/>
                <a:cs typeface="Times New Roman" panose="02020603050405020304" pitchFamily="18" charset="0"/>
              </a:rPr>
              <a:t>the Ethiopian </a:t>
            </a:r>
            <a:r>
              <a:rPr lang="en-US" sz="2400" dirty="0" err="1">
                <a:latin typeface="Times New Roman" panose="02020603050405020304" pitchFamily="18" charset="0"/>
                <a:ea typeface="Calibri" panose="020F0502020204030204" pitchFamily="34" charset="0"/>
                <a:cs typeface="Times New Roman" panose="02020603050405020304" pitchFamily="18" charset="0"/>
              </a:rPr>
              <a:t>Eunoch</a:t>
            </a:r>
            <a:r>
              <a:rPr lang="en-US" sz="2400" dirty="0">
                <a:latin typeface="Times New Roman" panose="02020603050405020304" pitchFamily="18" charset="0"/>
                <a:ea typeface="Calibri" panose="020F0502020204030204" pitchFamily="34" charset="0"/>
                <a:cs typeface="Times New Roman" panose="02020603050405020304" pitchFamily="18" charset="0"/>
              </a:rPr>
              <a:t> studying Isaiah 53)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went along the road they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came to some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 eunuch *said,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Look!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What prevents me from being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he ordered the chariot to stop;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both</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went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down into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Philip as well as the eunuch,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baptized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39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they came up out of the water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Matthew 28:19 </a:t>
            </a:r>
            <a:r>
              <a:rPr lang="en-US" sz="2400" dirty="0">
                <a:latin typeface="Times New Roman" panose="02020603050405020304" pitchFamily="18" charset="0"/>
                <a:cs typeface="Times New Roman" panose="02020603050405020304" pitchFamily="18" charset="0"/>
              </a:rPr>
              <a:t>"Go therefore and make disciples of all the nations, </a:t>
            </a:r>
            <a:r>
              <a:rPr lang="en-US" sz="2400" b="1" u="sng" dirty="0">
                <a:highlight>
                  <a:srgbClr val="FFFF00"/>
                </a:highlight>
                <a:latin typeface="Times New Roman" panose="02020603050405020304" pitchFamily="18" charset="0"/>
                <a:cs typeface="Times New Roman" panose="02020603050405020304" pitchFamily="18" charset="0"/>
              </a:rPr>
              <a:t>baptizing them </a:t>
            </a:r>
            <a:r>
              <a:rPr lang="en-US" sz="2400" dirty="0">
                <a:latin typeface="Times New Roman" panose="02020603050405020304" pitchFamily="18" charset="0"/>
                <a:cs typeface="Times New Roman" panose="02020603050405020304" pitchFamily="18" charset="0"/>
              </a:rPr>
              <a:t>in the name of the Father and the Son and the Holy Spirit, </a:t>
            </a:r>
          </a:p>
          <a:p>
            <a:pPr marL="571500" indent="-34290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571500" indent="-342900">
              <a:buFont typeface="Arial" panose="020B0604020202020204" pitchFamily="34" charset="0"/>
              <a:buChar char="•"/>
            </a:pPr>
            <a:r>
              <a:rPr lang="en-US" sz="2400" b="1" dirty="0">
                <a:latin typeface="Times New Roman" panose="02020603050405020304" pitchFamily="18" charset="0"/>
                <a:cs typeface="Times New Roman" panose="02020603050405020304" pitchFamily="18" charset="0"/>
              </a:rPr>
              <a:t>Acts 22:16 </a:t>
            </a:r>
            <a:r>
              <a:rPr lang="en-US" sz="2400" dirty="0">
                <a:latin typeface="Times New Roman" panose="02020603050405020304" pitchFamily="18" charset="0"/>
                <a:cs typeface="Times New Roman" panose="02020603050405020304" pitchFamily="18" charset="0"/>
              </a:rPr>
              <a:t>…</a:t>
            </a:r>
            <a:r>
              <a:rPr lang="en-US" sz="2400" b="1" u="sng" dirty="0">
                <a:highlight>
                  <a:srgbClr val="FFFF00"/>
                </a:highlight>
                <a:latin typeface="Times New Roman" panose="02020603050405020304" pitchFamily="18" charset="0"/>
                <a:cs typeface="Times New Roman" panose="02020603050405020304" pitchFamily="18" charset="0"/>
              </a:rPr>
              <a:t>be baptized</a:t>
            </a:r>
            <a:r>
              <a:rPr lang="en-US" sz="2400" dirty="0">
                <a:latin typeface="Times New Roman" panose="02020603050405020304" pitchFamily="18" charset="0"/>
                <a:cs typeface="Times New Roman" panose="02020603050405020304" pitchFamily="18" charset="0"/>
              </a:rPr>
              <a:t>, and wash away your sins, calling on His name.'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C61711FD-1246-BCC5-7835-010433E0F27D}"/>
              </a:ext>
            </a:extLst>
          </p:cNvPr>
          <p:cNvCxnSpPr/>
          <p:nvPr/>
        </p:nvCxnSpPr>
        <p:spPr>
          <a:xfrm>
            <a:off x="2520950" y="4254500"/>
            <a:ext cx="647700" cy="217170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6D510DD3-BFD9-036E-B55C-67D61FC8D6AD}"/>
              </a:ext>
            </a:extLst>
          </p:cNvPr>
          <p:cNvCxnSpPr>
            <a:cxnSpLocks/>
          </p:cNvCxnSpPr>
          <p:nvPr/>
        </p:nvCxnSpPr>
        <p:spPr>
          <a:xfrm>
            <a:off x="7404100" y="4540250"/>
            <a:ext cx="1758950" cy="742950"/>
          </a:xfrm>
          <a:prstGeom prst="straightConnector1">
            <a:avLst/>
          </a:prstGeom>
          <a:ln w="31750">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55160948"/>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539978"/>
          </a:xfrm>
          <a:prstGeom prst="rect">
            <a:avLst/>
          </a:prstGeom>
          <a:noFill/>
        </p:spPr>
        <p:txBody>
          <a:bodyPr wrap="square" rtlCol="0">
            <a:spAutoFit/>
          </a:bodyPr>
          <a:lstStyle/>
          <a:p>
            <a:pPr marL="228600"/>
            <a:r>
              <a:rPr lang="en-US" sz="2400" b="1" dirty="0">
                <a:effectLst/>
                <a:latin typeface="Times New Roman" panose="02020603050405020304" pitchFamily="18" charset="0"/>
                <a:ea typeface="Calibri" panose="020F0502020204030204" pitchFamily="34" charset="0"/>
              </a:rPr>
              <a:t>Acts 10:47-48 </a:t>
            </a:r>
            <a:r>
              <a:rPr lang="en-US" sz="2400" dirty="0">
                <a:effectLst/>
                <a:latin typeface="Times New Roman" panose="02020603050405020304" pitchFamily="18" charset="0"/>
                <a:ea typeface="Calibri" panose="020F0502020204030204" pitchFamily="34" charset="0"/>
              </a:rPr>
              <a:t> (Cornelius and Household) "Surely no </a:t>
            </a:r>
            <a:r>
              <a:rPr lang="en-US" sz="2400" b="1" u="sng" dirty="0">
                <a:effectLst/>
                <a:latin typeface="Times New Roman" panose="02020603050405020304" pitchFamily="18" charset="0"/>
                <a:ea typeface="Calibri" panose="020F0502020204030204" pitchFamily="34" charset="0"/>
              </a:rPr>
              <a:t>one can refuse the </a:t>
            </a:r>
            <a:r>
              <a:rPr lang="en-US" sz="2400" b="1" u="sng" dirty="0">
                <a:effectLst/>
                <a:highlight>
                  <a:srgbClr val="FFFF00"/>
                </a:highlight>
                <a:latin typeface="Times New Roman" panose="02020603050405020304" pitchFamily="18" charset="0"/>
                <a:ea typeface="Calibri" panose="020F0502020204030204" pitchFamily="34" charset="0"/>
              </a:rPr>
              <a:t>water</a:t>
            </a:r>
            <a:r>
              <a:rPr lang="en-US" sz="2400" dirty="0">
                <a:effectLst/>
                <a:latin typeface="Times New Roman" panose="02020603050405020304" pitchFamily="18" charset="0"/>
                <a:ea typeface="Calibri" panose="020F0502020204030204" pitchFamily="34" charset="0"/>
              </a:rPr>
              <a:t> for these </a:t>
            </a:r>
            <a:r>
              <a:rPr lang="en-US" sz="2400" b="1" u="sng" dirty="0">
                <a:effectLst/>
                <a:latin typeface="Times New Roman" panose="02020603050405020304" pitchFamily="18" charset="0"/>
                <a:ea typeface="Calibri" panose="020F0502020204030204" pitchFamily="34" charset="0"/>
              </a:rPr>
              <a:t>to be </a:t>
            </a:r>
            <a:r>
              <a:rPr lang="en-US" sz="2400" b="1" u="sng" dirty="0">
                <a:effectLst/>
                <a:highlight>
                  <a:srgbClr val="FFFF00"/>
                </a:highlight>
                <a:latin typeface="Times New Roman" panose="02020603050405020304" pitchFamily="18" charset="0"/>
                <a:ea typeface="Calibri" panose="020F0502020204030204" pitchFamily="34" charset="0"/>
              </a:rPr>
              <a:t>baptized</a:t>
            </a:r>
            <a:r>
              <a:rPr lang="en-US" sz="2400" dirty="0">
                <a:effectLst/>
                <a:latin typeface="Times New Roman" panose="02020603050405020304" pitchFamily="18" charset="0"/>
                <a:ea typeface="Calibri" panose="020F0502020204030204" pitchFamily="34" charset="0"/>
              </a:rPr>
              <a:t> …</a:t>
            </a:r>
            <a:r>
              <a:rPr lang="en-US" sz="2400" baseline="30000" dirty="0">
                <a:solidFill>
                  <a:srgbClr val="000000"/>
                </a:solidFill>
                <a:effectLst/>
                <a:latin typeface="Times New Roman" panose="02020603050405020304" pitchFamily="18" charset="0"/>
                <a:ea typeface="Calibri" panose="020F0502020204030204" pitchFamily="34" charset="0"/>
              </a:rPr>
              <a:t>48 </a:t>
            </a:r>
            <a:r>
              <a:rPr lang="en-US" sz="2400" dirty="0">
                <a:effectLst/>
                <a:latin typeface="Times New Roman" panose="02020603050405020304" pitchFamily="18" charset="0"/>
                <a:ea typeface="Calibri" panose="020F0502020204030204" pitchFamily="34" charset="0"/>
              </a:rPr>
              <a:t> And he ordered them to be </a:t>
            </a:r>
            <a:r>
              <a:rPr lang="en-US" sz="2400" b="1" u="sng" dirty="0">
                <a:effectLst/>
                <a:highlight>
                  <a:srgbClr val="FFFF00"/>
                </a:highlight>
                <a:latin typeface="Times New Roman" panose="02020603050405020304" pitchFamily="18" charset="0"/>
                <a:ea typeface="Calibri" panose="020F0502020204030204" pitchFamily="34" charset="0"/>
              </a:rPr>
              <a:t>baptized in the name of Jesus Christ</a:t>
            </a:r>
            <a:r>
              <a:rPr lang="en-US" sz="2400" dirty="0">
                <a:effectLst/>
                <a:highlight>
                  <a:srgbClr val="FFFF00"/>
                </a:highlight>
                <a:latin typeface="Times New Roman" panose="02020603050405020304" pitchFamily="18" charset="0"/>
                <a:ea typeface="Calibri" panose="020F0502020204030204" pitchFamily="34"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We’ve already learned baptism is the medium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immersion into the death, burial and resurrection of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Romans 6:3-5; Colossians 2:12 </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following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pattern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water is also the medium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which we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receive the blood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as we will find out, water is also the appropriate medium for: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Immersion into His Body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the church (Admission to Kingdom)</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46256682"/>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85652"/>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consecration of the Children of God – the royal priests under the New Covenant.  </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Our baptism is by immersion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ust like Jesus was immersed into water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Just like what was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pre-figured by the cleansing of water and blood under the Law of Moses </a:t>
            </a:r>
          </a:p>
          <a:p>
            <a:pPr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no verse of scripture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states we receive the cleansing blood of Christ when we are baptized.  However:</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F</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or every verse that states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baptism</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here are corresponding verses that say we are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cleansed, forgiven, and saved by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005096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3754939"/>
          </a:xfrm>
          <a:prstGeom prst="rect">
            <a:avLst/>
          </a:prstGeom>
          <a:noFill/>
        </p:spPr>
        <p:txBody>
          <a:bodyPr wrap="square" rtlCol="0">
            <a:spAutoFit/>
          </a:bodyPr>
          <a:lstStyle/>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After many years in Canaan, Abram and Sarai were aged and remained childless</a:t>
            </a: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Without children, they have no descendants</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Abram lamented to God that he had no heirs: Genesis 12:2-3</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God promised him a male child through Sarah to be named Isaac: Gen 15:4-5; Genesis 17:16; 17:19, and 18:10</a:t>
            </a:r>
            <a:endParaRPr lang="en-US" sz="3200" kern="100" dirty="0">
              <a:latin typeface="Calibri" panose="020F0502020204030204" pitchFamily="34" charset="0"/>
              <a:ea typeface="Calibri" panose="020F0502020204030204" pitchFamily="34" charset="0"/>
              <a:cs typeface="Times New Roman" panose="02020603050405020304" pitchFamily="18" charset="0"/>
            </a:endParaRPr>
          </a:p>
          <a:p>
            <a:pPr marL="457200" marR="0" indent="-457200">
              <a:lnSpc>
                <a:spcPct val="107000"/>
              </a:lnSpc>
              <a:spcBef>
                <a:spcPts val="0"/>
              </a:spcBef>
              <a:spcAft>
                <a:spcPts val="0"/>
              </a:spcAft>
              <a:buFont typeface="Arial" panose="020B0604020202020204" pitchFamily="34" charset="0"/>
              <a:buChar char="•"/>
            </a:pP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Isaac is the “</a:t>
            </a:r>
            <a:r>
              <a:rPr lang="en-US" sz="32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 of Promise</a:t>
            </a:r>
            <a:r>
              <a:rPr lang="en-US" sz="3200" kern="100" dirty="0">
                <a:effectLst/>
                <a:latin typeface="Times New Roman" panose="02020603050405020304" pitchFamily="18" charset="0"/>
                <a:ea typeface="Calibri" panose="020F0502020204030204" pitchFamily="34" charset="0"/>
                <a:cs typeface="Times New Roman" panose="02020603050405020304" pitchFamily="18" charset="0"/>
              </a:rPr>
              <a:t>”: Galatians 4:28</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27935245"/>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6001643"/>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Peter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them,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(necessary before or at baptism) and each of you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(immersed in water) in the name of Jesus Christ for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your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will receive the gift of the Holy Spirit.</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Forgiveness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26:28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this is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blood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covenant, which is poured out for many for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of sins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Him we have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redemption through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forgiveness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our trespasses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the riches of His grace</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things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without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there is no f</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89676212"/>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3724096"/>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22:16</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be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away your sins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calling on His name.'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5:25-26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also loved the church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gave Himself up for her,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having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her by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washing of water</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 the word</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br>
              <a:rPr lang="en-US" sz="2400" dirty="0"/>
            </a:b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64368410"/>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462760"/>
          </a:xfrm>
          <a:prstGeom prst="rect">
            <a:avLst/>
          </a:prstGeom>
          <a:noFill/>
        </p:spPr>
        <p:txBody>
          <a:bodyPr wrap="square" rtlCol="0">
            <a:spAutoFit/>
          </a:bodyPr>
          <a:lstStyle/>
          <a:p>
            <a:pPr marL="57150" marR="0">
              <a:spcBef>
                <a:spcPts val="0"/>
              </a:spcBef>
              <a:spcAft>
                <a:spcPts val="0"/>
              </a:spcAft>
            </a:pPr>
            <a:endPar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Cleansing or Washing of Sins -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Revelation 1:5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Jesus Christ …. To Him who loved us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washed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our sins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John 1:7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Jesus His Son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cleanses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us from all sin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justified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13:12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Jesus also, that He might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sanctify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people through His own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63373921"/>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524315"/>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Mark 16:16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"He who has believed and has been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who has disbelieved shall be condemned.</a:t>
            </a:r>
          </a:p>
          <a:p>
            <a:pPr marL="571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3:21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baptism</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now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 the removal of dirt from the flesh, but an appeal to God for a good conscience—through the resurrection of Jesus Christ,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Salvation from Sin’s Death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endParaRPr lang="en-US" sz="2400"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5:9 …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having now been justified by His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we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3729547353"/>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262979"/>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Joel 2:28 </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 will pour out My Spirit on all mankind</a:t>
            </a:r>
            <a:r>
              <a:rPr lang="en-US" sz="2400" dirty="0">
                <a:highlight>
                  <a:srgbClr val="FFFF00"/>
                </a:highlight>
                <a:latin typeface="Times New Roman" panose="02020603050405020304" pitchFamily="18" charset="0"/>
                <a:cs typeface="Times New Roman" panose="02020603050405020304" pitchFamily="18" charset="0"/>
              </a:rPr>
              <a:t>; </a:t>
            </a:r>
          </a:p>
          <a:p>
            <a:pPr marL="57150"/>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On the Day of Pentecost, the Apostle Peter declares Joel’s prophecy of the Spirit was fulfilled</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Acts 2:14-17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…this is what was spoken of through the prophet Joel: </a:t>
            </a: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a:t>
            </a:r>
            <a:r>
              <a:rPr lang="en-US" sz="2400" b="1" u="sng" cap="small" dirty="0">
                <a:effectLst/>
                <a:latin typeface="Times New Roman" panose="02020603050405020304" pitchFamily="18" charset="0"/>
                <a:cs typeface="Times New Roman" panose="02020603050405020304" pitchFamily="18" charset="0"/>
              </a:rPr>
              <a:t>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highlight>
                  <a:srgbClr val="FFFF00"/>
                </a:highlight>
                <a:latin typeface="Times New Roman" panose="02020603050405020304" pitchFamily="18" charset="0"/>
                <a:cs typeface="Times New Roman" panose="02020603050405020304" pitchFamily="18" charset="0"/>
              </a:rPr>
              <a:t>; </a:t>
            </a:r>
            <a:r>
              <a:rPr lang="en-US" sz="2400" cap="small" dirty="0">
                <a:effectLst/>
                <a:highlight>
                  <a:srgbClr val="FFFF00"/>
                </a:highlight>
                <a:latin typeface="Times New Roman" panose="02020603050405020304" pitchFamily="18" charset="0"/>
                <a:cs typeface="Times New Roman" panose="02020603050405020304" pitchFamily="18" charset="0"/>
              </a:rPr>
              <a:t>…</a:t>
            </a:r>
          </a:p>
          <a:p>
            <a:pPr marL="57150"/>
            <a:endParaRPr lang="en-US" sz="2400" cap="small" dirty="0">
              <a:latin typeface="Times New Roman" panose="02020603050405020304" pitchFamily="18"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2:38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Peter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said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them, "Repent, and each of you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baptized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the name of Jesus Christ for the forgiveness of your sins; and you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the gift of 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a:p>
            <a:pPr marL="5715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15896999"/>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latin typeface="Times New Roman" panose="02020603050405020304" pitchFamily="18" charset="0"/>
                <a:cs typeface="Times New Roman" panose="02020603050405020304" pitchFamily="18" charset="0"/>
              </a:rPr>
              <a:t>As God purposed, Jesus was anointed with the Holy Spirit at His baptism</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1:33-34 …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(God) who sent me to </a:t>
            </a:r>
            <a:r>
              <a:rPr lang="en-US" sz="2400" b="1" u="sng" dirty="0">
                <a:highlight>
                  <a:srgbClr val="FFFF00"/>
                </a:highlight>
                <a:latin typeface="Times New Roman" panose="02020603050405020304" pitchFamily="18" charset="0"/>
                <a:cs typeface="Times New Roman" panose="02020603050405020304" pitchFamily="18" charset="0"/>
              </a:rPr>
              <a:t>baptize in water </a:t>
            </a:r>
            <a:r>
              <a:rPr lang="en-US" sz="2400" dirty="0">
                <a:latin typeface="Times New Roman" panose="02020603050405020304" pitchFamily="18" charset="0"/>
                <a:cs typeface="Times New Roman" panose="02020603050405020304" pitchFamily="18" charset="0"/>
              </a:rPr>
              <a:t>said to me, 'He upon whom you see </a:t>
            </a:r>
            <a:r>
              <a:rPr lang="en-US" sz="2400" b="1" u="sng" dirty="0">
                <a:highlight>
                  <a:srgbClr val="FFFF00"/>
                </a:highlight>
                <a:latin typeface="Times New Roman" panose="02020603050405020304" pitchFamily="18" charset="0"/>
                <a:cs typeface="Times New Roman" panose="02020603050405020304" pitchFamily="18" charset="0"/>
              </a:rPr>
              <a:t>the Spirit </a:t>
            </a:r>
            <a:r>
              <a:rPr lang="en-US" sz="2400" b="1" u="sng" dirty="0">
                <a:latin typeface="Times New Roman" panose="02020603050405020304" pitchFamily="18" charset="0"/>
                <a:cs typeface="Times New Roman" panose="02020603050405020304" pitchFamily="18" charset="0"/>
              </a:rPr>
              <a:t>descending and remaining </a:t>
            </a:r>
            <a:r>
              <a:rPr lang="en-US" sz="2400" b="1" u="sng" dirty="0">
                <a:highlight>
                  <a:srgbClr val="FFFF00"/>
                </a:highlight>
                <a:latin typeface="Times New Roman" panose="02020603050405020304" pitchFamily="18" charset="0"/>
                <a:cs typeface="Times New Roman" panose="02020603050405020304" pitchFamily="18" charset="0"/>
              </a:rPr>
              <a:t>upon Him</a:t>
            </a:r>
            <a:r>
              <a:rPr lang="en-US" sz="2400" dirty="0">
                <a:latin typeface="Times New Roman" panose="02020603050405020304" pitchFamily="18" charset="0"/>
                <a:cs typeface="Times New Roman" panose="02020603050405020304" pitchFamily="18" charset="0"/>
              </a:rPr>
              <a:t>, this is the One who baptizes in the Holy Spirit.' </a:t>
            </a:r>
            <a:r>
              <a:rPr lang="en-US" sz="2400" baseline="30000" dirty="0">
                <a:latin typeface="Times New Roman" panose="02020603050405020304" pitchFamily="18" charset="0"/>
                <a:cs typeface="Times New Roman" panose="02020603050405020304" pitchFamily="18" charset="0"/>
              </a:rPr>
              <a:t>34 </a:t>
            </a:r>
            <a:r>
              <a:rPr lang="en-US" sz="2400" dirty="0">
                <a:latin typeface="Times New Roman" panose="02020603050405020304" pitchFamily="18" charset="0"/>
                <a:cs typeface="Times New Roman" panose="02020603050405020304" pitchFamily="18" charset="0"/>
              </a:rPr>
              <a:t> "I myself have seen, and have testified that </a:t>
            </a:r>
            <a:r>
              <a:rPr lang="en-US" sz="2400" b="1" u="sng" dirty="0">
                <a:highlight>
                  <a:srgbClr val="FFFF00"/>
                </a:highlight>
                <a:latin typeface="Times New Roman" panose="02020603050405020304" pitchFamily="18" charset="0"/>
                <a:cs typeface="Times New Roman" panose="02020603050405020304" pitchFamily="18" charset="0"/>
              </a:rPr>
              <a:t>this is the Son of God</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3:13-17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*arrived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from Galilee at the Jordan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coming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to John,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by him….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After being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came up immediately from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the heavens were opened, and he saw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 of God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descending as a dove </a:t>
            </a:r>
            <a:r>
              <a:rPr lang="en-US" sz="2400" b="1" i="1" u="sng"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lighting on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behold, a voice out of the heavens said, "This is My beloved Son, in whom I am well-pleased."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85127088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832092"/>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Jesus declared He was the Anointed One of God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Emblematic of the Holy Spirit Anointing of Jesus – the Eternal High Priest</a:t>
            </a: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Isaiah 61:1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of the Lord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upon me, Because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me To bring good news to the afflicted; ….</a:t>
            </a:r>
          </a:p>
          <a:p>
            <a:pPr lvl="1">
              <a:tabLst>
                <a:tab pos="0" algn="l"/>
              </a:tabLst>
            </a:pPr>
            <a:endParaRPr lang="en-US" sz="2400" dirty="0">
              <a:latin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And the book of the prophet Isaiah was handed to </a:t>
            </a:r>
            <a:r>
              <a:rPr lang="en-US" sz="2400" b="1" u="sng" dirty="0">
                <a:highlight>
                  <a:srgbClr val="FFFF00"/>
                </a:highlight>
                <a:latin typeface="Times New Roman" panose="02020603050405020304" pitchFamily="18" charset="0"/>
                <a:cs typeface="Times New Roman" panose="02020603050405020304" pitchFamily="18" charset="0"/>
              </a:rPr>
              <a:t>Him </a:t>
            </a:r>
            <a:r>
              <a:rPr lang="en-US" sz="2400" dirty="0">
                <a:latin typeface="Times New Roman" panose="02020603050405020304" pitchFamily="18" charset="0"/>
                <a:cs typeface="Times New Roman" panose="02020603050405020304" pitchFamily="18" charset="0"/>
              </a:rPr>
              <a:t>(Jesus). And He opened the book and found the place where it was written,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SPIRIT OF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 IS UPON</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HE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ME </a:t>
            </a:r>
            <a:r>
              <a:rPr lang="en-US" sz="2400" cap="small" dirty="0">
                <a:effectLst/>
                <a:latin typeface="Times New Roman" panose="02020603050405020304" pitchFamily="18" charset="0"/>
                <a:cs typeface="Times New Roman" panose="02020603050405020304" pitchFamily="18" charset="0"/>
              </a:rPr>
              <a:t>TO PREACH THE GOSPEL TO THE POOR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And He closed the book, gave it back to the attendant and sat down; and the eyes of all in the synagogue were fixed on Him….</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90952495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70756"/>
          </a:xfrm>
          <a:prstGeom prst="rect">
            <a:avLst/>
          </a:prstGeom>
          <a:noFill/>
        </p:spPr>
        <p:txBody>
          <a:bodyPr wrap="square" rtlCol="0">
            <a:spAutoFit/>
          </a:bodyPr>
          <a:lstStyle/>
          <a:p>
            <a:pPr marL="228600" marR="0">
              <a:spcBef>
                <a:spcPts val="0"/>
              </a:spcBef>
              <a:spcAft>
                <a:spcPts val="0"/>
              </a:spcAft>
            </a:pPr>
            <a:r>
              <a:rPr lang="en-US" sz="2400" b="1" u="sng" dirty="0">
                <a:latin typeface="Times New Roman" panose="02020603050405020304" pitchFamily="18" charset="0"/>
                <a:ea typeface="Calibri" panose="020F0502020204030204" pitchFamily="34" charset="0"/>
                <a:cs typeface="Times New Roman" panose="02020603050405020304" pitchFamily="18" charset="0"/>
              </a:rPr>
              <a:t>Scripture confirms Jesus is the Anointed One – The Messiah and the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Jesus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Messiah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and He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Anointed One</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1:41</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He (Andrew) *found first his own brother Simon (Apostle Peter) and *said to him, "We have found the </a:t>
            </a:r>
            <a:r>
              <a:rPr lang="en-US" sz="2400" b="1" u="sng" dirty="0">
                <a:highlight>
                  <a:srgbClr val="FFFF00"/>
                </a:highlight>
                <a:latin typeface="Times New Roman" panose="02020603050405020304" pitchFamily="18" charset="0"/>
                <a:cs typeface="Times New Roman" panose="02020603050405020304" pitchFamily="18" charset="0"/>
              </a:rPr>
              <a:t>Messiah</a:t>
            </a:r>
            <a:r>
              <a:rPr lang="en-US" sz="2400" dirty="0">
                <a:latin typeface="Times New Roman" panose="02020603050405020304" pitchFamily="18" charset="0"/>
                <a:cs typeface="Times New Roman" panose="02020603050405020304" pitchFamily="18" charset="0"/>
              </a:rPr>
              <a:t>" (which translated means </a:t>
            </a:r>
            <a:r>
              <a:rPr lang="en-US" sz="2400" b="1" u="sng"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1:16 </a:t>
            </a:r>
            <a:r>
              <a:rPr lang="en-US" sz="2400" dirty="0">
                <a:latin typeface="Times New Roman" panose="02020603050405020304" pitchFamily="18" charset="0"/>
                <a:cs typeface="Times New Roman" panose="02020603050405020304" pitchFamily="18" charset="0"/>
              </a:rPr>
              <a:t> Jacob was the father of Joseph the husband of Mary, by whom </a:t>
            </a:r>
            <a:r>
              <a:rPr lang="en-US" sz="2400" b="1" u="sng" dirty="0">
                <a:highlight>
                  <a:srgbClr val="FFFF00"/>
                </a:highlight>
                <a:latin typeface="Times New Roman" panose="02020603050405020304" pitchFamily="18" charset="0"/>
                <a:cs typeface="Times New Roman" panose="02020603050405020304" pitchFamily="18" charset="0"/>
              </a:rPr>
              <a:t>Jesus was born, who is called the Messiah</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Matthew 16:16 </a:t>
            </a:r>
            <a:r>
              <a:rPr lang="en-US" sz="2400" dirty="0">
                <a:latin typeface="Times New Roman" panose="02020603050405020304" pitchFamily="18" charset="0"/>
                <a:cs typeface="Times New Roman" panose="02020603050405020304" pitchFamily="18" charset="0"/>
              </a:rPr>
              <a:t>Simon Peter answered, "</a:t>
            </a:r>
            <a:r>
              <a:rPr lang="en-US" sz="2400" b="1" u="sng" dirty="0">
                <a:highlight>
                  <a:srgbClr val="FFFF00"/>
                </a:highlight>
                <a:latin typeface="Times New Roman" panose="02020603050405020304" pitchFamily="18" charset="0"/>
                <a:cs typeface="Times New Roman" panose="02020603050405020304" pitchFamily="18" charset="0"/>
              </a:rPr>
              <a:t>You are the Christ</a:t>
            </a:r>
            <a:r>
              <a:rPr lang="en-US" sz="2400" dirty="0">
                <a:latin typeface="Times New Roman" panose="02020603050405020304" pitchFamily="18" charset="0"/>
                <a:cs typeface="Times New Roman" panose="02020603050405020304" pitchFamily="18" charset="0"/>
              </a:rPr>
              <a:t>, the Son of the living God." </a:t>
            </a:r>
          </a:p>
          <a:p>
            <a:pPr marL="228600" marR="0">
              <a:spcBef>
                <a:spcPts val="0"/>
              </a:spcBef>
              <a:spcAft>
                <a:spcPts val="0"/>
              </a:spcAft>
            </a:pP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Acts 10:38 </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You know of</a:t>
            </a:r>
            <a:r>
              <a:rPr lang="en-US" sz="2400" dirty="0">
                <a:latin typeface="Times New Roman" panose="02020603050405020304" pitchFamily="18" charset="0"/>
                <a:cs typeface="Times New Roman" panose="02020603050405020304" pitchFamily="18" charset="0"/>
              </a:rPr>
              <a:t> Jesus of Nazareth, how </a:t>
            </a:r>
            <a:r>
              <a:rPr lang="en-US" sz="2400" b="1" u="sng" dirty="0">
                <a:highlight>
                  <a:srgbClr val="FFFF00"/>
                </a:highlight>
                <a:latin typeface="Times New Roman" panose="02020603050405020304" pitchFamily="18" charset="0"/>
                <a:cs typeface="Times New Roman" panose="02020603050405020304" pitchFamily="18" charset="0"/>
              </a:rPr>
              <a:t>God anointed Him with the Holy Spirit</a:t>
            </a:r>
            <a:r>
              <a:rPr lang="en-US" sz="240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Jesus – High Priest</a:t>
            </a:r>
          </a:p>
        </p:txBody>
      </p:sp>
    </p:spTree>
    <p:extLst>
      <p:ext uri="{BB962C8B-B14F-4D97-AF65-F5344CB8AC3E}">
        <p14:creationId xmlns:p14="http://schemas.microsoft.com/office/powerpoint/2010/main" val="3490638145"/>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3539430"/>
          </a:xfrm>
          <a:prstGeom prst="rect">
            <a:avLst/>
          </a:prstGeom>
          <a:noFill/>
        </p:spPr>
        <p:txBody>
          <a:bodyPr wrap="square" rtlCol="0">
            <a:spAutoFit/>
          </a:bodyPr>
          <a:lstStyle/>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Other Sons of God – Royal Priesthood</a:t>
            </a:r>
          </a:p>
        </p:txBody>
      </p:sp>
    </p:spTree>
    <p:extLst>
      <p:ext uri="{BB962C8B-B14F-4D97-AF65-F5344CB8AC3E}">
        <p14:creationId xmlns:p14="http://schemas.microsoft.com/office/powerpoint/2010/main" val="2350451726"/>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2677656"/>
          </a:xfrm>
          <a:prstGeom prst="rect">
            <a:avLst/>
          </a:prstGeom>
          <a:noFill/>
        </p:spPr>
        <p:txBody>
          <a:bodyPr wrap="square" rtlCol="0">
            <a:spAutoFit/>
          </a:bodyPr>
          <a:lstStyle/>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When are the other sons of God anointed? – “The Royal Priesthood” </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Acts 2:38 </a:t>
            </a:r>
            <a:r>
              <a:rPr lang="en-US" sz="2800" dirty="0">
                <a:latin typeface="Times New Roman" panose="02020603050405020304" pitchFamily="18" charset="0"/>
                <a:cs typeface="Times New Roman" panose="02020603050405020304" pitchFamily="18" charset="0"/>
              </a:rPr>
              <a:t>Peter </a:t>
            </a:r>
            <a:r>
              <a:rPr lang="en-US" sz="2800" i="1" dirty="0">
                <a:latin typeface="Times New Roman" panose="02020603050405020304" pitchFamily="18" charset="0"/>
                <a:cs typeface="Times New Roman" panose="02020603050405020304" pitchFamily="18" charset="0"/>
              </a:rPr>
              <a:t>said</a:t>
            </a:r>
            <a:r>
              <a:rPr lang="en-US" sz="2800" dirty="0">
                <a:latin typeface="Times New Roman" panose="02020603050405020304" pitchFamily="18" charset="0"/>
                <a:cs typeface="Times New Roman" panose="02020603050405020304" pitchFamily="18" charset="0"/>
              </a:rPr>
              <a:t> to them, "Repent, and each of you be </a:t>
            </a:r>
            <a:r>
              <a:rPr lang="en-US" sz="2800" b="1" u="sng" dirty="0">
                <a:highlight>
                  <a:srgbClr val="FFFF00"/>
                </a:highlight>
                <a:latin typeface="Times New Roman" panose="02020603050405020304" pitchFamily="18" charset="0"/>
                <a:cs typeface="Times New Roman" panose="02020603050405020304" pitchFamily="18" charset="0"/>
              </a:rPr>
              <a:t>baptized</a:t>
            </a:r>
            <a:r>
              <a:rPr lang="en-US" sz="2800" dirty="0">
                <a:latin typeface="Times New Roman" panose="02020603050405020304" pitchFamily="18" charset="0"/>
                <a:cs typeface="Times New Roman" panose="02020603050405020304" pitchFamily="18" charset="0"/>
              </a:rPr>
              <a:t> in the name of Jesus Christ for the </a:t>
            </a:r>
            <a:r>
              <a:rPr lang="en-US" sz="2800" b="1" u="sng" dirty="0">
                <a:highlight>
                  <a:srgbClr val="FFFF00"/>
                </a:highlight>
                <a:latin typeface="Times New Roman" panose="02020603050405020304" pitchFamily="18" charset="0"/>
                <a:cs typeface="Times New Roman" panose="02020603050405020304" pitchFamily="18" charset="0"/>
              </a:rPr>
              <a:t>forgiveness of your sins</a:t>
            </a:r>
            <a:r>
              <a:rPr lang="en-US" sz="2800" dirty="0">
                <a:latin typeface="Times New Roman" panose="02020603050405020304" pitchFamily="18" charset="0"/>
                <a:cs typeface="Times New Roman" panose="02020603050405020304" pitchFamily="18" charset="0"/>
              </a:rPr>
              <a:t>; and </a:t>
            </a:r>
            <a:r>
              <a:rPr lang="en-US" sz="28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800" dirty="0">
                <a:latin typeface="Times New Roman" panose="02020603050405020304" pitchFamily="18" charset="0"/>
                <a:cs typeface="Times New Roman" panose="02020603050405020304" pitchFamily="18" charset="0"/>
              </a:rPr>
              <a:t>. </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Consecration of Other Sons of God – Royal Priesthood</a:t>
            </a:r>
          </a:p>
        </p:txBody>
      </p:sp>
    </p:spTree>
    <p:extLst>
      <p:ext uri="{BB962C8B-B14F-4D97-AF65-F5344CB8AC3E}">
        <p14:creationId xmlns:p14="http://schemas.microsoft.com/office/powerpoint/2010/main" val="745806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4400" y="858477"/>
            <a:ext cx="11743200" cy="5345181"/>
          </a:xfrm>
          <a:prstGeom prst="rect">
            <a:avLst/>
          </a:prstGeom>
          <a:noFill/>
        </p:spPr>
        <p:txBody>
          <a:bodyPr wrap="square" rtlCol="0">
            <a:spAutoFit/>
          </a:bodyPr>
          <a:lstStyle/>
          <a:p>
            <a:pPr marL="0" marR="0">
              <a:lnSpc>
                <a:spcPct val="107000"/>
              </a:lnSpc>
              <a:spcBef>
                <a:spcPts val="0"/>
              </a:spcBef>
              <a:spcAft>
                <a:spcPts val="0"/>
              </a:spcAft>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 grows inpatient</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She persuades Abram to marry her slave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Hagar</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16:2</a:t>
            </a:r>
            <a:endParaRPr lang="en-US" sz="20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When Abram is 86-years old, Hagar bears Abram’s first-born son </a:t>
            </a: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16:15-16 –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Ishmael is Abraham’s first born descendant</a:t>
            </a:r>
            <a:endParaRPr lang="en-US" sz="2000" b="1" u="sng"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As the first born male; Ishmael is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 of Abram’s house</a:t>
            </a:r>
          </a:p>
          <a:p>
            <a:pPr marR="0" lvl="0">
              <a:lnSpc>
                <a:spcPct val="107000"/>
              </a:lnSpc>
              <a:spcBef>
                <a:spcPts val="0"/>
              </a:spcBef>
              <a:spcAft>
                <a:spcPts val="0"/>
              </a:spcAft>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God remains faithful to His promises to Abram</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Abram’s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Abraham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(father of many nations): Genesis 17:5</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Sarai’s name changed to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Sarah</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(princess – because she will be a mother </a:t>
            </a:r>
            <a:r>
              <a:rPr lang="en-US" sz="2000" kern="100" dirty="0">
                <a:latin typeface="Times New Roman" panose="02020603050405020304" pitchFamily="18" charset="0"/>
                <a:ea typeface="Calibri" panose="020F0502020204030204" pitchFamily="34" charset="0"/>
                <a:cs typeface="Times New Roman" panose="02020603050405020304" pitchFamily="18" charset="0"/>
              </a:rPr>
              <a:t>of many nations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17:15</a:t>
            </a:r>
          </a:p>
          <a:p>
            <a:pPr marL="342900" indent="-342900">
              <a:lnSpc>
                <a:spcPct val="107000"/>
              </a:lnSpc>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renews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His promise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to give Abraham and Sarah a son. Genesis 17:16</a:t>
            </a:r>
          </a:p>
          <a:p>
            <a:pPr marL="342900" marR="0" lvl="0" indent="-342900">
              <a:lnSpc>
                <a:spcPct val="107000"/>
              </a:lnSpc>
              <a:spcBef>
                <a:spcPts val="0"/>
              </a:spcBef>
              <a:spcAft>
                <a:spcPts val="0"/>
              </a:spcAft>
              <a:buFont typeface="Symbol" panose="05050102010706020507" pitchFamily="18" charset="2"/>
              <a:buChar char=""/>
            </a:pPr>
            <a:r>
              <a:rPr lang="en-US" sz="2000" b="1"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 loves Ishmael</a:t>
            </a:r>
            <a:r>
              <a:rPr lang="en-US" sz="20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and is distressed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latin typeface="Times New Roman" panose="02020603050405020304" pitchFamily="18" charset="0"/>
                <a:ea typeface="Calibri" panose="020F0502020204030204" pitchFamily="34" charset="0"/>
                <a:cs typeface="Times New Roman" panose="02020603050405020304" pitchFamily="18" charset="0"/>
              </a:rPr>
              <a:t>Abraham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pleads with God that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Ishmael might live before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17:18</a:t>
            </a:r>
          </a:p>
          <a:p>
            <a:pPr marL="342900" marR="0" lvl="0" indent="-342900">
              <a:lnSpc>
                <a:spcPct val="107000"/>
              </a:lnSpc>
              <a:spcBef>
                <a:spcPts val="0"/>
              </a:spcBef>
              <a:spcAft>
                <a:spcPts val="0"/>
              </a:spcAft>
              <a:buFont typeface="Symbol" panose="05050102010706020507" pitchFamily="18" charset="2"/>
              <a:buChar char=""/>
            </a:pP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refuses - The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promised son will be born</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his name will be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 God will establish His </a:t>
            </a: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everlasting covenant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 his descendants after him</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Genesis 17:19</a:t>
            </a:r>
          </a:p>
          <a:p>
            <a:pPr marL="342900" marR="0" lvl="0" indent="-342900">
              <a:lnSpc>
                <a:spcPct val="107000"/>
              </a:lnSpc>
              <a:spcBef>
                <a:spcPts val="0"/>
              </a:spcBef>
              <a:spcAft>
                <a:spcPts val="0"/>
              </a:spcAft>
              <a:buFont typeface="Symbol" panose="05050102010706020507" pitchFamily="18" charset="2"/>
              <a:buChar char=""/>
            </a:pPr>
            <a:endParaRPr lang="en-US" sz="2000" kern="100" dirty="0">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are the descendants of Abraham to whom God’s promises are given?</a:t>
            </a:r>
            <a:endParaRPr lang="en-US" sz="20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58558652"/>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39978"/>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Romans 5:5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hope does not disappoint, because the love of God has been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poured out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Prophet Joel’s words)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Holy Spirit who was given to us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Romans 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However,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you are not in the flesh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if indeed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dwells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if anyone does not have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he does not belong to Him.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Titus 3:5-6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He saved 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not on the basis of deeds which we have done in righteousness, but according to His mercy, by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washing of regeneratio</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 and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renewing by the Holy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 poured out upon us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Prophet Joel’s words)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richly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 Jesus Christ our Savior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indent="-28575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baptizes in the Holy Spirit?</a:t>
            </a:r>
          </a:p>
          <a:p>
            <a:pPr marL="514350" indent="-28575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Jesus Christ.  John 1:33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3512706066"/>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801314"/>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6:19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Or do you not know that your body is a temple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Holy Spirit who is in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whom you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have from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that you are not your own?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Him, you also, after listening to the message of truth, the gospel of your salvation—having also believed, you were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sealed in Him with the Holy 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promise,</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Ephesians 4:30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Do not grieve the Holy Spirit of God,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by whom you were sealed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the day of redemption.</a:t>
            </a: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Thessalonians 4:7-8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God has not called us for the purpose of impurity, but in sanctification.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he who rejects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this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not rejecting man but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who gives His Holy Spirit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407853164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2954655"/>
          </a:xfrm>
          <a:prstGeom prst="rect">
            <a:avLst/>
          </a:prstGeom>
          <a:noFill/>
        </p:spPr>
        <p:txBody>
          <a:bodyPr wrap="square" rtlCol="0">
            <a:spAutoFit/>
          </a:bodyPr>
          <a:lstStyle/>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2 Timothy 1:14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Guard, through the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who dwells in us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treasure which has been entrusted to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Hebrews 6:4-6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For in the case of those who have once been enlightened and have tasted of the heavenly gift and have been made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partakers of the Holy Spirit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Receiving the Holy Spirit</a:t>
            </a:r>
          </a:p>
        </p:txBody>
      </p:sp>
    </p:spTree>
    <p:extLst>
      <p:ext uri="{BB962C8B-B14F-4D97-AF65-F5344CB8AC3E}">
        <p14:creationId xmlns:p14="http://schemas.microsoft.com/office/powerpoint/2010/main" val="1977920869"/>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262979"/>
          </a:xfrm>
          <a:prstGeom prst="rect">
            <a:avLst/>
          </a:prstGeom>
          <a:noFill/>
        </p:spPr>
        <p:txBody>
          <a:bodyPr wrap="square" rtlCol="0">
            <a:spAutoFit/>
          </a:bodyPr>
          <a:lstStyle/>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2:12-13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Now we have received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not the spirit of the world,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Spirit who is from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we may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know</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things freely given to us by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which things we also speak, not in words taught by human wisdom, but in those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taught by the Spirit</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combining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spiritual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thoughts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spiritual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words</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2:14 </a:t>
            </a:r>
            <a:r>
              <a:rPr lang="en-US" sz="2400" dirty="0">
                <a:latin typeface="Times New Roman" panose="02020603050405020304" pitchFamily="18" charset="0"/>
                <a:cs typeface="Times New Roman" panose="02020603050405020304" pitchFamily="18" charset="0"/>
              </a:rPr>
              <a:t> But a natural man does not accept the things of the Spirit of God, for they are foolishness to him; and he cannot understand them, because they are </a:t>
            </a:r>
            <a:r>
              <a:rPr lang="en-US" sz="2400" b="1" u="sng" dirty="0">
                <a:highlight>
                  <a:srgbClr val="FFFF00"/>
                </a:highlight>
                <a:latin typeface="Times New Roman" panose="02020603050405020304" pitchFamily="18" charset="0"/>
                <a:cs typeface="Times New Roman" panose="02020603050405020304" pitchFamily="18" charset="0"/>
              </a:rPr>
              <a:t>spiritually appraised</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Romans 8:26-27</a:t>
            </a:r>
            <a:r>
              <a:rPr lang="en-US" sz="2400" dirty="0">
                <a:latin typeface="Times New Roman" panose="02020603050405020304" pitchFamily="18" charset="0"/>
                <a:cs typeface="Times New Roman" panose="02020603050405020304" pitchFamily="18" charset="0"/>
              </a:rPr>
              <a:t> In the same way, the </a:t>
            </a:r>
            <a:r>
              <a:rPr lang="en-US" sz="2400" b="1" u="sng" dirty="0">
                <a:highlight>
                  <a:srgbClr val="FFFF00"/>
                </a:highlight>
                <a:latin typeface="Times New Roman" panose="02020603050405020304" pitchFamily="18" charset="0"/>
                <a:cs typeface="Times New Roman" panose="02020603050405020304" pitchFamily="18" charset="0"/>
              </a:rPr>
              <a:t>Spirit helps us in our weakness</a:t>
            </a:r>
            <a:r>
              <a:rPr lang="en-US" sz="2400" dirty="0">
                <a:latin typeface="Times New Roman" panose="02020603050405020304" pitchFamily="18" charset="0"/>
                <a:cs typeface="Times New Roman" panose="02020603050405020304" pitchFamily="18" charset="0"/>
              </a:rPr>
              <a:t>. We do not know </a:t>
            </a:r>
            <a:r>
              <a:rPr lang="en-US" sz="2400" b="1" u="sng" dirty="0">
                <a:highlight>
                  <a:srgbClr val="FFFF00"/>
                </a:highlight>
                <a:latin typeface="Times New Roman" panose="02020603050405020304" pitchFamily="18" charset="0"/>
                <a:cs typeface="Times New Roman" panose="02020603050405020304" pitchFamily="18" charset="0"/>
              </a:rPr>
              <a:t>what we ought to pray for</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Spirit himself intercedes for us </a:t>
            </a:r>
            <a:r>
              <a:rPr lang="en-US" sz="2400" dirty="0">
                <a:latin typeface="Times New Roman" panose="02020603050405020304" pitchFamily="18" charset="0"/>
                <a:cs typeface="Times New Roman" panose="02020603050405020304" pitchFamily="18" charset="0"/>
              </a:rPr>
              <a:t>with groans that words cannot express.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Romans 8:27 …</a:t>
            </a:r>
            <a:r>
              <a:rPr lang="en-US" sz="2400" b="1" dirty="0">
                <a:highlight>
                  <a:srgbClr val="FFFF00"/>
                </a:highlight>
                <a:latin typeface="Times New Roman" panose="02020603050405020304" pitchFamily="18" charset="0"/>
                <a:cs typeface="Times New Roman" panose="02020603050405020304" pitchFamily="18" charset="0"/>
              </a:rPr>
              <a:t>He</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(Holy Spirit) </a:t>
            </a:r>
            <a:r>
              <a:rPr lang="en-US" sz="2400" b="1" u="sng" dirty="0">
                <a:highlight>
                  <a:srgbClr val="FFFF00"/>
                </a:highlight>
                <a:latin typeface="Times New Roman" panose="02020603050405020304" pitchFamily="18" charset="0"/>
                <a:cs typeface="Times New Roman" panose="02020603050405020304" pitchFamily="18" charset="0"/>
              </a:rPr>
              <a:t>intercedes for the saints </a:t>
            </a:r>
            <a:r>
              <a:rPr lang="en-US" sz="2400" dirty="0">
                <a:latin typeface="Times New Roman" panose="02020603050405020304" pitchFamily="18" charset="0"/>
                <a:cs typeface="Times New Roman" panose="02020603050405020304" pitchFamily="18" charset="0"/>
              </a:rPr>
              <a:t>according to </a:t>
            </a:r>
            <a:r>
              <a:rPr lang="en-US" sz="2400" i="1" dirty="0">
                <a:latin typeface="Times New Roman" panose="02020603050405020304" pitchFamily="18" charset="0"/>
                <a:cs typeface="Times New Roman" panose="02020603050405020304" pitchFamily="18" charset="0"/>
              </a:rPr>
              <a:t>the will of</a:t>
            </a:r>
            <a:r>
              <a:rPr lang="en-US" sz="2400" dirty="0">
                <a:latin typeface="Times New Roman" panose="02020603050405020304" pitchFamily="18" charset="0"/>
                <a:cs typeface="Times New Roman" panose="02020603050405020304" pitchFamily="18" charset="0"/>
              </a:rPr>
              <a:t> God.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1843543195"/>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893647"/>
          </a:xfrm>
          <a:prstGeom prst="rect">
            <a:avLst/>
          </a:prstGeom>
          <a:noFill/>
        </p:spPr>
        <p:txBody>
          <a:bodyPr wrap="square" rtlCol="0">
            <a:spAutoFit/>
          </a:bodyPr>
          <a:lstStyle/>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12:7-11 </a:t>
            </a:r>
            <a:r>
              <a:rPr lang="en-US" sz="2400" dirty="0">
                <a:latin typeface="Times New Roman" panose="02020603050405020304" pitchFamily="18" charset="0"/>
                <a:cs typeface="Times New Roman" panose="02020603050405020304" pitchFamily="18" charset="0"/>
              </a:rPr>
              <a:t> But to each one is given the </a:t>
            </a:r>
            <a:r>
              <a:rPr lang="en-US" sz="2400" b="1" u="sng" dirty="0">
                <a:highlight>
                  <a:srgbClr val="FFFF00"/>
                </a:highlight>
                <a:latin typeface="Times New Roman" panose="02020603050405020304" pitchFamily="18" charset="0"/>
                <a:cs typeface="Times New Roman" panose="02020603050405020304" pitchFamily="18" charset="0"/>
              </a:rPr>
              <a:t>manifestation of the Spirit </a:t>
            </a:r>
            <a:r>
              <a:rPr lang="en-US" sz="2400" dirty="0">
                <a:latin typeface="Times New Roman" panose="02020603050405020304" pitchFamily="18" charset="0"/>
                <a:cs typeface="Times New Roman" panose="02020603050405020304" pitchFamily="18" charset="0"/>
              </a:rPr>
              <a:t>for the common good. </a:t>
            </a:r>
            <a:r>
              <a:rPr lang="en-US" sz="2400" baseline="30000" dirty="0">
                <a:latin typeface="Times New Roman" panose="02020603050405020304" pitchFamily="18" charset="0"/>
                <a:cs typeface="Times New Roman" panose="02020603050405020304" pitchFamily="18" charset="0"/>
              </a:rPr>
              <a:t>8 </a:t>
            </a:r>
            <a:r>
              <a:rPr lang="en-US" sz="2400" dirty="0">
                <a:latin typeface="Times New Roman" panose="02020603050405020304" pitchFamily="18" charset="0"/>
                <a:cs typeface="Times New Roman" panose="02020603050405020304" pitchFamily="18" charset="0"/>
              </a:rPr>
              <a:t> For to one is given </a:t>
            </a:r>
            <a:r>
              <a:rPr lang="en-US" sz="2400" b="1" u="sng" dirty="0">
                <a:highlight>
                  <a:srgbClr val="FFFF00"/>
                </a:highlight>
                <a:latin typeface="Times New Roman" panose="02020603050405020304" pitchFamily="18" charset="0"/>
                <a:cs typeface="Times New Roman" panose="02020603050405020304" pitchFamily="18" charset="0"/>
              </a:rPr>
              <a:t>the word of wisdom </a:t>
            </a:r>
            <a:r>
              <a:rPr lang="en-US" sz="2400" dirty="0">
                <a:latin typeface="Times New Roman" panose="02020603050405020304" pitchFamily="18" charset="0"/>
                <a:cs typeface="Times New Roman" panose="02020603050405020304" pitchFamily="18" charset="0"/>
              </a:rPr>
              <a:t>through the Spirit, and to another </a:t>
            </a:r>
            <a:r>
              <a:rPr lang="en-US" sz="2400" b="1" u="sng" dirty="0">
                <a:highlight>
                  <a:srgbClr val="FFFF00"/>
                </a:highlight>
                <a:latin typeface="Times New Roman" panose="02020603050405020304" pitchFamily="18" charset="0"/>
                <a:cs typeface="Times New Roman" panose="02020603050405020304" pitchFamily="18" charset="0"/>
              </a:rPr>
              <a:t>the word of knowledge</a:t>
            </a:r>
            <a:r>
              <a:rPr lang="en-US" sz="2400" dirty="0">
                <a:latin typeface="Times New Roman" panose="02020603050405020304" pitchFamily="18" charset="0"/>
                <a:cs typeface="Times New Roman" panose="02020603050405020304" pitchFamily="18" charset="0"/>
              </a:rPr>
              <a:t> according to the same Spirit; </a:t>
            </a:r>
            <a:r>
              <a:rPr lang="en-US" sz="2400" baseline="30000" dirty="0">
                <a:latin typeface="Times New Roman" panose="02020603050405020304" pitchFamily="18" charset="0"/>
                <a:cs typeface="Times New Roman" panose="02020603050405020304" pitchFamily="18" charset="0"/>
              </a:rPr>
              <a:t>9 </a:t>
            </a:r>
            <a:r>
              <a:rPr lang="en-US" sz="2400" dirty="0">
                <a:latin typeface="Times New Roman" panose="02020603050405020304" pitchFamily="18" charset="0"/>
                <a:cs typeface="Times New Roman" panose="02020603050405020304" pitchFamily="18" charset="0"/>
              </a:rPr>
              <a:t> to another </a:t>
            </a:r>
            <a:r>
              <a:rPr lang="en-US" sz="2400" b="1" u="sng" dirty="0">
                <a:highlight>
                  <a:srgbClr val="FFFF00"/>
                </a:highlight>
                <a:latin typeface="Times New Roman" panose="02020603050405020304" pitchFamily="18" charset="0"/>
                <a:cs typeface="Times New Roman" panose="02020603050405020304" pitchFamily="18" charset="0"/>
              </a:rPr>
              <a:t>faith</a:t>
            </a:r>
            <a:r>
              <a:rPr lang="en-US" sz="2400" dirty="0">
                <a:latin typeface="Times New Roman" panose="02020603050405020304" pitchFamily="18" charset="0"/>
                <a:cs typeface="Times New Roman" panose="02020603050405020304" pitchFamily="18" charset="0"/>
              </a:rPr>
              <a:t> by the same Spirit, and to another …(various miraculous gifts)</a:t>
            </a:r>
            <a:r>
              <a:rPr lang="en-US" sz="2400" baseline="30000" dirty="0">
                <a:latin typeface="Times New Roman" panose="02020603050405020304" pitchFamily="18" charset="0"/>
                <a:cs typeface="Times New Roman" panose="02020603050405020304" pitchFamily="18" charset="0"/>
              </a:rPr>
              <a:t>11 </a:t>
            </a:r>
            <a:r>
              <a:rPr lang="en-US" sz="2400" dirty="0">
                <a:latin typeface="Times New Roman" panose="02020603050405020304" pitchFamily="18" charset="0"/>
                <a:cs typeface="Times New Roman" panose="02020603050405020304" pitchFamily="18" charset="0"/>
              </a:rPr>
              <a:t> But one and </a:t>
            </a:r>
            <a:r>
              <a:rPr lang="en-US" sz="2400" b="1" u="sng" dirty="0">
                <a:highlight>
                  <a:srgbClr val="FFFF00"/>
                </a:highlight>
                <a:latin typeface="Times New Roman" panose="02020603050405020304" pitchFamily="18" charset="0"/>
                <a:cs typeface="Times New Roman" panose="02020603050405020304" pitchFamily="18" charset="0"/>
              </a:rPr>
              <a:t>the same Spirit works all these things,</a:t>
            </a:r>
            <a:r>
              <a:rPr lang="en-US" sz="2400" dirty="0">
                <a:latin typeface="Times New Roman" panose="02020603050405020304" pitchFamily="18" charset="0"/>
                <a:cs typeface="Times New Roman" panose="02020603050405020304" pitchFamily="18" charset="0"/>
              </a:rPr>
              <a:t> distributing to each one individually just as He wills.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8:14 </a:t>
            </a:r>
            <a:r>
              <a:rPr lang="en-US" sz="2400" dirty="0">
                <a:latin typeface="Times New Roman" panose="02020603050405020304" pitchFamily="18" charset="0"/>
                <a:cs typeface="Times New Roman" panose="02020603050405020304" pitchFamily="18" charset="0"/>
              </a:rPr>
              <a:t>For all who are being </a:t>
            </a:r>
            <a:r>
              <a:rPr lang="en-US" sz="2400" b="1" u="sng" dirty="0">
                <a:highlight>
                  <a:srgbClr val="FFFF00"/>
                </a:highlight>
                <a:latin typeface="Times New Roman" panose="02020603050405020304" pitchFamily="18" charset="0"/>
                <a:cs typeface="Times New Roman" panose="02020603050405020304" pitchFamily="18" charset="0"/>
              </a:rPr>
              <a:t>led by the Spirit of God</a:t>
            </a:r>
            <a:r>
              <a:rPr lang="en-US" sz="2400" dirty="0">
                <a:latin typeface="Times New Roman" panose="02020603050405020304" pitchFamily="18" charset="0"/>
                <a:cs typeface="Times New Roman" panose="02020603050405020304" pitchFamily="18" charset="0"/>
              </a:rPr>
              <a:t>, these are sons of God.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Galatians 5:16 </a:t>
            </a:r>
            <a:r>
              <a:rPr lang="en-US" sz="2400" dirty="0">
                <a:latin typeface="Times New Roman" panose="02020603050405020304" pitchFamily="18" charset="0"/>
                <a:cs typeface="Times New Roman" panose="02020603050405020304" pitchFamily="18" charset="0"/>
              </a:rPr>
              <a:t>But I say, </a:t>
            </a:r>
            <a:r>
              <a:rPr lang="en-US" sz="2400" b="1" u="sng" dirty="0">
                <a:highlight>
                  <a:srgbClr val="FFFF00"/>
                </a:highlight>
                <a:latin typeface="Times New Roman" panose="02020603050405020304" pitchFamily="18" charset="0"/>
                <a:cs typeface="Times New Roman" panose="02020603050405020304" pitchFamily="18" charset="0"/>
              </a:rPr>
              <a:t>walk by the Spirit</a:t>
            </a:r>
            <a:r>
              <a:rPr lang="en-US" sz="2400" dirty="0">
                <a:latin typeface="Times New Roman" panose="02020603050405020304" pitchFamily="18" charset="0"/>
                <a:cs typeface="Times New Roman" panose="02020603050405020304" pitchFamily="18" charset="0"/>
              </a:rPr>
              <a:t>, and you will not carry out the desire of the flesh.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Galatians 5:22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the </a:t>
            </a:r>
            <a:r>
              <a:rPr lang="en-US" sz="2400" b="1" u="sng" dirty="0">
                <a:highlight>
                  <a:srgbClr val="FFFF00"/>
                </a:highlight>
                <a:latin typeface="Times New Roman" panose="02020603050405020304" pitchFamily="18" charset="0"/>
                <a:cs typeface="Times New Roman" panose="02020603050405020304" pitchFamily="18" charset="0"/>
              </a:rPr>
              <a:t>fruit of the Spirit </a:t>
            </a:r>
            <a:r>
              <a:rPr lang="en-US" sz="2400" dirty="0">
                <a:latin typeface="Times New Roman" panose="02020603050405020304" pitchFamily="18" charset="0"/>
                <a:cs typeface="Times New Roman" panose="02020603050405020304" pitchFamily="18" charset="0"/>
              </a:rPr>
              <a:t>is love, joy, peace, patience, kindness, goodness, faithfulness, </a:t>
            </a: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Activity of the Holy Spirit</a:t>
            </a:r>
          </a:p>
        </p:txBody>
      </p:sp>
    </p:spTree>
    <p:extLst>
      <p:ext uri="{BB962C8B-B14F-4D97-AF65-F5344CB8AC3E}">
        <p14:creationId xmlns:p14="http://schemas.microsoft.com/office/powerpoint/2010/main" val="40366900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6128344"/>
          </a:xfrm>
          <a:prstGeom prst="rect">
            <a:avLst/>
          </a:prstGeom>
          <a:noFill/>
        </p:spPr>
        <p:txBody>
          <a:bodyPr wrap="square" rtlCol="0">
            <a:spAutoFit/>
          </a:bodyPr>
          <a:lstStyle/>
          <a:p>
            <a:pPr marL="0" marR="0">
              <a:lnSpc>
                <a:spcPct val="107000"/>
              </a:lnSpc>
              <a:spcBef>
                <a:spcPts val="0"/>
              </a:spcBef>
              <a:spcAft>
                <a:spcPts val="0"/>
              </a:spcAft>
            </a:pPr>
            <a:r>
              <a:rPr lang="en-US" sz="2400" kern="100" dirty="0">
                <a:latin typeface="Times New Roman" panose="02020603050405020304" pitchFamily="18" charset="0"/>
                <a:ea typeface="Calibri" panose="020F0502020204030204" pitchFamily="34" charset="0"/>
                <a:cs typeface="Times New Roman" panose="02020603050405020304" pitchFamily="18" charset="0"/>
              </a:rPr>
              <a:t>A</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 God had promised: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When Abram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100 years old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and Sarah was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90</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17:16; Genesis 21:5</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child of Promise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was born to Abraham and Sarah: Genesis 21:2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They named him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Isaac</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Genesis 21:3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Ishmael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the son of the slave woman Hagar began mistreating Isaac: Genesis 21:9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Sarah demanded Ishmael not be named an heir with Isaac:  Genesis 21:10</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Abraham was greatly distressed: Genesis 21:11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God told Abraham to drive Ishmael and Hagar away: Genesis 21:12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Genesis 21:12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God said to Abraham, </a:t>
            </a:r>
            <a:r>
              <a:rPr lang="en-US" sz="2400" dirty="0">
                <a:latin typeface="Times New Roman" panose="02020603050405020304" pitchFamily="18" charset="0"/>
                <a:cs typeface="Times New Roman" panose="02020603050405020304" pitchFamily="18" charset="0"/>
              </a:rPr>
              <a:t>"Do not let it be displeasing in your sight because of the lad or because of your bondwoman. Whatever Sarah has said to you, listen to her voice; for </a:t>
            </a:r>
            <a:r>
              <a:rPr lang="en-US" sz="2400" b="1" u="sng" dirty="0">
                <a:highlight>
                  <a:srgbClr val="FFFF00"/>
                </a:highlight>
                <a:latin typeface="Times New Roman" panose="02020603050405020304" pitchFamily="18" charset="0"/>
                <a:cs typeface="Times New Roman" panose="02020603050405020304" pitchFamily="18" charset="0"/>
              </a:rPr>
              <a:t>in Isaac your seed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(descendant) </a:t>
            </a:r>
            <a:r>
              <a:rPr lang="en-US" sz="2400" b="1" u="sng" dirty="0">
                <a:highlight>
                  <a:srgbClr val="FFFF00"/>
                </a:highlight>
                <a:latin typeface="Times New Roman" panose="02020603050405020304" pitchFamily="18" charset="0"/>
                <a:cs typeface="Times New Roman" panose="02020603050405020304" pitchFamily="18" charset="0"/>
              </a:rPr>
              <a:t> shall be called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qara – </a:t>
            </a:r>
            <a:r>
              <a:rPr lang="en-US" sz="2400" dirty="0">
                <a:latin typeface="Times New Roman" panose="02020603050405020304" pitchFamily="18" charset="0"/>
                <a:cs typeface="Times New Roman" panose="02020603050405020304" pitchFamily="18" charset="0"/>
              </a:rPr>
              <a:t>called)</a:t>
            </a:r>
            <a:br>
              <a:rPr lang="en-US" sz="2400" dirty="0">
                <a:latin typeface="Times New Roman" panose="02020603050405020304" pitchFamily="18" charset="0"/>
                <a:cs typeface="Times New Roman" panose="02020603050405020304" pitchFamily="18" charset="0"/>
              </a:rPr>
            </a:b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a:lnSpc>
                <a:spcPct val="107000"/>
              </a:lnSpc>
              <a:spcBef>
                <a:spcPts val="0"/>
              </a:spcBef>
              <a:spcAft>
                <a:spcPts val="0"/>
              </a:spcAft>
            </a:pP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43246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5601855"/>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This is an extremely important revelation: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Abraham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Ishmael and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are Abraham’s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Ishmael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Abraham’s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Isaac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 “Child of Promise”</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To Isaac was born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Esau and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both clearly Abraham’s and Isacc’s descendants</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rejected Esau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Isaac’s first-born male heir</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800100" lvl="1" indent="-342900">
              <a:lnSpc>
                <a:spcPct val="107000"/>
              </a:lnSpc>
              <a:buFont typeface="Symbol" panose="05050102010706020507" pitchFamily="18" charset="2"/>
              <a:buChar char=""/>
            </a:pP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God chose Jacob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renamed Israel</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God raised up Israel’s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to become the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62885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743200" cy="4794646"/>
          </a:xfrm>
          <a:prstGeom prst="rect">
            <a:avLst/>
          </a:prstGeom>
          <a:noFill/>
        </p:spPr>
        <p:txBody>
          <a:bodyPr wrap="square" rtlCol="0">
            <a:spAutoFit/>
          </a:bodyPr>
          <a:lstStyle/>
          <a:p>
            <a:pPr marL="0" marR="0">
              <a:lnSpc>
                <a:spcPct val="107000"/>
              </a:lnSpc>
              <a:spcBef>
                <a:spcPts val="0"/>
              </a:spcBef>
              <a:spcAft>
                <a:spcPts val="0"/>
              </a:spcAft>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Thus through Abraham, Isaac, and Jacob (Israel), God fulfilled His promises: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Multiplied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Blessed Abraham’s descendants</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Gave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the Promised Land of Canaan</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Made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descendants</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 a great nation – Kingdom of Israel</a:t>
            </a:r>
          </a:p>
          <a:p>
            <a:pPr marL="742950" marR="0" lvl="0" indent="-742950">
              <a:lnSpc>
                <a:spcPct val="107000"/>
              </a:lnSpc>
              <a:spcBef>
                <a:spcPts val="0"/>
              </a:spcBef>
              <a:spcAft>
                <a:spcPts val="0"/>
              </a:spcAft>
              <a:buFont typeface="+mj-lt"/>
              <a:buAutoNum type="arabicPeriod"/>
            </a:pP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And raised up the “the Promised blessing to all Nations” – </a:t>
            </a:r>
            <a:r>
              <a:rPr lang="en-US" sz="3600" kern="100" dirty="0">
                <a:latin typeface="Times New Roman" panose="02020603050405020304" pitchFamily="18" charset="0"/>
                <a:ea typeface="Calibri" panose="020F0502020204030204" pitchFamily="34" charset="0"/>
                <a:cs typeface="Times New Roman" panose="02020603050405020304" pitchFamily="18" charset="0"/>
              </a:rPr>
              <a:t>the </a:t>
            </a:r>
            <a:r>
              <a:rPr lang="en-US" sz="3600" kern="100" dirty="0">
                <a:effectLst/>
                <a:latin typeface="Times New Roman" panose="02020603050405020304" pitchFamily="18" charset="0"/>
                <a:ea typeface="Calibri" panose="020F0502020204030204" pitchFamily="34" charset="0"/>
                <a:cs typeface="Times New Roman" panose="02020603050405020304" pitchFamily="18" charset="0"/>
              </a:rPr>
              <a:t>Messiah through Kingdom of Israel</a:t>
            </a:r>
          </a:p>
        </p:txBody>
      </p:sp>
    </p:spTree>
    <p:extLst>
      <p:ext uri="{BB962C8B-B14F-4D97-AF65-F5344CB8AC3E}">
        <p14:creationId xmlns:p14="http://schemas.microsoft.com/office/powerpoint/2010/main" val="25202519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836439"/>
            <a:ext cx="11743200" cy="5605317"/>
          </a:xfrm>
          <a:prstGeom prst="rect">
            <a:avLst/>
          </a:prstGeom>
          <a:noFill/>
        </p:spPr>
        <p:txBody>
          <a:bodyPr wrap="square" rtlCol="0">
            <a:spAutoFit/>
          </a:bodyPr>
          <a:lstStyle/>
          <a:p>
            <a:pPr marL="0" marR="0">
              <a:lnSpc>
                <a:spcPct val="107000"/>
              </a:lnSpc>
              <a:spcBef>
                <a:spcPts val="0"/>
              </a:spcBef>
              <a:spcAft>
                <a:spcPts val="0"/>
              </a:spcAft>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Promise – Spoken to King David – in a similar way as Abraham</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 David is the descendant of Abraham through Isaac. Matthew 1:2-6; Luke 3:31-34</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Through King David, God promised He would:</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Raise up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 the Promised Blessing: 2 Samuel 7:12, Gal 3:16</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(Kingdom of Christ): 2 Samuel 7:12</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will build a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for God’s name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2 Samuel 7:11; 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Establish the throne of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David’s descendant’s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(Kingdom of Christ).  2 Samuel 7:13</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b="1" u="sng" kern="100" dirty="0">
                <a:latin typeface="Times New Roman" panose="02020603050405020304" pitchFamily="18" charset="0"/>
                <a:ea typeface="Calibri" panose="020F0502020204030204" pitchFamily="34" charset="0"/>
                <a:cs typeface="Times New Roman" panose="02020603050405020304" pitchFamily="18" charset="0"/>
              </a:rPr>
              <a:t>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stablish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forever David’s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house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(church of Christ) and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kingdom</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(Kingdom of Christ). 2 Samuel 7:16</a:t>
            </a:r>
          </a:p>
          <a:p>
            <a:pPr marL="342900" indent="-342900">
              <a:lnSpc>
                <a:spcPct val="107000"/>
              </a:lnSpc>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Jesus (the promise) is King David’s descendant from Isaac.  Matthew 1: 6-16; Luke 3:23-31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Thus, Jesus is called the </a:t>
            </a: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Son of David.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Matthew 1:1</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222937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0" y="2763477"/>
            <a:ext cx="11743200" cy="781111"/>
          </a:xfrm>
          <a:prstGeom prst="rect">
            <a:avLst/>
          </a:prstGeom>
          <a:noFill/>
        </p:spPr>
        <p:txBody>
          <a:bodyPr wrap="square" rtlCol="0">
            <a:spAutoFit/>
          </a:bodyPr>
          <a:lstStyle/>
          <a:p>
            <a:pPr marL="0" marR="0" algn="ctr">
              <a:lnSpc>
                <a:spcPct val="107000"/>
              </a:lnSpc>
              <a:spcBef>
                <a:spcPts val="0"/>
              </a:spcBef>
              <a:spcAft>
                <a:spcPts val="0"/>
              </a:spcAft>
            </a:pPr>
            <a:r>
              <a:rPr lang="en-US" sz="4400" b="1" kern="100" dirty="0">
                <a:latin typeface="Times New Roman" panose="02020603050405020304" pitchFamily="18" charset="0"/>
                <a:ea typeface="Calibri" panose="020F0502020204030204" pitchFamily="34" charset="0"/>
                <a:cs typeface="Times New Roman" panose="02020603050405020304" pitchFamily="18" charset="0"/>
              </a:rPr>
              <a:t>W</a:t>
            </a:r>
            <a:r>
              <a:rPr lang="en-US" sz="4400" b="1" kern="100" dirty="0">
                <a:effectLst/>
                <a:latin typeface="Times New Roman" panose="02020603050405020304" pitchFamily="18" charset="0"/>
                <a:ea typeface="Calibri" panose="020F0502020204030204" pitchFamily="34" charset="0"/>
                <a:cs typeface="Times New Roman" panose="02020603050405020304" pitchFamily="18" charset="0"/>
              </a:rPr>
              <a:t>ho are the descendants of Abraham today?</a:t>
            </a:r>
            <a:endParaRPr lang="en-US" sz="4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91763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5155"/>
          </a:xfrm>
          <a:prstGeom prst="rect">
            <a:avLst/>
          </a:prstGeom>
          <a:noFill/>
        </p:spPr>
        <p:txBody>
          <a:bodyPr wrap="square" rtlCol="0">
            <a:spAutoFit/>
          </a:bodyPr>
          <a:lstStyle/>
          <a:p>
            <a:pPr marL="0" marR="0">
              <a:lnSpc>
                <a:spcPct val="107000"/>
              </a:lnSpc>
              <a:spcBef>
                <a:spcPts val="0"/>
              </a:spcBef>
              <a:spcAft>
                <a:spcPts val="0"/>
              </a:spcAft>
            </a:pPr>
            <a:r>
              <a:rPr lang="en-US" sz="2000" b="1" kern="100" dirty="0">
                <a:effectLst/>
                <a:latin typeface="Times New Roman" panose="02020603050405020304" pitchFamily="18" charset="0"/>
                <a:ea typeface="Calibri" panose="020F0502020204030204" pitchFamily="34" charset="0"/>
                <a:cs typeface="Times New Roman" panose="02020603050405020304" pitchFamily="18" charset="0"/>
              </a:rPr>
              <a:t>Romans 9:6-11 (Speaking to the Israelites’ rejection of the Messiah)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But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it is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not as though the word of God has failed. For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they are not all Israel who are </a:t>
            </a:r>
            <a:r>
              <a:rPr lang="en-US" sz="2000" b="1" i="1" u="sng" kern="100" dirty="0">
                <a:effectLst/>
                <a:latin typeface="Times New Roman" panose="02020603050405020304" pitchFamily="18" charset="0"/>
                <a:ea typeface="Calibri" panose="020F0502020204030204" pitchFamily="34" charset="0"/>
                <a:cs typeface="Times New Roman" panose="02020603050405020304" pitchFamily="18" charset="0"/>
              </a:rPr>
              <a:t>descended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from Israel</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nor are they all children because they are Abraham's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THROUGH</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ISAAC YOUR</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DESCENDANTS WILL BE NAMED</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kern="100" cap="small" dirty="0">
                <a:effectLst/>
                <a:latin typeface="Times New Roman" panose="02020603050405020304" pitchFamily="18" charset="0"/>
                <a:ea typeface="Calibri" panose="020F0502020204030204" pitchFamily="34" charset="0"/>
                <a:cs typeface="Times New Roman" panose="02020603050405020304" pitchFamily="18" charset="0"/>
              </a:rPr>
              <a:t>kaleo</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 called)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That is, it is not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flesh who are children of God</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but the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the promise are regarded as descendants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this is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word of promise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AT THIS TIME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I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WILL COME</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kern="100" cap="small" dirty="0">
                <a:effectLst/>
                <a:latin typeface="Times New Roman" panose="02020603050405020304" pitchFamily="18" charset="0"/>
                <a:ea typeface="Calibri" panose="020F0502020204030204" pitchFamily="34" charset="0"/>
                <a:cs typeface="Times New Roman" panose="02020603050405020304" pitchFamily="18" charset="0"/>
              </a:rPr>
              <a:t>SARAH SHALL HAVE A SON</a:t>
            </a:r>
            <a:r>
              <a:rPr lang="en-US" sz="2000" kern="100" cap="small"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God chose the second born Isaac over Ishmael) and not only this, but there was </a:t>
            </a:r>
            <a:r>
              <a:rPr lang="en-US" sz="2000" b="1" u="sng" kern="100" dirty="0">
                <a:effectLst/>
                <a:latin typeface="Times New Roman" panose="02020603050405020304" pitchFamily="18" charset="0"/>
                <a:ea typeface="Calibri" panose="020F0502020204030204" pitchFamily="34" charset="0"/>
                <a:cs typeface="Times New Roman" panose="02020603050405020304" pitchFamily="18" charset="0"/>
              </a:rPr>
              <a:t>Rebekah also</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(wife of Isaac) when she had conceived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by one man (Esau and Jacob), our father Isaac; </a:t>
            </a:r>
            <a:r>
              <a:rPr lang="en-US" sz="20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for though </a:t>
            </a:r>
            <a:r>
              <a:rPr lang="en-US" sz="2000" i="1" kern="100" dirty="0">
                <a:effectLst/>
                <a:latin typeface="Times New Roman" panose="02020603050405020304" pitchFamily="18" charset="0"/>
                <a:ea typeface="Calibri" panose="020F0502020204030204" pitchFamily="34" charset="0"/>
                <a:cs typeface="Times New Roman" panose="02020603050405020304" pitchFamily="18" charset="0"/>
              </a:rPr>
              <a:t>the twins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were not yet born and had not done anything good or bad, so that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purpose according to </a:t>
            </a:r>
            <a:r>
              <a:rPr lang="en-US" sz="20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choice</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would stand, not because of works </a:t>
            </a:r>
            <a:r>
              <a:rPr lang="en-US" sz="20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but because of Him who calls</a:t>
            </a:r>
            <a:r>
              <a:rPr lang="en-US" sz="2000" kern="100" dirty="0">
                <a:effectLst/>
                <a:latin typeface="Times New Roman" panose="02020603050405020304" pitchFamily="18" charset="0"/>
                <a:ea typeface="Calibri" panose="020F0502020204030204" pitchFamily="34" charset="0"/>
                <a:cs typeface="Times New Roman" panose="02020603050405020304" pitchFamily="18" charset="0"/>
              </a:rPr>
              <a:t> (God chose the second born and not the first).  </a:t>
            </a: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20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3200" b="1" kern="1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How does God Call and Choose Abraham’s Descendants?</a:t>
            </a:r>
            <a:endParaRPr lang="en-US" sz="3200" b="1" kern="1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32553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59D6613-6B66-F43C-62C2-36F6F2C3B95A}"/>
              </a:ext>
            </a:extLst>
          </p:cNvPr>
          <p:cNvSpPr txBox="1"/>
          <p:nvPr/>
        </p:nvSpPr>
        <p:spPr>
          <a:xfrm>
            <a:off x="1069042" y="880782"/>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My Goal: How Foundational Stones Fit Together</a:t>
            </a:r>
          </a:p>
        </p:txBody>
      </p:sp>
      <p:sp>
        <p:nvSpPr>
          <p:cNvPr id="3" name="TextBox 2">
            <a:extLst>
              <a:ext uri="{FF2B5EF4-FFF2-40B4-BE49-F238E27FC236}">
                <a16:creationId xmlns:a16="http://schemas.microsoft.com/office/drawing/2014/main" id="{A8C359D8-7793-0674-84B7-146BD0AE8F39}"/>
              </a:ext>
            </a:extLst>
          </p:cNvPr>
          <p:cNvSpPr txBox="1"/>
          <p:nvPr/>
        </p:nvSpPr>
        <p:spPr>
          <a:xfrm>
            <a:off x="1069042" y="1956547"/>
            <a:ext cx="9923929" cy="3447098"/>
          </a:xfrm>
          <a:prstGeom prst="rect">
            <a:avLst/>
          </a:prstGeom>
          <a:noFill/>
        </p:spPr>
        <p:txBody>
          <a:bodyPr wrap="square" rtlCol="0">
            <a:spAutoFit/>
          </a:bodyPr>
          <a:lstStyle/>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church, </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Christ’s kingdom</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temple</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dwelling place, and</a:t>
            </a:r>
          </a:p>
          <a:p>
            <a:pPr marL="1028700" marR="0" lvl="1" indent="-571500">
              <a:spcBef>
                <a:spcPts val="0"/>
              </a:spcBef>
              <a:spcAft>
                <a:spcPts val="0"/>
              </a:spcAft>
              <a:buFont typeface="Arial" panose="020B0604020202020204" pitchFamily="34" charset="0"/>
              <a:buChar char="•"/>
            </a:pPr>
            <a:r>
              <a:rPr lang="en-US" sz="4000" dirty="0">
                <a:effectLst/>
                <a:latin typeface="Times New Roman" panose="02020603050405020304" pitchFamily="18" charset="0"/>
                <a:ea typeface="Calibri" panose="020F0502020204030204" pitchFamily="34" charset="0"/>
                <a:cs typeface="Times New Roman" panose="02020603050405020304" pitchFamily="18" charset="0"/>
              </a:rPr>
              <a:t>God’s household – His family  </a:t>
            </a:r>
          </a:p>
          <a:p>
            <a:endParaRPr lang="en-US" dirty="0"/>
          </a:p>
        </p:txBody>
      </p:sp>
    </p:spTree>
    <p:extLst>
      <p:ext uri="{BB962C8B-B14F-4D97-AF65-F5344CB8AC3E}">
        <p14:creationId xmlns:p14="http://schemas.microsoft.com/office/powerpoint/2010/main" val="42849084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544321"/>
          </a:xfrm>
          <a:prstGeom prst="rect">
            <a:avLst/>
          </a:prstGeom>
          <a:noFill/>
        </p:spPr>
        <p:txBody>
          <a:bodyPr wrap="square" rtlCol="0">
            <a:spAutoFit/>
          </a:bodyPr>
          <a:lstStyle/>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It is God that calls and chooses us for salvation</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It was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this He (God) called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(kaleo – called)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you through our gospel</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that you may gain the glory of our Lord Jesus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2 Thessalonians 2:13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because God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chosen</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you from the beginning for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salvation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0" marR="0">
              <a:lnSpc>
                <a:spcPct val="107000"/>
              </a:lnSpc>
              <a:spcBef>
                <a:spcPts val="0"/>
              </a:spcBef>
              <a:spcAft>
                <a:spcPts val="0"/>
              </a:spcAft>
            </a:pPr>
            <a:endParaRPr lang="en-US" sz="2400"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dirty="0">
                <a:latin typeface="Times New Roman" panose="02020603050405020304" pitchFamily="18" charset="0"/>
                <a:cs typeface="Times New Roman" panose="02020603050405020304" pitchFamily="18" charset="0"/>
              </a:rPr>
              <a:t>Ephesians 1:4-5 </a:t>
            </a:r>
            <a:r>
              <a:rPr lang="en-US" sz="2400" dirty="0">
                <a:latin typeface="Times New Roman" panose="02020603050405020304" pitchFamily="18" charset="0"/>
                <a:cs typeface="Times New Roman" panose="02020603050405020304" pitchFamily="18" charset="0"/>
              </a:rPr>
              <a:t> just as </a:t>
            </a:r>
            <a:r>
              <a:rPr lang="en-US" sz="2400" b="1" u="sng" dirty="0">
                <a:highlight>
                  <a:srgbClr val="FFFF00"/>
                </a:highlight>
                <a:latin typeface="Times New Roman" panose="02020603050405020304" pitchFamily="18" charset="0"/>
                <a:cs typeface="Times New Roman" panose="02020603050405020304" pitchFamily="18" charset="0"/>
              </a:rPr>
              <a:t>He chose us in Him</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(for salvation) before </a:t>
            </a:r>
            <a:r>
              <a:rPr lang="en-US" sz="2400" b="1" u="sng" dirty="0">
                <a:highlight>
                  <a:srgbClr val="FFFF00"/>
                </a:highlight>
                <a:latin typeface="Times New Roman" panose="02020603050405020304" pitchFamily="18" charset="0"/>
                <a:cs typeface="Times New Roman" panose="02020603050405020304" pitchFamily="18" charset="0"/>
              </a:rPr>
              <a:t>the foundation of the world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5 </a:t>
            </a:r>
            <a:r>
              <a:rPr lang="en-US" sz="2400" dirty="0">
                <a:latin typeface="Times New Roman" panose="02020603050405020304" pitchFamily="18" charset="0"/>
                <a:cs typeface="Times New Roman" panose="02020603050405020304" pitchFamily="18" charset="0"/>
              </a:rPr>
              <a:t> He </a:t>
            </a:r>
            <a:r>
              <a:rPr lang="en-US" sz="2400" b="1" u="sng" dirty="0">
                <a:highlight>
                  <a:srgbClr val="FFFF00"/>
                </a:highlight>
                <a:latin typeface="Times New Roman" panose="02020603050405020304" pitchFamily="18" charset="0"/>
                <a:cs typeface="Times New Roman" panose="02020603050405020304" pitchFamily="18" charset="0"/>
              </a:rPr>
              <a:t>predestined us to adoption as sons </a:t>
            </a:r>
            <a:r>
              <a:rPr lang="en-US" sz="2400" dirty="0">
                <a:latin typeface="Times New Roman" panose="02020603050405020304" pitchFamily="18" charset="0"/>
                <a:cs typeface="Times New Roman" panose="02020603050405020304" pitchFamily="18" charset="0"/>
              </a:rPr>
              <a:t>through Jesus Christ to Himself, according to the kind intention (good pleasure) of His will, </a:t>
            </a: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p:txBody>
      </p:sp>
      <p:cxnSp>
        <p:nvCxnSpPr>
          <p:cNvPr id="5" name="Straight Arrow Connector 4">
            <a:extLst>
              <a:ext uri="{FF2B5EF4-FFF2-40B4-BE49-F238E27FC236}">
                <a16:creationId xmlns:a16="http://schemas.microsoft.com/office/drawing/2014/main" id="{A55F6FAE-8F54-66BA-869D-A803971AD63A}"/>
              </a:ext>
            </a:extLst>
          </p:cNvPr>
          <p:cNvCxnSpPr>
            <a:cxnSpLocks/>
          </p:cNvCxnSpPr>
          <p:nvPr/>
        </p:nvCxnSpPr>
        <p:spPr>
          <a:xfrm flipH="1">
            <a:off x="6096000" y="2277036"/>
            <a:ext cx="794870" cy="759012"/>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998D0D4F-65EC-0105-6814-20F464E1DC97}"/>
              </a:ext>
            </a:extLst>
          </p:cNvPr>
          <p:cNvCxnSpPr>
            <a:cxnSpLocks/>
          </p:cNvCxnSpPr>
          <p:nvPr/>
        </p:nvCxnSpPr>
        <p:spPr>
          <a:xfrm flipH="1">
            <a:off x="4769224" y="3460597"/>
            <a:ext cx="1171388" cy="836706"/>
          </a:xfrm>
          <a:prstGeom prst="straightConnector1">
            <a:avLst/>
          </a:prstGeom>
          <a:ln w="41275">
            <a:solidFill>
              <a:srgbClr val="FF0000"/>
            </a:solidFill>
            <a:headEnd type="triangle"/>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09031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30200" y="966427"/>
            <a:ext cx="11029950" cy="4679807"/>
          </a:xfrm>
          <a:prstGeom prst="rect">
            <a:avLst/>
          </a:prstGeom>
          <a:noFill/>
        </p:spPr>
        <p:txBody>
          <a:bodyPr wrap="square" rtlCol="0">
            <a:spAutoFit/>
          </a:bodyPr>
          <a:lstStyle/>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Who does God choose for Salvation</a:t>
            </a:r>
          </a:p>
          <a:p>
            <a:pPr marL="0" marR="0">
              <a:lnSpc>
                <a:spcPct val="107000"/>
              </a:lnSpc>
              <a:spcBef>
                <a:spcPts val="0"/>
              </a:spcBef>
              <a:spcAft>
                <a:spcPts val="0"/>
              </a:spcAft>
            </a:pPr>
            <a:endParaRPr lang="en-US" sz="2800" b="1" kern="100" dirty="0">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3:26-29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you are all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sons of God</a:t>
            </a:r>
            <a:r>
              <a:rPr lang="en-US" sz="2800"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through faith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For all of you who were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 into Christ </a:t>
            </a:r>
            <a:r>
              <a:rPr lang="en-US" sz="2800" b="1" u="sng" kern="100" dirty="0">
                <a:effectLst/>
                <a:latin typeface="Times New Roman" panose="02020603050405020304" pitchFamily="18" charset="0"/>
                <a:ea typeface="Calibri" panose="020F0502020204030204" pitchFamily="34" charset="0"/>
                <a:cs typeface="Times New Roman" panose="02020603050405020304" pitchFamily="18" charset="0"/>
              </a:rPr>
              <a:t>have clothed yourselves with Christ</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There is neither Jew nor Greek, there is neither slave nor free man, there is neither male nor female; for you are all one in Christ Jesus. </a:t>
            </a:r>
            <a:r>
              <a:rPr lang="en-US" sz="28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29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if you </a:t>
            </a:r>
            <a:r>
              <a:rPr lang="en-US" sz="2800" b="1" u="sng" kern="100" dirty="0">
                <a:solidFill>
                  <a:srgbClr val="000000"/>
                </a:solidFill>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belong to Christ</a:t>
            </a:r>
            <a:r>
              <a:rPr lang="en-US" sz="2800" b="1" u="sng"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en-US" sz="2800" kern="100"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(church of Christ)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then you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Abraham's descendants</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heirs according to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rPr>
              <a:t>Galatians 4:28 </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And you brethren,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like Isaac</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 are </a:t>
            </a:r>
            <a:r>
              <a:rPr lang="en-US" sz="28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children of promise</a:t>
            </a:r>
            <a:r>
              <a:rPr lang="en-US" sz="28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99619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graphicFrame>
        <p:nvGraphicFramePr>
          <p:cNvPr id="3" name="Table 2">
            <a:extLst>
              <a:ext uri="{FF2B5EF4-FFF2-40B4-BE49-F238E27FC236}">
                <a16:creationId xmlns:a16="http://schemas.microsoft.com/office/drawing/2014/main" id="{533914C7-E790-FE95-1115-FEC8CC3D7CFE}"/>
              </a:ext>
            </a:extLst>
          </p:cNvPr>
          <p:cNvGraphicFramePr>
            <a:graphicFrameLocks noGrp="1"/>
          </p:cNvGraphicFramePr>
          <p:nvPr>
            <p:extLst>
              <p:ext uri="{D42A27DB-BD31-4B8C-83A1-F6EECF244321}">
                <p14:modId xmlns:p14="http://schemas.microsoft.com/office/powerpoint/2010/main" val="3410825880"/>
              </p:ext>
            </p:extLst>
          </p:nvPr>
        </p:nvGraphicFramePr>
        <p:xfrm>
          <a:off x="330200" y="1574800"/>
          <a:ext cx="11385551" cy="3708400"/>
        </p:xfrm>
        <a:graphic>
          <a:graphicData uri="http://schemas.openxmlformats.org/drawingml/2006/table">
            <a:tbl>
              <a:tblPr firstRow="1" firstCol="1" bandRow="1">
                <a:tableStyleId>{5C22544A-7EE6-4342-B048-85BDC9FD1C3A}</a:tableStyleId>
              </a:tblPr>
              <a:tblGrid>
                <a:gridCol w="4578882">
                  <a:extLst>
                    <a:ext uri="{9D8B030D-6E8A-4147-A177-3AD203B41FA5}">
                      <a16:colId xmlns:a16="http://schemas.microsoft.com/office/drawing/2014/main" val="386280987"/>
                    </a:ext>
                  </a:extLst>
                </a:gridCol>
                <a:gridCol w="3255363">
                  <a:extLst>
                    <a:ext uri="{9D8B030D-6E8A-4147-A177-3AD203B41FA5}">
                      <a16:colId xmlns:a16="http://schemas.microsoft.com/office/drawing/2014/main" val="4063084394"/>
                    </a:ext>
                  </a:extLst>
                </a:gridCol>
                <a:gridCol w="3551306">
                  <a:extLst>
                    <a:ext uri="{9D8B030D-6E8A-4147-A177-3AD203B41FA5}">
                      <a16:colId xmlns:a16="http://schemas.microsoft.com/office/drawing/2014/main" val="2616152176"/>
                    </a:ext>
                  </a:extLst>
                </a:gridCol>
              </a:tblGrid>
              <a:tr h="616901">
                <a:tc gridSpan="3">
                  <a:txBody>
                    <a:bodyPr/>
                    <a:lstStyle/>
                    <a:p>
                      <a:pPr marL="0" marR="0" algn="ctr">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God’s Promised Blessings to Abraham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042345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Land</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Canaan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Heaven</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3127760137"/>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Abraham’s Descendants</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Children of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82209916"/>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Law</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Moses</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Law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263831822"/>
                  </a:ext>
                </a:extLst>
              </a:tr>
              <a:tr h="616901">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Kingdom</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Israel</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Kingdom of Christ</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1564513783"/>
                  </a:ext>
                </a:extLst>
              </a:tr>
              <a:tr h="623895">
                <a:tc>
                  <a:txBody>
                    <a:bodyPr/>
                    <a:lstStyle/>
                    <a:p>
                      <a:pPr marL="0" marR="0">
                        <a:lnSpc>
                          <a:spcPct val="107000"/>
                        </a:lnSpc>
                        <a:spcBef>
                          <a:spcPts val="0"/>
                        </a:spcBef>
                        <a:spcAft>
                          <a:spcPts val="0"/>
                        </a:spcAft>
                      </a:pPr>
                      <a:r>
                        <a:rPr lang="en-US" sz="2800" kern="100" dirty="0">
                          <a:effectLst/>
                          <a:latin typeface="Times New Roman" panose="02020603050405020304" pitchFamily="18" charset="0"/>
                          <a:cs typeface="Times New Roman" panose="02020603050405020304" pitchFamily="18" charset="0"/>
                        </a:rPr>
                        <a:t>Promised Blessing</a:t>
                      </a:r>
                      <a:endParaRPr lang="en-US" sz="2800"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75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Will come….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tc>
                  <a:txBody>
                    <a:bodyPr/>
                    <a:lstStyle/>
                    <a:p>
                      <a:pPr marL="0" marR="0">
                        <a:lnSpc>
                          <a:spcPct val="107000"/>
                        </a:lnSpc>
                        <a:spcBef>
                          <a:spcPts val="0"/>
                        </a:spcBef>
                        <a:spcAft>
                          <a:spcPts val="0"/>
                        </a:spcAft>
                      </a:pPr>
                      <a:r>
                        <a:rPr lang="en-US" sz="2800" b="1" kern="100" dirty="0">
                          <a:effectLst/>
                          <a:latin typeface="Times New Roman" panose="02020603050405020304" pitchFamily="18" charset="0"/>
                          <a:cs typeface="Times New Roman" panose="02020603050405020304" pitchFamily="18" charset="0"/>
                        </a:rPr>
                        <a:t>Jesus is the “Promise”</a:t>
                      </a:r>
                      <a:endParaRPr lang="en-US" sz="2800" b="1" kern="1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solidFill>
                      <a:schemeClr val="accent5">
                        <a:lumMod val="40000"/>
                        <a:lumOff val="60000"/>
                      </a:schemeClr>
                    </a:solidFill>
                  </a:tcPr>
                </a:tc>
                <a:extLst>
                  <a:ext uri="{0D108BD9-81ED-4DB2-BD59-A6C34878D82A}">
                    <a16:rowId xmlns:a16="http://schemas.microsoft.com/office/drawing/2014/main" val="2407073029"/>
                  </a:ext>
                </a:extLst>
              </a:tr>
            </a:tbl>
          </a:graphicData>
        </a:graphic>
      </p:graphicFrame>
    </p:spTree>
    <p:extLst>
      <p:ext uri="{BB962C8B-B14F-4D97-AF65-F5344CB8AC3E}">
        <p14:creationId xmlns:p14="http://schemas.microsoft.com/office/powerpoint/2010/main" val="3036865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 prophetic copy (shadow) of the coming church and the true Kingdom of Heaven –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Kingdom in which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re-established an interim or provisional means by which He would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cleanse His people of their sins – imperfect animal blood</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in which God provisionally established the means for Him to have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union with His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Kingdom by which God established the means for Him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dwell among His children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for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His children to dwell with Him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means was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tabernacle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which is a grand and epic picture of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Fallen World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800100" lvl="1" indent="-342900">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Heaven – and our access into Heaven</a:t>
            </a:r>
          </a:p>
          <a:p>
            <a:pPr marL="342900" indent="-3429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Kingdom that brought forth Christ (promised blessing) and Christ’s kingdom</a:t>
            </a:r>
          </a:p>
        </p:txBody>
      </p:sp>
    </p:spTree>
    <p:extLst>
      <p:ext uri="{BB962C8B-B14F-4D97-AF65-F5344CB8AC3E}">
        <p14:creationId xmlns:p14="http://schemas.microsoft.com/office/powerpoint/2010/main" val="139093824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345600" y="991827"/>
            <a:ext cx="11332800" cy="4832092"/>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brings us to the kingdom of Egypt – the copy of the fallen world.  </a:t>
            </a:r>
          </a:p>
          <a:p>
            <a:pPr marL="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Background Review</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spoke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blessing</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to Abraham</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forming His people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in the land of Canaan</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to which God called Abraham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his descendants</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Canaan is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land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 promised to give Abraham’s descendants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hence the term, the “Promised Land.”</a:t>
            </a:r>
          </a:p>
          <a:p>
            <a:pPr marL="800100" lvl="1" indent="-342900">
              <a:buFont typeface="Courier New" panose="02070309020205020404" pitchFamily="49" charset="0"/>
              <a:buChar char="o"/>
            </a:pPr>
            <a:r>
              <a:rPr lang="en-US" sz="2800" dirty="0">
                <a:latin typeface="Times New Roman" panose="02020603050405020304" pitchFamily="18" charset="0"/>
                <a:ea typeface="Calibri" panose="020F0502020204030204" pitchFamily="34" charset="0"/>
                <a:cs typeface="Times New Roman" panose="02020603050405020304" pitchFamily="18" charset="0"/>
              </a:rPr>
              <a:t>Canaan is the land upon which God would establish His kingdom – the </a:t>
            </a:r>
            <a:r>
              <a:rPr lang="en-US" sz="2800" b="1" dirty="0">
                <a:latin typeface="Times New Roman" panose="02020603050405020304" pitchFamily="18" charset="0"/>
                <a:ea typeface="Calibri" panose="020F0502020204030204" pitchFamily="34" charset="0"/>
                <a:cs typeface="Times New Roman" panose="02020603050405020304" pitchFamily="18" charset="0"/>
              </a:rPr>
              <a:t>Kingdom of Israel</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60130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655200" y="916764"/>
            <a:ext cx="10542896"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first before the receiving the Promised Land and the Kingdom, God informed Abraham that His people would fall into Egyptian bondage for 400 years.  This foreign land of slavery is a figure of this fallen world</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 – foreign ruler who is not of God’s Abrahamic people -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Subjects</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Egyptians under which the non-citizen Hebrew slaves – God’s future children – were oppressed – granted no ruling authority</a:t>
            </a: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Pharaoh’s and Egypt’s Laws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Egypt – a foreign land that was not the Hebrews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Pharaoh and his people, i.e., a foreign land for God’s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342900" marR="0" lvl="0" indent="-342900">
              <a:spcBef>
                <a:spcPts val="0"/>
              </a:spcBef>
              <a:spcAft>
                <a:spcPts val="0"/>
              </a:spcAft>
              <a:buFont typeface="Symbol" panose="05050102010706020507" pitchFamily="18" charset="2"/>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400" dirty="0">
                <a:latin typeface="Times New Roman" panose="02020603050405020304" pitchFamily="18" charset="0"/>
                <a:ea typeface="Calibri" panose="020F0502020204030204" pitchFamily="34" charset="0"/>
                <a:cs typeface="Times New Roman" panose="02020603050405020304" pitchFamily="18" charset="0"/>
              </a:rPr>
              <a:t> Separation – but God is working to reunite Himself to them</a:t>
            </a:r>
            <a:endParaRPr lang="en-US" dirty="0"/>
          </a:p>
        </p:txBody>
      </p:sp>
    </p:spTree>
    <p:extLst>
      <p:ext uri="{BB962C8B-B14F-4D97-AF65-F5344CB8AC3E}">
        <p14:creationId xmlns:p14="http://schemas.microsoft.com/office/powerpoint/2010/main" val="7509881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3" name="TextBox 2">
            <a:extLst>
              <a:ext uri="{FF2B5EF4-FFF2-40B4-BE49-F238E27FC236}">
                <a16:creationId xmlns:a16="http://schemas.microsoft.com/office/drawing/2014/main" id="{1B23B588-61BA-996A-AA6E-D6F1A4A1499E}"/>
              </a:ext>
            </a:extLst>
          </p:cNvPr>
          <p:cNvSpPr txBox="1"/>
          <p:nvPr/>
        </p:nvSpPr>
        <p:spPr>
          <a:xfrm>
            <a:off x="914400" y="1132764"/>
            <a:ext cx="10542896" cy="4832092"/>
          </a:xfrm>
          <a:prstGeom prst="rect">
            <a:avLst/>
          </a:prstGeom>
          <a:noFill/>
        </p:spPr>
        <p:txBody>
          <a:bodyPr wrap="square" rtlCol="0">
            <a:spAutoFit/>
          </a:bodyPr>
          <a:lstStyle/>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delivered His future children out of Egyptian bondage through</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he sacrifice of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a:t>
            </a:r>
          </a:p>
          <a:p>
            <a:pPr marL="457200" marR="0" lvl="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Lamb’s </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blood saves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from the death God brought upon Pharaoh and his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lvl="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is the prophetic figure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1 Cor 5:7</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After God brought the Israelites out of bondage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gave them His covenant –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of Moses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brought them into the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Promised Land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24-40, Book of Numbers and Joshua</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made them into a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Holy Kingdom of Priests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Exodus 19:6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kingdom is the prophetic figure of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996154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a:t>
            </a: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God’s People - Hebrew Kings and Priests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Hebrew Citizens of Israel – God’s chosen people </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God’s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Land of Canaan – “Promised Land”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Children – Hebrew People – heirs by right of Inheritance and Promise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 (Sabbath)</a:t>
            </a: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 – Provisionally through the Tabernacle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35551754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25:8-9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"Let them construct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sanctuary for 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may dwell among them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"According to all that I am going to show you,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pattern of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tabernacle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pattern of all its furniture, just so you shall construct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29:45</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dwell among the sons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Israel and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their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26:11-12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'Moreover, I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make My dwelling among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My soul will not reject you.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12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 will also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walk among you</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 your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My people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Leviticus 11:45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I am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who brought you up from the land of Egypt to be your God; thus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you shall be holy, for I am holy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989043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85871"/>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Israel under the Old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Deuteronomy 7:6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you are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people</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God; the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your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God has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chosen you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be a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people for His own possession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out of all the peoples who are on the face of the earth.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Exodus 19:5-6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'Now then, if you will indeed obey My voice and keep My covenant, then you shall be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own possession among all the peoples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all the earth is Mine;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you shall be to Me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kingdom of priests</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are the words that you shall speak to the sons of Israel."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8248950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056800" y="1410927"/>
            <a:ext cx="10830400" cy="3539430"/>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five related kingdoms playing a critical role in unfolding and executing God’s plan of salvation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Garden of Eden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Heavenly Earthly Kingdom – Union with God</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The Fallen World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Separation from God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Egypt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Fallen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Israel</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a prophetic figure of the Kingdom of Christ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the Church of Christ</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34966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63198"/>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8:10 </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FOR THIS IS THE COVENANT THAT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I 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MAKE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PUT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MY LAWS INTO THEIR MINDS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WRITE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ON THEIR HEARTS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WILL 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AND THEY SHALL 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2 Corinthians 6:16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said,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DWELL IN THEM</a:t>
            </a:r>
            <a:r>
              <a:rPr lang="en-US" sz="2400"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WALK AMONG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WILL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 THEIR</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Times New Roman" panose="02020603050405020304" pitchFamily="18" charset="0"/>
                <a:cs typeface="Times New Roman" panose="02020603050405020304" pitchFamily="18" charset="0"/>
              </a:rPr>
              <a:t>AND THEY SHALL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1:15-16</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like the Holy One who called you, be holy yourselves also in all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your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behavior;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16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because it is written,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YOU SHALL BE HOLY</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I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AM HOLY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But you are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u="sng" cap="small" dirty="0">
                <a:effectLst/>
                <a:latin typeface="Times New Roman" panose="02020603050405020304" pitchFamily="18" charset="0"/>
                <a:ea typeface="Calibri" panose="020F0502020204030204" pitchFamily="34" charset="0"/>
                <a:cs typeface="Times New Roman" panose="02020603050405020304" pitchFamily="18" charset="0"/>
              </a:rPr>
              <a:t>A</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NATION</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 PEOPLE FOR</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OWN POSSESSION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that you may proclaim the excellencies of Him who has called you out of darkness into His marvelous light;</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51290776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139869"/>
          </a:xfrm>
          <a:prstGeom prst="rect">
            <a:avLst/>
          </a:prstGeom>
          <a:noFill/>
        </p:spPr>
        <p:txBody>
          <a:bodyPr wrap="square" rtlCol="0">
            <a:spAutoFit/>
          </a:bodyPr>
          <a:lstStyle/>
          <a:p>
            <a:pPr marL="0" marR="0">
              <a:spcBef>
                <a:spcPts val="0"/>
              </a:spcBef>
              <a:spcAft>
                <a:spcPts val="0"/>
              </a:spcAft>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Declarations concerning the Kingdom of Christ under New Covenant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2 Thessalonians 2:13</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we should always give thanks to God for you, brethren beloved by the Lord, because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 has chosen you from the beginning for salvation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through sanctification by the Spirit and faith in the truth.</a:t>
            </a: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Ephesians 1:4-5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just as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(God)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chose us in Him</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(in Christ for salvation) before the foundation of the world, that we would be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and blameless</a:t>
            </a:r>
            <a:r>
              <a:rPr lang="en-US" sz="28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before Him. In love </a:t>
            </a:r>
            <a:r>
              <a:rPr lang="en-US" sz="2800" baseline="30000" dirty="0">
                <a:effectLst/>
                <a:latin typeface="Times New Roman" panose="02020603050405020304" pitchFamily="18" charset="0"/>
                <a:ea typeface="Calibri" panose="020F0502020204030204" pitchFamily="34" charset="0"/>
                <a:cs typeface="Times New Roman" panose="02020603050405020304" pitchFamily="18" charset="0"/>
              </a:rPr>
              <a:t>5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He predestined us to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adoption as sons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through Jesus Christ to Himself, according to the kind intention of His will,</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251674936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001643"/>
          </a:xfrm>
          <a:prstGeom prst="rect">
            <a:avLst/>
          </a:prstGeom>
          <a:noFill/>
        </p:spPr>
        <p:txBody>
          <a:bodyPr wrap="square" rtlCol="0">
            <a:spAutoFit/>
          </a:bodyPr>
          <a:lstStyle/>
          <a:p>
            <a:pPr marR="0" lvl="0" algn="ctr">
              <a:spcBef>
                <a:spcPts val="0"/>
              </a:spcBef>
              <a:spcAft>
                <a:spcPts val="0"/>
              </a:spcAf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lgn="ctr">
              <a:spcBef>
                <a:spcPts val="0"/>
              </a:spcBef>
              <a:spcAft>
                <a:spcPts val="0"/>
              </a:spcAft>
            </a:pPr>
            <a:endParaRPr lang="en-US" sz="2400" b="1" dirty="0">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Chosen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out of all the people on the earth.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Chosen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Deut 7:6;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Thess 2:13; Eph 1:4-51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Possession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I will be their God and they will be My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My People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Ex 29:45; Lev 26:11-12; Deut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Hebrews 8:10; 2 Cor 6:16; 1 Peter 2:9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Holy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shall be Holy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(Sanctified, Saints)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Lev 11:45; Deut 7:6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1:15-16, Eph 1:5</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God’s Dwelling Place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 Temple, Saints, Church, and Kingdom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Key word: Dwelling Place – think union.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25:8-9; Ex 29:45; Lev 26:11-12;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2 Cor 6:16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90184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342900" marR="0" lvl="0" indent="-342900">
              <a:spcBef>
                <a:spcPts val="0"/>
              </a:spcBef>
              <a:spcAft>
                <a:spcPts val="0"/>
              </a:spcAft>
              <a:buFont typeface="+mj-lt"/>
              <a:buAutoNum type="arabicPeriod"/>
            </a:pPr>
            <a:endParaRPr lang="en-US" sz="1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ea typeface="Times New Roman" panose="02020603050405020304" pitchFamily="18" charset="0"/>
                <a:cs typeface="Times New Roman" panose="02020603050405020304" pitchFamily="18" charset="0"/>
              </a:rPr>
              <a:t>Kingdom of Israel and Kingdom of Christ</a:t>
            </a:r>
          </a:p>
          <a:p>
            <a:pPr marR="0" lvl="0">
              <a:spcBef>
                <a:spcPts val="0"/>
              </a:spcBef>
              <a:spcAft>
                <a:spcPts val="0"/>
              </a:spcAft>
            </a:pPr>
            <a:endPar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mj-lt"/>
              <a:buAutoNum type="arabicPeriod" startAt="5"/>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Priesthood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priesthood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Priest, those chosen to enter the tabernacle – the dwelling place of God – picture of the church and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p>
          <a:p>
            <a:pPr marR="0" lvl="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mj-lt"/>
              <a:buAutoNum type="arabicPeriod" startAt="6"/>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God’s Holy Nation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children will be a Holy Nation –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Key Word: Holy Nation (the church)</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Moses – Ex 19:5-6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Law of Christ – 1 Peter 2:9</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9571310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R="0" lvl="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Kingdom and Church of Christ</a:t>
            </a: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(in the flesh)– Kings and Priests – Christ and God’s other sons (saints in the church) all under God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Sons of God are the kingdom’s citizens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God’s word: Law of Christ,  the New Covenant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Heaven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Heaven given to God’s sons by right of Promise and heirs by right of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Freedom, Peace, Protection and Rest – </a:t>
            </a:r>
            <a:r>
              <a:rPr lang="en-US" sz="2800" i="1" dirty="0">
                <a:effectLst/>
                <a:latin typeface="Times New Roman" panose="02020603050405020304" pitchFamily="18" charset="0"/>
                <a:ea typeface="Times New Roman" panose="02020603050405020304" pitchFamily="18" charset="0"/>
                <a:cs typeface="Times New Roman" panose="02020603050405020304" pitchFamily="18" charset="0"/>
              </a:rPr>
              <a:t>gan eden</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Union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064021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740307"/>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understand God’s plan of Salvation and the threshold spiritual requirement for entering Christ’s church and Kingdom, we need to understand: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Life and Death are, and </a:t>
            </a:r>
          </a:p>
          <a:p>
            <a:pPr marL="3429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causes Life and Death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 verse in Scripture states or even implies death is oblivion – annihilation -  cessation of existence. </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We are eternal spiritual beings.</a:t>
            </a:r>
          </a:p>
          <a:p>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But the scriptures repeatedly reveal the reality of Life and Death</a:t>
            </a:r>
          </a:p>
          <a:p>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What is Life and What is Death?</a:t>
            </a:r>
          </a:p>
          <a:p>
            <a:pPr marL="342900"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What Causes Life and What Causes Death?</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213678657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Simply put: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When this physical life ends, it is simply a matter as to where our spiritual being exists, i.e., where we will spend eternity: United to God or Separated from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where does God’s word state these principles?</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763690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Spirit</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Hebrew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ruach</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br>
              <a:rPr lang="en-US" sz="2800" dirty="0">
                <a:effectLst/>
                <a:latin typeface="Times New Roman" panose="02020603050405020304" pitchFamily="18" charset="0"/>
                <a:ea typeface="Calibri" panose="020F0502020204030204" pitchFamily="34" charset="0"/>
                <a:cs typeface="Times New Roman" panose="02020603050405020304" pitchFamily="18" charset="0"/>
              </a:rPr>
            </a:b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Definition:</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wind, spirit</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Translated: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Spirit and breath</a:t>
            </a: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Root Greek Word: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i="1" dirty="0">
                <a:effectLst/>
                <a:latin typeface="Times New Roman" panose="02020603050405020304" pitchFamily="18" charset="0"/>
                <a:ea typeface="Calibri" panose="020F0502020204030204" pitchFamily="34" charset="0"/>
                <a:cs typeface="Times New Roman" panose="02020603050405020304" pitchFamily="18" charset="0"/>
              </a:rPr>
              <a:t>pneô</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 meaning wind or blow</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58140403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Soul</a:t>
            </a:r>
          </a:p>
          <a:p>
            <a:pPr marL="285750" marR="0">
              <a:spcBef>
                <a:spcPts val="0"/>
              </a:spcBef>
              <a:spcAft>
                <a:spcPts val="0"/>
              </a:spcAft>
            </a:pPr>
            <a:r>
              <a:rPr lang="en-US" sz="2800" dirty="0">
                <a:effectLst/>
                <a:latin typeface="Times New Roman" panose="02020603050405020304" pitchFamily="18" charset="0"/>
                <a:ea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breath,</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a soul, living being, life, person, passion, emotion </a:t>
            </a:r>
            <a:endParaRPr lang="en-US" sz="2400" dirty="0">
              <a:effectLst/>
              <a:latin typeface="Times New Roman" panose="02020603050405020304" pitchFamily="18" charset="0"/>
              <a:ea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a:t>
            </a:r>
            <a:r>
              <a:rPr lang="en-US" sz="2400" dirty="0">
                <a:effectLst/>
                <a:latin typeface="Times New Roman" panose="02020603050405020304" pitchFamily="18" charset="0"/>
                <a:ea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Naphach </a:t>
            </a:r>
            <a:r>
              <a:rPr lang="en-US" sz="2400" dirty="0">
                <a:effectLst/>
                <a:latin typeface="Times New Roman" panose="02020603050405020304" pitchFamily="18" charset="0"/>
                <a:ea typeface="Times New Roman" panose="02020603050405020304" pitchFamily="18" charset="0"/>
              </a:rPr>
              <a:t>meaning to breathe which is the same word used in Genesis 2:7 the breath of life, i.e., it is God’s breath (naphach) of life that gave man breath (nephesh), translated living being;  also called soul.</a:t>
            </a:r>
          </a:p>
          <a:p>
            <a:pPr marL="0" marR="0">
              <a:spcBef>
                <a:spcPts val="0"/>
              </a:spcBef>
              <a:spcAft>
                <a:spcPts val="0"/>
              </a:spcAft>
            </a:pP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Greek Word: </a:t>
            </a:r>
            <a:r>
              <a:rPr lang="en-US" sz="2400" i="1" dirty="0">
                <a:effectLst/>
                <a:latin typeface="Times New Roman" panose="02020603050405020304" pitchFamily="18" charset="0"/>
                <a:ea typeface="Times New Roman" panose="02020603050405020304" pitchFamily="18" charset="0"/>
              </a:rPr>
              <a:t>psuchē</a:t>
            </a:r>
            <a:r>
              <a:rPr lang="en-US" sz="2400" dirty="0">
                <a:effectLst/>
                <a:latin typeface="Times New Roman" panose="02020603050405020304" pitchFamily="18" charset="0"/>
                <a:ea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rPr>
              <a:t>breath, the soul</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Root Word: </a:t>
            </a:r>
            <a:r>
              <a:rPr lang="en-US" sz="2400" i="1" dirty="0">
                <a:effectLst/>
                <a:latin typeface="Times New Roman" panose="02020603050405020304" pitchFamily="18" charset="0"/>
                <a:ea typeface="Times New Roman" panose="02020603050405020304" pitchFamily="18" charset="0"/>
              </a:rPr>
              <a:t>psucho </a:t>
            </a:r>
            <a:r>
              <a:rPr lang="en-US" sz="2400" dirty="0">
                <a:effectLst/>
                <a:latin typeface="Times New Roman" panose="02020603050405020304" pitchFamily="18" charset="0"/>
                <a:ea typeface="Times New Roman" panose="02020603050405020304" pitchFamily="18" charset="0"/>
              </a:rPr>
              <a:t>meaning to breathe</a:t>
            </a: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rPr>
              <a:t>Translated: </a:t>
            </a:r>
            <a:r>
              <a:rPr lang="en-US" sz="2400" dirty="0">
                <a:effectLst/>
                <a:latin typeface="Times New Roman" panose="02020603050405020304" pitchFamily="18" charset="0"/>
                <a:ea typeface="Times New Roman" panose="02020603050405020304" pitchFamily="18" charset="0"/>
              </a:rPr>
              <a:t>heart, life, lives, soul, mind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12007336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Scripture always refers to the physical body as a vessel containing the spirit of man:</a:t>
            </a:r>
          </a:p>
          <a:p>
            <a:pPr marL="0" marR="0">
              <a:spcBef>
                <a:spcPts val="0"/>
              </a:spcBef>
              <a:spcAft>
                <a:spcPts val="0"/>
              </a:spcAft>
            </a:pPr>
            <a:endParaRPr lang="en-US" sz="2000" b="1"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5:1</a:t>
            </a:r>
            <a:r>
              <a:rPr lang="en-US" sz="2000" dirty="0">
                <a:latin typeface="Times New Roman" panose="02020603050405020304" pitchFamily="18" charset="0"/>
                <a:cs typeface="Times New Roman" panose="02020603050405020304" pitchFamily="18" charset="0"/>
              </a:rPr>
              <a:t> For we know that if the </a:t>
            </a:r>
            <a:r>
              <a:rPr lang="en-US" sz="2000" b="1" u="sng" dirty="0">
                <a:highlight>
                  <a:srgbClr val="FFFF00"/>
                </a:highlight>
                <a:latin typeface="Times New Roman" panose="02020603050405020304" pitchFamily="18" charset="0"/>
                <a:cs typeface="Times New Roman" panose="02020603050405020304" pitchFamily="18" charset="0"/>
              </a:rPr>
              <a:t>earthly tent</a:t>
            </a:r>
            <a:r>
              <a:rPr lang="en-US" sz="2000" dirty="0">
                <a:latin typeface="Times New Roman" panose="02020603050405020304" pitchFamily="18" charset="0"/>
                <a:cs typeface="Times New Roman" panose="02020603050405020304" pitchFamily="18" charset="0"/>
              </a:rPr>
              <a:t> (mortal bodies) which is </a:t>
            </a:r>
            <a:r>
              <a:rPr lang="en-US" sz="2000" b="1" u="sng" dirty="0">
                <a:highlight>
                  <a:srgbClr val="FFFF00"/>
                </a:highlight>
                <a:latin typeface="Times New Roman" panose="02020603050405020304" pitchFamily="18" charset="0"/>
                <a:cs typeface="Times New Roman" panose="02020603050405020304" pitchFamily="18" charset="0"/>
              </a:rPr>
              <a:t>our house </a:t>
            </a:r>
            <a:r>
              <a:rPr lang="en-US" sz="2000" dirty="0">
                <a:latin typeface="Times New Roman" panose="02020603050405020304" pitchFamily="18" charset="0"/>
                <a:cs typeface="Times New Roman" panose="02020603050405020304" pitchFamily="18" charset="0"/>
              </a:rPr>
              <a:t>(where our spirit dwells) is torn down, </a:t>
            </a:r>
            <a:r>
              <a:rPr lang="en-US" sz="2000" b="1" u="sng" dirty="0">
                <a:highlight>
                  <a:srgbClr val="FFFF00"/>
                </a:highlight>
                <a:latin typeface="Times New Roman" panose="02020603050405020304" pitchFamily="18" charset="0"/>
                <a:cs typeface="Times New Roman" panose="02020603050405020304" pitchFamily="18" charset="0"/>
              </a:rPr>
              <a:t>we</a:t>
            </a:r>
            <a:r>
              <a:rPr lang="en-US" sz="2000" dirty="0">
                <a:latin typeface="Times New Roman" panose="02020603050405020304" pitchFamily="18" charset="0"/>
                <a:cs typeface="Times New Roman" panose="02020603050405020304" pitchFamily="18" charset="0"/>
              </a:rPr>
              <a:t> (our spirits) have </a:t>
            </a:r>
            <a:r>
              <a:rPr lang="en-US" sz="2000" b="1" u="sng" dirty="0">
                <a:highlight>
                  <a:srgbClr val="FFFF00"/>
                </a:highlight>
                <a:latin typeface="Times New Roman" panose="02020603050405020304" pitchFamily="18" charset="0"/>
                <a:cs typeface="Times New Roman" panose="02020603050405020304" pitchFamily="18" charset="0"/>
              </a:rPr>
              <a:t>a building from God</a:t>
            </a:r>
            <a:r>
              <a:rPr lang="en-US" sz="2000" dirty="0">
                <a:latin typeface="Times New Roman" panose="02020603050405020304" pitchFamily="18" charset="0"/>
                <a:cs typeface="Times New Roman" panose="02020603050405020304" pitchFamily="18" charset="0"/>
              </a:rPr>
              <a:t> (church), a </a:t>
            </a:r>
            <a:r>
              <a:rPr lang="en-US" sz="2000" b="1" u="sng" dirty="0">
                <a:highlight>
                  <a:srgbClr val="FFFF00"/>
                </a:highlight>
                <a:latin typeface="Times New Roman" panose="02020603050405020304" pitchFamily="18" charset="0"/>
                <a:cs typeface="Times New Roman" panose="02020603050405020304" pitchFamily="18" charset="0"/>
              </a:rPr>
              <a:t>house not made with hands </a:t>
            </a:r>
            <a:r>
              <a:rPr lang="en-US" sz="2000" dirty="0">
                <a:latin typeface="Times New Roman" panose="02020603050405020304" pitchFamily="18" charset="0"/>
                <a:cs typeface="Times New Roman" panose="02020603050405020304" pitchFamily="18" charset="0"/>
              </a:rPr>
              <a:t>(church), eternal in the heavens.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4:7 </a:t>
            </a:r>
            <a:r>
              <a:rPr lang="en-US" sz="2000" dirty="0">
                <a:latin typeface="Times New Roman" panose="02020603050405020304" pitchFamily="18" charset="0"/>
                <a:cs typeface="Times New Roman" panose="02020603050405020304" pitchFamily="18" charset="0"/>
              </a:rPr>
              <a:t>But we have this </a:t>
            </a:r>
            <a:r>
              <a:rPr lang="en-US" sz="2000" b="1" u="sng" dirty="0">
                <a:highlight>
                  <a:srgbClr val="FFFF00"/>
                </a:highlight>
                <a:latin typeface="Times New Roman" panose="02020603050405020304" pitchFamily="18" charset="0"/>
                <a:cs typeface="Times New Roman" panose="02020603050405020304" pitchFamily="18" charset="0"/>
              </a:rPr>
              <a:t>treasure</a:t>
            </a:r>
            <a:r>
              <a:rPr lang="en-US" sz="2000" dirty="0">
                <a:latin typeface="Times New Roman" panose="02020603050405020304" pitchFamily="18" charset="0"/>
                <a:cs typeface="Times New Roman" panose="02020603050405020304" pitchFamily="18" charset="0"/>
              </a:rPr>
              <a:t> (our spirits possessing the gospel message) in </a:t>
            </a:r>
            <a:r>
              <a:rPr lang="en-US" sz="2000" b="1" u="sng" dirty="0">
                <a:highlight>
                  <a:srgbClr val="FFFF00"/>
                </a:highlight>
                <a:latin typeface="Times New Roman" panose="02020603050405020304" pitchFamily="18" charset="0"/>
                <a:cs typeface="Times New Roman" panose="02020603050405020304" pitchFamily="18" charset="0"/>
              </a:rPr>
              <a:t>earthen vessels</a:t>
            </a:r>
            <a:r>
              <a:rPr lang="en-US" sz="2000" dirty="0">
                <a:latin typeface="Times New Roman" panose="02020603050405020304" pitchFamily="18" charset="0"/>
                <a:cs typeface="Times New Roman" panose="02020603050405020304" pitchFamily="18" charset="0"/>
              </a:rPr>
              <a:t> (mortal bodies) so that the surpassing greatness of the power will be of God and not from ourselves; </a:t>
            </a: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Corinthians 4:16 </a:t>
            </a:r>
            <a:r>
              <a:rPr lang="en-US" sz="2000" dirty="0">
                <a:latin typeface="Times New Roman" panose="02020603050405020304" pitchFamily="18" charset="0"/>
                <a:cs typeface="Times New Roman" panose="02020603050405020304" pitchFamily="18" charset="0"/>
              </a:rPr>
              <a:t>Therefore we do not lose heart, but though our </a:t>
            </a:r>
            <a:r>
              <a:rPr lang="en-US" sz="2000" b="1" u="sng" dirty="0">
                <a:highlight>
                  <a:srgbClr val="FFFF00"/>
                </a:highlight>
                <a:latin typeface="Times New Roman" panose="02020603050405020304" pitchFamily="18" charset="0"/>
                <a:cs typeface="Times New Roman" panose="02020603050405020304" pitchFamily="18" charset="0"/>
              </a:rPr>
              <a:t>outer man</a:t>
            </a:r>
            <a:r>
              <a:rPr lang="en-US" sz="2000" dirty="0">
                <a:latin typeface="Times New Roman" panose="02020603050405020304" pitchFamily="18" charset="0"/>
                <a:cs typeface="Times New Roman" panose="02020603050405020304" pitchFamily="18" charset="0"/>
              </a:rPr>
              <a:t> (mortal bodies) s decaying, yet our </a:t>
            </a:r>
            <a:r>
              <a:rPr lang="en-US" sz="2000" b="1" u="sng" dirty="0">
                <a:highlight>
                  <a:srgbClr val="FFFF00"/>
                </a:highlight>
                <a:latin typeface="Times New Roman" panose="02020603050405020304" pitchFamily="18" charset="0"/>
                <a:cs typeface="Times New Roman" panose="02020603050405020304" pitchFamily="18" charset="0"/>
              </a:rPr>
              <a:t>inner man </a:t>
            </a:r>
            <a:r>
              <a:rPr lang="en-US" sz="2000" dirty="0">
                <a:latin typeface="Times New Roman" panose="02020603050405020304" pitchFamily="18" charset="0"/>
                <a:cs typeface="Times New Roman" panose="02020603050405020304" pitchFamily="18" charset="0"/>
              </a:rPr>
              <a:t>(spirit – the treasure) is being renewed day by day. </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2 Timothy 2:20-21 </a:t>
            </a:r>
            <a:r>
              <a:rPr lang="en-US" sz="2000" dirty="0">
                <a:latin typeface="Times New Roman" panose="02020603050405020304" pitchFamily="18" charset="0"/>
                <a:cs typeface="Times New Roman" panose="02020603050405020304" pitchFamily="18" charset="0"/>
              </a:rPr>
              <a:t>Now in a </a:t>
            </a:r>
            <a:r>
              <a:rPr lang="en-US" sz="2000" b="1" u="sng" dirty="0">
                <a:highlight>
                  <a:srgbClr val="FFFF00"/>
                </a:highlight>
                <a:latin typeface="Times New Roman" panose="02020603050405020304" pitchFamily="18" charset="0"/>
                <a:cs typeface="Times New Roman" panose="02020603050405020304" pitchFamily="18" charset="0"/>
              </a:rPr>
              <a:t>large house </a:t>
            </a:r>
            <a:r>
              <a:rPr lang="en-US" sz="2000" dirty="0">
                <a:latin typeface="Times New Roman" panose="02020603050405020304" pitchFamily="18" charset="0"/>
                <a:cs typeface="Times New Roman" panose="02020603050405020304" pitchFamily="18" charset="0"/>
              </a:rPr>
              <a:t>(referring to the church) there are not only gold and silver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but also </a:t>
            </a:r>
            <a:r>
              <a:rPr lang="en-US" sz="2000" b="1" u="sng" dirty="0">
                <a:highlight>
                  <a:srgbClr val="FFFF00"/>
                </a:highlight>
                <a:latin typeface="Times New Roman" panose="02020603050405020304" pitchFamily="18" charset="0"/>
                <a:cs typeface="Times New Roman" panose="02020603050405020304" pitchFamily="18" charset="0"/>
              </a:rPr>
              <a:t>vessels</a:t>
            </a:r>
            <a:r>
              <a:rPr lang="en-US" sz="2000" dirty="0">
                <a:latin typeface="Times New Roman" panose="02020603050405020304" pitchFamily="18" charset="0"/>
                <a:cs typeface="Times New Roman" panose="02020603050405020304" pitchFamily="18" charset="0"/>
              </a:rPr>
              <a:t> of wood and of earthenware, and some to </a:t>
            </a:r>
            <a:r>
              <a:rPr lang="en-US" sz="2000" b="1" u="sng" dirty="0">
                <a:highlight>
                  <a:srgbClr val="FFFF00"/>
                </a:highlight>
                <a:latin typeface="Times New Roman" panose="02020603050405020304" pitchFamily="18" charset="0"/>
                <a:cs typeface="Times New Roman" panose="02020603050405020304" pitchFamily="18" charset="0"/>
              </a:rPr>
              <a:t>honor and some to dishonor</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21 </a:t>
            </a:r>
            <a:r>
              <a:rPr lang="en-US" sz="2000" dirty="0">
                <a:latin typeface="Times New Roman" panose="02020603050405020304" pitchFamily="18" charset="0"/>
                <a:cs typeface="Times New Roman" panose="02020603050405020304" pitchFamily="18" charset="0"/>
              </a:rPr>
              <a:t> Therefore, if anyone cleanses himself from these </a:t>
            </a:r>
            <a:r>
              <a:rPr lang="en-US" sz="2000" i="1" dirty="0">
                <a:latin typeface="Times New Roman" panose="02020603050405020304" pitchFamily="18" charset="0"/>
                <a:cs typeface="Times New Roman" panose="02020603050405020304" pitchFamily="18" charset="0"/>
              </a:rPr>
              <a:t>things </a:t>
            </a:r>
            <a:r>
              <a:rPr lang="en-US" sz="2000" dirty="0">
                <a:latin typeface="Times New Roman" panose="02020603050405020304" pitchFamily="18" charset="0"/>
                <a:cs typeface="Times New Roman" panose="02020603050405020304" pitchFamily="18" charset="0"/>
              </a:rPr>
              <a:t>(that which is dishonorable – sin), he will be a </a:t>
            </a:r>
            <a:r>
              <a:rPr lang="en-US" sz="2000" b="1" u="sng" dirty="0">
                <a:highlight>
                  <a:srgbClr val="FFFF00"/>
                </a:highlight>
                <a:latin typeface="Times New Roman" panose="02020603050405020304" pitchFamily="18" charset="0"/>
                <a:cs typeface="Times New Roman" panose="02020603050405020304" pitchFamily="18" charset="0"/>
              </a:rPr>
              <a:t>vessel</a:t>
            </a:r>
            <a:r>
              <a:rPr lang="en-US" sz="2000" dirty="0">
                <a:latin typeface="Times New Roman" panose="02020603050405020304" pitchFamily="18" charset="0"/>
                <a:cs typeface="Times New Roman" panose="02020603050405020304" pitchFamily="18" charset="0"/>
              </a:rPr>
              <a:t> for </a:t>
            </a:r>
            <a:r>
              <a:rPr lang="en-US" sz="2000" b="1" u="sng" dirty="0">
                <a:highlight>
                  <a:srgbClr val="FFFF00"/>
                </a:highlight>
                <a:latin typeface="Times New Roman" panose="02020603050405020304" pitchFamily="18" charset="0"/>
                <a:cs typeface="Times New Roman" panose="02020603050405020304" pitchFamily="18" charset="0"/>
              </a:rPr>
              <a:t>honor, sanctified, useful </a:t>
            </a:r>
            <a:r>
              <a:rPr lang="en-US" sz="2000" dirty="0">
                <a:latin typeface="Times New Roman" panose="02020603050405020304" pitchFamily="18" charset="0"/>
                <a:cs typeface="Times New Roman" panose="02020603050405020304" pitchFamily="18" charset="0"/>
              </a:rPr>
              <a:t>to the Master, prepared for every good work (flee lusts, pursue righteousness, refuse ignorant speculations).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41266664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When God’s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eternal life and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plan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was set in place,</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made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all things ready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for man. </a:t>
            </a:r>
          </a:p>
          <a:p>
            <a:pPr marL="342900" indent="-34290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It was then that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God created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heavens and the earth and</a:t>
            </a:r>
          </a:p>
          <a:p>
            <a:pPr marL="342900"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Then on the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last day of creation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placed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spirit of man into earthly flesh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Perfect Kingdom – Garden of Eden: Genesis 2:15</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Hebrew, the Garden of Eden is </a:t>
            </a:r>
            <a:r>
              <a:rPr lang="en-US" sz="2400" b="1" i="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 eden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English word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Eden being the transliteration of the Hebrew</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Hebrew word was simply adopted into the English.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Gan</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means an enclosure or garden.  It is derived from the 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ganan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to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surround, defend, or to protect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R="0" lvl="0">
              <a:spcBef>
                <a:spcPts val="0"/>
              </a:spcBef>
              <a:spcAft>
                <a:spcPts val="0"/>
              </a:spcAft>
            </a:pPr>
            <a:r>
              <a:rPr lang="en-US" sz="2400" b="1" i="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Eden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means paradise, pleasure, or heaven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2582485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pirit and Soul have related underlying meanings pertaining to the invisible movement of air. </a:t>
            </a: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Soul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rPr>
              <a:t>nephesh or psuchē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also translated life) is derived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tamer term breath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342900" marR="0" lvl="0" indent="-342900">
              <a:spcBef>
                <a:spcPts val="0"/>
              </a:spcBef>
              <a:spcAft>
                <a:spcPts val="0"/>
              </a:spcAft>
              <a:buFont typeface="Symbol" panose="05050102010706020507" pitchFamily="18" charset="2"/>
              <a:buChar char=""/>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 or pneuma)</a:t>
            </a:r>
            <a:r>
              <a:rPr lang="en-US" sz="240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derived from the more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powerful term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Latin term for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ruach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is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spiritus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from which we get the English word spirit.</a:t>
            </a:r>
          </a:p>
          <a:p>
            <a:pPr marL="6858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In scripture, the more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powerful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terms for wind (ruach and pneuma)</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pirit of God and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eternally existing person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 separate and distinct entity from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Physically Living Body</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342900" marR="0" lvl="0" indent="-342900">
              <a:spcBef>
                <a:spcPts val="0"/>
              </a:spcBef>
              <a:spcAft>
                <a:spcPts val="0"/>
              </a:spcAft>
              <a:buSzPts val="1100"/>
              <a:buFont typeface="Symbol" panose="05050102010706020507" pitchFamily="18" charset="2"/>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They are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physical life of a man or animal</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2:11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who among men knows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a man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the man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which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Even so the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thoughts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God no one knows except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pneuma - wind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96496931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Conversely, scripture uses the tamer term breath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nephesh and psuche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several ways:</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 man’s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physical 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always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an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animal’s life</a:t>
            </a:r>
          </a:p>
          <a:p>
            <a:pPr marL="2857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It is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never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used in reference to the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Holy Spirit</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It is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alternatively used in reference to both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God’s and man’s eternal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Mark 8:35-36 </a:t>
            </a:r>
            <a:r>
              <a:rPr lang="en-US" sz="2400" dirty="0">
                <a:latin typeface="Times New Roman" panose="02020603050405020304" pitchFamily="18" charset="0"/>
                <a:cs typeface="Times New Roman" panose="02020603050405020304" pitchFamily="18" charset="0"/>
              </a:rPr>
              <a:t> "For whoever wishes to </a:t>
            </a:r>
            <a:r>
              <a:rPr lang="en-US" sz="2400" b="1" u="sng" dirty="0">
                <a:latin typeface="Times New Roman" panose="02020603050405020304" pitchFamily="18" charset="0"/>
                <a:cs typeface="Times New Roman" panose="02020603050405020304" pitchFamily="18" charset="0"/>
              </a:rPr>
              <a:t>save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(psuchē – breath – physical life) will lose it, but whoever </a:t>
            </a:r>
            <a:r>
              <a:rPr lang="en-US" sz="2400" b="1" u="sng" dirty="0">
                <a:latin typeface="Times New Roman" panose="02020603050405020304" pitchFamily="18" charset="0"/>
                <a:cs typeface="Times New Roman" panose="02020603050405020304" pitchFamily="18" charset="0"/>
              </a:rPr>
              <a:t>loses his </a:t>
            </a:r>
            <a:r>
              <a:rPr lang="en-US" sz="2400" b="1" u="sng" dirty="0">
                <a:highlight>
                  <a:srgbClr val="FFFF00"/>
                </a:highlight>
                <a:latin typeface="Times New Roman" panose="02020603050405020304" pitchFamily="18" charset="0"/>
                <a:cs typeface="Times New Roman" panose="02020603050405020304" pitchFamily="18" charset="0"/>
              </a:rPr>
              <a:t>life</a:t>
            </a:r>
            <a:r>
              <a:rPr lang="en-US" sz="2400" dirty="0">
                <a:latin typeface="Times New Roman" panose="02020603050405020304" pitchFamily="18" charset="0"/>
                <a:cs typeface="Times New Roman" panose="02020603050405020304" pitchFamily="18" charset="0"/>
              </a:rPr>
              <a:t> (psuchē – breath – physical life) for My sake and the gospel's will save it. </a:t>
            </a:r>
            <a:r>
              <a:rPr lang="en-US" sz="2400" baseline="30000" dirty="0">
                <a:latin typeface="Times New Roman" panose="02020603050405020304" pitchFamily="18" charset="0"/>
                <a:cs typeface="Times New Roman" panose="02020603050405020304" pitchFamily="18" charset="0"/>
              </a:rPr>
              <a:t>36 </a:t>
            </a:r>
            <a:r>
              <a:rPr lang="en-US" sz="2400" dirty="0">
                <a:latin typeface="Times New Roman" panose="02020603050405020304" pitchFamily="18" charset="0"/>
                <a:cs typeface="Times New Roman" panose="02020603050405020304" pitchFamily="18" charset="0"/>
              </a:rPr>
              <a:t> "For what does it profit a man to gain the whole world, and forfeit his </a:t>
            </a:r>
            <a:r>
              <a:rPr lang="en-US" sz="2400" b="1" u="sng" dirty="0">
                <a:highlight>
                  <a:srgbClr val="FFFF00"/>
                </a:highlight>
                <a:latin typeface="Times New Roman" panose="02020603050405020304" pitchFamily="18" charset="0"/>
                <a:cs typeface="Times New Roman" panose="02020603050405020304" pitchFamily="18" charset="0"/>
              </a:rPr>
              <a:t>sou</a:t>
            </a:r>
            <a:r>
              <a:rPr lang="en-US" sz="2400" b="1" dirty="0">
                <a:highlight>
                  <a:srgbClr val="FFFF00"/>
                </a:highlight>
                <a:latin typeface="Times New Roman" panose="02020603050405020304" pitchFamily="18" charset="0"/>
                <a:cs typeface="Times New Roman" panose="02020603050405020304" pitchFamily="18" charset="0"/>
              </a:rPr>
              <a:t>l</a:t>
            </a:r>
            <a:r>
              <a:rPr lang="en-US" sz="2400" dirty="0">
                <a:latin typeface="Times New Roman" panose="02020603050405020304" pitchFamily="18" charset="0"/>
                <a:cs typeface="Times New Roman" panose="02020603050405020304" pitchFamily="18" charset="0"/>
              </a:rPr>
              <a:t> (psuchē – breath – eternal spirit)? </a:t>
            </a:r>
          </a:p>
          <a:p>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10:38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BUT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MY RIGHTEOUS ONE SHALL LIVE BY FAITH</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AND IF HE SHRINKS BACK,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MY SOUL</a:t>
            </a:r>
            <a:r>
              <a:rPr lang="en-US" sz="2400"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psuche – life or soul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HAS NO PLEASURE IN HIM</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(Quoting from Habakkuk 2:4 using the less powerful term </a:t>
            </a:r>
            <a:r>
              <a:rPr lang="en-US" sz="2400" i="1" dirty="0">
                <a:effectLst/>
                <a:latin typeface="Times New Roman" panose="02020603050405020304" pitchFamily="18" charset="0"/>
                <a:ea typeface="Times New Roman" panose="02020603050405020304" pitchFamily="18" charset="0"/>
              </a:rPr>
              <a:t>nephesh</a:t>
            </a:r>
            <a:r>
              <a:rPr lang="en-US" sz="2400" dirty="0">
                <a:effectLst/>
                <a:latin typeface="Times New Roman" panose="02020603050405020304" pitchFamily="18" charset="0"/>
                <a:ea typeface="Times New Roman" panose="02020603050405020304" pitchFamily="18" charset="0"/>
              </a:rPr>
              <a:t> for the </a:t>
            </a:r>
            <a:r>
              <a:rPr lang="en-US" sz="2400" b="1" dirty="0">
                <a:effectLst/>
                <a:highlight>
                  <a:srgbClr val="FFFF00"/>
                </a:highlight>
                <a:latin typeface="Times New Roman" panose="02020603050405020304" pitchFamily="18" charset="0"/>
                <a:ea typeface="Times New Roman" panose="02020603050405020304" pitchFamily="18" charset="0"/>
              </a:rPr>
              <a:t>spirit of God</a:t>
            </a:r>
            <a:r>
              <a:rPr lang="en-US" sz="2400" dirty="0">
                <a:latin typeface="Times New Roman" panose="02020603050405020304" pitchFamily="18" charset="0"/>
                <a:ea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 and Soul Defined</a:t>
            </a:r>
          </a:p>
        </p:txBody>
      </p:sp>
    </p:spTree>
    <p:extLst>
      <p:ext uri="{BB962C8B-B14F-4D97-AF65-F5344CB8AC3E}">
        <p14:creationId xmlns:p14="http://schemas.microsoft.com/office/powerpoint/2010/main" val="31408802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785652"/>
          </a:xfrm>
          <a:prstGeom prst="rect">
            <a:avLst/>
          </a:prstGeom>
          <a:noFill/>
        </p:spPr>
        <p:txBody>
          <a:bodyPr wrap="square" rtlCol="0">
            <a:spAutoFit/>
          </a:bodyPr>
          <a:lstStyle/>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Life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to 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Life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union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to God</a:t>
            </a:r>
          </a:p>
          <a:p>
            <a:pPr marL="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Physical Death is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spirit from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the flesh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worldly elements</a:t>
            </a:r>
          </a:p>
          <a:p>
            <a:pPr marL="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Spiritual Death is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separation</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spirit from God</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Life and Death</a:t>
            </a:r>
          </a:p>
        </p:txBody>
      </p:sp>
    </p:spTree>
    <p:extLst>
      <p:ext uri="{BB962C8B-B14F-4D97-AF65-F5344CB8AC3E}">
        <p14:creationId xmlns:p14="http://schemas.microsoft.com/office/powerpoint/2010/main" val="121961662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Life is Union of spirit to flesh</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Genesis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the </a:t>
            </a:r>
            <a:r>
              <a:rPr lang="en-US" sz="20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LORD</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God formed man</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dust from the ground,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naphach – breathed)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into his nostrils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cs typeface="Times New Roman" panose="02020603050405020304" pitchFamily="18" charset="0"/>
              </a:rPr>
              <a:t>neshamah – breath)</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of life; and man became a living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being</a:t>
            </a:r>
            <a:r>
              <a:rPr lang="en-US" sz="2000" dirty="0">
                <a:latin typeface="Times New Roman" panose="02020603050405020304" pitchFamily="18" charset="0"/>
                <a:ea typeface="Calibri" panose="020F0502020204030204" pitchFamily="34" charset="0"/>
                <a:cs typeface="Times New Roman" panose="02020603050405020304" pitchFamily="18" charset="0"/>
              </a:rPr>
              <a:t> (</a:t>
            </a:r>
            <a:r>
              <a:rPr lang="en-US" sz="2000" i="1" dirty="0">
                <a:latin typeface="Times New Roman" panose="02020603050405020304" pitchFamily="18" charset="0"/>
                <a:ea typeface="Calibri" panose="020F0502020204030204" pitchFamily="34" charset="0"/>
                <a:cs typeface="Times New Roman" panose="02020603050405020304" pitchFamily="18" charset="0"/>
              </a:rPr>
              <a:t>nephesh</a:t>
            </a:r>
            <a:r>
              <a:rPr lang="en-US" sz="2000" dirty="0">
                <a:latin typeface="Times New Roman" panose="02020603050405020304" pitchFamily="18" charset="0"/>
                <a:ea typeface="Calibri" panose="020F0502020204030204" pitchFamily="34" charset="0"/>
                <a:cs typeface="Times New Roman" panose="02020603050405020304" pitchFamily="18" charset="0"/>
              </a:rPr>
              <a:t> – soul, breath)</a:t>
            </a:r>
          </a:p>
          <a:p>
            <a:pPr marL="0" marR="0">
              <a:spcBef>
                <a:spcPts val="0"/>
              </a:spcBef>
              <a:spcAft>
                <a:spcPts val="0"/>
              </a:spcAf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Zechariah 12:1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Thus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declares the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who stretches out the heavens, lays the foundation of the earth, and </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forms the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spirit</a:t>
            </a: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i="1" u="sng" dirty="0">
                <a:effectLst/>
                <a:latin typeface="Times New Roman" panose="02020603050405020304" pitchFamily="18" charset="0"/>
                <a:ea typeface="Times New Roman" panose="02020603050405020304" pitchFamily="18" charset="0"/>
                <a:cs typeface="Times New Roman" panose="02020603050405020304" pitchFamily="18" charset="0"/>
              </a:rPr>
              <a:t>ruach)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 man within him</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2 Timothy 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For God has not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given us a spirit</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pneuman – spirit)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of timidity, but of power and love and discipline.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1 Kings 17:21-22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Elijah raising the widows dead son]</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Then he [Elijah] stretched himself upon the child three times, and called to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said, "O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my God, I pray You, let this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child's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000" cap="small" dirty="0">
                <a:effectLst/>
                <a:latin typeface="Times New Roman" panose="02020603050405020304" pitchFamily="18" charset="0"/>
                <a:ea typeface="Calibri" panose="020F0502020204030204" pitchFamily="34" charset="0"/>
                <a:cs typeface="Times New Roman" panose="02020603050405020304" pitchFamily="18" charset="0"/>
              </a:rPr>
              <a:t>LORD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heard the voice of Elijah,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[nephesh – soul] of the child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him and he revived.</a:t>
            </a:r>
          </a:p>
          <a:p>
            <a:pPr marL="91440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Luke 8:55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[Pertaining to Jesus’s raising of Jarius’ daughter] And her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(pneuma - spirit)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she got up immediately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He gave orders for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something</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to be given her to eat. </a:t>
            </a: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Life – Union of Spirit to the Flesh</a:t>
            </a:r>
          </a:p>
        </p:txBody>
      </p:sp>
    </p:spTree>
    <p:extLst>
      <p:ext uri="{BB962C8B-B14F-4D97-AF65-F5344CB8AC3E}">
        <p14:creationId xmlns:p14="http://schemas.microsoft.com/office/powerpoint/2010/main" val="392320735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09310"/>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Physical Death is the Separation of spirit from flesh</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91440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James 2:26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just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body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without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(pneuma)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dead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so also faith without works is dead. </a:t>
            </a:r>
          </a:p>
          <a:p>
            <a:pPr marL="0" marR="91440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Genesis 35:18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[Death of Rachel at birth of Benjamin] And it came about as her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soul was departing</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she died), that she named him Ben-oni; but his father called him Benjamin.</a:t>
            </a: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Eccles. 12:7</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dust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[referring to man’s  physical body]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the earth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it was, and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(ruach) will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return to God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gave 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[Remember Zechariah 12:1 and 2 Timothy 1:7 – God both created our spirit and gave it to us].</a:t>
            </a:r>
          </a:p>
          <a:p>
            <a:pPr marL="5715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Acts 7:59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they went on stoning Stephen as he called upon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the Lord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said, "Lord Jesus,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receive my spirit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[Returns to God – Ecclesiastes 12:7]</a:t>
            </a:r>
          </a:p>
          <a:p>
            <a:pPr marL="5715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Death – Separation of Spirit from the Flesh</a:t>
            </a:r>
          </a:p>
        </p:txBody>
      </p:sp>
    </p:spTree>
    <p:extLst>
      <p:ext uri="{BB962C8B-B14F-4D97-AF65-F5344CB8AC3E}">
        <p14:creationId xmlns:p14="http://schemas.microsoft.com/office/powerpoint/2010/main" val="378955466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324535"/>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Revelation 4:8 …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b="1" cap="small"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i="1" dirty="0">
                <a:effectLst/>
                <a:latin typeface="Times New Roman" panose="02020603050405020304" pitchFamily="18" charset="0"/>
                <a:ea typeface="Times New Roman" panose="02020603050405020304" pitchFamily="18" charset="0"/>
                <a:cs typeface="Times New Roman" panose="02020603050405020304" pitchFamily="18" charset="0"/>
              </a:rPr>
              <a:t>is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LORD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GOD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THE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ALMIGHTY</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WHO WAS AND WHO IS AND WHO</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000" cap="small" dirty="0">
                <a:effectLst/>
                <a:latin typeface="Times New Roman" panose="02020603050405020304" pitchFamily="18" charset="0"/>
                <a:ea typeface="Times New Roman" panose="02020603050405020304" pitchFamily="18" charset="0"/>
                <a:cs typeface="Times New Roman" panose="02020603050405020304" pitchFamily="18" charset="0"/>
              </a:rPr>
              <a:t>IS TO COME</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21:2-3, 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And I saw the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new Jerusalem, coming down out of heaven from God,…</a:t>
            </a: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nothing unclean</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and no one who practices abomination and lying,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shall ever come into it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but only those whose names are written in the Lamb's book of life.</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highlight>
                <a:srgbClr val="FFFF00"/>
              </a:highlight>
              <a:latin typeface="Times New Roman" panose="02020603050405020304" pitchFamily="18"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358665108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09200"/>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Sin Separates our spirit from God</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59:2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your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iniquities (sins) have made a separation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between you and your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2 Thessalonians 1:7-9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when the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Lord Jesus will be revealed from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with His mighty angels in flaming fire,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dealing out retribution to those who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do not know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John 2:3-4) and to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those who do not obey</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the gospel of our Lord Jesus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These will pay the penalty of eternal destruction,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away from the presence of the Lord</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from the glory of His power.</a:t>
            </a:r>
          </a:p>
          <a:p>
            <a:pPr marL="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Matthew 7:21-23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Not everyone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says to Me, 'Lord, Lord,'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 the kingdom of heaven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does the will of My Father who is in heaven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will enter</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23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then I will declare to them, 'I never knew you</a:t>
            </a:r>
            <a:r>
              <a:rPr lang="en-US" sz="2400" u="sng"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DEPART FROM</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YOU WHO PRACTICE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LAWLESSNESS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4204879074"/>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2862322"/>
          </a:xfrm>
          <a:prstGeom prst="rect">
            <a:avLst/>
          </a:prstGeom>
          <a:noFill/>
        </p:spPr>
        <p:txBody>
          <a:bodyPr wrap="square" rtlCol="0">
            <a:spAutoFit/>
          </a:bodyPr>
          <a:lstStyle/>
          <a:p>
            <a:pPr marL="0" marR="0">
              <a:spcBef>
                <a:spcPts val="0"/>
              </a:spcBef>
              <a:spcAft>
                <a:spcPts val="0"/>
              </a:spcAft>
            </a:pPr>
            <a:r>
              <a:rPr lang="en-US" sz="3200" b="1" u="sng" dirty="0">
                <a:effectLst/>
                <a:latin typeface="Times New Roman" panose="02020603050405020304" pitchFamily="18" charset="0"/>
                <a:ea typeface="Times New Roman" panose="02020603050405020304" pitchFamily="18" charset="0"/>
                <a:cs typeface="Times New Roman" panose="02020603050405020304" pitchFamily="18" charset="0"/>
              </a:rPr>
              <a:t>Separation of spirit from God is Spiritual Death</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Ezekiel 18:4 … </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The soul who </a:t>
            </a:r>
            <a:r>
              <a:rPr lang="en-US" sz="32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will die</a:t>
            </a: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b="1" dirty="0">
                <a:effectLst/>
                <a:latin typeface="Times New Roman" panose="02020603050405020304" pitchFamily="18" charset="0"/>
                <a:ea typeface="Calibri" panose="020F0502020204030204" pitchFamily="34" charset="0"/>
                <a:cs typeface="Times New Roman" panose="02020603050405020304" pitchFamily="18" charset="0"/>
              </a:rPr>
              <a:t>Romans 6:23 </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For the wages of </a:t>
            </a:r>
            <a:r>
              <a:rPr lang="en-US" sz="32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is death</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but the free gift of God is </a:t>
            </a:r>
            <a:r>
              <a:rPr lang="en-US" sz="3200" b="1" u="sng" dirty="0">
                <a:effectLst/>
                <a:latin typeface="Times New Roman" panose="02020603050405020304" pitchFamily="18" charset="0"/>
                <a:ea typeface="Calibri" panose="020F0502020204030204" pitchFamily="34" charset="0"/>
                <a:cs typeface="Times New Roman" panose="02020603050405020304" pitchFamily="18" charset="0"/>
              </a:rPr>
              <a:t>eternal life</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in Christ Jesus our Lord.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Spiritual Death – Separation of the Spirit from God</a:t>
            </a:r>
          </a:p>
        </p:txBody>
      </p:sp>
    </p:spTree>
    <p:extLst>
      <p:ext uri="{BB962C8B-B14F-4D97-AF65-F5344CB8AC3E}">
        <p14:creationId xmlns:p14="http://schemas.microsoft.com/office/powerpoint/2010/main" val="73673539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08981"/>
          </a:xfrm>
          <a:prstGeom prst="rect">
            <a:avLst/>
          </a:prstGeom>
          <a:noFill/>
        </p:spPr>
        <p:txBody>
          <a:bodyPr wrap="square" rtlCol="0">
            <a:spAutoFit/>
          </a:bodyPr>
          <a:lstStyle/>
          <a:p>
            <a:pPr marL="0" marR="0">
              <a:spcBef>
                <a:spcPts val="0"/>
              </a:spcBef>
              <a:spcAft>
                <a:spcPts val="0"/>
              </a:spcAft>
            </a:pPr>
            <a:r>
              <a:rPr lang="en-US" sz="20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Question:  </a:t>
            </a:r>
          </a:p>
          <a:p>
            <a:pPr marL="342900" marR="0" indent="-342900">
              <a:spcBef>
                <a:spcPts val="0"/>
              </a:spcBef>
              <a:spcAft>
                <a:spcPts val="0"/>
              </a:spcAft>
              <a:buFont typeface="Arial" panose="020B0604020202020204" pitchFamily="34" charset="0"/>
              <a:buChar char="•"/>
            </a:pPr>
            <a:r>
              <a:rPr lang="en-US" sz="2000" b="1" dirty="0">
                <a:latin typeface="Times New Roman" panose="02020603050405020304" pitchFamily="18" charset="0"/>
                <a:ea typeface="Calibri" panose="020F0502020204030204" pitchFamily="34" charset="0"/>
                <a:cs typeface="Times New Roman" panose="02020603050405020304" pitchFamily="18" charset="0"/>
              </a:rPr>
              <a:t>If our sins separate us from God</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If our separation from God is spi</a:t>
            </a:r>
            <a:r>
              <a:rPr lang="en-US" sz="2000" b="1" dirty="0">
                <a:latin typeface="Times New Roman" panose="02020603050405020304" pitchFamily="18" charset="0"/>
                <a:ea typeface="Calibri" panose="020F0502020204030204" pitchFamily="34" charset="0"/>
                <a:cs typeface="Times New Roman" panose="02020603050405020304" pitchFamily="18" charset="0"/>
              </a:rPr>
              <a:t>ritual death</a:t>
            </a:r>
          </a:p>
          <a:p>
            <a:pPr marL="3429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How can </a:t>
            </a:r>
            <a:r>
              <a:rPr lang="en-US" sz="2000" b="1" dirty="0">
                <a:latin typeface="Times New Roman" panose="02020603050405020304" pitchFamily="18" charset="0"/>
                <a:ea typeface="Calibri" panose="020F0502020204030204" pitchFamily="34" charset="0"/>
                <a:cs typeface="Times New Roman" panose="02020603050405020304" pitchFamily="18" charset="0"/>
              </a:rPr>
              <a:t>we obtain spiritual (eternal) life?</a:t>
            </a:r>
          </a:p>
          <a:p>
            <a:pPr marR="0">
              <a:spcBef>
                <a:spcPts val="0"/>
              </a:spcBef>
              <a:spcAft>
                <a:spcPts val="0"/>
              </a:spcAft>
            </a:pPr>
            <a:endParaRPr lang="en-US" sz="2000" b="1" dirty="0">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Revelation 22:14-15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Blessed are those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who wash their robes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so that they may have the right to the tree of life,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and may enter by the gates into the city</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15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Outside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are the dogs and the sorcerers and the immoral persons and the murderers and the idolaters, and everyone who loves and practices lying.</a:t>
            </a:r>
          </a:p>
          <a:p>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latin typeface="Times New Roman" panose="02020603050405020304" pitchFamily="18" charset="0"/>
                <a:cs typeface="Times New Roman" panose="02020603050405020304" pitchFamily="18" charset="0"/>
              </a:rPr>
              <a:t>Revelation 1:5 </a:t>
            </a:r>
            <a:r>
              <a:rPr lang="en-US" sz="2000" dirty="0">
                <a:latin typeface="Times New Roman" panose="02020603050405020304" pitchFamily="18" charset="0"/>
                <a:cs typeface="Times New Roman" panose="02020603050405020304" pitchFamily="18" charset="0"/>
              </a:rPr>
              <a:t> and from </a:t>
            </a:r>
            <a:r>
              <a:rPr lang="en-US" sz="2000" b="1" u="sng" dirty="0">
                <a:latin typeface="Times New Roman" panose="02020603050405020304" pitchFamily="18" charset="0"/>
                <a:cs typeface="Times New Roman" panose="02020603050405020304" pitchFamily="18" charset="0"/>
              </a:rPr>
              <a:t>Jesus Christ</a:t>
            </a:r>
            <a:r>
              <a:rPr lang="en-US" sz="2000" dirty="0">
                <a:latin typeface="Times New Roman" panose="02020603050405020304" pitchFamily="18" charset="0"/>
                <a:cs typeface="Times New Roman" panose="02020603050405020304" pitchFamily="18" charset="0"/>
              </a:rPr>
              <a:t>, …To Him who loves us and </a:t>
            </a:r>
            <a:r>
              <a:rPr lang="en-US" sz="2000" b="1" u="sng" dirty="0">
                <a:highlight>
                  <a:srgbClr val="FFFF00"/>
                </a:highlight>
                <a:latin typeface="Times New Roman" panose="02020603050405020304" pitchFamily="18" charset="0"/>
                <a:cs typeface="Times New Roman" panose="02020603050405020304" pitchFamily="18" charset="0"/>
              </a:rPr>
              <a:t>cleansed us from our sins by His blood</a:t>
            </a:r>
          </a:p>
          <a:p>
            <a:pPr marL="0" marR="0">
              <a:spcBef>
                <a:spcPts val="0"/>
              </a:spcBef>
              <a:spcAft>
                <a:spcPts val="0"/>
              </a:spcAft>
            </a:pPr>
            <a:endPar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Revelation 7:14 </a:t>
            </a:r>
            <a:r>
              <a:rPr lang="en-US" sz="2000" dirty="0">
                <a:latin typeface="Times New Roman" panose="02020603050405020304" pitchFamily="18" charset="0"/>
                <a:cs typeface="Times New Roman" panose="02020603050405020304" pitchFamily="18" charset="0"/>
              </a:rPr>
              <a:t>(referring to those clothed in white robes) …"These are the ones who come out of the great tribulation, and they have </a:t>
            </a:r>
            <a:r>
              <a:rPr lang="en-US" sz="2000" b="1" u="sng" dirty="0">
                <a:highlight>
                  <a:srgbClr val="FFFF00"/>
                </a:highlight>
                <a:latin typeface="Times New Roman" panose="02020603050405020304" pitchFamily="18" charset="0"/>
                <a:cs typeface="Times New Roman" panose="02020603050405020304" pitchFamily="18" charset="0"/>
              </a:rPr>
              <a:t>washed their robes and made them white in the blood of the Lamb</a:t>
            </a:r>
            <a:r>
              <a:rPr lang="en-US" sz="2000" dirty="0">
                <a:latin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301860278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Union of the spirit with God is Spiritual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u="none" strike="noStrike"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Therefore, it follows that if our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sins are washed away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(i.e., we are sanctified)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sin that separates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us from God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longer exists</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Since sin’s separation no longer exists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we have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 with God</a:t>
            </a:r>
          </a:p>
          <a:p>
            <a:pPr marL="800100" lvl="1" indent="-34290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If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from God means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death</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with God means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eternal life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throughout the gospel message, there are three key salvation concepts to keep in mind</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Salvation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from Sin’s Penalty of Death -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Mercy</a:t>
            </a:r>
            <a:endPar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or cleansing away of our sins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Grace</a:t>
            </a: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Union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God resulting in Eternal Life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2669160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Thus, in the beginning, the world was heaven on earth; a paradise in which man was completely safe and protected and lived in the presence of God</a:t>
            </a:r>
          </a:p>
          <a:p>
            <a:pPr marL="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Son of God – Adam </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Adam is the Son of God – Luke 3:38 (no father nor mother)</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Given full dominion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Genesis 1:28</a:t>
            </a:r>
          </a:p>
          <a:p>
            <a:pPr marL="800100" lvl="1" indent="-342900">
              <a:buFont typeface="Symbol" panose="05050102010706020507" pitchFamily="18" charset="2"/>
              <a:buChar char=""/>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In the Flesh (only the sons of God dwell in the flesh)</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creation in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word as it existed then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The World – physical kingdom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Kingdom:</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God’ sons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Freedom, Peace, Protection and Rest</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 </a:t>
            </a:r>
            <a:r>
              <a:rPr lang="en-US" sz="2800" dirty="0">
                <a:latin typeface="Times New Roman" panose="02020603050405020304" pitchFamily="18" charset="0"/>
                <a:ea typeface="Calibri" panose="020F0502020204030204" pitchFamily="34" charset="0"/>
                <a:cs typeface="Times New Roman" panose="02020603050405020304" pitchFamily="18" charset="0"/>
              </a:rPr>
              <a:t>Union – God dwelt with man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10724698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154984"/>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Greek word for “in” is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which is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 primary preposition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denoting (fixed) position </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(in place, time or state), i.e., it </a:t>
            </a:r>
            <a:r>
              <a:rPr lang="en-US" sz="2400" b="1" u="sng"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denotes location</a:t>
            </a:r>
            <a:r>
              <a:rPr lang="en-US" sz="2400" dirty="0">
                <a:solidFill>
                  <a:srgbClr val="4D5156"/>
                </a:solidFill>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Eternal life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1 John 5:11</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Grace is granted to those who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2 Timothy 1:8-9</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Free gift of God is eternal life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 our Lord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Romans 6:23</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have redemption – the forgiveness of sins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Colossians 1:13-14</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use of the preposition “in”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literal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chooses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salvation, eternal life, and adoption as sons. </a:t>
            </a:r>
          </a:p>
          <a:p>
            <a:pPr marL="3429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We see this further stated in Ephesians chapter 1 which is called the “in Christ” chapter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332506011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016758"/>
          </a:xfrm>
          <a:prstGeom prst="rect">
            <a:avLst/>
          </a:prstGeom>
          <a:noFill/>
        </p:spPr>
        <p:txBody>
          <a:bodyPr wrap="square" rtlCol="0">
            <a:spAutoFit/>
          </a:bodyPr>
          <a:lstStyle/>
          <a:p>
            <a:pPr marL="0" marR="0">
              <a:spcBef>
                <a:spcPts val="0"/>
              </a:spcBef>
              <a:spcAft>
                <a:spcPts val="0"/>
              </a:spcAft>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Ephesians 1:1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To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saints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who are … </a:t>
            </a:r>
            <a:r>
              <a:rPr lang="en-US" sz="20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 Christ Jesus</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Blessed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be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God ….who has blessed us with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every spiritual blessing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in the heavenly </a:t>
            </a:r>
            <a:r>
              <a:rPr lang="en-US" sz="2000" i="1" dirty="0">
                <a:effectLst/>
                <a:latin typeface="Times New Roman" panose="02020603050405020304" pitchFamily="18" charset="0"/>
                <a:ea typeface="Calibri" panose="020F0502020204030204" pitchFamily="34" charset="0"/>
                <a:cs typeface="Times New Roman" panose="02020603050405020304" pitchFamily="18" charset="0"/>
              </a:rPr>
              <a:t>places</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Christ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1:4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just as He chose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before the foundation of the world…</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1:6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to the praise of the glory of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His grace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He freely bestowed on us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Beloved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1:7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redemption through His blood</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the forgiveness of our trespasses, according to the riches of His grace</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1:10-11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 </a:t>
            </a:r>
            <a:r>
              <a:rPr lang="en-US" sz="20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11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also we have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obtained an inheritance</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having been predestined according to His purpose who works all things after the counsel of His will,</a:t>
            </a:r>
          </a:p>
          <a:p>
            <a:pPr marL="0" marR="0">
              <a:spcBef>
                <a:spcPts val="0"/>
              </a:spcBef>
              <a:spcAft>
                <a:spcPts val="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Ephesians 1:13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you …were sealed </a:t>
            </a:r>
            <a:r>
              <a:rPr lang="en-US" sz="20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Him</a:t>
            </a:r>
            <a:r>
              <a:rPr lang="en-US" sz="2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with the Holy Spirit of promise,</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2901475878"/>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170099"/>
          </a:xfrm>
          <a:prstGeom prst="rect">
            <a:avLst/>
          </a:prstGeom>
          <a:noFill/>
        </p:spPr>
        <p:txBody>
          <a:bodyPr wrap="square" rtlCol="0">
            <a:spAutoFit/>
          </a:bodyPr>
          <a:lstStyle/>
          <a:p>
            <a:pPr marL="0" marR="0" algn="ctr">
              <a:spcBef>
                <a:spcPts val="0"/>
              </a:spcBef>
              <a:spcAft>
                <a:spcPts val="0"/>
              </a:spcAft>
            </a:pPr>
            <a:endPar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endParaRPr lang="en-US" sz="4000" b="1"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4000" b="1" dirty="0">
                <a:effectLst/>
                <a:latin typeface="Times New Roman" panose="02020603050405020304" pitchFamily="18" charset="0"/>
                <a:ea typeface="Times New Roman" panose="02020603050405020304" pitchFamily="18" charset="0"/>
                <a:cs typeface="Times New Roman" panose="02020603050405020304" pitchFamily="18" charset="0"/>
              </a:rPr>
              <a:t>Two Elements of Salvation:</a:t>
            </a:r>
          </a:p>
          <a:p>
            <a:pPr marL="457200" marR="0" indent="-457200" algn="ctr">
              <a:spcBef>
                <a:spcPts val="0"/>
              </a:spcBef>
              <a:spcAft>
                <a:spcPts val="0"/>
              </a:spcAft>
              <a:buFont typeface="+mj-lt"/>
              <a:buAutoNum type="arabicPeriod"/>
            </a:pPr>
            <a:r>
              <a:rPr lang="en-US" sz="4000" b="1" dirty="0">
                <a:latin typeface="Times New Roman" panose="02020603050405020304" pitchFamily="18" charset="0"/>
                <a:ea typeface="Calibri" panose="020F0502020204030204" pitchFamily="34" charset="0"/>
                <a:cs typeface="Times New Roman" panose="02020603050405020304" pitchFamily="18" charset="0"/>
              </a:rPr>
              <a:t>Sacrificial Death</a:t>
            </a:r>
          </a:p>
          <a:p>
            <a:pPr marL="457200" marR="0" indent="-457200" algn="ctr">
              <a:spcBef>
                <a:spcPts val="0"/>
              </a:spcBef>
              <a:spcAft>
                <a:spcPts val="0"/>
              </a:spcAft>
              <a:buFont typeface="+mj-lt"/>
              <a:buAutoNum type="arabicPeriod"/>
            </a:pPr>
            <a:r>
              <a:rPr lang="en-US" sz="4000" b="1" dirty="0">
                <a:effectLst/>
                <a:latin typeface="Times New Roman" panose="02020603050405020304" pitchFamily="18" charset="0"/>
                <a:ea typeface="Calibri" panose="020F0502020204030204" pitchFamily="34" charset="0"/>
                <a:cs typeface="Times New Roman" panose="02020603050405020304" pitchFamily="18" charset="0"/>
              </a:rPr>
              <a:t>Sacrificial Blood</a:t>
            </a:r>
            <a:endParaRPr lang="en-US" sz="4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Look for the “In Christ” Verses</a:t>
            </a:r>
          </a:p>
        </p:txBody>
      </p:sp>
    </p:spTree>
    <p:extLst>
      <p:ext uri="{BB962C8B-B14F-4D97-AF65-F5344CB8AC3E}">
        <p14:creationId xmlns:p14="http://schemas.microsoft.com/office/powerpoint/2010/main" val="119934368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93866"/>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Up to this point, we have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focused upon eternal life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sanctification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(cleansing of our sins) which allows us to be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joined to Christ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which in turn gives us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with God and the Holy Spirit, i.e., the entire God head – the Trinity.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But needless to say, the innocent one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their blood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cleanse us of our sins are likewise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put to death</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This sacrificial death is also an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essential element to our salvation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To understand this point, we need to understand what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mercy and grace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are.</a:t>
            </a:r>
          </a:p>
          <a:p>
            <a:pPr marL="457200" marR="0" indent="-457200">
              <a:spcBef>
                <a:spcPts val="0"/>
              </a:spcBef>
              <a:spcAft>
                <a:spcPts val="0"/>
              </a:spcAft>
              <a:buFont typeface="Arial" panose="020B0604020202020204" pitchFamily="34" charset="0"/>
              <a:buChar char="•"/>
            </a:pPr>
            <a:r>
              <a:rPr lang="en-US" sz="2800" dirty="0">
                <a:latin typeface="Times New Roman" panose="02020603050405020304" pitchFamily="18" charset="0"/>
                <a:ea typeface="Calibri" panose="020F0502020204030204" pitchFamily="34" charset="0"/>
                <a:cs typeface="Times New Roman" panose="02020603050405020304" pitchFamily="18" charset="0"/>
              </a:rPr>
              <a:t>Closely related and often used interchangeably</a:t>
            </a:r>
          </a:p>
          <a:p>
            <a:pPr marL="457200" marR="0" indent="-4572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But they represent to distinct aspects to our salvation</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Union of the Spirit to God is Life</a:t>
            </a:r>
          </a:p>
        </p:txBody>
      </p:sp>
    </p:spTree>
    <p:extLst>
      <p:ext uri="{BB962C8B-B14F-4D97-AF65-F5344CB8AC3E}">
        <p14:creationId xmlns:p14="http://schemas.microsoft.com/office/powerpoint/2010/main" val="16455035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339650"/>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Times New Roman" panose="02020603050405020304" pitchFamily="18" charset="0"/>
              </a:rPr>
              <a:t>Grace</a:t>
            </a:r>
            <a:r>
              <a:rPr lang="en-US" sz="2800" b="1" dirty="0">
                <a:effectLst/>
                <a:latin typeface="Times New Roman" panose="02020603050405020304" pitchFamily="18" charset="0"/>
                <a:ea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b="1" dirty="0">
                <a:effectLst/>
                <a:latin typeface="Times New Roman" panose="02020603050405020304" pitchFamily="18" charset="0"/>
                <a:ea typeface="Times New Roman" panose="02020603050405020304" pitchFamily="18" charset="0"/>
              </a:rPr>
              <a:t>Greek Word: </a:t>
            </a:r>
            <a:r>
              <a:rPr lang="en-US" sz="2800" b="1" i="1" dirty="0">
                <a:effectLst/>
                <a:latin typeface="Times New Roman" panose="02020603050405020304" pitchFamily="18" charset="0"/>
                <a:ea typeface="Times New Roman" panose="02020603050405020304" pitchFamily="18" charset="0"/>
              </a:rPr>
              <a:t>charis</a:t>
            </a:r>
            <a:r>
              <a:rPr lang="en-US" sz="2800" dirty="0">
                <a:effectLst/>
                <a:latin typeface="Times New Roman" panose="02020603050405020304" pitchFamily="18" charset="0"/>
                <a:ea typeface="Times New Roman" panose="02020603050405020304" pitchFamily="18" charset="0"/>
              </a:rPr>
              <a:t> </a:t>
            </a:r>
            <a:br>
              <a:rPr lang="en-US" sz="2800" dirty="0">
                <a:effectLst/>
                <a:latin typeface="Times New Roman" panose="02020603050405020304" pitchFamily="18" charset="0"/>
                <a:ea typeface="Times New Roman" panose="02020603050405020304" pitchFamily="18" charset="0"/>
              </a:rPr>
            </a:br>
            <a:r>
              <a:rPr lang="en-US" sz="2800" b="1" dirty="0">
                <a:effectLst/>
                <a:latin typeface="Times New Roman" panose="02020603050405020304" pitchFamily="18" charset="0"/>
                <a:ea typeface="Times New Roman" panose="02020603050405020304" pitchFamily="18" charset="0"/>
              </a:rPr>
              <a:t>Definition: </a:t>
            </a:r>
            <a:r>
              <a:rPr lang="en-US" sz="2800" i="1" dirty="0">
                <a:effectLst/>
                <a:latin typeface="Times New Roman" panose="02020603050405020304" pitchFamily="18" charset="0"/>
                <a:ea typeface="Times New Roman" panose="02020603050405020304" pitchFamily="18" charset="0"/>
              </a:rPr>
              <a:t>favor, kindness, gift, blessing, thankfulness</a:t>
            </a:r>
            <a:endParaRPr lang="en-US" sz="28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God’s gift of Eternal life is giving us the life we do not deserve.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A favor, kindness, gift and so forth are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never earned</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They are freely given.  God gives us the </a:t>
            </a:r>
            <a:r>
              <a:rPr lang="en-US" sz="2800" b="1" u="sng"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eternal life </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we do not deserve.  He gives us eternal life as a </a:t>
            </a:r>
            <a:r>
              <a:rPr lang="en-US" sz="2800" b="1"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free gift</a:t>
            </a:r>
            <a:r>
              <a:rPr lang="en-US" sz="2800" dirty="0">
                <a:solidFill>
                  <a:srgbClr val="040C28"/>
                </a:solidFill>
                <a:effectLst/>
                <a:latin typeface="Times New Roman" panose="02020603050405020304" pitchFamily="18" charset="0"/>
                <a:ea typeface="Calibri" panose="020F0502020204030204" pitchFamily="34" charset="0"/>
                <a:cs typeface="Times New Roman" panose="02020603050405020304" pitchFamily="18" charset="0"/>
              </a:rPr>
              <a:t>, i.e., not earned.</a:t>
            </a: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951251262"/>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6370975"/>
          </a:xfrm>
          <a:prstGeom prst="rect">
            <a:avLst/>
          </a:prstGeom>
          <a:noFill/>
        </p:spPr>
        <p:txBody>
          <a:bodyPr wrap="square" rtlCol="0">
            <a:spAutoFit/>
          </a:bodyPr>
          <a:lstStyle/>
          <a:p>
            <a:pPr marR="0">
              <a:spcBef>
                <a:spcPts val="0"/>
              </a:spcBef>
              <a:spcAft>
                <a:spcPts val="0"/>
              </a:spcAft>
            </a:pPr>
            <a:r>
              <a:rPr lang="en-US" sz="2400" b="1" dirty="0">
                <a:latin typeface="Times New Roman" panose="02020603050405020304" pitchFamily="18" charset="0"/>
                <a:cs typeface="Times New Roman" panose="02020603050405020304" pitchFamily="18" charset="0"/>
              </a:rPr>
              <a:t>Romans 6:23 </a:t>
            </a:r>
            <a:r>
              <a:rPr lang="en-US" sz="2400" dirty="0">
                <a:latin typeface="Times New Roman" panose="02020603050405020304" pitchFamily="18" charset="0"/>
                <a:cs typeface="Times New Roman" panose="02020603050405020304" pitchFamily="18" charset="0"/>
              </a:rPr>
              <a:t>For the wages of sin is death, but the </a:t>
            </a:r>
            <a:r>
              <a:rPr lang="en-US" sz="2400" b="1" u="sng" dirty="0">
                <a:highlight>
                  <a:srgbClr val="FFFF00"/>
                </a:highlight>
                <a:latin typeface="Times New Roman" panose="02020603050405020304" pitchFamily="18" charset="0"/>
                <a:cs typeface="Times New Roman" panose="02020603050405020304" pitchFamily="18" charset="0"/>
              </a:rPr>
              <a:t>gift of God is eternal life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Jesus </a:t>
            </a:r>
            <a:r>
              <a:rPr lang="en-US" sz="2400" dirty="0">
                <a:latin typeface="Times New Roman" panose="02020603050405020304" pitchFamily="18" charset="0"/>
                <a:cs typeface="Times New Roman" panose="02020603050405020304" pitchFamily="18" charset="0"/>
              </a:rPr>
              <a:t>our Lord.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2:8 </a:t>
            </a:r>
            <a:r>
              <a:rPr lang="en-US" sz="2400" dirty="0">
                <a:latin typeface="Times New Roman" panose="02020603050405020304" pitchFamily="18" charset="0"/>
                <a:cs typeface="Times New Roman" panose="02020603050405020304" pitchFamily="18" charset="0"/>
              </a:rPr>
              <a:t>For by </a:t>
            </a:r>
            <a:r>
              <a:rPr lang="en-US" sz="2400" b="1" u="sng" dirty="0">
                <a:highlight>
                  <a:srgbClr val="FFFF00"/>
                </a:highlight>
                <a:latin typeface="Times New Roman" panose="02020603050405020304" pitchFamily="18" charset="0"/>
                <a:cs typeface="Times New Roman" panose="02020603050405020304" pitchFamily="18" charset="0"/>
              </a:rPr>
              <a:t>grace</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you have been saved through faith; and that not of yourselves, </a:t>
            </a:r>
            <a:r>
              <a:rPr lang="en-US" sz="2400" i="1" dirty="0">
                <a:latin typeface="Times New Roman" panose="02020603050405020304" pitchFamily="18" charset="0"/>
                <a:cs typeface="Times New Roman" panose="02020603050405020304" pitchFamily="18" charset="0"/>
              </a:rPr>
              <a:t>it is</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gift of God</a:t>
            </a:r>
            <a:r>
              <a:rPr lang="en-US" sz="2400" dirty="0">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2 Timothy 1:9 (God) </a:t>
            </a:r>
            <a:r>
              <a:rPr lang="en-US" sz="2400" dirty="0">
                <a:latin typeface="Times New Roman" panose="02020603050405020304" pitchFamily="18" charset="0"/>
                <a:cs typeface="Times New Roman" panose="02020603050405020304" pitchFamily="18" charset="0"/>
              </a:rPr>
              <a:t>who has saved us and called us to a holy life--not because of anything we have done but because of his own purpose and grace. </a:t>
            </a:r>
            <a:r>
              <a:rPr lang="en-US" sz="2400" b="1" u="sng" dirty="0">
                <a:highlight>
                  <a:srgbClr val="FFFF00"/>
                </a:highlight>
                <a:latin typeface="Times New Roman" panose="02020603050405020304" pitchFamily="18" charset="0"/>
                <a:cs typeface="Times New Roman" panose="02020603050405020304" pitchFamily="18" charset="0"/>
              </a:rPr>
              <a:t>This grace was given us </a:t>
            </a:r>
            <a:r>
              <a:rPr lang="en-US" sz="2400" b="1" dirty="0">
                <a:solidFill>
                  <a:schemeClr val="bg1"/>
                </a:solidFill>
                <a:highlight>
                  <a:srgbClr val="FF00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Jesus </a:t>
            </a:r>
            <a:r>
              <a:rPr lang="en-US" sz="2400" b="1" u="sng" dirty="0">
                <a:highlight>
                  <a:srgbClr val="FFFF00"/>
                </a:highlight>
                <a:latin typeface="Times New Roman" panose="02020603050405020304" pitchFamily="18" charset="0"/>
                <a:cs typeface="Times New Roman" panose="02020603050405020304" pitchFamily="18" charset="0"/>
              </a:rPr>
              <a:t>before the beginning of time</a:t>
            </a:r>
            <a:r>
              <a:rPr lang="en-US" sz="2400" dirty="0">
                <a:highlight>
                  <a:srgbClr val="FFFF00"/>
                </a:highlight>
                <a:latin typeface="Times New Roman" panose="02020603050405020304" pitchFamily="18" charset="0"/>
                <a:cs typeface="Times New Roman" panose="02020603050405020304" pitchFamily="18" charset="0"/>
              </a:rPr>
              <a:t>, </a:t>
            </a:r>
          </a:p>
          <a:p>
            <a:pPr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b="1" dirty="0">
                <a:latin typeface="Times New Roman" panose="02020603050405020304" pitchFamily="18" charset="0"/>
                <a:cs typeface="Times New Roman" panose="02020603050405020304" pitchFamily="18" charset="0"/>
              </a:rPr>
              <a:t>Titus 1:2 … </a:t>
            </a:r>
            <a:r>
              <a:rPr lang="en-US" sz="2400" b="1" u="sng" dirty="0">
                <a:highlight>
                  <a:srgbClr val="FFFF00"/>
                </a:highlight>
                <a:latin typeface="Times New Roman" panose="02020603050405020304" pitchFamily="18" charset="0"/>
                <a:cs typeface="Times New Roman" panose="02020603050405020304" pitchFamily="18" charset="0"/>
              </a:rPr>
              <a:t>eternal life</a:t>
            </a:r>
            <a:r>
              <a:rPr lang="en-US" sz="2400" dirty="0">
                <a:latin typeface="Times New Roman" panose="02020603050405020304" pitchFamily="18" charset="0"/>
                <a:cs typeface="Times New Roman" panose="02020603050405020304" pitchFamily="18" charset="0"/>
              </a:rPr>
              <a:t>, which God, who does not lie, </a:t>
            </a:r>
            <a:r>
              <a:rPr lang="en-US" sz="2400" b="1" u="sng" dirty="0">
                <a:highlight>
                  <a:srgbClr val="FFFF00"/>
                </a:highlight>
                <a:latin typeface="Times New Roman" panose="02020603050405020304" pitchFamily="18" charset="0"/>
                <a:cs typeface="Times New Roman" panose="02020603050405020304" pitchFamily="18" charset="0"/>
              </a:rPr>
              <a:t>promised before the beginning of time</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br>
              <a:rPr lang="en-US" sz="2400" dirty="0"/>
            </a:br>
            <a:endParaRPr lang="en-US" sz="2400" dirty="0"/>
          </a:p>
          <a:p>
            <a:pPr marR="0">
              <a:spcBef>
                <a:spcPts val="0"/>
              </a:spcBef>
              <a:spcAft>
                <a:spcPts val="0"/>
              </a:spcAft>
            </a:pPr>
            <a:endParaRPr lang="en-US" sz="2400" dirty="0"/>
          </a:p>
          <a:p>
            <a:pPr marR="0">
              <a:spcBef>
                <a:spcPts val="0"/>
              </a:spcBef>
              <a:spcAft>
                <a:spcPts val="0"/>
              </a:spcAft>
            </a:pPr>
            <a:br>
              <a:rPr lang="en-US" sz="2400" dirty="0"/>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399616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52431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Mercy</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eleeô</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have pity or</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 mercy on, to show mercy</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eleos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meaning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mercy, pity, compassion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rPr>
              <a:t> </a:t>
            </a: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God’s mercy saves us from the death we deserve.</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 </a:t>
            </a:r>
            <a:endParaRPr lang="en-US" sz="2400" dirty="0">
              <a:effectLst/>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(loving kindness in Old Testament) is the showing of compassion or forgiveness toward someone who is within one's power to punish. </a:t>
            </a:r>
          </a:p>
          <a:p>
            <a:pPr marL="228600" marR="0">
              <a:spcBef>
                <a:spcPts val="0"/>
              </a:spcBef>
              <a:spcAft>
                <a:spcPts val="0"/>
              </a:spcAft>
            </a:pPr>
            <a:endParaRPr lang="en-US" sz="2400" dirty="0">
              <a:solidFill>
                <a:srgbClr val="202124"/>
              </a:solidFill>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2400" dirty="0">
                <a:solidFill>
                  <a:srgbClr val="202124"/>
                </a:solidFill>
                <a:effectLst/>
                <a:latin typeface="Times New Roman" panose="02020603050405020304" pitchFamily="18" charset="0"/>
                <a:ea typeface="Times New Roman" panose="02020603050405020304" pitchFamily="18" charset="0"/>
              </a:rPr>
              <a:t>Mercy is the exercise of compassion to not punish someone who deserves the punishment. </a:t>
            </a:r>
            <a:endParaRPr lang="en-US" sz="2400" dirty="0">
              <a:effectLst/>
              <a:latin typeface="Times New Roman" panose="02020603050405020304" pitchFamily="18" charset="0"/>
              <a:ea typeface="Times New Roman" panose="02020603050405020304" pitchFamily="18" charset="0"/>
            </a:endParaRPr>
          </a:p>
          <a:p>
            <a:pPr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59587756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4770537"/>
          </a:xfrm>
          <a:prstGeom prst="rect">
            <a:avLst/>
          </a:prstGeom>
          <a:noFill/>
        </p:spPr>
        <p:txBody>
          <a:bodyPr wrap="square" rtlCol="0">
            <a:spAutoFit/>
          </a:bodyPr>
          <a:lstStyle/>
          <a:p>
            <a:pPr marL="228600" marR="0">
              <a:spcBef>
                <a:spcPts val="0"/>
              </a:spcBef>
              <a:spcAft>
                <a:spcPts val="0"/>
              </a:spcAft>
            </a:pPr>
            <a:r>
              <a:rPr lang="en-US" sz="2800" b="1" dirty="0">
                <a:solidFill>
                  <a:srgbClr val="202124"/>
                </a:solidFill>
                <a:effectLst/>
                <a:latin typeface="Times New Roman" panose="02020603050405020304" pitchFamily="18" charset="0"/>
                <a:ea typeface="Times New Roman" panose="02020603050405020304" pitchFamily="18" charset="0"/>
              </a:rPr>
              <a:t>God’s law is immutable.  </a:t>
            </a:r>
          </a:p>
          <a:p>
            <a:pPr marL="228600" marR="0">
              <a:spcBef>
                <a:spcPts val="0"/>
              </a:spcBef>
              <a:spcAft>
                <a:spcPts val="0"/>
              </a:spcAft>
            </a:pPr>
            <a:endParaRPr lang="en-US" sz="2800" b="1" dirty="0">
              <a:solidFill>
                <a:srgbClr val="202124"/>
              </a:solidFill>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is a </a:t>
            </a:r>
            <a:r>
              <a:rPr lang="en-US" sz="2800" b="1" u="sng" dirty="0">
                <a:effectLst/>
                <a:highlight>
                  <a:srgbClr val="FFFF00"/>
                </a:highlight>
                <a:latin typeface="Times New Roman" panose="02020603050405020304" pitchFamily="18" charset="0"/>
                <a:ea typeface="Times New Roman" panose="02020603050405020304" pitchFamily="18" charset="0"/>
              </a:rPr>
              <a:t>God of justice</a:t>
            </a:r>
            <a:r>
              <a:rPr lang="en-US" sz="2800" dirty="0">
                <a:effectLst/>
                <a:latin typeface="Times New Roman" panose="02020603050405020304" pitchFamily="18" charset="0"/>
                <a:ea typeface="Times New Roman" panose="02020603050405020304" pitchFamily="18" charset="0"/>
              </a:rPr>
              <a:t>. Deut. 32:4;Isaiah 61:8; Colossians 3:25</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 </a:t>
            </a:r>
            <a:r>
              <a:rPr lang="en-US" sz="2800" b="1" u="sng" dirty="0">
                <a:effectLst/>
                <a:highlight>
                  <a:srgbClr val="FFFF00"/>
                </a:highlight>
                <a:latin typeface="Times New Roman" panose="02020603050405020304" pitchFamily="18" charset="0"/>
                <a:ea typeface="Times New Roman" panose="02020603050405020304" pitchFamily="18" charset="0"/>
              </a:rPr>
              <a:t>punishment for sin is death</a:t>
            </a:r>
            <a:r>
              <a:rPr lang="en-US" sz="2800" dirty="0">
                <a:effectLst/>
                <a:latin typeface="Times New Roman" panose="02020603050405020304" pitchFamily="18" charset="0"/>
                <a:ea typeface="Times New Roman" panose="02020603050405020304" pitchFamily="18" charset="0"/>
              </a:rPr>
              <a:t>. Romans 6:23</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Everyone who sins must die.  Genesis 2:17; Ezekiel 18:20</a:t>
            </a: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God cannot waive our penalty of death.</a:t>
            </a:r>
          </a:p>
          <a:p>
            <a:pPr marL="571500" marR="0" indent="-342900">
              <a:spcBef>
                <a:spcPts val="0"/>
              </a:spcBef>
              <a:spcAft>
                <a:spcPts val="0"/>
              </a:spcAft>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Our penalty of death has to be paid</a:t>
            </a:r>
            <a:endParaRPr lang="en-US" sz="2800" dirty="0">
              <a:effectLst/>
              <a:latin typeface="Times New Roman" panose="02020603050405020304" pitchFamily="18" charset="0"/>
              <a:ea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Therefore, because of God’s great love and mercy for us</a:t>
            </a:r>
          </a:p>
          <a:p>
            <a:pPr marL="1028700" lvl="1" indent="-342900">
              <a:buFont typeface="Arial" panose="020B0604020202020204" pitchFamily="34" charset="0"/>
              <a:buChar char="•"/>
            </a:pPr>
            <a:r>
              <a:rPr lang="en-US" sz="2800" dirty="0">
                <a:effectLst/>
                <a:latin typeface="Times New Roman" panose="02020603050405020304" pitchFamily="18" charset="0"/>
                <a:ea typeface="Times New Roman" panose="02020603050405020304" pitchFamily="18" charset="0"/>
              </a:rPr>
              <a:t>Jesus Christ died the death that was our due.</a:t>
            </a:r>
          </a:p>
          <a:p>
            <a:pPr marL="1028700" lvl="1" indent="-342900">
              <a:buFont typeface="Arial" panose="020B0604020202020204" pitchFamily="34" charset="0"/>
              <a:buChar char="•"/>
            </a:pPr>
            <a:r>
              <a:rPr lang="en-US" sz="2800" dirty="0">
                <a:latin typeface="Times New Roman" panose="02020603050405020304" pitchFamily="18" charset="0"/>
                <a:ea typeface="Times New Roman" panose="02020603050405020304" pitchFamily="18" charset="0"/>
              </a:rPr>
              <a:t>Jesus </a:t>
            </a:r>
            <a:r>
              <a:rPr lang="en-US" sz="2800" dirty="0">
                <a:effectLst/>
                <a:latin typeface="Times New Roman" panose="02020603050405020304" pitchFamily="18" charset="0"/>
                <a:ea typeface="Times New Roman" panose="02020603050405020304" pitchFamily="18" charset="0"/>
              </a:rPr>
              <a:t>paid our penalty of death and died in our stead. </a:t>
            </a:r>
          </a:p>
          <a:p>
            <a:pPr marL="342900" marR="0" indent="-342900">
              <a:spcBef>
                <a:spcPts val="0"/>
              </a:spcBef>
              <a:spcAft>
                <a:spcPts val="0"/>
              </a:spcAft>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65086789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81697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Romans 5:8 </a:t>
            </a:r>
            <a:r>
              <a:rPr lang="en-US" sz="2400" dirty="0">
                <a:latin typeface="Times New Roman" panose="02020603050405020304" pitchFamily="18" charset="0"/>
                <a:cs typeface="Times New Roman" panose="02020603050405020304" pitchFamily="18" charset="0"/>
              </a:rPr>
              <a:t>But God demonstrates His own love toward us, in that while we were yet sinners, </a:t>
            </a:r>
            <a:r>
              <a:rPr lang="en-US" sz="2400" b="1" u="sng" dirty="0">
                <a:highlight>
                  <a:srgbClr val="FFFF00"/>
                </a:highlight>
                <a:latin typeface="Times New Roman" panose="02020603050405020304" pitchFamily="18" charset="0"/>
                <a:cs typeface="Times New Roman" panose="02020603050405020304" pitchFamily="18" charset="0"/>
              </a:rPr>
              <a:t>Christ died for us</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t>1 Corinthians 15:3 </a:t>
            </a:r>
            <a:r>
              <a:rPr lang="en-US" sz="2400" dirty="0"/>
              <a:t>For I delivered to you as of first importance what I also received, that </a:t>
            </a:r>
            <a:r>
              <a:rPr lang="en-US" sz="2400" b="1" u="sng" dirty="0">
                <a:highlight>
                  <a:srgbClr val="FFFF00"/>
                </a:highlight>
                <a:latin typeface="Times New Roman" panose="02020603050405020304" pitchFamily="18" charset="0"/>
                <a:cs typeface="Times New Roman" panose="02020603050405020304" pitchFamily="18" charset="0"/>
              </a:rPr>
              <a:t>Christ died for </a:t>
            </a:r>
            <a:r>
              <a:rPr lang="en-US" sz="2400" dirty="0">
                <a:latin typeface="Times New Roman" panose="02020603050405020304" pitchFamily="18" charset="0"/>
                <a:cs typeface="Times New Roman" panose="02020603050405020304" pitchFamily="18" charset="0"/>
              </a:rPr>
              <a:t>(</a:t>
            </a:r>
            <a:r>
              <a:rPr lang="en-US" sz="2400" i="1" dirty="0">
                <a:latin typeface="Times New Roman" panose="02020603050405020304" pitchFamily="18" charset="0"/>
                <a:cs typeface="Times New Roman" panose="02020603050405020304" pitchFamily="18" charset="0"/>
              </a:rPr>
              <a:t>gar – </a:t>
            </a:r>
            <a:r>
              <a:rPr lang="en-US" sz="2400" dirty="0">
                <a:latin typeface="Times New Roman" panose="02020603050405020304" pitchFamily="18" charset="0"/>
                <a:cs typeface="Times New Roman" panose="02020603050405020304" pitchFamily="18" charset="0"/>
              </a:rPr>
              <a:t>because of) </a:t>
            </a:r>
            <a:r>
              <a:rPr lang="en-US" sz="2400" b="1" u="sng" dirty="0">
                <a:highlight>
                  <a:srgbClr val="FFFF00"/>
                </a:highlight>
                <a:latin typeface="Times New Roman" panose="02020603050405020304" pitchFamily="18" charset="0"/>
                <a:cs typeface="Times New Roman" panose="02020603050405020304" pitchFamily="18" charset="0"/>
              </a:rPr>
              <a:t>our sins according to the Scriptures</a:t>
            </a:r>
            <a:r>
              <a:rPr lang="en-US" sz="2400" dirty="0"/>
              <a:t>, </a:t>
            </a:r>
            <a:br>
              <a:rPr lang="en-US" sz="2400" dirty="0"/>
            </a:br>
            <a:endParaRPr lang="en-US" sz="2400" dirty="0">
              <a:latin typeface="Times New Roman" panose="02020603050405020304" pitchFamily="18" charset="0"/>
              <a:cs typeface="Times New Roman" panose="02020603050405020304" pitchFamily="18" charset="0"/>
            </a:endParaRP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1 John 2:1-2 … </a:t>
            </a:r>
            <a:r>
              <a:rPr lang="en-US" sz="2400" dirty="0">
                <a:latin typeface="Times New Roman" panose="02020603050405020304" pitchFamily="18" charset="0"/>
                <a:cs typeface="Times New Roman" panose="02020603050405020304" pitchFamily="18" charset="0"/>
              </a:rPr>
              <a:t>Jesus Christ the righteous; </a:t>
            </a:r>
            <a:r>
              <a:rPr lang="en-US" sz="2400" baseline="30000" dirty="0">
                <a:latin typeface="Times New Roman" panose="02020603050405020304" pitchFamily="18" charset="0"/>
                <a:cs typeface="Times New Roman" panose="02020603050405020304" pitchFamily="18" charset="0"/>
              </a:rPr>
              <a:t>2 </a:t>
            </a:r>
            <a:r>
              <a:rPr lang="en-US" sz="2400" dirty="0">
                <a:latin typeface="Times New Roman" panose="02020603050405020304" pitchFamily="18" charset="0"/>
                <a:cs typeface="Times New Roman" panose="02020603050405020304" pitchFamily="18" charset="0"/>
              </a:rPr>
              <a:t> and He Himself is the </a:t>
            </a:r>
            <a:r>
              <a:rPr lang="en-US" sz="2400" b="1" u="sng" dirty="0">
                <a:highlight>
                  <a:srgbClr val="FFFF00"/>
                </a:highlight>
                <a:latin typeface="Times New Roman" panose="02020603050405020304" pitchFamily="18" charset="0"/>
                <a:cs typeface="Times New Roman" panose="02020603050405020304" pitchFamily="18" charset="0"/>
              </a:rPr>
              <a:t>propitiation for our sins</a:t>
            </a:r>
            <a:r>
              <a:rPr lang="en-US" sz="2400" dirty="0">
                <a:latin typeface="Times New Roman" panose="02020603050405020304" pitchFamily="18" charset="0"/>
                <a:cs typeface="Times New Roman" panose="02020603050405020304" pitchFamily="18" charset="0"/>
              </a:rPr>
              <a:t>; and not for ours only, but also for </a:t>
            </a:r>
            <a:r>
              <a:rPr lang="en-US" sz="2400" i="1" dirty="0">
                <a:latin typeface="Times New Roman" panose="02020603050405020304" pitchFamily="18" charset="0"/>
                <a:cs typeface="Times New Roman" panose="02020603050405020304" pitchFamily="18" charset="0"/>
              </a:rPr>
              <a:t>those of</a:t>
            </a:r>
            <a:r>
              <a:rPr lang="en-US" sz="2400" dirty="0">
                <a:latin typeface="Times New Roman" panose="02020603050405020304" pitchFamily="18" charset="0"/>
                <a:cs typeface="Times New Roman" panose="02020603050405020304" pitchFamily="18" charset="0"/>
              </a:rPr>
              <a:t> the whole world. </a:t>
            </a:r>
          </a:p>
          <a:p>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Hebrews 2:17 </a:t>
            </a:r>
            <a:r>
              <a:rPr lang="en-US" sz="2400" dirty="0">
                <a:latin typeface="Times New Roman" panose="02020603050405020304" pitchFamily="18" charset="0"/>
                <a:cs typeface="Times New Roman" panose="02020603050405020304" pitchFamily="18" charset="0"/>
              </a:rPr>
              <a:t>Therefore, He had to be made like His brethren in all things, so that He might become a </a:t>
            </a:r>
            <a:r>
              <a:rPr lang="en-US" sz="2400" b="1" u="sng" dirty="0">
                <a:latin typeface="Times New Roman" panose="02020603050405020304" pitchFamily="18" charset="0"/>
                <a:cs typeface="Times New Roman" panose="02020603050405020304" pitchFamily="18" charset="0"/>
              </a:rPr>
              <a:t>merciful and faithful high priest </a:t>
            </a:r>
            <a:r>
              <a:rPr lang="en-US" sz="2400" dirty="0">
                <a:latin typeface="Times New Roman" panose="02020603050405020304" pitchFamily="18" charset="0"/>
                <a:cs typeface="Times New Roman" panose="02020603050405020304" pitchFamily="18" charset="0"/>
              </a:rPr>
              <a:t>in things pertaining to God, </a:t>
            </a:r>
            <a:r>
              <a:rPr lang="en-US" sz="2400" b="1" u="sng" dirty="0">
                <a:latin typeface="Times New Roman" panose="02020603050405020304" pitchFamily="18" charset="0"/>
                <a:cs typeface="Times New Roman" panose="02020603050405020304" pitchFamily="18" charset="0"/>
              </a:rPr>
              <a:t>to make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b="1" u="sng" dirty="0">
                <a:latin typeface="Times New Roman" panose="02020603050405020304" pitchFamily="18" charset="0"/>
                <a:cs typeface="Times New Roman" panose="02020603050405020304" pitchFamily="18" charset="0"/>
              </a:rPr>
              <a:t> for the sins of the people</a:t>
            </a:r>
            <a:r>
              <a:rPr lang="en-US" sz="2000" dirty="0">
                <a:latin typeface="Times New Roman" panose="02020603050405020304" pitchFamily="18" charset="0"/>
                <a:cs typeface="Times New Roman" panose="02020603050405020304" pitchFamily="18" charset="0"/>
              </a:rPr>
              <a:t>. </a:t>
            </a:r>
          </a:p>
          <a:p>
            <a:endParaRPr lang="en-US" sz="2000" dirty="0">
              <a:latin typeface="Times New Roman" panose="02020603050405020304" pitchFamily="18" charset="0"/>
              <a:cs typeface="Times New Roman" panose="02020603050405020304" pitchFamily="18" charset="0"/>
            </a:endParaRPr>
          </a:p>
          <a:p>
            <a:br>
              <a:rPr lang="en-US" sz="2000" dirty="0">
                <a:latin typeface="Times New Roman" panose="02020603050405020304" pitchFamily="18" charset="0"/>
                <a:cs typeface="Times New Roman" panose="02020603050405020304" pitchFamily="18" charset="0"/>
              </a:rPr>
            </a:b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298402401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62979"/>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means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dirty="0">
                <a:latin typeface="Times New Roman" panose="02020603050405020304" pitchFamily="18" charset="0"/>
                <a:cs typeface="Times New Roman" panose="02020603050405020304" pitchFamily="18" charset="0"/>
              </a:rPr>
              <a:t>Christ’s death:</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Satisfied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Appeased God’s anger.</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Ephesians 5:5-6 </a:t>
            </a:r>
            <a:r>
              <a:rPr lang="en-US" sz="2400" dirty="0">
                <a:latin typeface="Times New Roman" panose="02020603050405020304" pitchFamily="18" charset="0"/>
                <a:cs typeface="Times New Roman" panose="02020603050405020304" pitchFamily="18" charset="0"/>
              </a:rPr>
              <a:t>For this you </a:t>
            </a:r>
            <a:r>
              <a:rPr lang="en-US" sz="2400" b="1" u="sng" dirty="0">
                <a:highlight>
                  <a:srgbClr val="FFFF00"/>
                </a:highlight>
                <a:latin typeface="Times New Roman" panose="02020603050405020304" pitchFamily="18" charset="0"/>
                <a:cs typeface="Times New Roman" panose="02020603050405020304" pitchFamily="18" charset="0"/>
              </a:rPr>
              <a:t>know with certainty</a:t>
            </a:r>
            <a:r>
              <a:rPr lang="en-US" sz="2400" dirty="0">
                <a:latin typeface="Times New Roman" panose="02020603050405020304" pitchFamily="18" charset="0"/>
                <a:cs typeface="Times New Roman" panose="02020603050405020304" pitchFamily="18" charset="0"/>
              </a:rPr>
              <a:t>, that no immoral or impure person or covetous man, who is an idolater, has an </a:t>
            </a:r>
            <a:r>
              <a:rPr lang="en-US" sz="2400" b="1" u="sng" dirty="0">
                <a:highlight>
                  <a:srgbClr val="FFFF00"/>
                </a:highlight>
                <a:latin typeface="Times New Roman" panose="02020603050405020304" pitchFamily="18" charset="0"/>
                <a:cs typeface="Times New Roman" panose="02020603050405020304" pitchFamily="18" charset="0"/>
              </a:rPr>
              <a:t>inheritance in the kingdom of Christ and God</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6 </a:t>
            </a:r>
            <a:r>
              <a:rPr lang="en-US" sz="2400" dirty="0">
                <a:latin typeface="Times New Roman" panose="02020603050405020304" pitchFamily="18" charset="0"/>
                <a:cs typeface="Times New Roman" panose="02020603050405020304" pitchFamily="18" charset="0"/>
              </a:rPr>
              <a:t> Let no one deceive you with empty words, for because of these things </a:t>
            </a:r>
            <a:r>
              <a:rPr lang="en-US" sz="2400" b="1" u="sng"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wrath of God </a:t>
            </a:r>
            <a:r>
              <a:rPr lang="en-US" sz="2400" b="1" u="sng" dirty="0">
                <a:latin typeface="Times New Roman" panose="02020603050405020304" pitchFamily="18" charset="0"/>
                <a:cs typeface="Times New Roman" panose="02020603050405020304" pitchFamily="18" charset="0"/>
              </a:rPr>
              <a:t>comes upon the sons of disobedience</a:t>
            </a:r>
            <a:r>
              <a:rPr lang="en-US" sz="2400" dirty="0">
                <a:latin typeface="Times New Roman" panose="02020603050405020304" pitchFamily="18" charset="0"/>
                <a:cs typeface="Times New Roman" panose="02020603050405020304" pitchFamily="18" charset="0"/>
              </a:rPr>
              <a:t>.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Hebrews 10:31 </a:t>
            </a:r>
            <a:r>
              <a:rPr lang="en-US" sz="2400" dirty="0">
                <a:latin typeface="Times New Roman" panose="02020603050405020304" pitchFamily="18" charset="0"/>
                <a:cs typeface="Times New Roman" panose="02020603050405020304" pitchFamily="18" charset="0"/>
              </a:rPr>
              <a:t> It is a </a:t>
            </a:r>
            <a:r>
              <a:rPr lang="en-US" sz="2400" b="1" u="sng" dirty="0">
                <a:highlight>
                  <a:srgbClr val="FFFF00"/>
                </a:highlight>
                <a:latin typeface="Times New Roman" panose="02020603050405020304" pitchFamily="18" charset="0"/>
                <a:cs typeface="Times New Roman" panose="02020603050405020304" pitchFamily="18" charset="0"/>
              </a:rPr>
              <a:t>terrifying</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thing to fall into the hands of the living God. </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39981741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201424"/>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Fallen Kingdom of the World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Ruler:</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Satan – foreign ruler who is not of God’s people</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All creation in the world – men became the slaves of Satan and sin;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All creation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corrupted by the sin of man. Romans 8:21</a:t>
            </a: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Law:</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Lawlessness (sin); Desires of the Flesh which demands the spirit do as the flesh directs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World – Domain of Darkness</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Possession of the Realm: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Man retained limited possession &amp; dominion (Hebrews 2:8) for the sake of living but the world afflicts and opposes man</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514350" marR="0" lvl="0" indent="-514350">
              <a:spcBef>
                <a:spcPts val="0"/>
              </a:spcBef>
              <a:spcAft>
                <a:spcPts val="0"/>
              </a:spcAft>
              <a:buFont typeface="+mj-lt"/>
              <a:buAutoNum type="arabicPeriod"/>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State of the Subjects: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Slavery and Oppression</a:t>
            </a:r>
          </a:p>
          <a:p>
            <a:pPr marL="514350" marR="0" lvl="0" indent="-514350">
              <a:spcBef>
                <a:spcPts val="0"/>
              </a:spcBef>
              <a:spcAft>
                <a:spcPts val="0"/>
              </a:spcAft>
              <a:buFont typeface="+mj-lt"/>
              <a:buAutoNum type="arabicPeriod"/>
            </a:pPr>
            <a:r>
              <a:rPr lang="en-US" sz="2800" b="1" dirty="0">
                <a:latin typeface="Times New Roman" panose="02020603050405020304" pitchFamily="18" charset="0"/>
                <a:ea typeface="Calibri" panose="020F0502020204030204" pitchFamily="34" charset="0"/>
                <a:cs typeface="Times New Roman" panose="02020603050405020304" pitchFamily="18" charset="0"/>
              </a:rPr>
              <a:t>Relationship with God:</a:t>
            </a:r>
            <a:r>
              <a:rPr lang="en-US" sz="2800" dirty="0">
                <a:latin typeface="Times New Roman" panose="02020603050405020304" pitchFamily="18" charset="0"/>
                <a:ea typeface="Calibri" panose="020F0502020204030204" pitchFamily="34" charset="0"/>
                <a:cs typeface="Times New Roman" panose="02020603050405020304" pitchFamily="18" charset="0"/>
              </a:rPr>
              <a:t> Separation</a:t>
            </a:r>
            <a:endParaRPr lang="en-US" sz="28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Tree>
    <p:extLst>
      <p:ext uri="{BB962C8B-B14F-4D97-AF65-F5344CB8AC3E}">
        <p14:creationId xmlns:p14="http://schemas.microsoft.com/office/powerpoint/2010/main" val="71184310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893647"/>
          </a:xfrm>
          <a:prstGeom prst="rect">
            <a:avLst/>
          </a:prstGeom>
          <a:noFill/>
        </p:spPr>
        <p:txBody>
          <a:bodyPr wrap="square" rtlCol="0">
            <a:spAutoFit/>
          </a:bodyPr>
          <a:lstStyle/>
          <a:p>
            <a:r>
              <a:rPr lang="en-US" sz="2400" b="1" dirty="0">
                <a:latin typeface="Times New Roman" panose="02020603050405020304" pitchFamily="18" charset="0"/>
                <a:cs typeface="Times New Roman" panose="02020603050405020304" pitchFamily="18" charset="0"/>
              </a:rPr>
              <a:t>How do I Receive the Blessing of Christ’s Substitutionary Death?</a:t>
            </a:r>
          </a:p>
          <a:p>
            <a:endParaRPr lang="en-US" sz="24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Romans 6:3-4 </a:t>
            </a:r>
            <a:r>
              <a:rPr lang="en-US" sz="2400" dirty="0">
                <a:latin typeface="Times New Roman" panose="02020603050405020304" pitchFamily="18" charset="0"/>
                <a:cs typeface="Times New Roman" panose="02020603050405020304" pitchFamily="18" charset="0"/>
              </a:rPr>
              <a:t>Or do you not know that all of us who have been </a:t>
            </a:r>
            <a:r>
              <a:rPr lang="en-US" sz="2400" b="1" u="sng" dirty="0">
                <a:latin typeface="Times New Roman" panose="02020603050405020304" pitchFamily="18" charset="0"/>
                <a:cs typeface="Times New Roman" panose="02020603050405020304" pitchFamily="18" charset="0"/>
              </a:rPr>
              <a:t>baptized into Christ Jesus </a:t>
            </a:r>
            <a:r>
              <a:rPr lang="en-US" sz="2400" dirty="0">
                <a:latin typeface="Times New Roman" panose="02020603050405020304" pitchFamily="18" charset="0"/>
                <a:cs typeface="Times New Roman" panose="02020603050405020304" pitchFamily="18" charset="0"/>
              </a:rPr>
              <a:t>have been </a:t>
            </a:r>
            <a:r>
              <a:rPr lang="en-US" sz="2400" b="1" u="sng" dirty="0">
                <a:latin typeface="Times New Roman" panose="02020603050405020304" pitchFamily="18" charset="0"/>
                <a:cs typeface="Times New Roman" panose="02020603050405020304" pitchFamily="18" charset="0"/>
              </a:rPr>
              <a:t>baptized into His death</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4 </a:t>
            </a:r>
            <a:r>
              <a:rPr lang="en-US" sz="2400" dirty="0">
                <a:latin typeface="Times New Roman" panose="02020603050405020304" pitchFamily="18" charset="0"/>
                <a:cs typeface="Times New Roman" panose="02020603050405020304" pitchFamily="18" charset="0"/>
              </a:rPr>
              <a:t> Therefore we have been </a:t>
            </a:r>
            <a:r>
              <a:rPr lang="en-US" sz="2400" b="1" u="sng" dirty="0">
                <a:latin typeface="Times New Roman" panose="02020603050405020304" pitchFamily="18" charset="0"/>
                <a:cs typeface="Times New Roman" panose="02020603050405020304" pitchFamily="18" charset="0"/>
              </a:rPr>
              <a:t>buried</a:t>
            </a:r>
            <a:r>
              <a:rPr lang="en-US" sz="2400" dirty="0">
                <a:latin typeface="Times New Roman" panose="02020603050405020304" pitchFamily="18" charset="0"/>
                <a:cs typeface="Times New Roman" panose="02020603050405020304" pitchFamily="18" charset="0"/>
              </a:rPr>
              <a:t> with Him through baptism into death, so that as Christ was </a:t>
            </a:r>
            <a:r>
              <a:rPr lang="en-US" sz="2400" b="1" u="sng" dirty="0">
                <a:latin typeface="Times New Roman" panose="02020603050405020304" pitchFamily="18" charset="0"/>
                <a:cs typeface="Times New Roman" panose="02020603050405020304" pitchFamily="18" charset="0"/>
              </a:rPr>
              <a:t>raised from the dead </a:t>
            </a:r>
            <a:r>
              <a:rPr lang="en-US" sz="2400" dirty="0">
                <a:latin typeface="Times New Roman" panose="02020603050405020304" pitchFamily="18" charset="0"/>
                <a:cs typeface="Times New Roman" panose="02020603050405020304" pitchFamily="18" charset="0"/>
              </a:rPr>
              <a:t>through the glory of the Father, so we too might walk in newness of life.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Colossians 2:12 </a:t>
            </a:r>
            <a:r>
              <a:rPr lang="en-US" sz="2400" dirty="0">
                <a:latin typeface="Times New Roman" panose="02020603050405020304" pitchFamily="18" charset="0"/>
                <a:cs typeface="Times New Roman" panose="02020603050405020304" pitchFamily="18" charset="0"/>
              </a:rPr>
              <a:t>having been </a:t>
            </a:r>
            <a:r>
              <a:rPr lang="en-US" sz="2400" b="1" u="sng" dirty="0">
                <a:latin typeface="Times New Roman" panose="02020603050405020304" pitchFamily="18" charset="0"/>
                <a:cs typeface="Times New Roman" panose="02020603050405020304" pitchFamily="18" charset="0"/>
              </a:rPr>
              <a:t>buried with Him in baptism</a:t>
            </a:r>
            <a:r>
              <a:rPr lang="en-US" sz="2400" dirty="0">
                <a:latin typeface="Times New Roman" panose="02020603050405020304" pitchFamily="18" charset="0"/>
                <a:cs typeface="Times New Roman" panose="02020603050405020304" pitchFamily="18" charset="0"/>
              </a:rPr>
              <a:t>, in which you were also </a:t>
            </a:r>
            <a:r>
              <a:rPr lang="en-US" sz="2400" b="1" u="sng" dirty="0">
                <a:latin typeface="Times New Roman" panose="02020603050405020304" pitchFamily="18" charset="0"/>
                <a:cs typeface="Times New Roman" panose="02020603050405020304" pitchFamily="18" charset="0"/>
              </a:rPr>
              <a:t>raised up with Him </a:t>
            </a:r>
            <a:r>
              <a:rPr lang="en-US" sz="2400" dirty="0">
                <a:latin typeface="Times New Roman" panose="02020603050405020304" pitchFamily="18" charset="0"/>
                <a:cs typeface="Times New Roman" panose="02020603050405020304" pitchFamily="18" charset="0"/>
              </a:rPr>
              <a:t>through faith in the working of God, who raised Him from the dead. </a:t>
            </a:r>
          </a:p>
          <a:p>
            <a:endParaRPr lang="en-US" sz="24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Question:  </a:t>
            </a:r>
            <a:r>
              <a:rPr lang="en-US" sz="2400" dirty="0">
                <a:latin typeface="Times New Roman" panose="02020603050405020304" pitchFamily="18" charset="0"/>
                <a:cs typeface="Times New Roman" panose="02020603050405020304" pitchFamily="18" charset="0"/>
              </a:rPr>
              <a:t>If I died with Christ in baptism, what have I died to, i.e., what have I been separated from?</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42292436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3629455"/>
          </a:xfrm>
          <a:prstGeom prst="rect">
            <a:avLst/>
          </a:prstGeom>
          <a:noFill/>
        </p:spPr>
        <p:txBody>
          <a:bodyPr wrap="square" rtlCol="0">
            <a:spAutoFit/>
          </a:bodyPr>
          <a:lstStyle/>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Died to the Flesh and It’s Desires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Galatians 5:24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Now those who belong to Christ Jesus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have crucified the flesh</a:t>
            </a:r>
            <a:r>
              <a:rPr lang="en-US" sz="2400"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with its passions and desires.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the World and It’s Temptations</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6:14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But may it never be that I would boast, except in the cross of our Lord Jesus Christ, through which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the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world has been crucified to me</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to the world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80230471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1163996"/>
            <a:ext cx="11644370" cy="4419800"/>
          </a:xfrm>
          <a:prstGeom prst="rect">
            <a:avLst/>
          </a:prstGeom>
          <a:noFill/>
        </p:spPr>
        <p:txBody>
          <a:bodyPr wrap="square" rtlCol="0">
            <a:spAutoFit/>
          </a:bodyPr>
          <a:lstStyle/>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Died to Sin</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Romans 6:6-7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knowing this, that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our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self was crucified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with </a:t>
            </a:r>
            <a:r>
              <a:rPr lang="en-US" sz="2400" b="1" i="1" u="sng" kern="100" dirty="0">
                <a:effectLst/>
                <a:latin typeface="Times New Roman" panose="02020603050405020304" pitchFamily="18" charset="0"/>
                <a:ea typeface="Calibri" panose="020F0502020204030204" pitchFamily="34" charset="0"/>
                <a:cs typeface="Times New Roman" panose="02020603050405020304" pitchFamily="18" charset="0"/>
              </a:rPr>
              <a:t>Him</a:t>
            </a:r>
            <a:r>
              <a:rPr lang="en-US" sz="2400" i="1" kern="1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in order that our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body of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sin might be done away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with, so that we would no longer be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slaves to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kern="1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he who has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died is freed from sin</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Having Died with Christ – I Live in Christ</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r>
              <a:rPr lang="en-US" sz="2400" b="1" kern="100" dirty="0">
                <a:effectLst/>
                <a:latin typeface="Times New Roman" panose="02020603050405020304" pitchFamily="18" charset="0"/>
                <a:ea typeface="Calibri" panose="020F0502020204030204" pitchFamily="34" charset="0"/>
                <a:cs typeface="Times New Roman" panose="02020603050405020304" pitchFamily="18" charset="0"/>
              </a:rPr>
              <a:t>Galatians 2:20 </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"I have been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crucified with Christ</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and it is no longer I who live, but Christ lives in me; and the </a:t>
            </a:r>
            <a:r>
              <a:rPr lang="en-US" sz="2400" b="1" i="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which I now live </a:t>
            </a:r>
            <a:r>
              <a:rPr lang="en-US" sz="2400" b="1" u="sng" kern="100" dirty="0">
                <a:effectLst/>
                <a:latin typeface="Times New Roman" panose="02020603050405020304" pitchFamily="18" charset="0"/>
                <a:ea typeface="Calibri" panose="020F0502020204030204" pitchFamily="34" charset="0"/>
                <a:cs typeface="Times New Roman" panose="02020603050405020304" pitchFamily="18" charset="0"/>
              </a:rPr>
              <a:t>in the flesh </a:t>
            </a:r>
            <a:r>
              <a:rPr lang="en-US" sz="2400" b="1" u="sng" kern="1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 live by faith in the Son of God</a:t>
            </a:r>
            <a:r>
              <a:rPr lang="en-US" sz="2400" kern="100" dirty="0">
                <a:effectLst/>
                <a:latin typeface="Times New Roman" panose="02020603050405020304" pitchFamily="18" charset="0"/>
                <a:ea typeface="Calibri" panose="020F0502020204030204" pitchFamily="34" charset="0"/>
                <a:cs typeface="Times New Roman" panose="02020603050405020304" pitchFamily="18" charset="0"/>
              </a:rPr>
              <a:t>, who loved me and gave Himself up for me.</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Christ’s Sacrificial Death</a:t>
            </a:r>
          </a:p>
        </p:txBody>
      </p:sp>
    </p:spTree>
    <p:extLst>
      <p:ext uri="{BB962C8B-B14F-4D97-AF65-F5344CB8AC3E}">
        <p14:creationId xmlns:p14="http://schemas.microsoft.com/office/powerpoint/2010/main" val="151345678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3539430"/>
          </a:xfrm>
          <a:prstGeom prst="rect">
            <a:avLst/>
          </a:prstGeom>
          <a:noFill/>
        </p:spPr>
        <p:txBody>
          <a:bodyPr wrap="square" rtlCol="0">
            <a:spAutoFit/>
          </a:bodyPr>
          <a:lstStyle/>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Gift of Eternal Life</a:t>
            </a:r>
          </a:p>
          <a:p>
            <a:pPr marL="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If union with Christ is eternal life</a:t>
            </a:r>
          </a:p>
          <a:p>
            <a:pPr marL="285750" marR="0" indent="-28575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cs typeface="Times New Roman" panose="02020603050405020304" pitchFamily="18" charset="0"/>
              </a:rPr>
              <a:t>How do I enter into Jesus Christ?</a:t>
            </a: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US" sz="3200" dirty="0">
                <a:effectLst/>
                <a:latin typeface="Times New Roman" panose="02020603050405020304" pitchFamily="18" charset="0"/>
                <a:ea typeface="Times New Roman" panose="02020603050405020304" pitchFamily="18" charset="0"/>
              </a:rPr>
              <a:t>How can I be united to Jesus Christ if I have sinned – my sins being what separates me from Christ?</a:t>
            </a:r>
            <a:br>
              <a:rPr lang="en-US" sz="3200" dirty="0">
                <a:latin typeface="Times New Roman" panose="02020603050405020304" pitchFamily="18" charset="0"/>
                <a:cs typeface="Times New Roman" panose="02020603050405020304" pitchFamily="18" charset="0"/>
              </a:rPr>
            </a:b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4859295"/>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786199"/>
          </a:xfrm>
          <a:prstGeom prst="rect">
            <a:avLst/>
          </a:prstGeom>
          <a:noFill/>
        </p:spPr>
        <p:txBody>
          <a:bodyPr wrap="square" rtlCol="0">
            <a:spAutoFit/>
          </a:bodyPr>
          <a:lstStyle/>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Here is an interesting and very important salvation principle.  </a:t>
            </a:r>
          </a:p>
          <a:p>
            <a:pPr marL="228600" marR="0">
              <a:spcBef>
                <a:spcPts val="0"/>
              </a:spcBef>
              <a:spcAft>
                <a:spcPts val="0"/>
              </a:spcAft>
            </a:pPr>
            <a:endParaRPr lang="en-US" sz="32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Spirit testifies: Sanctification comes by both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water and </a:t>
            </a:r>
          </a:p>
          <a:p>
            <a:pPr marL="685800" marR="0" indent="-457200">
              <a:spcBef>
                <a:spcPts val="0"/>
              </a:spcBef>
              <a:spcAft>
                <a:spcPts val="0"/>
              </a:spcAft>
              <a:buFont typeface="Arial" panose="020B0604020202020204" pitchFamily="34" charset="0"/>
              <a:buChar char="•"/>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the blood.  </a:t>
            </a:r>
          </a:p>
          <a:p>
            <a:pPr marL="228600" marR="0">
              <a:spcBef>
                <a:spcPts val="0"/>
              </a:spcBef>
              <a:spcAft>
                <a:spcPts val="0"/>
              </a:spcAft>
            </a:pPr>
            <a:endParaRPr lang="en-US" sz="32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Sometimes the scripture refers to</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ater only</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lood</a:t>
            </a:r>
            <a:r>
              <a:rPr lang="en-US" sz="3200"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p>
          <a:p>
            <a:pPr marL="685800" marR="0" indent="-457200">
              <a:spcBef>
                <a:spcPts val="0"/>
              </a:spcBef>
              <a:spcAft>
                <a:spcPts val="0"/>
              </a:spcAft>
              <a:buFont typeface="Arial" panose="020B0604020202020204" pitchFamily="34" charset="0"/>
              <a:buChar char="•"/>
            </a:pP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3200" dirty="0">
                <a:latin typeface="Times New Roman" panose="02020603050405020304" pitchFamily="18" charset="0"/>
                <a:ea typeface="Calibri" panose="020F0502020204030204" pitchFamily="34" charset="0"/>
                <a:cs typeface="Times New Roman" panose="02020603050405020304" pitchFamily="18" charset="0"/>
              </a:rPr>
              <a:t>,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3200" dirty="0">
                <a:latin typeface="Times New Roman" panose="02020603050405020304" pitchFamily="18" charset="0"/>
                <a:ea typeface="Calibri" panose="020F0502020204030204" pitchFamily="34" charset="0"/>
                <a:cs typeface="Times New Roman" panose="02020603050405020304" pitchFamily="18" charset="0"/>
              </a:rPr>
              <a:t>, and the </a:t>
            </a:r>
            <a:r>
              <a:rPr lang="en-US" sz="32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endParaRPr lang="en-US" sz="32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42459380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01533"/>
          </a:xfrm>
          <a:prstGeom prst="rect">
            <a:avLst/>
          </a:prstGeom>
          <a:noFill/>
        </p:spPr>
        <p:txBody>
          <a:bodyPr wrap="square" rtlCol="0">
            <a:spAutoFit/>
          </a:bodyPr>
          <a:lstStyle/>
          <a:p>
            <a:pPr marL="228600" marR="0">
              <a:spcBef>
                <a:spcPts val="0"/>
              </a:spcBef>
              <a:spcAft>
                <a:spcPts val="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 </a:t>
            </a:r>
          </a:p>
          <a:p>
            <a:pPr marL="45720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1 John 5:5-8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is the one who overcomes the world, but he who believes that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Jesus is the Son of God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6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This is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the One who came by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 Jesus Christ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not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only</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but with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 and with the 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It is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who testifies</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because the Spirit is the truth.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7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For there are three that testify: </a:t>
            </a:r>
            <a:r>
              <a:rPr lang="en-US" sz="28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8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and the three are in agreement.</a:t>
            </a:r>
          </a:p>
          <a:p>
            <a:pPr marL="45720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 Spirit testifies:  Jesus Christ came by water and blood</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How were the Old Testament Priests Consecrated: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Water</a:t>
            </a:r>
          </a:p>
          <a:p>
            <a:pPr marL="8001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Blood</a:t>
            </a:r>
          </a:p>
          <a:p>
            <a:pPr marL="8001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1446237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John 1:32-34</a:t>
            </a:r>
            <a:r>
              <a:rPr lang="en-US" sz="2000" baseline="30000"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 John testified saying, "I have seen </a:t>
            </a:r>
            <a:r>
              <a:rPr lang="en-US" sz="2000" b="1" u="sng" dirty="0">
                <a:latin typeface="Times New Roman" panose="02020603050405020304" pitchFamily="18" charset="0"/>
                <a:cs typeface="Times New Roman" panose="02020603050405020304" pitchFamily="18" charset="0"/>
              </a:rPr>
              <a:t>the </a:t>
            </a:r>
            <a:r>
              <a:rPr lang="en-US" sz="2000" b="1" u="sng" dirty="0">
                <a:highlight>
                  <a:srgbClr val="FFFF00"/>
                </a:highlight>
                <a:latin typeface="Times New Roman" panose="02020603050405020304" pitchFamily="18" charset="0"/>
                <a:cs typeface="Times New Roman" panose="02020603050405020304" pitchFamily="18" charset="0"/>
              </a:rPr>
              <a:t>Spirit</a:t>
            </a:r>
            <a:r>
              <a:rPr lang="en-US" sz="2000" b="1" u="sng" dirty="0">
                <a:latin typeface="Times New Roman" panose="02020603050405020304" pitchFamily="18" charset="0"/>
                <a:cs typeface="Times New Roman" panose="02020603050405020304" pitchFamily="18" charset="0"/>
              </a:rPr>
              <a:t> descending as a dove out of heaven</a:t>
            </a:r>
            <a:r>
              <a:rPr lang="en-US" sz="2000" dirty="0">
                <a:latin typeface="Times New Roman" panose="02020603050405020304" pitchFamily="18" charset="0"/>
                <a:cs typeface="Times New Roman" panose="02020603050405020304" pitchFamily="18" charset="0"/>
              </a:rPr>
              <a:t>, and </a:t>
            </a:r>
            <a:r>
              <a:rPr lang="en-US" sz="2000" b="1" u="sng" dirty="0">
                <a:highlight>
                  <a:srgbClr val="FFFF00"/>
                </a:highlight>
                <a:latin typeface="Times New Roman" panose="02020603050405020304" pitchFamily="18" charset="0"/>
                <a:cs typeface="Times New Roman" panose="02020603050405020304" pitchFamily="18" charset="0"/>
              </a:rPr>
              <a:t>He remained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33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He</a:t>
            </a:r>
            <a:r>
              <a:rPr lang="en-US" sz="2000" b="1" u="sng" dirty="0">
                <a:latin typeface="Times New Roman" panose="02020603050405020304" pitchFamily="18" charset="0"/>
                <a:cs typeface="Times New Roman" panose="02020603050405020304" pitchFamily="18" charset="0"/>
              </a:rPr>
              <a:t> (God) </a:t>
            </a:r>
            <a:r>
              <a:rPr lang="en-US" sz="2000" b="1" u="sng" dirty="0">
                <a:highlight>
                  <a:srgbClr val="FFFF00"/>
                </a:highlight>
                <a:latin typeface="Times New Roman" panose="02020603050405020304" pitchFamily="18" charset="0"/>
                <a:cs typeface="Times New Roman" panose="02020603050405020304" pitchFamily="18" charset="0"/>
              </a:rPr>
              <a:t>who sent me to baptize in water</a:t>
            </a:r>
            <a:r>
              <a:rPr lang="en-US" sz="2000" dirty="0">
                <a:latin typeface="Times New Roman" panose="02020603050405020304" pitchFamily="18" charset="0"/>
                <a:cs typeface="Times New Roman" panose="02020603050405020304" pitchFamily="18" charset="0"/>
              </a:rPr>
              <a:t> said to me, </a:t>
            </a:r>
            <a:r>
              <a:rPr lang="en-US" sz="2000" b="1" u="sng" dirty="0">
                <a:highlight>
                  <a:srgbClr val="FFFF00"/>
                </a:highlight>
                <a:latin typeface="Times New Roman" panose="02020603050405020304" pitchFamily="18" charset="0"/>
                <a:cs typeface="Times New Roman" panose="02020603050405020304" pitchFamily="18" charset="0"/>
              </a:rPr>
              <a:t>'He upon whom you see the Spirit descending </a:t>
            </a:r>
            <a:r>
              <a:rPr lang="en-US" sz="2000" dirty="0">
                <a:latin typeface="Times New Roman" panose="02020603050405020304" pitchFamily="18" charset="0"/>
                <a:cs typeface="Times New Roman" panose="02020603050405020304" pitchFamily="18" charset="0"/>
              </a:rPr>
              <a:t>and remaining upon Him, this is the One who baptizes in the Holy Spirit.' </a:t>
            </a:r>
            <a:r>
              <a:rPr lang="en-US" sz="2000" baseline="30000" dirty="0">
                <a:latin typeface="Times New Roman" panose="02020603050405020304" pitchFamily="18" charset="0"/>
                <a:cs typeface="Times New Roman" panose="02020603050405020304" pitchFamily="18" charset="0"/>
              </a:rPr>
              <a:t>34 </a:t>
            </a:r>
            <a:r>
              <a:rPr lang="en-US" sz="2000" dirty="0">
                <a:latin typeface="Times New Roman" panose="02020603050405020304" pitchFamily="18" charset="0"/>
                <a:cs typeface="Times New Roman" panose="02020603050405020304" pitchFamily="18" charset="0"/>
              </a:rPr>
              <a:t> "I myself have seen, and have testified that </a:t>
            </a:r>
            <a:r>
              <a:rPr lang="en-US" sz="2000" b="1" u="sng" dirty="0">
                <a:highlight>
                  <a:srgbClr val="FFFF00"/>
                </a:highlight>
                <a:latin typeface="Times New Roman" panose="02020603050405020304" pitchFamily="18" charset="0"/>
                <a:cs typeface="Times New Roman" panose="02020603050405020304" pitchFamily="18" charset="0"/>
              </a:rPr>
              <a:t>this is the Son of God</a:t>
            </a:r>
            <a:r>
              <a:rPr lang="en-US" sz="2000" dirty="0">
                <a:latin typeface="Times New Roman" panose="02020603050405020304" pitchFamily="18" charset="0"/>
                <a:cs typeface="Times New Roman" panose="02020603050405020304" pitchFamily="18" charset="0"/>
              </a:rPr>
              <a:t>." </a:t>
            </a:r>
            <a:endParaRPr lang="en-US" sz="2000" b="1" dirty="0">
              <a:latin typeface="Times New Roman" panose="02020603050405020304" pitchFamily="18" charset="0"/>
              <a:cs typeface="Times New Roman" panose="02020603050405020304" pitchFamily="18" charset="0"/>
            </a:endParaRPr>
          </a:p>
          <a:p>
            <a:endParaRPr lang="en-US" sz="2000" b="1"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Mark 1:9-11 </a:t>
            </a:r>
            <a:r>
              <a:rPr lang="en-US" sz="2000" dirty="0">
                <a:latin typeface="Times New Roman" panose="02020603050405020304" pitchFamily="18" charset="0"/>
                <a:cs typeface="Times New Roman" panose="02020603050405020304" pitchFamily="18" charset="0"/>
              </a:rPr>
              <a:t>In those days </a:t>
            </a:r>
            <a:r>
              <a:rPr lang="en-US" sz="2000" b="1" u="sng" dirty="0">
                <a:highlight>
                  <a:srgbClr val="FFFF00"/>
                </a:highlight>
                <a:latin typeface="Times New Roman" panose="02020603050405020304" pitchFamily="18" charset="0"/>
                <a:cs typeface="Times New Roman" panose="02020603050405020304" pitchFamily="18" charset="0"/>
              </a:rPr>
              <a:t>Jesus</a:t>
            </a:r>
            <a:r>
              <a:rPr lang="en-US" sz="2000" dirty="0">
                <a:latin typeface="Times New Roman" panose="02020603050405020304" pitchFamily="18" charset="0"/>
                <a:cs typeface="Times New Roman" panose="02020603050405020304" pitchFamily="18" charset="0"/>
              </a:rPr>
              <a:t> came from Nazareth in Galilee and was </a:t>
            </a:r>
            <a:r>
              <a:rPr lang="en-US" sz="2000" b="1" u="sng" dirty="0">
                <a:highlight>
                  <a:srgbClr val="FFFF00"/>
                </a:highlight>
                <a:latin typeface="Times New Roman" panose="02020603050405020304" pitchFamily="18" charset="0"/>
                <a:cs typeface="Times New Roman" panose="02020603050405020304" pitchFamily="18" charset="0"/>
              </a:rPr>
              <a:t>baptized by John </a:t>
            </a:r>
            <a:r>
              <a:rPr lang="en-US" sz="2000" dirty="0">
                <a:latin typeface="Times New Roman" panose="02020603050405020304" pitchFamily="18" charset="0"/>
                <a:cs typeface="Times New Roman" panose="02020603050405020304" pitchFamily="18" charset="0"/>
              </a:rPr>
              <a:t>in the Jordan. </a:t>
            </a:r>
            <a:r>
              <a:rPr lang="en-US" sz="2000" baseline="30000" dirty="0">
                <a:latin typeface="Times New Roman" panose="02020603050405020304" pitchFamily="18" charset="0"/>
                <a:cs typeface="Times New Roman" panose="02020603050405020304" pitchFamily="18" charset="0"/>
              </a:rPr>
              <a:t>10 </a:t>
            </a:r>
            <a:r>
              <a:rPr lang="en-US" sz="2000" dirty="0">
                <a:latin typeface="Times New Roman" panose="02020603050405020304" pitchFamily="18" charset="0"/>
                <a:cs typeface="Times New Roman" panose="02020603050405020304" pitchFamily="18" charset="0"/>
              </a:rPr>
              <a:t> Immediately </a:t>
            </a:r>
            <a:r>
              <a:rPr lang="en-US" sz="2000" b="1" u="sng" dirty="0">
                <a:highlight>
                  <a:srgbClr val="FFFF00"/>
                </a:highlight>
                <a:latin typeface="Times New Roman" panose="02020603050405020304" pitchFamily="18" charset="0"/>
                <a:cs typeface="Times New Roman" panose="02020603050405020304" pitchFamily="18" charset="0"/>
              </a:rPr>
              <a:t>coming up out of the water</a:t>
            </a:r>
            <a:r>
              <a:rPr lang="en-US" sz="2000" dirty="0">
                <a:latin typeface="Times New Roman" panose="02020603050405020304" pitchFamily="18" charset="0"/>
                <a:cs typeface="Times New Roman" panose="02020603050405020304" pitchFamily="18" charset="0"/>
              </a:rPr>
              <a:t>, He saw the heavens opening, and the </a:t>
            </a:r>
            <a:r>
              <a:rPr lang="en-US" sz="2000" b="1" u="sng" dirty="0">
                <a:highlight>
                  <a:srgbClr val="FFFF00"/>
                </a:highlight>
                <a:latin typeface="Times New Roman" panose="02020603050405020304" pitchFamily="18" charset="0"/>
                <a:cs typeface="Times New Roman" panose="02020603050405020304" pitchFamily="18" charset="0"/>
              </a:rPr>
              <a:t>Spirit like a dove descending upon Him</a:t>
            </a:r>
            <a:r>
              <a:rPr lang="en-US" sz="2000" dirty="0">
                <a:latin typeface="Times New Roman" panose="02020603050405020304" pitchFamily="18" charset="0"/>
                <a:cs typeface="Times New Roman" panose="02020603050405020304" pitchFamily="18" charset="0"/>
              </a:rPr>
              <a:t>; </a:t>
            </a:r>
            <a:r>
              <a:rPr lang="en-US" sz="2000" baseline="30000" dirty="0">
                <a:latin typeface="Times New Roman" panose="02020603050405020304" pitchFamily="18" charset="0"/>
                <a:cs typeface="Times New Roman" panose="02020603050405020304" pitchFamily="18" charset="0"/>
              </a:rPr>
              <a:t>11 </a:t>
            </a:r>
            <a:r>
              <a:rPr lang="en-US" sz="2000" dirty="0">
                <a:latin typeface="Times New Roman" panose="02020603050405020304" pitchFamily="18" charset="0"/>
                <a:cs typeface="Times New Roman" panose="02020603050405020304" pitchFamily="18" charset="0"/>
              </a:rPr>
              <a:t> and a voice came out of the heavens: "You are </a:t>
            </a:r>
            <a:r>
              <a:rPr lang="en-US" sz="2000" b="1" u="sng" dirty="0">
                <a:highlight>
                  <a:srgbClr val="FFFF00"/>
                </a:highlight>
                <a:latin typeface="Times New Roman" panose="02020603050405020304" pitchFamily="18" charset="0"/>
                <a:cs typeface="Times New Roman" panose="02020603050405020304" pitchFamily="18" charset="0"/>
              </a:rPr>
              <a:t>My beloved Son</a:t>
            </a:r>
            <a:r>
              <a:rPr lang="en-US" sz="2000" dirty="0">
                <a:latin typeface="Times New Roman" panose="02020603050405020304" pitchFamily="18" charset="0"/>
                <a:cs typeface="Times New Roman" panose="02020603050405020304" pitchFamily="18" charset="0"/>
              </a:rPr>
              <a:t>, in You I am well-pleased." </a:t>
            </a:r>
          </a:p>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The testimony:</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Water – Baptismal water</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Blood – Christ’s own blood shed on the cross          Fits the Old Testament Pattern for all priests</a:t>
            </a:r>
          </a:p>
          <a:p>
            <a:pPr marL="457200" indent="-457200">
              <a:buFont typeface="+mj-lt"/>
              <a:buAutoNum type="arabicPeriod"/>
            </a:pPr>
            <a:r>
              <a:rPr lang="en-US" sz="2000" dirty="0">
                <a:latin typeface="Times New Roman" panose="02020603050405020304" pitchFamily="18" charset="0"/>
                <a:cs typeface="Times New Roman" panose="02020603050405020304" pitchFamily="18" charset="0"/>
              </a:rPr>
              <a:t>Holy Spirit received at baptism – anointing</a:t>
            </a:r>
          </a:p>
          <a:p>
            <a:endParaRPr lang="en-US" sz="2000" dirty="0">
              <a:latin typeface="Times New Roman" panose="02020603050405020304" pitchFamily="18" charset="0"/>
              <a:cs typeface="Times New Roman" panose="02020603050405020304" pitchFamily="18" charset="0"/>
            </a:endParaRPr>
          </a:p>
          <a:p>
            <a:r>
              <a:rPr lang="en-US" sz="2000" b="1" dirty="0">
                <a:latin typeface="Times New Roman" panose="02020603050405020304" pitchFamily="18" charset="0"/>
                <a:cs typeface="Times New Roman" panose="02020603050405020304" pitchFamily="18" charset="0"/>
              </a:rPr>
              <a:t>Hebrews 9:11-12 </a:t>
            </a:r>
            <a:r>
              <a:rPr lang="en-US" sz="2000" dirty="0">
                <a:latin typeface="Times New Roman" panose="02020603050405020304" pitchFamily="18" charset="0"/>
                <a:cs typeface="Times New Roman" panose="02020603050405020304" pitchFamily="18" charset="0"/>
              </a:rPr>
              <a:t> But when </a:t>
            </a:r>
            <a:r>
              <a:rPr lang="en-US" sz="2000" b="1" u="sng" dirty="0">
                <a:highlight>
                  <a:srgbClr val="FFFF00"/>
                </a:highlight>
                <a:latin typeface="Times New Roman" panose="02020603050405020304" pitchFamily="18" charset="0"/>
                <a:cs typeface="Times New Roman" panose="02020603050405020304" pitchFamily="18" charset="0"/>
              </a:rPr>
              <a:t>Christ appeared </a:t>
            </a:r>
            <a:r>
              <a:rPr lang="en-US" sz="2000" b="1" i="1" u="sng" dirty="0">
                <a:highlight>
                  <a:srgbClr val="FFFF00"/>
                </a:highlight>
                <a:latin typeface="Times New Roman" panose="02020603050405020304" pitchFamily="18" charset="0"/>
                <a:cs typeface="Times New Roman" panose="02020603050405020304" pitchFamily="18" charset="0"/>
              </a:rPr>
              <a:t>as</a:t>
            </a:r>
            <a:r>
              <a:rPr lang="en-US" sz="2000" b="1" u="sng" dirty="0">
                <a:highlight>
                  <a:srgbClr val="FFFF00"/>
                </a:highlight>
                <a:latin typeface="Times New Roman" panose="02020603050405020304" pitchFamily="18" charset="0"/>
                <a:cs typeface="Times New Roman" panose="02020603050405020304" pitchFamily="18" charset="0"/>
              </a:rPr>
              <a:t> a high priest </a:t>
            </a:r>
            <a:r>
              <a:rPr lang="en-US" sz="2000" dirty="0">
                <a:latin typeface="Times New Roman" panose="02020603050405020304" pitchFamily="18" charset="0"/>
                <a:cs typeface="Times New Roman" panose="02020603050405020304" pitchFamily="18" charset="0"/>
              </a:rPr>
              <a:t>of the good things to come, </a:t>
            </a:r>
            <a:r>
              <a:rPr lang="en-US" sz="2000" i="1" dirty="0">
                <a:latin typeface="Times New Roman" panose="02020603050405020304" pitchFamily="18" charset="0"/>
                <a:cs typeface="Times New Roman" panose="02020603050405020304" pitchFamily="18" charset="0"/>
              </a:rPr>
              <a:t>He entered</a:t>
            </a:r>
            <a:r>
              <a:rPr lang="en-US" sz="2000" dirty="0">
                <a:latin typeface="Times New Roman" panose="02020603050405020304" pitchFamily="18" charset="0"/>
                <a:cs typeface="Times New Roman" panose="02020603050405020304" pitchFamily="18" charset="0"/>
              </a:rPr>
              <a:t> through the greater and more perfect tabernacle, not made with hands, that is to say, not of this creation (Hebrews 9:24 – Heaven); </a:t>
            </a:r>
            <a:r>
              <a:rPr lang="en-US" sz="2000" baseline="30000" dirty="0">
                <a:latin typeface="Times New Roman" panose="02020603050405020304" pitchFamily="18" charset="0"/>
                <a:cs typeface="Times New Roman" panose="02020603050405020304" pitchFamily="18" charset="0"/>
              </a:rPr>
              <a:t>12 </a:t>
            </a:r>
            <a:r>
              <a:rPr lang="en-US" sz="2000" dirty="0">
                <a:latin typeface="Times New Roman" panose="02020603050405020304" pitchFamily="18" charset="0"/>
                <a:cs typeface="Times New Roman" panose="02020603050405020304" pitchFamily="18" charset="0"/>
              </a:rPr>
              <a:t> …. </a:t>
            </a:r>
            <a:r>
              <a:rPr lang="en-US" sz="2000" b="1" u="sng" dirty="0">
                <a:highlight>
                  <a:srgbClr val="FFFF00"/>
                </a:highlight>
                <a:latin typeface="Times New Roman" panose="02020603050405020304" pitchFamily="18" charset="0"/>
                <a:cs typeface="Times New Roman" panose="02020603050405020304" pitchFamily="18" charset="0"/>
              </a:rPr>
              <a:t>through His own blood</a:t>
            </a:r>
            <a:r>
              <a:rPr lang="en-US" sz="2000" dirty="0">
                <a:latin typeface="Times New Roman" panose="02020603050405020304" pitchFamily="18" charset="0"/>
                <a:cs typeface="Times New Roman" panose="02020603050405020304" pitchFamily="18" charset="0"/>
              </a:rPr>
              <a:t>, He entered the holy place </a:t>
            </a:r>
            <a:r>
              <a:rPr lang="en-US" sz="2000" b="1" u="sng" dirty="0">
                <a:highlight>
                  <a:srgbClr val="FFFF00"/>
                </a:highlight>
                <a:latin typeface="Times New Roman" panose="02020603050405020304" pitchFamily="18" charset="0"/>
                <a:cs typeface="Times New Roman" panose="02020603050405020304" pitchFamily="18" charset="0"/>
              </a:rPr>
              <a:t>once for all</a:t>
            </a:r>
            <a:r>
              <a:rPr lang="en-US" sz="2000" dirty="0">
                <a:latin typeface="Times New Roman" panose="02020603050405020304" pitchFamily="18" charset="0"/>
                <a:cs typeface="Times New Roman" panose="02020603050405020304" pitchFamily="18" charset="0"/>
              </a:rPr>
              <a:t>, having obtained </a:t>
            </a:r>
            <a:r>
              <a:rPr lang="en-US" sz="2000" b="1" u="sng" dirty="0">
                <a:highlight>
                  <a:srgbClr val="FFFF00"/>
                </a:highlight>
                <a:latin typeface="Times New Roman" panose="02020603050405020304" pitchFamily="18" charset="0"/>
                <a:cs typeface="Times New Roman" panose="02020603050405020304" pitchFamily="18" charset="0"/>
              </a:rPr>
              <a:t>eternal redemption</a:t>
            </a:r>
            <a:r>
              <a:rPr lang="en-US" sz="20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
        <p:nvSpPr>
          <p:cNvPr id="2" name="Right Brace 1">
            <a:extLst>
              <a:ext uri="{FF2B5EF4-FFF2-40B4-BE49-F238E27FC236}">
                <a16:creationId xmlns:a16="http://schemas.microsoft.com/office/drawing/2014/main" id="{BACFF713-C0F6-4A48-5B23-29BF0112598C}"/>
              </a:ext>
            </a:extLst>
          </p:cNvPr>
          <p:cNvSpPr/>
          <p:nvPr/>
        </p:nvSpPr>
        <p:spPr>
          <a:xfrm>
            <a:off x="5498356" y="4159623"/>
            <a:ext cx="424329" cy="1033929"/>
          </a:xfrm>
          <a:prstGeom prst="rightBrace">
            <a:avLst/>
          </a:prstGeom>
          <a:noFill/>
          <a:ln w="2857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Tree>
    <p:extLst>
      <p:ext uri="{BB962C8B-B14F-4D97-AF65-F5344CB8AC3E}">
        <p14:creationId xmlns:p14="http://schemas.microsoft.com/office/powerpoint/2010/main" val="271181447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Sanctification of Sin through the Blood</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rophetic figure (shadow) of the New Covenant realities. Colossians 2:17; Hebrews 10:1 </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tutor to lead us to Christ. Galatians 3:24</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Old Law</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slowly reveals His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promise of eternal life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introduces us to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plan of salvation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Law of Moses, God ordained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shedding of blood</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shedding of blood was God’s way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purifying His people</a:t>
            </a:r>
          </a:p>
          <a:p>
            <a:pPr marL="971550" lvl="1" indent="-285750">
              <a:buFont typeface="Arial" panose="020B0604020202020204" pitchFamily="34" charset="0"/>
              <a:buChar char="•"/>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Animal blood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could not take away the sins of the people forever. </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they did provide for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temporary or provisional sanctification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514350"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Christ’s perfect sacrifice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does take away sins forever.</a:t>
            </a: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1800367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71149"/>
            <a:ext cx="11644370" cy="594008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Old Law reveals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atones for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virtue of the life that is in the blood. </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Leviticus 17:11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life</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flesh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 the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 have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given it to you</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on the altar to make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your souls; for it is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blood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by reason of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life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that makes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atonement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Atonement: </a:t>
            </a:r>
            <a:r>
              <a:rPr lang="en-US" sz="2400" dirty="0">
                <a:latin typeface="Times New Roman" panose="02020603050405020304" pitchFamily="18" charset="0"/>
                <a:ea typeface="Calibri" panose="020F0502020204030204" pitchFamily="34" charset="0"/>
                <a:cs typeface="Times New Roman" panose="02020603050405020304" pitchFamily="18" charset="0"/>
              </a:rPr>
              <a:t>Only in Old Law – Hebrew word </a:t>
            </a:r>
            <a:r>
              <a:rPr lang="en-US" sz="2400" b="1" i="1" dirty="0">
                <a:latin typeface="Times New Roman" panose="02020603050405020304" pitchFamily="18" charset="0"/>
                <a:ea typeface="Calibri" panose="020F0502020204030204" pitchFamily="34" charset="0"/>
                <a:cs typeface="Times New Roman" panose="02020603050405020304" pitchFamily="18" charset="0"/>
              </a:rPr>
              <a:t>kaphar</a:t>
            </a:r>
            <a:r>
              <a:rPr lang="en-US" sz="2400" dirty="0">
                <a:latin typeface="Times New Roman" panose="02020603050405020304" pitchFamily="18" charset="0"/>
                <a:ea typeface="Calibri" panose="020F0502020204030204" pitchFamily="34" charset="0"/>
                <a:cs typeface="Times New Roman" panose="02020603050405020304" pitchFamily="18" charset="0"/>
              </a:rPr>
              <a:t> meaning to make </a:t>
            </a:r>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 - </a:t>
            </a:r>
            <a:r>
              <a:rPr lang="en-US" sz="2400" dirty="0">
                <a:latin typeface="Times New Roman" panose="02020603050405020304" pitchFamily="18" charset="0"/>
                <a:cs typeface="Times New Roman" panose="02020603050405020304" pitchFamily="18" charset="0"/>
              </a:rPr>
              <a:t>to </a:t>
            </a:r>
            <a:r>
              <a:rPr lang="en-US" sz="2400" b="1" u="sng" dirty="0">
                <a:highlight>
                  <a:srgbClr val="FFFF00"/>
                </a:highlight>
                <a:latin typeface="Times New Roman" panose="02020603050405020304" pitchFamily="18" charset="0"/>
                <a:cs typeface="Times New Roman" panose="02020603050405020304" pitchFamily="18" charset="0"/>
              </a:rPr>
              <a:t>turn away anger </a:t>
            </a:r>
            <a:r>
              <a:rPr lang="en-US" sz="2400" dirty="0">
                <a:latin typeface="Times New Roman" panose="02020603050405020304" pitchFamily="18" charset="0"/>
                <a:cs typeface="Times New Roman" panose="02020603050405020304" pitchFamily="18" charset="0"/>
              </a:rPr>
              <a:t>by the offering of an </a:t>
            </a:r>
            <a:r>
              <a:rPr lang="en-US" sz="2400" b="1" u="sng" dirty="0">
                <a:highlight>
                  <a:srgbClr val="FFFF00"/>
                </a:highlight>
                <a:latin typeface="Times New Roman" panose="02020603050405020304" pitchFamily="18" charset="0"/>
                <a:cs typeface="Times New Roman" panose="02020603050405020304" pitchFamily="18" charset="0"/>
              </a:rPr>
              <a:t>appeasement</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by which an anger, demand, or requirement is </a:t>
            </a:r>
            <a:r>
              <a:rPr lang="en-US" sz="2400" b="1" u="sng" dirty="0">
                <a:highlight>
                  <a:srgbClr val="FFFF00"/>
                </a:highlight>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Satisfies the demands of law and </a:t>
            </a:r>
          </a:p>
          <a:p>
            <a:pPr marL="3429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Appeases God’s anger.</a:t>
            </a:r>
          </a:p>
          <a:p>
            <a:pPr marL="3429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Carries the sense of purification and forgiveness</a:t>
            </a:r>
            <a:endParaRPr lang="en-US" sz="2400" dirty="0">
              <a:latin typeface="Times New Roman" panose="02020603050405020304" pitchFamily="18" charset="0"/>
              <a:cs typeface="Times New Roman" panose="02020603050405020304" pitchFamily="18" charset="0"/>
            </a:endParaRPr>
          </a:p>
          <a:p>
            <a:pPr marL="228600"/>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Leviticus 16:30 </a:t>
            </a:r>
            <a:r>
              <a:rPr lang="en-US" sz="2400" dirty="0">
                <a:latin typeface="Times New Roman" panose="02020603050405020304" pitchFamily="18" charset="0"/>
                <a:cs typeface="Times New Roman" panose="02020603050405020304" pitchFamily="18" charset="0"/>
              </a:rPr>
              <a:t> (Day of Atonement) for it is on this day that </a:t>
            </a:r>
            <a:r>
              <a:rPr lang="en-US" sz="2400" b="1" u="sng" dirty="0">
                <a:highlight>
                  <a:srgbClr val="FFFF00"/>
                </a:highlight>
                <a:latin typeface="Times New Roman" panose="02020603050405020304" pitchFamily="18" charset="0"/>
                <a:cs typeface="Times New Roman" panose="02020603050405020304" pitchFamily="18" charset="0"/>
              </a:rPr>
              <a:t>atonement</a:t>
            </a:r>
            <a:r>
              <a:rPr lang="en-US" sz="2400" dirty="0">
                <a:latin typeface="Times New Roman" panose="02020603050405020304" pitchFamily="18" charset="0"/>
                <a:cs typeface="Times New Roman" panose="02020603050405020304" pitchFamily="18" charset="0"/>
              </a:rPr>
              <a:t> shall be made for you </a:t>
            </a:r>
            <a:r>
              <a:rPr lang="en-US" sz="2400" b="1" u="sng" dirty="0">
                <a:highlight>
                  <a:srgbClr val="FFFF00"/>
                </a:highlight>
                <a:latin typeface="Times New Roman" panose="02020603050405020304" pitchFamily="18" charset="0"/>
                <a:cs typeface="Times New Roman" panose="02020603050405020304" pitchFamily="18" charset="0"/>
              </a:rPr>
              <a:t>to cleanse you</a:t>
            </a:r>
            <a:r>
              <a:rPr lang="en-US" sz="2400" dirty="0">
                <a:latin typeface="Times New Roman" panose="02020603050405020304" pitchFamily="18" charset="0"/>
                <a:cs typeface="Times New Roman" panose="02020603050405020304" pitchFamily="18" charset="0"/>
              </a:rPr>
              <a:t>; you will be </a:t>
            </a:r>
            <a:r>
              <a:rPr lang="en-US" sz="2400" b="1" u="sng" dirty="0">
                <a:highlight>
                  <a:srgbClr val="FFFF00"/>
                </a:highlight>
                <a:latin typeface="Times New Roman" panose="02020603050405020304" pitchFamily="18" charset="0"/>
                <a:cs typeface="Times New Roman" panose="02020603050405020304" pitchFamily="18" charset="0"/>
              </a:rPr>
              <a:t>clean from all your sins</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before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003F69DD-6CF8-2C7A-EF91-825080747161}"/>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044126711"/>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14050" y="1098255"/>
            <a:ext cx="11644370" cy="4893647"/>
          </a:xfrm>
          <a:prstGeom prst="rect">
            <a:avLst/>
          </a:prstGeom>
          <a:noFill/>
        </p:spPr>
        <p:txBody>
          <a:bodyPr wrap="square" rtlCol="0">
            <a:spAutoFit/>
          </a:bodyPr>
          <a:lstStyle/>
          <a:p>
            <a:pPr marL="228600" marR="0">
              <a:spcBef>
                <a:spcPts val="0"/>
              </a:spcBef>
              <a:spcAft>
                <a:spcPts val="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The New Covenant affirms blood atones for sin – eternal atonement through perfect blood of Jesus Christ</a:t>
            </a: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Hebrews 9:22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according to the Law (Leviticus 17:11),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one may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almost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say,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things are cleansed with 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without shedding of blood</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no forgiveness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Romans 3:24-25 </a:t>
            </a:r>
            <a:r>
              <a:rPr lang="en-US" sz="2400" dirty="0">
                <a:latin typeface="Times New Roman" panose="02020603050405020304" pitchFamily="18" charset="0"/>
                <a:cs typeface="Times New Roman" panose="02020603050405020304" pitchFamily="18" charset="0"/>
              </a:rPr>
              <a:t> being </a:t>
            </a:r>
            <a:r>
              <a:rPr lang="en-US" sz="2400" b="1" u="sng" dirty="0">
                <a:highlight>
                  <a:srgbClr val="FFFF00"/>
                </a:highlight>
                <a:latin typeface="Times New Roman" panose="02020603050405020304" pitchFamily="18" charset="0"/>
                <a:cs typeface="Times New Roman" panose="02020603050405020304" pitchFamily="18" charset="0"/>
              </a:rPr>
              <a:t>justified as a gift by His grace </a:t>
            </a:r>
            <a:r>
              <a:rPr lang="en-US" sz="2400" dirty="0">
                <a:latin typeface="Times New Roman" panose="02020603050405020304" pitchFamily="18" charset="0"/>
                <a:cs typeface="Times New Roman" panose="02020603050405020304" pitchFamily="18" charset="0"/>
              </a:rPr>
              <a:t>through the redemption which is in </a:t>
            </a:r>
            <a:r>
              <a:rPr lang="en-US" sz="2400" b="1" u="sng" dirty="0">
                <a:highlight>
                  <a:srgbClr val="FFFF00"/>
                </a:highlight>
                <a:latin typeface="Times New Roman" panose="02020603050405020304" pitchFamily="18" charset="0"/>
                <a:cs typeface="Times New Roman" panose="02020603050405020304" pitchFamily="18" charset="0"/>
              </a:rPr>
              <a:t>Christ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25 </a:t>
            </a:r>
            <a:r>
              <a:rPr lang="en-US" sz="2400" dirty="0">
                <a:latin typeface="Times New Roman" panose="02020603050405020304" pitchFamily="18" charset="0"/>
                <a:cs typeface="Times New Roman" panose="02020603050405020304" pitchFamily="18" charset="0"/>
              </a:rPr>
              <a:t> whom God displayed publicly as a </a:t>
            </a:r>
            <a:r>
              <a:rPr lang="en-US" sz="2400" b="1" u="sng" dirty="0">
                <a:highlight>
                  <a:srgbClr val="FFFF00"/>
                </a:highlight>
                <a:latin typeface="Times New Roman" panose="02020603050405020304" pitchFamily="18" charset="0"/>
                <a:cs typeface="Times New Roman" panose="02020603050405020304" pitchFamily="18" charset="0"/>
              </a:rPr>
              <a:t>propitiation</a:t>
            </a:r>
            <a:r>
              <a:rPr lang="en-US" sz="2400" dirty="0">
                <a:latin typeface="Times New Roman" panose="02020603050405020304" pitchFamily="18" charset="0"/>
                <a:cs typeface="Times New Roman" panose="02020603050405020304" pitchFamily="18" charset="0"/>
              </a:rPr>
              <a:t> (atonement) in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ea typeface="Calibri" panose="020F0502020204030204" pitchFamily="34" charset="0"/>
                <a:cs typeface="Times New Roman" panose="02020603050405020304" pitchFamily="18" charset="0"/>
              </a:rPr>
              <a:t>Propitiation:</a:t>
            </a:r>
            <a:r>
              <a:rPr lang="en-US" sz="2400" dirty="0">
                <a:latin typeface="Times New Roman" panose="02020603050405020304" pitchFamily="18" charset="0"/>
                <a:ea typeface="Calibri" panose="020F0502020204030204" pitchFamily="34" charset="0"/>
                <a:cs typeface="Times New Roman" panose="02020603050405020304" pitchFamily="18" charset="0"/>
              </a:rPr>
              <a:t> New Covenant – Greek word </a:t>
            </a:r>
            <a:r>
              <a:rPr lang="en-US" sz="2400" i="1" dirty="0">
                <a:highlight>
                  <a:srgbClr val="FFFF00"/>
                </a:highlight>
                <a:latin typeface="Times New Roman" panose="02020603050405020304" pitchFamily="18" charset="0"/>
                <a:cs typeface="Times New Roman" panose="02020603050405020304" pitchFamily="18" charset="0"/>
              </a:rPr>
              <a:t>hilastêrios</a:t>
            </a:r>
            <a:r>
              <a:rPr lang="en-US" sz="2400" i="1" dirty="0">
                <a:latin typeface="Times New Roman" panose="02020603050405020304" pitchFamily="18" charset="0"/>
                <a:cs typeface="Times New Roman" panose="02020603050405020304" pitchFamily="18" charset="0"/>
              </a:rPr>
              <a:t>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to </a:t>
            </a:r>
            <a:r>
              <a:rPr lang="en-US" sz="2400" b="1" u="sng" dirty="0">
                <a:latin typeface="Times New Roman" panose="02020603050405020304" pitchFamily="18" charset="0"/>
                <a:cs typeface="Times New Roman" panose="02020603050405020304" pitchFamily="18" charset="0"/>
              </a:rPr>
              <a:t>turn away anger </a:t>
            </a:r>
          </a:p>
          <a:p>
            <a:pPr marL="571500" indent="-342900">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he offering an </a:t>
            </a:r>
            <a:r>
              <a:rPr lang="en-US" sz="2400" b="1" u="sng" dirty="0">
                <a:latin typeface="Times New Roman" panose="02020603050405020304" pitchFamily="18" charset="0"/>
                <a:cs typeface="Times New Roman" panose="02020603050405020304" pitchFamily="18" charset="0"/>
              </a:rPr>
              <a:t>appeasement </a:t>
            </a:r>
            <a:r>
              <a:rPr lang="en-US" sz="2400" dirty="0">
                <a:latin typeface="Times New Roman" panose="02020603050405020304" pitchFamily="18" charset="0"/>
                <a:cs typeface="Times New Roman" panose="02020603050405020304" pitchFamily="18" charset="0"/>
              </a:rPr>
              <a:t>by which a demand or requirement is </a:t>
            </a:r>
            <a:r>
              <a:rPr lang="en-US" sz="2400" b="1" u="sng" dirty="0">
                <a:latin typeface="Times New Roman" panose="02020603050405020304" pitchFamily="18" charset="0"/>
                <a:cs typeface="Times New Roman" panose="02020603050405020304" pitchFamily="18" charset="0"/>
              </a:rPr>
              <a:t>satisfied</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0FE687F-F3EF-4E77-707E-02BEC6C057DD}"/>
              </a:ext>
            </a:extLst>
          </p:cNvPr>
          <p:cNvSpPr txBox="1"/>
          <p:nvPr/>
        </p:nvSpPr>
        <p:spPr>
          <a:xfrm>
            <a:off x="825278" y="78868"/>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053229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221129" y="948627"/>
            <a:ext cx="11474824" cy="5262979"/>
          </a:xfrm>
          <a:prstGeom prst="rect">
            <a:avLst/>
          </a:prstGeom>
          <a:noFill/>
        </p:spPr>
        <p:txBody>
          <a:bodyPr wrap="square" rtlCol="0">
            <a:spAutoFit/>
          </a:bodyPr>
          <a:lstStyle/>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From that point forward, God began </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unfolding His plan of salvation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His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promised gift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eternal life </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The promise God 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began</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lvl="0" indent="-342900">
              <a:spcBef>
                <a:spcPts val="0"/>
              </a:spcBef>
              <a:spcAft>
                <a:spcPts val="0"/>
              </a:spcAft>
              <a:buFont typeface="Symbol" panose="05050102010706020507" pitchFamily="18" charset="2"/>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began His work of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reconciling man back to Himself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according to </a:t>
            </a:r>
          </a:p>
          <a:p>
            <a:pPr marL="342900" marR="0" lvl="0" indent="-342900">
              <a:spcBef>
                <a:spcPts val="0"/>
              </a:spcBef>
              <a:spcAft>
                <a:spcPts val="0"/>
              </a:spcAft>
              <a:buFont typeface="Symbol" panose="05050102010706020507" pitchFamily="18" charset="2"/>
              <a:buChar char=""/>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predetermined plan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formed </a:t>
            </a:r>
            <a:r>
              <a:rPr lang="en-US" sz="28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before time eternal began</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remove man’s sins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that caused man’s </a:t>
            </a:r>
            <a:r>
              <a:rPr lang="en-US" sz="2800" b="1" u="sng" dirty="0">
                <a:latin typeface="Times New Roman" panose="02020603050405020304" pitchFamily="18" charset="0"/>
                <a:ea typeface="Times New Roman" panose="02020603050405020304" pitchFamily="18" charset="0"/>
                <a:cs typeface="Times New Roman" panose="02020603050405020304" pitchFamily="18" charset="0"/>
              </a:rPr>
              <a:t>separation</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 from God</a:t>
            </a: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restore His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union with man</a:t>
            </a:r>
            <a:endParaRPr lang="en-US" sz="28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 would once again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His beloved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800100" lvl="1" indent="-342900">
              <a:buFont typeface="Courier New" panose="02070309020205020404" pitchFamily="49" charset="0"/>
              <a:buChar char="o"/>
            </a:pP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God’s sons would in turn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dwell with their God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800100" lvl="1" indent="-342900">
              <a:buFont typeface="Courier New" panose="02070309020205020404" pitchFamily="49" charset="0"/>
              <a:buChar char="o"/>
            </a:pPr>
            <a:r>
              <a:rPr lang="en-US" sz="2800" dirty="0">
                <a:latin typeface="Times New Roman" panose="02020603050405020304" pitchFamily="18" charset="0"/>
                <a:ea typeface="Times New Roman" panose="02020603050405020304" pitchFamily="18" charset="0"/>
                <a:cs typeface="Times New Roman" panose="02020603050405020304" pitchFamily="18" charset="0"/>
              </a:rPr>
              <a:t>God’s sons would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once again live in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paradise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dirty="0"/>
          </a:p>
        </p:txBody>
      </p:sp>
    </p:spTree>
    <p:extLst>
      <p:ext uri="{BB962C8B-B14F-4D97-AF65-F5344CB8AC3E}">
        <p14:creationId xmlns:p14="http://schemas.microsoft.com/office/powerpoint/2010/main" val="2119937355"/>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940088"/>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9:23</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it was necessary for </a:t>
            </a:r>
            <a:r>
              <a:rPr lang="en-US" sz="2400" b="1" u="sng" dirty="0">
                <a:highlight>
                  <a:srgbClr val="FFFF00"/>
                </a:highlight>
                <a:latin typeface="Times New Roman" panose="02020603050405020304" pitchFamily="18" charset="0"/>
                <a:cs typeface="Times New Roman" panose="02020603050405020304" pitchFamily="18" charset="0"/>
              </a:rPr>
              <a:t>the copies of the things in the heavens</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(Old Law Tabernacle) to be </a:t>
            </a:r>
            <a:r>
              <a:rPr lang="en-US" sz="2400" b="1" u="sng" dirty="0">
                <a:highlight>
                  <a:srgbClr val="FFFF00"/>
                </a:highlight>
                <a:latin typeface="Times New Roman" panose="02020603050405020304" pitchFamily="18" charset="0"/>
                <a:cs typeface="Times New Roman" panose="02020603050405020304" pitchFamily="18" charset="0"/>
              </a:rPr>
              <a:t>cleansed with these </a:t>
            </a:r>
            <a:r>
              <a:rPr lang="en-US" sz="2400" dirty="0">
                <a:latin typeface="Times New Roman" panose="02020603050405020304" pitchFamily="18" charset="0"/>
                <a:cs typeface="Times New Roman" panose="02020603050405020304" pitchFamily="18" charset="0"/>
              </a:rPr>
              <a:t>(animal blood), but the </a:t>
            </a:r>
            <a:r>
              <a:rPr lang="en-US" sz="2400" b="1" u="sng" dirty="0">
                <a:highlight>
                  <a:srgbClr val="FFFF00"/>
                </a:highlight>
                <a:latin typeface="Times New Roman" panose="02020603050405020304" pitchFamily="18" charset="0"/>
                <a:cs typeface="Times New Roman" panose="02020603050405020304" pitchFamily="18" charset="0"/>
              </a:rPr>
              <a:t>heavenly things themselves </a:t>
            </a:r>
            <a:r>
              <a:rPr lang="en-US" sz="2400" dirty="0">
                <a:latin typeface="Times New Roman" panose="02020603050405020304" pitchFamily="18" charset="0"/>
                <a:cs typeface="Times New Roman" panose="02020603050405020304" pitchFamily="18" charset="0"/>
              </a:rPr>
              <a:t>(Church and Heaven) with </a:t>
            </a:r>
            <a:r>
              <a:rPr lang="en-US" sz="2400" b="1" u="sng" dirty="0">
                <a:highlight>
                  <a:srgbClr val="FFFF00"/>
                </a:highlight>
                <a:latin typeface="Times New Roman" panose="02020603050405020304" pitchFamily="18" charset="0"/>
                <a:cs typeface="Times New Roman" panose="02020603050405020304" pitchFamily="18" charset="0"/>
              </a:rPr>
              <a:t>better sacrifices than these </a:t>
            </a:r>
            <a:r>
              <a:rPr lang="en-US" sz="2400" dirty="0">
                <a:latin typeface="Times New Roman" panose="02020603050405020304" pitchFamily="18" charset="0"/>
                <a:cs typeface="Times New Roman" panose="02020603050405020304" pitchFamily="18" charset="0"/>
              </a:rPr>
              <a:t>(Christ’s blood)</a:t>
            </a:r>
            <a:br>
              <a:rPr lang="en-US" sz="2400" dirty="0">
                <a:latin typeface="Times New Roman" panose="02020603050405020304" pitchFamily="18" charset="0"/>
                <a:cs typeface="Times New Roman" panose="02020603050405020304" pitchFamily="18" charset="0"/>
              </a:rPr>
            </a:b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Hebrews 10:19-22</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Therefore, brethren, since we have confidence to </a:t>
            </a:r>
            <a:r>
              <a:rPr lang="en-US" sz="2400" b="1" u="sng" dirty="0">
                <a:highlight>
                  <a:srgbClr val="FFFF00"/>
                </a:highlight>
                <a:latin typeface="Times New Roman" panose="02020603050405020304" pitchFamily="18" charset="0"/>
                <a:cs typeface="Times New Roman" panose="02020603050405020304" pitchFamily="18" charset="0"/>
              </a:rPr>
              <a:t>enter the holy place </a:t>
            </a:r>
            <a:r>
              <a:rPr lang="en-US" sz="2400" dirty="0">
                <a:latin typeface="Times New Roman" panose="02020603050405020304" pitchFamily="18" charset="0"/>
                <a:cs typeface="Times New Roman" panose="02020603050405020304" pitchFamily="18" charset="0"/>
              </a:rPr>
              <a:t>(Heaven) by the </a:t>
            </a:r>
            <a:r>
              <a:rPr lang="en-US" sz="2400" b="1" u="sng" dirty="0">
                <a:highlight>
                  <a:srgbClr val="FFFF00"/>
                </a:highlight>
                <a:latin typeface="Times New Roman" panose="02020603050405020304" pitchFamily="18" charset="0"/>
                <a:cs typeface="Times New Roman" panose="02020603050405020304" pitchFamily="18" charset="0"/>
              </a:rPr>
              <a:t>blood of Jesus</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since </a:t>
            </a:r>
            <a:r>
              <a:rPr lang="en-US" sz="2400" i="1" dirty="0">
                <a:latin typeface="Times New Roman" panose="02020603050405020304" pitchFamily="18" charset="0"/>
                <a:cs typeface="Times New Roman" panose="02020603050405020304" pitchFamily="18" charset="0"/>
              </a:rPr>
              <a:t>we have</a:t>
            </a:r>
            <a:r>
              <a:rPr lang="en-US" sz="2400" dirty="0">
                <a:latin typeface="Times New Roman" panose="02020603050405020304" pitchFamily="18" charset="0"/>
                <a:cs typeface="Times New Roman" panose="02020603050405020304" pitchFamily="18" charset="0"/>
              </a:rPr>
              <a:t> a </a:t>
            </a:r>
            <a:r>
              <a:rPr lang="en-US" sz="2400" b="1" u="sng" dirty="0">
                <a:highlight>
                  <a:srgbClr val="FFFF00"/>
                </a:highlight>
                <a:latin typeface="Times New Roman" panose="02020603050405020304" pitchFamily="18" charset="0"/>
                <a:cs typeface="Times New Roman" panose="02020603050405020304" pitchFamily="18" charset="0"/>
              </a:rPr>
              <a:t>great priest </a:t>
            </a:r>
            <a:r>
              <a:rPr lang="en-US" sz="2400" dirty="0">
                <a:latin typeface="Times New Roman" panose="02020603050405020304" pitchFamily="18" charset="0"/>
                <a:cs typeface="Times New Roman" panose="02020603050405020304" pitchFamily="18" charset="0"/>
              </a:rPr>
              <a:t>over the </a:t>
            </a:r>
            <a:r>
              <a:rPr lang="en-US" sz="2400" b="1" u="sng" dirty="0">
                <a:highlight>
                  <a:srgbClr val="FFFF00"/>
                </a:highlight>
                <a:latin typeface="Times New Roman" panose="02020603050405020304" pitchFamily="18" charset="0"/>
                <a:cs typeface="Times New Roman" panose="02020603050405020304" pitchFamily="18" charset="0"/>
              </a:rPr>
              <a:t>house of God</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(church)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let us draw near … having our </a:t>
            </a:r>
            <a:r>
              <a:rPr lang="en-US" sz="2400" b="1" u="sng" dirty="0">
                <a:highlight>
                  <a:srgbClr val="FFFF00"/>
                </a:highlight>
                <a:latin typeface="Times New Roman" panose="02020603050405020304" pitchFamily="18" charset="0"/>
                <a:cs typeface="Times New Roman" panose="02020603050405020304" pitchFamily="18" charset="0"/>
              </a:rPr>
              <a:t>hearts sprinkled </a:t>
            </a:r>
            <a:r>
              <a:rPr lang="en-US" sz="2400" b="1" i="1" u="sng" dirty="0">
                <a:highlight>
                  <a:srgbClr val="FFFF00"/>
                </a:highlight>
                <a:latin typeface="Times New Roman" panose="02020603050405020304" pitchFamily="18" charset="0"/>
                <a:cs typeface="Times New Roman" panose="02020603050405020304" pitchFamily="18" charset="0"/>
              </a:rPr>
              <a:t>clean</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(blood of Christ) from an evil conscience and our bodies </a:t>
            </a:r>
            <a:r>
              <a:rPr lang="en-US" sz="2400" b="1" u="sng" dirty="0">
                <a:highlight>
                  <a:srgbClr val="FFFF00"/>
                </a:highlight>
                <a:latin typeface="Times New Roman" panose="02020603050405020304" pitchFamily="18" charset="0"/>
                <a:cs typeface="Times New Roman" panose="02020603050405020304" pitchFamily="18" charset="0"/>
              </a:rPr>
              <a:t>washed with pure water</a:t>
            </a:r>
            <a:r>
              <a:rPr lang="en-US" sz="2400"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(baptism)</a:t>
            </a:r>
          </a:p>
          <a:p>
            <a:pPr marL="228600"/>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latin typeface="Times New Roman" panose="02020603050405020304" pitchFamily="18" charset="0"/>
                <a:ea typeface="Calibri" panose="020F0502020204030204" pitchFamily="34" charset="0"/>
                <a:cs typeface="Times New Roman" panose="02020603050405020304" pitchFamily="18" charset="0"/>
              </a:rPr>
              <a:t>Therefore, the Hebrew writer affirms:</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cleansing and atoning power of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Jesus Christ’s shed blood</a:t>
            </a:r>
            <a:r>
              <a:rPr lang="en-US" sz="2400" dirty="0">
                <a:latin typeface="Times New Roman" panose="02020603050405020304" pitchFamily="18" charset="0"/>
                <a:ea typeface="Calibri" panose="020F0502020204030204" pitchFamily="34" charset="0"/>
                <a:cs typeface="Times New Roman" panose="02020603050405020304" pitchFamily="18" charset="0"/>
              </a:rPr>
              <a:t>, and </a:t>
            </a:r>
          </a:p>
          <a:p>
            <a:pPr marL="571500"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The </a:t>
            </a:r>
            <a:r>
              <a:rPr lang="en-US" sz="2400" b="1" u="sng" dirty="0">
                <a:latin typeface="Times New Roman" panose="02020603050405020304" pitchFamily="18" charset="0"/>
                <a:ea typeface="Calibri" panose="020F0502020204030204" pitchFamily="34" charset="0"/>
                <a:cs typeface="Times New Roman" panose="02020603050405020304" pitchFamily="18" charset="0"/>
              </a:rPr>
              <a:t>cleansing baptismal waters </a:t>
            </a:r>
            <a:r>
              <a:rPr lang="en-US" sz="2400" dirty="0">
                <a:latin typeface="Times New Roman" panose="02020603050405020304" pitchFamily="18" charset="0"/>
                <a:ea typeface="Calibri" panose="020F0502020204030204" pitchFamily="34" charset="0"/>
                <a:cs typeface="Times New Roman" panose="02020603050405020304" pitchFamily="18" charset="0"/>
              </a:rPr>
              <a:t>that always accompany the atoning blood of the sacrifice </a:t>
            </a:r>
          </a:p>
          <a:p>
            <a:pPr marL="571500" indent="-342900">
              <a:buFont typeface="Arial" panose="020B0604020202020204" pitchFamily="34" charset="0"/>
              <a:buChar char="•"/>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Examples of Old Testament purification through water and blood</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934763374"/>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632311"/>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The Passover: </a:t>
            </a:r>
            <a:r>
              <a:rPr lang="en-US" sz="2000" dirty="0">
                <a:latin typeface="Times New Roman" panose="02020603050405020304" pitchFamily="18" charset="0"/>
                <a:cs typeface="Times New Roman" panose="02020603050405020304" pitchFamily="18" charset="0"/>
              </a:rPr>
              <a:t>Not really a purification event – but it does demonstrate deliverance from sin’s bondage and death through sacrificial blood</a:t>
            </a:r>
            <a:endParaRPr lang="en-US" sz="20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000" b="1"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Exodus 12:1-30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pre-Law of Moses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account of the slaying of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Passover Lamb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to free the Hebrews from the Egypt’s bondage – figure of our fallen world.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Prophetic shadow of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Christ’s death and shed blood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releasing us from the bondage of sin and Satan</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The Israelites were commanded to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slay an unblemished year-old lamb</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and spread its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on their door posts and lentils of their houses.  </a:t>
            </a:r>
          </a:p>
          <a:p>
            <a:pPr marL="1028700" lvl="1" indent="-342900">
              <a:buFont typeface="Arial" panose="020B0604020202020204" pitchFamily="34" charset="0"/>
              <a:buChar char="•"/>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set aside the Passover lamb</a:t>
            </a:r>
          </a:p>
          <a:p>
            <a:pPr marL="1028700" lvl="1" indent="-342900">
              <a:buFont typeface="Arial" panose="020B0604020202020204" pitchFamily="34" charset="0"/>
              <a:buChar char="•"/>
            </a:pPr>
            <a:r>
              <a:rPr lang="en-US" sz="2000" dirty="0">
                <a:latin typeface="Times New Roman" panose="02020603050405020304" pitchFamily="18" charset="0"/>
                <a:ea typeface="Times New Roman" panose="02020603050405020304" pitchFamily="18" charset="0"/>
                <a:cs typeface="Times New Roman" panose="02020603050405020304" pitchFamily="18" charset="0"/>
              </a:rPr>
              <a:t>1</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4</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th</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day of Abib – sacrificed the Passover lamb</a:t>
            </a:r>
          </a:p>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b="1" dirty="0">
                <a:latin typeface="Times New Roman" panose="02020603050405020304" pitchFamily="18" charset="0"/>
                <a:cs typeface="Times New Roman" panose="02020603050405020304" pitchFamily="18" charset="0"/>
              </a:rPr>
              <a:t>Exodus 12:12-13 </a:t>
            </a:r>
            <a:r>
              <a:rPr lang="en-US" sz="2000" dirty="0">
                <a:latin typeface="Times New Roman" panose="02020603050405020304" pitchFamily="18" charset="0"/>
                <a:cs typeface="Times New Roman" panose="02020603050405020304" pitchFamily="18" charset="0"/>
              </a:rPr>
              <a:t> </a:t>
            </a:r>
            <a:r>
              <a:rPr lang="en-US" sz="2000" b="1" u="sng" dirty="0">
                <a:highlight>
                  <a:srgbClr val="FFFF00"/>
                </a:highlight>
                <a:latin typeface="Times New Roman" panose="02020603050405020304" pitchFamily="18" charset="0"/>
                <a:cs typeface="Times New Roman" panose="02020603050405020304" pitchFamily="18" charset="0"/>
              </a:rPr>
              <a:t>'For I </a:t>
            </a:r>
            <a:r>
              <a:rPr lang="en-US" sz="2000" dirty="0">
                <a:latin typeface="Times New Roman" panose="02020603050405020304" pitchFamily="18" charset="0"/>
                <a:cs typeface="Times New Roman" panose="02020603050405020304" pitchFamily="18" charset="0"/>
              </a:rPr>
              <a:t>(God) will go through the land of Egypt on that night, and will </a:t>
            </a:r>
            <a:r>
              <a:rPr lang="en-US" sz="2000" b="1" u="sng" dirty="0">
                <a:highlight>
                  <a:srgbClr val="FFFF00"/>
                </a:highlight>
                <a:latin typeface="Times New Roman" panose="02020603050405020304" pitchFamily="18" charset="0"/>
                <a:cs typeface="Times New Roman" panose="02020603050405020304" pitchFamily="18" charset="0"/>
              </a:rPr>
              <a:t>strike down all the firstborn</a:t>
            </a:r>
            <a:r>
              <a:rPr lang="en-US" sz="2000" b="1" u="sng" dirty="0">
                <a:latin typeface="Times New Roman" panose="02020603050405020304" pitchFamily="18" charset="0"/>
                <a:cs typeface="Times New Roman" panose="02020603050405020304" pitchFamily="18" charset="0"/>
              </a:rPr>
              <a:t> </a:t>
            </a:r>
            <a:r>
              <a:rPr lang="en-US" sz="2000" dirty="0">
                <a:latin typeface="Times New Roman" panose="02020603050405020304" pitchFamily="18" charset="0"/>
                <a:cs typeface="Times New Roman" panose="02020603050405020304" pitchFamily="18" charset="0"/>
              </a:rPr>
              <a:t>in the land of Egypt…</a:t>
            </a:r>
            <a:r>
              <a:rPr lang="en-US" sz="2000" baseline="30000" dirty="0">
                <a:latin typeface="Times New Roman" panose="02020603050405020304" pitchFamily="18" charset="0"/>
                <a:cs typeface="Times New Roman" panose="02020603050405020304" pitchFamily="18" charset="0"/>
              </a:rPr>
              <a:t>13 </a:t>
            </a:r>
            <a:r>
              <a:rPr lang="en-US" sz="2000" dirty="0">
                <a:latin typeface="Times New Roman" panose="02020603050405020304" pitchFamily="18" charset="0"/>
                <a:cs typeface="Times New Roman" panose="02020603050405020304" pitchFamily="18" charset="0"/>
              </a:rPr>
              <a:t> 'The </a:t>
            </a:r>
            <a:r>
              <a:rPr lang="en-US" sz="2000" b="1" u="sng" dirty="0">
                <a:highlight>
                  <a:srgbClr val="FFFF00"/>
                </a:highlight>
                <a:latin typeface="Times New Roman" panose="02020603050405020304" pitchFamily="18" charset="0"/>
                <a:cs typeface="Times New Roman" panose="02020603050405020304" pitchFamily="18" charset="0"/>
              </a:rPr>
              <a:t>blood shall be a sign </a:t>
            </a:r>
            <a:r>
              <a:rPr lang="en-US" sz="2000" dirty="0">
                <a:latin typeface="Times New Roman" panose="02020603050405020304" pitchFamily="18" charset="0"/>
                <a:cs typeface="Times New Roman" panose="02020603050405020304" pitchFamily="18" charset="0"/>
              </a:rPr>
              <a:t>for you on the houses where you live; and </a:t>
            </a:r>
            <a:r>
              <a:rPr lang="en-US" sz="2000" b="1" u="sng" dirty="0">
                <a:highlight>
                  <a:srgbClr val="FFFF00"/>
                </a:highlight>
                <a:latin typeface="Times New Roman" panose="02020603050405020304" pitchFamily="18" charset="0"/>
                <a:cs typeface="Times New Roman" panose="02020603050405020304" pitchFamily="18" charset="0"/>
              </a:rPr>
              <a:t>when I see the blood I will pass over you</a:t>
            </a:r>
            <a:r>
              <a:rPr lang="en-US" sz="2000" dirty="0">
                <a:latin typeface="Times New Roman" panose="02020603050405020304" pitchFamily="18" charset="0"/>
                <a:cs typeface="Times New Roman" panose="02020603050405020304" pitchFamily="18" charset="0"/>
              </a:rPr>
              <a:t>, and no plague will befall you to destroy </a:t>
            </a:r>
            <a:r>
              <a:rPr lang="en-US" sz="2000" i="1" dirty="0">
                <a:latin typeface="Times New Roman" panose="02020603050405020304" pitchFamily="18" charset="0"/>
                <a:cs typeface="Times New Roman" panose="02020603050405020304" pitchFamily="18" charset="0"/>
              </a:rPr>
              <a:t>you</a:t>
            </a:r>
            <a:r>
              <a:rPr lang="en-US" sz="2000" dirty="0">
                <a:latin typeface="Times New Roman" panose="02020603050405020304" pitchFamily="18" charset="0"/>
                <a:cs typeface="Times New Roman" panose="02020603050405020304" pitchFamily="18" charset="0"/>
              </a:rPr>
              <a:t> when I strike the land of Egypt. </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273393297"/>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63302" y="847242"/>
            <a:ext cx="11644370" cy="5570756"/>
          </a:xfrm>
          <a:prstGeom prst="rect">
            <a:avLst/>
          </a:prstGeom>
          <a:noFill/>
        </p:spPr>
        <p:txBody>
          <a:bodyPr wrap="square" rtlCol="0">
            <a:spAutoFit/>
          </a:bodyPr>
          <a:lstStyle/>
          <a:p>
            <a:pPr marL="228600" marR="0">
              <a:spcBef>
                <a:spcPts val="0"/>
              </a:spcBef>
              <a:spcAft>
                <a:spcPts val="0"/>
              </a:spcAf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The Passover:</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Corinthians 5:7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Christ our Passover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also has been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sacrificed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1:18-19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knowing that you were not redeemed with perishable things …</a:t>
            </a:r>
            <a:r>
              <a:rPr lang="en-US" sz="2400" baseline="30000" dirty="0">
                <a:solidFill>
                  <a:srgbClr val="000000"/>
                </a:solidFill>
                <a:effectLst/>
                <a:latin typeface="Times New Roman" panose="02020603050405020304" pitchFamily="18" charset="0"/>
                <a:ea typeface="Calibri" panose="020F0502020204030204" pitchFamily="34" charset="0"/>
                <a:cs typeface="Times New Roman" panose="02020603050405020304" pitchFamily="18" charset="0"/>
              </a:rPr>
              <a:t>19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but with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precious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as of a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lamb unblemished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spotless, </a:t>
            </a:r>
            <a:r>
              <a:rPr lang="en-US" sz="2400" b="1" i="1" u="sng" dirty="0">
                <a:effectLst/>
                <a:latin typeface="Times New Roman" panose="02020603050405020304" pitchFamily="18" charset="0"/>
                <a:ea typeface="Calibri" panose="020F0502020204030204" pitchFamily="34" charset="0"/>
                <a:cs typeface="Times New Roman" panose="02020603050405020304" pitchFamily="18" charset="0"/>
              </a:rPr>
              <a:t>the 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of 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Application of the Passover Event to the New Covenant: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Because of sin, God is bringing </a:t>
            </a:r>
            <a:r>
              <a:rPr lang="en-US" sz="2400" b="1" u="sng" dirty="0">
                <a:latin typeface="Times New Roman" panose="02020603050405020304" pitchFamily="18" charset="0"/>
                <a:cs typeface="Times New Roman" panose="02020603050405020304" pitchFamily="18" charset="0"/>
              </a:rPr>
              <a:t>death upon the world </a:t>
            </a:r>
            <a:r>
              <a:rPr lang="en-US" sz="2400" dirty="0">
                <a:latin typeface="Times New Roman" panose="02020603050405020304" pitchFamily="18" charset="0"/>
                <a:cs typeface="Times New Roman" panose="02020603050405020304" pitchFamily="18" charset="0"/>
              </a:rPr>
              <a:t>– as He did upon Egypt. </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But </a:t>
            </a:r>
            <a:r>
              <a:rPr lang="en-US" sz="2400" b="1" u="sng" dirty="0">
                <a:latin typeface="Times New Roman" panose="02020603050405020304" pitchFamily="18" charset="0"/>
                <a:cs typeface="Times New Roman" panose="02020603050405020304" pitchFamily="18" charset="0"/>
              </a:rPr>
              <a:t>Jesus Christ’s blood </a:t>
            </a:r>
            <a:r>
              <a:rPr lang="en-US" sz="2400" dirty="0">
                <a:latin typeface="Times New Roman" panose="02020603050405020304" pitchFamily="18" charset="0"/>
                <a:cs typeface="Times New Roman" panose="02020603050405020304" pitchFamily="18" charset="0"/>
              </a:rPr>
              <a:t>is upon His chosen children – as it was upon the Hebrews</a:t>
            </a:r>
          </a:p>
          <a:p>
            <a:pPr marL="571500" marR="0" indent="-342900">
              <a:spcBef>
                <a:spcPts val="0"/>
              </a:spcBef>
              <a:spcAft>
                <a:spcPts val="0"/>
              </a:spcAft>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Christ’s </a:t>
            </a:r>
            <a:r>
              <a:rPr lang="en-US" sz="2400" b="1" u="sng" dirty="0">
                <a:latin typeface="Times New Roman" panose="02020603050405020304" pitchFamily="18" charset="0"/>
                <a:cs typeface="Times New Roman" panose="02020603050405020304" pitchFamily="18" charset="0"/>
              </a:rPr>
              <a:t>blood saves us of sin’s death</a:t>
            </a:r>
            <a:r>
              <a:rPr lang="en-US" sz="2400" dirty="0">
                <a:latin typeface="Times New Roman" panose="02020603050405020304" pitchFamily="18" charset="0"/>
                <a:cs typeface="Times New Roman" panose="02020603050405020304" pitchFamily="18" charset="0"/>
              </a:rPr>
              <a:t>. God will pass over us – as it did in Egypt</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highlight>
                  <a:srgbClr val="FFFF00"/>
                </a:highlight>
                <a:latin typeface="Times New Roman" panose="02020603050405020304" pitchFamily="18" charset="0"/>
                <a:cs typeface="Times New Roman" panose="02020603050405020304" pitchFamily="18" charset="0"/>
              </a:rPr>
              <a:t>But where’s the water</a:t>
            </a:r>
            <a:r>
              <a:rPr lang="en-US" sz="2400" dirty="0">
                <a:highlight>
                  <a:srgbClr val="FFFF00"/>
                </a:highlight>
                <a:latin typeface="Times New Roman" panose="02020603050405020304" pitchFamily="18" charset="0"/>
                <a:cs typeface="Times New Roman" panose="02020603050405020304" pitchFamily="18" charset="0"/>
              </a:rPr>
              <a:t>?</a:t>
            </a:r>
          </a:p>
        </p:txBody>
      </p:sp>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99685239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67415"/>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raised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 out of the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Nile River waters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to become a prophet like Jesus (Acts 7:37)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 leader of God’s people under the Old Law</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2:10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The child grew, and she brought him to Pharaoh's daughter and he became her son. And she named him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Moses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said, "Because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 drew him out of the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Similarly,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drew Jesus up out of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Jordan River waters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become a leader of God’s chosen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under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Matthew 3:16 </a:t>
            </a:r>
            <a:r>
              <a:rPr lang="en-US" sz="2400" dirty="0">
                <a:latin typeface="Times New Roman" panose="02020603050405020304" pitchFamily="18" charset="0"/>
                <a:cs typeface="Times New Roman" panose="02020603050405020304" pitchFamily="18" charset="0"/>
              </a:rPr>
              <a:t> After being baptized, </a:t>
            </a:r>
            <a:r>
              <a:rPr lang="en-US" sz="2400" b="1" u="sng" dirty="0">
                <a:highlight>
                  <a:srgbClr val="FFFF00"/>
                </a:highlight>
                <a:latin typeface="Times New Roman" panose="02020603050405020304" pitchFamily="18" charset="0"/>
                <a:cs typeface="Times New Roman" panose="02020603050405020304" pitchFamily="18" charset="0"/>
              </a:rPr>
              <a:t>Jesus came up immediately from the water</a:t>
            </a:r>
            <a:r>
              <a:rPr lang="en-US" sz="2400" dirty="0">
                <a:latin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behold, the heavens were opened, and he saw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Spirit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descending as a dove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and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lighting on Him,…</a:t>
            </a:r>
          </a:p>
          <a:p>
            <a:pPr marL="685800" lvl="1"/>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dirty="0">
                <a:effectLst/>
                <a:latin typeface="Times New Roman" panose="02020603050405020304" pitchFamily="18" charset="0"/>
                <a:ea typeface="Calibri" panose="020F0502020204030204" pitchFamily="34" charset="0"/>
                <a:cs typeface="Times New Roman" panose="02020603050405020304" pitchFamily="18" charset="0"/>
              </a:rPr>
              <a:t>Note the presence of the Holy Spirit at Jesus’ baptism</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ECC4CE4-8EE3-79A2-46B5-8EA6D32EBD2B}"/>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4042488550"/>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982176"/>
            <a:ext cx="11644370" cy="5632311"/>
          </a:xfrm>
          <a:prstGeom prst="rect">
            <a:avLst/>
          </a:prstGeom>
          <a:noFill/>
        </p:spPr>
        <p:txBody>
          <a:bodyPr wrap="square" rtlCol="0">
            <a:spAutoFit/>
          </a:bodyPr>
          <a:lstStyle/>
          <a:p>
            <a:pPr marR="0">
              <a:spcBef>
                <a:spcPts val="0"/>
              </a:spcBef>
              <a:spcAft>
                <a:spcPts val="0"/>
              </a:spcAft>
            </a:pPr>
            <a:r>
              <a:rPr lang="en-US" sz="2400"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As God </a:t>
            </a:r>
            <a:r>
              <a:rPr lang="en-US" sz="2400" b="1" dirty="0">
                <a:solidFill>
                  <a:srgbClr val="272727"/>
                </a:solidFill>
                <a:latin typeface="Times New Roman" panose="02020603050405020304" pitchFamily="18" charset="0"/>
                <a:ea typeface="Times New Roman" panose="02020603050405020304" pitchFamily="18" charset="0"/>
                <a:cs typeface="Times New Roman" panose="02020603050405020304" pitchFamily="18" charset="0"/>
              </a:rPr>
              <a:t>raised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Moses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water, He later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raised all His people </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out of the </a:t>
            </a:r>
            <a:r>
              <a:rPr lang="en-US" sz="2400" b="1"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Red Sea waters</a:t>
            </a:r>
            <a:r>
              <a:rPr lang="en-US" sz="2400" dirty="0">
                <a:solidFill>
                  <a:srgbClr val="272727"/>
                </a:solidFill>
                <a:effectLst/>
                <a:latin typeface="Times New Roman" panose="02020603050405020304" pitchFamily="18" charset="0"/>
                <a:ea typeface="Times New Roman" panose="02020603050405020304" pitchFamily="18" charset="0"/>
                <a:cs typeface="Times New Roman" panose="02020603050405020304" pitchFamily="18" charset="0"/>
              </a:rPr>
              <a:t> and into freedom – and note the presence of the Holy Spirit.</a:t>
            </a:r>
            <a:endParaRPr lang="en-US" sz="2400" dirty="0">
              <a:solidFill>
                <a:srgbClr val="272727"/>
              </a:solidFill>
              <a:latin typeface="Times New Roman" panose="02020603050405020304" pitchFamily="18" charset="0"/>
              <a:ea typeface="Calibri" panose="020F0502020204030204" pitchFamily="34" charset="0"/>
              <a:cs typeface="Times New Roman" panose="02020603050405020304" pitchFamily="18" charset="0"/>
            </a:endParaRPr>
          </a:p>
          <a:p>
            <a:pPr marR="0">
              <a:spcBef>
                <a:spcPts val="0"/>
              </a:spcBef>
              <a:spcAft>
                <a:spcPts val="0"/>
              </a:spcAft>
            </a:pPr>
            <a:endParaRPr lang="en-US" sz="2400" b="1" dirty="0">
              <a:solidFill>
                <a:srgbClr val="272727"/>
              </a:solidFill>
              <a:effectLst/>
              <a:latin typeface="Times New Roman" panose="02020603050405020304" pitchFamily="18" charset="0"/>
              <a:ea typeface="Calibri" panose="020F0502020204030204" pitchFamily="34" charset="0"/>
              <a:cs typeface="Times New Roman" panose="02020603050405020304" pitchFamily="18" charset="0"/>
            </a:endParaRPr>
          </a:p>
          <a:p>
            <a:pPr lvl="1"/>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Isaiah 63:11-14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Then His people remembered the days of old, of Moses. Where 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 (God) who brought them up out of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with the shepherds of His flock? Where is He who put His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Holy Spirit in the midst of them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R="0">
              <a:spcBef>
                <a:spcPts val="0"/>
              </a:spcBef>
              <a:spcAft>
                <a:spcPts val="0"/>
              </a:spcAft>
            </a:pPr>
            <a:r>
              <a:rPr lang="en-US" sz="2400" dirty="0">
                <a:latin typeface="Times New Roman" panose="02020603050405020304" pitchFamily="18" charset="0"/>
                <a:cs typeface="Times New Roman" panose="02020603050405020304" pitchFamily="18" charset="0"/>
              </a:rPr>
              <a:t>Likewise, as </a:t>
            </a:r>
            <a:r>
              <a:rPr lang="en-US" sz="2400" b="1" dirty="0">
                <a:latin typeface="Times New Roman" panose="02020603050405020304" pitchFamily="18" charset="0"/>
                <a:cs typeface="Times New Roman" panose="02020603050405020304" pitchFamily="18" charset="0"/>
              </a:rPr>
              <a:t>God raised Jesus </a:t>
            </a:r>
            <a:r>
              <a:rPr lang="en-US" sz="2400" dirty="0">
                <a:latin typeface="Times New Roman" panose="02020603050405020304" pitchFamily="18" charset="0"/>
                <a:cs typeface="Times New Roman" panose="02020603050405020304" pitchFamily="18" charset="0"/>
              </a:rPr>
              <a:t>up out of the </a:t>
            </a:r>
            <a:r>
              <a:rPr lang="en-US" sz="2400" b="1" u="sng" dirty="0">
                <a:latin typeface="Times New Roman" panose="02020603050405020304" pitchFamily="18" charset="0"/>
                <a:cs typeface="Times New Roman" panose="02020603050405020304" pitchFamily="18" charset="0"/>
              </a:rPr>
              <a:t>baptismal waters</a:t>
            </a:r>
            <a:r>
              <a:rPr lang="en-US" sz="2400" dirty="0">
                <a:latin typeface="Times New Roman" panose="02020603050405020304" pitchFamily="18" charset="0"/>
                <a:cs typeface="Times New Roman" panose="02020603050405020304" pitchFamily="18" charset="0"/>
              </a:rPr>
              <a:t>, He later </a:t>
            </a:r>
            <a:r>
              <a:rPr lang="en-US" sz="2400" b="1" dirty="0">
                <a:latin typeface="Times New Roman" panose="02020603050405020304" pitchFamily="18" charset="0"/>
                <a:cs typeface="Times New Roman" panose="02020603050405020304" pitchFamily="18" charset="0"/>
              </a:rPr>
              <a:t>raises all of His </a:t>
            </a:r>
            <a:r>
              <a:rPr lang="en-US" sz="2400" dirty="0">
                <a:latin typeface="Times New Roman" panose="02020603050405020304" pitchFamily="18" charset="0"/>
                <a:cs typeface="Times New Roman" panose="02020603050405020304" pitchFamily="18" charset="0"/>
              </a:rPr>
              <a:t>people out of the </a:t>
            </a:r>
            <a:r>
              <a:rPr lang="en-US" sz="2400" b="1" u="sng" dirty="0">
                <a:latin typeface="Times New Roman" panose="02020603050405020304" pitchFamily="18" charset="0"/>
                <a:cs typeface="Times New Roman" panose="02020603050405020304" pitchFamily="18" charset="0"/>
              </a:rPr>
              <a:t>baptismal waters </a:t>
            </a:r>
            <a:r>
              <a:rPr lang="en-US" sz="2400" dirty="0">
                <a:latin typeface="Times New Roman" panose="02020603050405020304" pitchFamily="18" charset="0"/>
                <a:cs typeface="Times New Roman" panose="02020603050405020304" pitchFamily="18" charset="0"/>
              </a:rPr>
              <a:t>and into freedom -  and note the presence of the Holy Spirit</a:t>
            </a:r>
          </a:p>
          <a:p>
            <a:pPr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"Repent,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for the forgiveness of your sins; and </a:t>
            </a:r>
            <a:r>
              <a:rPr lang="en-US" sz="2400" b="1" u="sng" dirty="0">
                <a:highlight>
                  <a:srgbClr val="FFFF00"/>
                </a:highlight>
                <a:latin typeface="Times New Roman" panose="02020603050405020304" pitchFamily="18" charset="0"/>
                <a:cs typeface="Times New Roman" panose="02020603050405020304" pitchFamily="18" charset="0"/>
              </a:rPr>
              <a:t>you will receive the gift of the Holy Spirit</a:t>
            </a:r>
            <a:r>
              <a:rPr lang="en-US" sz="2400" dirty="0">
                <a:latin typeface="Times New Roman" panose="02020603050405020304" pitchFamily="18" charset="0"/>
                <a:cs typeface="Times New Roman" panose="02020603050405020304" pitchFamily="18" charset="0"/>
              </a:rPr>
              <a:t>. </a:t>
            </a:r>
          </a:p>
          <a:p>
            <a:pPr lvl="1"/>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US" sz="2400" dirty="0">
                <a:latin typeface="Times New Roman" panose="02020603050405020304" pitchFamily="18" charset="0"/>
                <a:ea typeface="Calibri" panose="020F0502020204030204" pitchFamily="34" charset="0"/>
                <a:cs typeface="Times New Roman" panose="02020603050405020304" pitchFamily="18" charset="0"/>
              </a:rPr>
              <a:t>Note the presence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5CE1B5B-3A6E-E359-A7FF-0A9B3C752982}"/>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750799933"/>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1217783"/>
            <a:ext cx="11644370" cy="3970318"/>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Thus, as we are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1 Corinthians 10:1-4,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Apostle Paul reveals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Israelites were likewise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baptized into Moses</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like prophet of Jesus) </a:t>
            </a:r>
          </a:p>
          <a:p>
            <a:pPr marL="571500" marR="0" indent="-34290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by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immersion into the cloud and the sea</a:t>
            </a:r>
            <a:endParaRPr lang="en-US" sz="2400" b="1" u="sng"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 Corinthians 10:1-2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For I do not want you to be unaware, brethren, that our fathers were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all under the cloud and all passed through the sea; </a:t>
            </a:r>
            <a:r>
              <a:rPr lang="en-US" sz="2400" b="1" u="sng"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all were baptized into Moses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cloud and in the sea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(elements of water)</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96B650F1-2558-6562-9AFE-F476A1D91FF3}"/>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5247396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447645"/>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see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played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of the Israelites from 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Egyptian bondage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Israelites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their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wilderness </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Israel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a:t>
            </a:r>
            <a:r>
              <a:rPr lang="en-US" sz="24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st</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builds kingdom of Israel</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added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to His kingdom and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tested</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the Israelites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failed the test did not enter into the promised land. Hebrews 3:11-19</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granted the faithful in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into the Promised Land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(Book of Joshua)</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Joshua 3:17</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And the priests who carried the ark of the covenant of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stood firm on dry ground in the middle of the Jordan while </a:t>
            </a:r>
            <a:r>
              <a:rPr lang="en-US" sz="2400" b="1" u="sng" dirty="0">
                <a:highlight>
                  <a:srgbClr val="FFFF00"/>
                </a:highlight>
                <a:latin typeface="Times New Roman" panose="02020603050405020304" pitchFamily="18" charset="0"/>
                <a:cs typeface="Times New Roman" panose="02020603050405020304" pitchFamily="18" charset="0"/>
              </a:rPr>
              <a:t>all Israel crossed on dry ground</a:t>
            </a:r>
            <a:r>
              <a:rPr lang="en-US" sz="2400" dirty="0">
                <a:latin typeface="Times New Roman" panose="02020603050405020304" pitchFamily="18" charset="0"/>
                <a:cs typeface="Times New Roman" panose="02020603050405020304" pitchFamily="18" charset="0"/>
              </a:rPr>
              <a:t>, until </a:t>
            </a:r>
            <a:r>
              <a:rPr lang="en-US" sz="2400" b="1" u="sng" dirty="0">
                <a:highlight>
                  <a:srgbClr val="FFFF00"/>
                </a:highlight>
                <a:latin typeface="Times New Roman" panose="02020603050405020304" pitchFamily="18" charset="0"/>
                <a:cs typeface="Times New Roman" panose="02020603050405020304" pitchFamily="18" charset="0"/>
              </a:rPr>
              <a:t>all the nation had finished crossing the Jordan</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35797022"/>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6654"/>
            <a:ext cx="11644370" cy="5632311"/>
          </a:xfrm>
          <a:prstGeom prst="rect">
            <a:avLst/>
          </a:prstGeom>
          <a:noFill/>
        </p:spPr>
        <p:txBody>
          <a:bodyPr wrap="square" rtlCol="0">
            <a:spAutoFit/>
          </a:bodyPr>
          <a:lstStyle/>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thus we will see both that both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the water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play significant roles:</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eleasing all men from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bondage to sin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(Romans 6:16-23)</a:t>
            </a:r>
          </a:p>
          <a:p>
            <a:pPr marL="5143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Granting the children of God our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freedom in the world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(saints in but not of the world – John 17:11; 16)</a:t>
            </a:r>
          </a:p>
          <a:p>
            <a:pPr marL="514350" marR="0" indent="-28575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Establishing and growing the Kingdom of </a:t>
            </a:r>
            <a:r>
              <a:rPr lang="en-US" sz="2400" b="1" dirty="0" err="1">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of</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Christ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(the world) </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gave His </a:t>
            </a:r>
            <a:r>
              <a:rPr lang="en-US" sz="24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New Covenant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 the wilderness and establishes the kingdom of Christ</a:t>
            </a:r>
          </a:p>
          <a:p>
            <a:pPr marL="971550" lvl="1" indent="-285750">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God added to His kingdom and tests His children’s faith</a:t>
            </a:r>
          </a:p>
          <a:p>
            <a:pPr marL="971550" lvl="1" indent="-285750">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Those that fail the test do not enter into the promised land.  Hebrews 3 &amp; 4</a:t>
            </a:r>
          </a:p>
          <a:p>
            <a:pPr marL="514350" marR="0" indent="-285750">
              <a:spcBef>
                <a:spcPts val="0"/>
              </a:spcBef>
              <a:spcAft>
                <a:spcPts val="0"/>
              </a:spcAft>
              <a:buFont typeface="Arial" panose="020B0604020202020204" pitchFamily="34" charset="0"/>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grants the faithful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entrance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into the Promised Land – Heaven</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chapters 3 &amp; 4; 1 Corinthians 15:24)</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1 Corinthians 15:22-24 </a:t>
            </a:r>
            <a:r>
              <a:rPr lang="en-US" sz="2400" dirty="0">
                <a:latin typeface="Times New Roman" panose="02020603050405020304" pitchFamily="18" charset="0"/>
                <a:cs typeface="Times New Roman" panose="02020603050405020304" pitchFamily="18" charset="0"/>
              </a:rPr>
              <a:t> For as in Adam </a:t>
            </a:r>
            <a:r>
              <a:rPr lang="en-US" sz="2400" b="1" u="sng" dirty="0">
                <a:latin typeface="Times New Roman" panose="02020603050405020304" pitchFamily="18" charset="0"/>
                <a:cs typeface="Times New Roman" panose="02020603050405020304" pitchFamily="18" charset="0"/>
              </a:rPr>
              <a:t>all die</a:t>
            </a:r>
            <a:r>
              <a:rPr lang="en-US" sz="2400" dirty="0">
                <a:latin typeface="Times New Roman" panose="02020603050405020304" pitchFamily="18" charset="0"/>
                <a:cs typeface="Times New Roman" panose="02020603050405020304" pitchFamily="18" charset="0"/>
              </a:rPr>
              <a:t>, so also </a:t>
            </a:r>
            <a:r>
              <a:rPr lang="en-US" sz="2400" b="1" u="sng" dirty="0">
                <a:highlight>
                  <a:srgbClr val="FFFF00"/>
                </a:highlight>
                <a:latin typeface="Times New Roman" panose="02020603050405020304" pitchFamily="18" charset="0"/>
                <a:cs typeface="Times New Roman" panose="02020603050405020304" pitchFamily="18" charset="0"/>
              </a:rPr>
              <a:t>in Christ </a:t>
            </a:r>
            <a:r>
              <a:rPr lang="en-US" sz="2400" dirty="0">
                <a:latin typeface="Times New Roman" panose="02020603050405020304" pitchFamily="18" charset="0"/>
                <a:cs typeface="Times New Roman" panose="02020603050405020304" pitchFamily="18" charset="0"/>
              </a:rPr>
              <a:t>all will be </a:t>
            </a:r>
            <a:r>
              <a:rPr lang="en-US" sz="2400" b="1" u="sng" dirty="0">
                <a:highlight>
                  <a:srgbClr val="FFFF00"/>
                </a:highlight>
                <a:latin typeface="Times New Roman" panose="02020603050405020304" pitchFamily="18" charset="0"/>
                <a:cs typeface="Times New Roman" panose="02020603050405020304" pitchFamily="18" charset="0"/>
              </a:rPr>
              <a:t>made alive</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23 </a:t>
            </a:r>
            <a:r>
              <a:rPr lang="en-US" sz="2400" dirty="0">
                <a:latin typeface="Times New Roman" panose="02020603050405020304" pitchFamily="18" charset="0"/>
                <a:cs typeface="Times New Roman" panose="02020603050405020304" pitchFamily="18" charset="0"/>
              </a:rPr>
              <a:t> But each in his own order: </a:t>
            </a:r>
            <a:r>
              <a:rPr lang="en-US" sz="2400" b="1" u="sng" dirty="0">
                <a:latin typeface="Times New Roman" panose="02020603050405020304" pitchFamily="18" charset="0"/>
                <a:cs typeface="Times New Roman" panose="02020603050405020304" pitchFamily="18" charset="0"/>
              </a:rPr>
              <a:t>Christ the first fruits</a:t>
            </a:r>
            <a:r>
              <a:rPr lang="en-US" sz="2400" dirty="0">
                <a:latin typeface="Times New Roman" panose="02020603050405020304" pitchFamily="18" charset="0"/>
                <a:cs typeface="Times New Roman" panose="02020603050405020304" pitchFamily="18" charset="0"/>
              </a:rPr>
              <a:t>, after that </a:t>
            </a:r>
            <a:r>
              <a:rPr lang="en-US" sz="2400" b="1" u="sng" dirty="0">
                <a:latin typeface="Times New Roman" panose="02020603050405020304" pitchFamily="18" charset="0"/>
                <a:cs typeface="Times New Roman" panose="02020603050405020304" pitchFamily="18" charset="0"/>
              </a:rPr>
              <a:t>those who are Christ's at His coming</a:t>
            </a:r>
            <a:r>
              <a:rPr lang="en-US" sz="2400"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24 </a:t>
            </a:r>
            <a:r>
              <a:rPr lang="en-US" sz="2400" dirty="0">
                <a:latin typeface="Times New Roman" panose="02020603050405020304" pitchFamily="18" charset="0"/>
                <a:cs typeface="Times New Roman" panose="02020603050405020304" pitchFamily="18" charset="0"/>
              </a:rPr>
              <a:t> then </a:t>
            </a:r>
            <a:r>
              <a:rPr lang="en-US" sz="2400" i="1" dirty="0">
                <a:latin typeface="Times New Roman" panose="02020603050405020304" pitchFamily="18" charset="0"/>
                <a:cs typeface="Times New Roman" panose="02020603050405020304" pitchFamily="18" charset="0"/>
              </a:rPr>
              <a:t>comes</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the end, when He hands over the kingdom to the God and Father</a:t>
            </a:r>
            <a:r>
              <a:rPr lang="en-US" sz="2400" dirty="0">
                <a:latin typeface="Times New Roman" panose="02020603050405020304" pitchFamily="18" charset="0"/>
                <a:cs typeface="Times New Roman" panose="02020603050405020304" pitchFamily="18" charset="0"/>
              </a:rPr>
              <a:t>, …..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B45251EB-F00D-3781-A54D-703CC4F18F60}"/>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66456099"/>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990677"/>
            <a:ext cx="11644370" cy="5570756"/>
          </a:xfrm>
          <a:prstGeom prst="rect">
            <a:avLst/>
          </a:prstGeom>
          <a:noFill/>
        </p:spPr>
        <p:txBody>
          <a:bodyPr wrap="square" rtlCol="0">
            <a:spAutoFit/>
          </a:bodyPr>
          <a:lstStyle/>
          <a:p>
            <a:pPr marL="228600" marR="0">
              <a:spcBef>
                <a:spcPts val="0"/>
              </a:spcBef>
              <a:spcAft>
                <a:spcPts val="0"/>
              </a:spcAft>
            </a:pPr>
            <a:endParaRPr lang="en-US" sz="18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571500" marR="0" indent="-342900">
              <a:spcBef>
                <a:spcPts val="0"/>
              </a:spcBef>
              <a:spcAft>
                <a:spcPts val="0"/>
              </a:spcAft>
              <a:buFont typeface="+mj-lt"/>
              <a:buAutoNum type="arabicPeriod" startAt="3"/>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A third example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Israel’s water deliverance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also in context of the Passover event - is when the Israelites crossed over into the Promised Land – a figure of heaven (Hebrews chapters 3 and 4). </a:t>
            </a:r>
          </a:p>
          <a:p>
            <a:pPr marL="228600" marR="0">
              <a:spcBef>
                <a:spcPts val="0"/>
              </a:spcBef>
              <a:spcAft>
                <a:spcPts val="0"/>
              </a:spcAft>
            </a:pP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3:14-17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Israelites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crossed the Jordan River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in the </a:t>
            </a:r>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same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identical manner as they crossed the Red Sea</a:t>
            </a:r>
            <a:r>
              <a:rPr lang="en-US" sz="2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God gathered up the waters and they cross on dry land.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000" b="1" dirty="0">
                <a:effectLst/>
                <a:latin typeface="Times New Roman" panose="02020603050405020304" pitchFamily="18" charset="0"/>
                <a:ea typeface="Times New Roman" panose="02020603050405020304" pitchFamily="18" charset="0"/>
                <a:cs typeface="Times New Roman" panose="02020603050405020304" pitchFamily="18" charset="0"/>
              </a:rPr>
              <a:t>Joshua 4:19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This crossing took place on the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10</a:t>
            </a:r>
            <a:r>
              <a:rPr lang="en-US" sz="2000" b="1" baseline="300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 first month and day the Israelites were to bring to themselves an unblemished lamb for sacrifice in the Land of Egypt.  </a:t>
            </a:r>
          </a:p>
          <a:p>
            <a:pPr marL="685800" lvl="1"/>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marL="685800" lvl="1"/>
            <a:r>
              <a:rPr lang="en-US" sz="2000" b="1" dirty="0">
                <a:latin typeface="Times New Roman" panose="02020603050405020304" pitchFamily="18" charset="0"/>
                <a:ea typeface="Times New Roman" panose="02020603050405020304" pitchFamily="18" charset="0"/>
                <a:cs typeface="Times New Roman" panose="02020603050405020304" pitchFamily="18" charset="0"/>
              </a:rPr>
              <a:t>Joshua 5:10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On the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14</a:t>
            </a:r>
            <a:r>
              <a:rPr lang="en-US" sz="2000" b="1" baseline="30000"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Day of Abib </a:t>
            </a:r>
            <a:r>
              <a:rPr lang="en-US" sz="2000" dirty="0">
                <a:latin typeface="Times New Roman" panose="02020603050405020304" pitchFamily="18" charset="0"/>
                <a:ea typeface="Times New Roman" panose="02020603050405020304" pitchFamily="18" charset="0"/>
                <a:cs typeface="Times New Roman" panose="02020603050405020304" pitchFamily="18" charset="0"/>
              </a:rPr>
              <a:t>– the day they the Passover Lamb was slain and the day God appointed the Passover Supper memorial</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they </a:t>
            </a:r>
            <a:r>
              <a:rPr lang="en-US" sz="2000" b="1"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partook of </a:t>
            </a:r>
            <a:r>
              <a:rPr lang="en-US" sz="20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the Passover Supper </a:t>
            </a: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with the partaking of the Passover Lamb, just as the had done upon their release from Egypt. Joshua 5:10</a:t>
            </a:r>
          </a:p>
          <a:p>
            <a:pPr marL="685800" lvl="1"/>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000" dirty="0">
                <a:effectLst/>
                <a:latin typeface="Times New Roman" panose="02020603050405020304" pitchFamily="18" charset="0"/>
                <a:ea typeface="Calibri" panose="020F0502020204030204" pitchFamily="34" charset="0"/>
                <a:cs typeface="Times New Roman" panose="02020603050405020304" pitchFamily="18" charset="0"/>
              </a:rPr>
              <a:t>Similarly, when we are </a:t>
            </a:r>
            <a:r>
              <a:rPr lang="en-US" sz="2000" b="1" u="sng"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baptized</a:t>
            </a:r>
            <a:r>
              <a:rPr lang="en-US" sz="2000" dirty="0">
                <a:latin typeface="Times New Roman" panose="02020603050405020304" pitchFamily="18" charset="0"/>
                <a:ea typeface="Calibri" panose="020F0502020204030204" pitchFamily="34" charset="0"/>
                <a:cs typeface="Times New Roman" panose="02020603050405020304" pitchFamily="18" charset="0"/>
              </a:rPr>
              <a:t> (passage through water into freedom) to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become a child of God and </a:t>
            </a:r>
            <a:r>
              <a:rPr lang="en-US" sz="2000" dirty="0">
                <a:latin typeface="Times New Roman" panose="02020603050405020304" pitchFamily="18" charset="0"/>
                <a:ea typeface="Calibri" panose="020F0502020204030204" pitchFamily="34" charset="0"/>
                <a:cs typeface="Times New Roman" panose="02020603050405020304" pitchFamily="18" charset="0"/>
              </a:rPr>
              <a:t>enter Christ’s kingdom,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we likewise immediately start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partaking of the Lord’s Supper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on </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God’s appointed day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1</a:t>
            </a:r>
            <a:r>
              <a:rPr lang="en-US" sz="2000" b="1" baseline="300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st</a:t>
            </a:r>
            <a:r>
              <a:rPr lang="en-US" sz="20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day of the week</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which was patterned after the partaking of the Passover Supper.</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6709B6C-11BA-1BF9-22B5-23B39D54497E}"/>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38748494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5262979"/>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offered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himself as </a:t>
            </a:r>
            <a:r>
              <a:rPr lang="en-US" sz="2400" b="1" u="sng" dirty="0">
                <a:latin typeface="Times New Roman" panose="02020603050405020304" pitchFamily="18" charset="0"/>
                <a:ea typeface="Times New Roman" panose="02020603050405020304" pitchFamily="18" charset="0"/>
                <a:cs typeface="Times New Roman" panose="02020603050405020304" pitchFamily="18" charset="0"/>
              </a:rPr>
              <a:t>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Matthew chapters 26-28 </a:t>
            </a:r>
          </a:p>
          <a:p>
            <a:pPr marL="228600" marR="0">
              <a:spcBef>
                <a:spcPts val="0"/>
              </a:spcBef>
              <a:spcAft>
                <a:spcPts val="0"/>
              </a:spcAf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Moses proclaims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sacrificial blood of the sacrifice is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blood of the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Jesus proclaims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His blood is the blood of the New Covenant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latin typeface="Times New Roman" panose="02020603050405020304" pitchFamily="18" charset="0"/>
                <a:cs typeface="Times New Roman" panose="02020603050405020304" pitchFamily="18" charset="0"/>
              </a:rPr>
              <a:t>Exodus 24:8 </a:t>
            </a:r>
            <a:r>
              <a:rPr lang="en-US" sz="2400" dirty="0">
                <a:latin typeface="Times New Roman" panose="02020603050405020304" pitchFamily="18" charset="0"/>
                <a:cs typeface="Times New Roman" panose="02020603050405020304" pitchFamily="18" charset="0"/>
              </a:rPr>
              <a:t>…Moses … said, "</a:t>
            </a:r>
            <a:r>
              <a:rPr lang="en-US" sz="2400" b="1" u="sng" dirty="0">
                <a:latin typeface="Times New Roman" panose="02020603050405020304" pitchFamily="18" charset="0"/>
                <a:cs typeface="Times New Roman" panose="02020603050405020304" pitchFamily="18" charset="0"/>
              </a:rPr>
              <a:t>Behold the blood of the covenant</a:t>
            </a:r>
            <a:r>
              <a:rPr lang="en-US" sz="2400" dirty="0">
                <a:latin typeface="Times New Roman" panose="02020603050405020304" pitchFamily="18" charset="0"/>
                <a:cs typeface="Times New Roman" panose="02020603050405020304" pitchFamily="18" charset="0"/>
              </a:rPr>
              <a:t>, which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made with you in accordance with all these words."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685800" lvl="1"/>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Luke 22:20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And in the same way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He took</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the cup after they had eaten, saying, "This cup which is poured out for you is </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the new covenant in My blood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626716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825278" y="991827"/>
            <a:ext cx="10133874" cy="5262979"/>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God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introduced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His predetermined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plan of salvation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immediately after the fall of His children.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Genesis 3:15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I will put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enmity</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(hatred – hostility)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(Serpent – Satan)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(through whom the savior would come), And between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her seed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(descendent);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(seed of woman)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you on the head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(mortal wound - defeat), And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you</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(Satan) shall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bruise him on the heel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(non-mortal wound - raised to life – victory)."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Significant that the prophecy refers to 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seed of the woman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All biblical genealogies:  Father begetting a son thus raising each succeeding generation.</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But of course,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 child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born of a virgin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without the agency of a male father – hence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is the descendent of the woman</a:t>
            </a:r>
            <a:endParaRPr lang="en-US" b="1" u="sng" dirty="0"/>
          </a:p>
        </p:txBody>
      </p:sp>
    </p:spTree>
    <p:extLst>
      <p:ext uri="{BB962C8B-B14F-4D97-AF65-F5344CB8AC3E}">
        <p14:creationId xmlns:p14="http://schemas.microsoft.com/office/powerpoint/2010/main" val="3643391724"/>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73815" y="856357"/>
            <a:ext cx="11644370" cy="6001643"/>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spoke the law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to the Israelites,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people vowed obedience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In the same way,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Peter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the Apostles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spoke the </a:t>
            </a: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New Covenant</a:t>
            </a:r>
            <a:r>
              <a:rPr lang="en-US" sz="2400"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latin typeface="Times New Roman" panose="02020603050405020304" pitchFamily="18" charset="0"/>
                <a:ea typeface="Calibri" panose="020F0502020204030204" pitchFamily="34" charset="0"/>
                <a:cs typeface="Times New Roman" panose="02020603050405020304" pitchFamily="18" charset="0"/>
              </a:rPr>
              <a:t>to the people and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commanded them to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repent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Exodus 24:7 </a:t>
            </a:r>
            <a:r>
              <a:rPr lang="en-US" sz="2400" dirty="0">
                <a:latin typeface="Times New Roman" panose="02020603050405020304" pitchFamily="18" charset="0"/>
                <a:cs typeface="Times New Roman" panose="02020603050405020304" pitchFamily="18" charset="0"/>
              </a:rPr>
              <a:t> Then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(Moses) took the </a:t>
            </a:r>
            <a:r>
              <a:rPr lang="en-US" sz="2400" b="1" u="sng" dirty="0">
                <a:highlight>
                  <a:srgbClr val="FFFF00"/>
                </a:highlight>
                <a:latin typeface="Times New Roman" panose="02020603050405020304" pitchFamily="18" charset="0"/>
                <a:cs typeface="Times New Roman" panose="02020603050405020304" pitchFamily="18" charset="0"/>
              </a:rPr>
              <a:t>book of the covenant </a:t>
            </a:r>
            <a:r>
              <a:rPr lang="en-US" sz="2400" dirty="0">
                <a:latin typeface="Times New Roman" panose="02020603050405020304" pitchFamily="18" charset="0"/>
                <a:cs typeface="Times New Roman" panose="02020603050405020304" pitchFamily="18" charset="0"/>
              </a:rPr>
              <a:t>and </a:t>
            </a:r>
            <a:r>
              <a:rPr lang="en-US" sz="2400" b="1" u="sng" dirty="0">
                <a:highlight>
                  <a:srgbClr val="FFFF00"/>
                </a:highlight>
                <a:latin typeface="Times New Roman" panose="02020603050405020304" pitchFamily="18" charset="0"/>
                <a:cs typeface="Times New Roman" panose="02020603050405020304" pitchFamily="18" charset="0"/>
              </a:rPr>
              <a:t>read </a:t>
            </a:r>
            <a:r>
              <a:rPr lang="en-US" sz="2400" b="1" i="1" u="sng" dirty="0">
                <a:highlight>
                  <a:srgbClr val="FFFF00"/>
                </a:highlight>
                <a:latin typeface="Times New Roman" panose="02020603050405020304" pitchFamily="18" charset="0"/>
                <a:cs typeface="Times New Roman" panose="02020603050405020304" pitchFamily="18" charset="0"/>
              </a:rPr>
              <a:t>it</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in the </a:t>
            </a:r>
            <a:r>
              <a:rPr lang="en-US" sz="2400" b="1" u="sng" dirty="0">
                <a:highlight>
                  <a:srgbClr val="FFFF00"/>
                </a:highlight>
                <a:latin typeface="Times New Roman" panose="02020603050405020304" pitchFamily="18" charset="0"/>
                <a:cs typeface="Times New Roman" panose="02020603050405020304" pitchFamily="18" charset="0"/>
              </a:rPr>
              <a:t>hearing of the people</a:t>
            </a:r>
            <a:r>
              <a:rPr lang="en-US" sz="2400" dirty="0">
                <a:latin typeface="Times New Roman" panose="02020603050405020304" pitchFamily="18" charset="0"/>
                <a:cs typeface="Times New Roman" panose="02020603050405020304" pitchFamily="18" charset="0"/>
              </a:rPr>
              <a:t>; and they said, "All that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spoken </a:t>
            </a:r>
            <a:r>
              <a:rPr lang="en-US" sz="2400" b="1" u="sng" dirty="0">
                <a:highlight>
                  <a:srgbClr val="FFFF00"/>
                </a:highlight>
                <a:latin typeface="Times New Roman" panose="02020603050405020304" pitchFamily="18" charset="0"/>
                <a:cs typeface="Times New Roman" panose="02020603050405020304" pitchFamily="18" charset="0"/>
              </a:rPr>
              <a:t>we will do</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we will be obedient</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2:14, 22</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a:t>
            </a:r>
            <a:r>
              <a:rPr lang="en-US" sz="2400" b="1" u="sng" dirty="0">
                <a:highlight>
                  <a:srgbClr val="FFFF00"/>
                </a:highlight>
                <a:latin typeface="Times New Roman" panose="02020603050405020304" pitchFamily="18" charset="0"/>
                <a:cs typeface="Times New Roman" panose="02020603050405020304" pitchFamily="18" charset="0"/>
              </a:rPr>
              <a:t>let this be known to you and give heed to my words.</a:t>
            </a:r>
            <a:r>
              <a:rPr lang="en-US" sz="2400" dirty="0">
                <a:latin typeface="Times New Roman" panose="02020603050405020304" pitchFamily="18" charset="0"/>
                <a:cs typeface="Times New Roman" panose="02020603050405020304" pitchFamily="18" charset="0"/>
              </a:rPr>
              <a:t> …. </a:t>
            </a:r>
            <a:r>
              <a:rPr lang="en-US" sz="2400" baseline="30000" dirty="0">
                <a:latin typeface="Times New Roman" panose="02020603050405020304" pitchFamily="18" charset="0"/>
                <a:cs typeface="Times New Roman" panose="02020603050405020304" pitchFamily="18" charset="0"/>
              </a:rPr>
              <a:t>22 </a:t>
            </a:r>
            <a:r>
              <a:rPr lang="en-US" sz="2400" dirty="0">
                <a:latin typeface="Times New Roman" panose="02020603050405020304" pitchFamily="18" charset="0"/>
                <a:cs typeface="Times New Roman" panose="02020603050405020304" pitchFamily="18" charset="0"/>
              </a:rPr>
              <a:t> "Men of Israel, </a:t>
            </a:r>
            <a:r>
              <a:rPr lang="en-US" sz="2400" b="1" u="sng" dirty="0">
                <a:highlight>
                  <a:srgbClr val="FFFF00"/>
                </a:highlight>
                <a:latin typeface="Times New Roman" panose="02020603050405020304" pitchFamily="18" charset="0"/>
                <a:cs typeface="Times New Roman" panose="02020603050405020304" pitchFamily="18" charset="0"/>
              </a:rPr>
              <a:t>listen to these words</a:t>
            </a:r>
            <a:r>
              <a:rPr lang="en-US" sz="2400" dirty="0">
                <a:latin typeface="Times New Roman" panose="02020603050405020304" pitchFamily="18" charset="0"/>
                <a:cs typeface="Times New Roman" panose="02020603050405020304" pitchFamily="18" charset="0"/>
              </a:rPr>
              <a:t>: ….</a:t>
            </a:r>
          </a:p>
          <a:p>
            <a:pPr marL="228600"/>
            <a:endParaRPr lang="en-US" sz="2400" dirty="0">
              <a:latin typeface="Times New Roman" panose="02020603050405020304" pitchFamily="18"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02B182B-5F71-6818-4626-FD8406A0FE78}"/>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771170842"/>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222587" y="869821"/>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And as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Moses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sprinkles the people with both water and the blood of the covenant (Exodus 24:8, Hebrews 9:18-19),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apostles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likewise required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water</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and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blood</a:t>
            </a: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 at baptism</a:t>
            </a:r>
          </a:p>
          <a:p>
            <a:pPr marL="2286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Hebrews 9:18-19 </a:t>
            </a:r>
            <a:r>
              <a:rPr lang="en-US" sz="2400" dirty="0">
                <a:latin typeface="Times New Roman" panose="02020603050405020304" pitchFamily="18" charset="0"/>
                <a:cs typeface="Times New Roman" panose="02020603050405020304" pitchFamily="18" charset="0"/>
              </a:rPr>
              <a:t> Therefore even the first </a:t>
            </a:r>
            <a:r>
              <a:rPr lang="en-US" sz="2400" i="1" dirty="0">
                <a:latin typeface="Times New Roman" panose="02020603050405020304" pitchFamily="18" charset="0"/>
                <a:cs typeface="Times New Roman" panose="02020603050405020304" pitchFamily="18" charset="0"/>
              </a:rPr>
              <a:t>covenant</a:t>
            </a:r>
            <a:r>
              <a:rPr lang="en-US" sz="2400" dirty="0">
                <a:latin typeface="Times New Roman" panose="02020603050405020304" pitchFamily="18" charset="0"/>
                <a:cs typeface="Times New Roman" panose="02020603050405020304" pitchFamily="18" charset="0"/>
              </a:rPr>
              <a:t> was not inaugurated without blood.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19 </a:t>
            </a:r>
            <a:r>
              <a:rPr lang="en-US" sz="2400" dirty="0">
                <a:latin typeface="Times New Roman" panose="02020603050405020304" pitchFamily="18" charset="0"/>
                <a:cs typeface="Times New Roman" panose="02020603050405020304" pitchFamily="18" charset="0"/>
              </a:rPr>
              <a:t> (Moses) took the </a:t>
            </a:r>
            <a:r>
              <a:rPr lang="en-US" sz="2400" b="1" u="sng" dirty="0">
                <a:highlight>
                  <a:srgbClr val="FFFF00"/>
                </a:highlight>
                <a:latin typeface="Times New Roman" panose="02020603050405020304" pitchFamily="18" charset="0"/>
                <a:cs typeface="Times New Roman" panose="02020603050405020304" pitchFamily="18" charset="0"/>
              </a:rPr>
              <a:t>blood</a:t>
            </a:r>
            <a:r>
              <a:rPr lang="en-US" sz="2400" b="1" u="sng"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…with </a:t>
            </a:r>
            <a:r>
              <a:rPr lang="en-US" sz="2400" b="1" u="sng" dirty="0">
                <a:highlight>
                  <a:srgbClr val="FFFF00"/>
                </a:highlight>
                <a:latin typeface="Times New Roman" panose="02020603050405020304" pitchFamily="18" charset="0"/>
                <a:cs typeface="Times New Roman" panose="02020603050405020304" pitchFamily="18" charset="0"/>
              </a:rPr>
              <a:t>water</a:t>
            </a:r>
            <a:r>
              <a:rPr lang="en-US" sz="2400" dirty="0">
                <a:latin typeface="Times New Roman" panose="02020603050405020304" pitchFamily="18" charset="0"/>
                <a:cs typeface="Times New Roman" panose="02020603050405020304" pitchFamily="18" charset="0"/>
              </a:rPr>
              <a:t> and … and </a:t>
            </a:r>
            <a:r>
              <a:rPr lang="en-US" sz="2400" b="1" u="sng" dirty="0">
                <a:highlight>
                  <a:srgbClr val="FFFF00"/>
                </a:highlight>
                <a:latin typeface="Times New Roman" panose="02020603050405020304" pitchFamily="18" charset="0"/>
                <a:cs typeface="Times New Roman" panose="02020603050405020304" pitchFamily="18" charset="0"/>
              </a:rPr>
              <a:t>sprinkled both the book itself and all the people</a:t>
            </a:r>
            <a:r>
              <a:rPr lang="en-US" sz="2400" dirty="0">
                <a:latin typeface="Times New Roman" panose="02020603050405020304" pitchFamily="18" charset="0"/>
                <a:cs typeface="Times New Roman" panose="02020603050405020304" pitchFamily="18" charset="0"/>
              </a:rPr>
              <a:t>, </a:t>
            </a: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endParaRPr lang="en-US" sz="2400" b="1"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Acts 2:38 </a:t>
            </a:r>
            <a:r>
              <a:rPr lang="en-US" sz="2400" dirty="0">
                <a:latin typeface="Times New Roman" panose="02020603050405020304" pitchFamily="18" charset="0"/>
                <a:cs typeface="Times New Roman" panose="02020603050405020304" pitchFamily="18" charset="0"/>
              </a:rPr>
              <a:t>Peter </a:t>
            </a:r>
            <a:r>
              <a:rPr lang="en-US" sz="2400" i="1" dirty="0">
                <a:latin typeface="Times New Roman" panose="02020603050405020304" pitchFamily="18" charset="0"/>
                <a:cs typeface="Times New Roman" panose="02020603050405020304" pitchFamily="18" charset="0"/>
              </a:rPr>
              <a:t>said</a:t>
            </a:r>
            <a:r>
              <a:rPr lang="en-US" sz="2400" dirty="0">
                <a:latin typeface="Times New Roman" panose="02020603050405020304" pitchFamily="18" charset="0"/>
                <a:cs typeface="Times New Roman" panose="02020603050405020304" pitchFamily="18" charset="0"/>
              </a:rPr>
              <a:t> to them, "</a:t>
            </a:r>
            <a:r>
              <a:rPr lang="en-US" sz="2400" b="1" u="sng" dirty="0">
                <a:highlight>
                  <a:srgbClr val="FFFF00"/>
                </a:highlight>
                <a:latin typeface="Times New Roman" panose="02020603050405020304" pitchFamily="18" charset="0"/>
                <a:cs typeface="Times New Roman" panose="02020603050405020304" pitchFamily="18" charset="0"/>
              </a:rPr>
              <a:t>Repent</a:t>
            </a:r>
            <a:r>
              <a:rPr lang="en-US" sz="2400" dirty="0">
                <a:latin typeface="Times New Roman" panose="02020603050405020304" pitchFamily="18" charset="0"/>
                <a:cs typeface="Times New Roman" panose="02020603050405020304" pitchFamily="18" charset="0"/>
              </a:rPr>
              <a:t>, and each of you </a:t>
            </a:r>
            <a:r>
              <a:rPr lang="en-US" sz="2400" b="1" u="sng" dirty="0">
                <a:highlight>
                  <a:srgbClr val="FFFF00"/>
                </a:highlight>
                <a:latin typeface="Times New Roman" panose="02020603050405020304" pitchFamily="18" charset="0"/>
                <a:cs typeface="Times New Roman" panose="02020603050405020304" pitchFamily="18" charset="0"/>
              </a:rPr>
              <a:t>be baptized </a:t>
            </a:r>
            <a:r>
              <a:rPr lang="en-US" sz="2400" dirty="0">
                <a:latin typeface="Times New Roman" panose="02020603050405020304" pitchFamily="18" charset="0"/>
                <a:cs typeface="Times New Roman" panose="02020603050405020304" pitchFamily="18" charset="0"/>
              </a:rPr>
              <a:t>in the name of Jesus Christ </a:t>
            </a:r>
            <a:r>
              <a:rPr lang="en-US" sz="2400" b="1" u="sng" dirty="0">
                <a:highlight>
                  <a:srgbClr val="FFFF00"/>
                </a:highlight>
                <a:latin typeface="Times New Roman" panose="02020603050405020304" pitchFamily="18" charset="0"/>
                <a:cs typeface="Times New Roman" panose="02020603050405020304" pitchFamily="18" charset="0"/>
              </a:rPr>
              <a:t>for the forgiveness of your sins</a:t>
            </a:r>
            <a:r>
              <a:rPr lang="en-US" sz="2400" dirty="0">
                <a:latin typeface="Times New Roman" panose="02020603050405020304" pitchFamily="18" charset="0"/>
                <a:cs typeface="Times New Roman" panose="02020603050405020304" pitchFamily="18" charset="0"/>
              </a:rPr>
              <a:t>; ….</a:t>
            </a:r>
          </a:p>
          <a:p>
            <a:pPr marL="228600" marR="0">
              <a:spcBef>
                <a:spcPts val="0"/>
              </a:spcBef>
              <a:spcAft>
                <a:spcPts val="0"/>
              </a:spcAft>
            </a:pP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Ephesians 1:7 </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In Him </a:t>
            </a:r>
            <a:r>
              <a:rPr lang="en-US" sz="2400" dirty="0">
                <a:latin typeface="Times New Roman" panose="02020603050405020304" pitchFamily="18" charset="0"/>
                <a:cs typeface="Times New Roman" panose="02020603050405020304" pitchFamily="18" charset="0"/>
              </a:rPr>
              <a:t>we have redemption through </a:t>
            </a:r>
            <a:r>
              <a:rPr lang="en-US" sz="2400" b="1" u="sng" dirty="0">
                <a:highlight>
                  <a:srgbClr val="FFFF00"/>
                </a:highlight>
                <a:latin typeface="Times New Roman" panose="02020603050405020304" pitchFamily="18" charset="0"/>
                <a:cs typeface="Times New Roman" panose="02020603050405020304" pitchFamily="18" charset="0"/>
              </a:rPr>
              <a:t>His blood</a:t>
            </a:r>
            <a:r>
              <a:rPr lang="en-US" sz="2400" dirty="0">
                <a:latin typeface="Times New Roman" panose="02020603050405020304" pitchFamily="18" charset="0"/>
                <a:cs typeface="Times New Roman" panose="02020603050405020304" pitchFamily="18" charset="0"/>
              </a:rPr>
              <a:t>, the </a:t>
            </a:r>
            <a:r>
              <a:rPr lang="en-US" sz="2400" b="1" u="sng" dirty="0">
                <a:highlight>
                  <a:srgbClr val="FFFF00"/>
                </a:highlight>
                <a:latin typeface="Times New Roman" panose="02020603050405020304" pitchFamily="18" charset="0"/>
                <a:cs typeface="Times New Roman" panose="02020603050405020304" pitchFamily="18" charset="0"/>
              </a:rPr>
              <a:t>forgiveness of our trespasses</a:t>
            </a:r>
            <a:r>
              <a:rPr lang="en-US" sz="2400" dirty="0">
                <a:latin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F368E9D-794F-CE36-30DE-3D327B51C01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569630192"/>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370427"/>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Law of Moses – the First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Exodus 24:3-8 gives us the account when Moses inaugurated the 1</a:t>
            </a:r>
            <a:r>
              <a:rPr lang="en-US" sz="2400" baseline="30000" dirty="0">
                <a:effectLst/>
                <a:latin typeface="Times New Roman" panose="02020603050405020304" pitchFamily="18" charset="0"/>
                <a:ea typeface="Times New Roman" panose="02020603050405020304" pitchFamily="18" charset="0"/>
                <a:cs typeface="Times New Roman" panose="02020603050405020304" pitchFamily="18" charset="0"/>
              </a:rPr>
              <a:t>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covenant that God had given him on Mount Sinai when God gave Moses the words of the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24:3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offered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Moses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24:8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Hebrews 9:19  Moses sprinkled the people with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p>
          <a:p>
            <a:pPr marL="228600" marR="0">
              <a:spcBef>
                <a:spcPts val="0"/>
              </a:spcBef>
              <a:spcAft>
                <a:spcPts val="0"/>
              </a:spcAft>
            </a:pP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842113259"/>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7913" y="1074348"/>
            <a:ext cx="11644370" cy="406265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Inauguration of the New Covenant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To Summarize: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In the same way as with the Law of Moses, Acts chapter 2 gives us the account when the Apostles inaugurated the New Covenant that God had given them on Mount Zion when God gave them the words of the gospel – the Law of Christ: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Matthew 26-28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Jesus offered himself as a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2:1-38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Apostles spoke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the law of the New Covenant to the people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vowed obedience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to the God’s law (command to repent).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Acts 2:38-41, Ephesians 1:7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people received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blood and water</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baptism</a:t>
            </a:r>
            <a:endParaRPr lang="en-US" sz="2000" b="1" u="sng" dirty="0">
              <a:latin typeface="Times New Roman" panose="02020603050405020304" pitchFamily="18" charset="0"/>
              <a:ea typeface="Times New Roman" panose="02020603050405020304" pitchFamily="18"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239311492"/>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84113" y="750498"/>
            <a:ext cx="11644370" cy="594008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Consecration of the Priests under the Old Law of Moses</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Old Law is a shadow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good things to come, i.e.,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prophetic figures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New Covenant – a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tutor</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to lead us to Christ. Hebrews 8:5; 9:11; Galatians 3:24</a:t>
            </a:r>
          </a:p>
          <a:p>
            <a:pPr marL="1028700" lvl="1" indent="-342900">
              <a:buFont typeface="Arial" panose="020B0604020202020204" pitchFamily="34" charset="0"/>
              <a:buChar char="•"/>
            </a:pPr>
            <a:r>
              <a:rPr lang="en-US" sz="2400" dirty="0">
                <a:latin typeface="Times New Roman" panose="02020603050405020304" pitchFamily="18" charset="0"/>
                <a:ea typeface="Calibri" panose="020F0502020204030204" pitchFamily="34" charset="0"/>
                <a:cs typeface="Times New Roman" panose="02020603050405020304" pitchFamily="18" charset="0"/>
              </a:rPr>
              <a:t>Old Law: God appointed High Priests to minister to him in Most Holy Place</a:t>
            </a:r>
          </a:p>
          <a:p>
            <a:pPr marL="1028700" lvl="1" indent="-342900">
              <a:buFont typeface="Arial" panose="020B0604020202020204" pitchFamily="34" charset="0"/>
              <a:buChar char="•"/>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Old Law: God appointed Priests to minister to </a:t>
            </a:r>
            <a:r>
              <a:rPr lang="en-US" sz="2400" dirty="0">
                <a:latin typeface="Times New Roman" panose="02020603050405020304" pitchFamily="18" charset="0"/>
                <a:ea typeface="Calibri" panose="020F0502020204030204" pitchFamily="34" charset="0"/>
                <a:cs typeface="Times New Roman" panose="02020603050405020304" pitchFamily="18" charset="0"/>
              </a:rPr>
              <a:t>Him in the Holy Place</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latin typeface="Times New Roman" panose="02020603050405020304" pitchFamily="18" charset="0"/>
                <a:ea typeface="Calibri" panose="020F0502020204030204" pitchFamily="34" charset="0"/>
                <a:cs typeface="Times New Roman" panose="02020603050405020304" pitchFamily="18" charset="0"/>
              </a:rPr>
              <a:t>Under the New Covenant</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Christ the Son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is the eternal </a:t>
            </a:r>
            <a:r>
              <a:rPr lang="en-US" sz="2400" b="1" dirty="0">
                <a:latin typeface="Times New Roman" panose="02020603050405020304" pitchFamily="18" charset="0"/>
                <a:ea typeface="Calibri" panose="020F0502020204030204" pitchFamily="34" charset="0"/>
                <a:cs typeface="Times New Roman" panose="02020603050405020304" pitchFamily="18" charset="0"/>
              </a:rPr>
              <a:t>King and 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igh Priest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Hebrews 2:17; 3:1; 4:14</a:t>
            </a:r>
          </a:p>
          <a:p>
            <a:pPr marL="1028700" lvl="1" indent="-342900">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The other Sons of God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are an eternal </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Royal 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1 Peter 2:9</a:t>
            </a:r>
          </a:p>
          <a:p>
            <a:pPr marL="571500" marR="0" indent="-342900">
              <a:spcBef>
                <a:spcPts val="0"/>
              </a:spcBef>
              <a:spcAft>
                <a:spcPts val="0"/>
              </a:spcAft>
              <a:buFont typeface="Arial" panose="020B0604020202020204" pitchFamily="34" charset="0"/>
              <a:buChar char="•"/>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the Old Law “Shadow” and “Tutor” reveals to us:</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571500" marR="0" indent="-342900">
              <a:spcBef>
                <a:spcPts val="0"/>
              </a:spcBef>
              <a:spcAft>
                <a:spcPts val="0"/>
              </a:spcAft>
              <a:buFont typeface="Arial" panose="020B0604020202020204" pitchFamily="34" charset="0"/>
              <a:buChar char="•"/>
            </a:pP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Consecration</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consecration under the New Covenant</a:t>
            </a:r>
          </a:p>
          <a:p>
            <a:pPr marL="571500" marR="0" indent="-342900">
              <a:spcBef>
                <a:spcPts val="0"/>
              </a:spcBef>
              <a:spcAft>
                <a:spcPts val="0"/>
              </a:spcAft>
              <a:buFont typeface="Arial" panose="020B0604020202020204" pitchFamily="34" charset="0"/>
              <a:buChar char="•"/>
            </a:pPr>
            <a:r>
              <a:rPr lang="en-US" sz="2400" b="1" dirty="0">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Practices</a:t>
            </a:r>
            <a:r>
              <a:rPr lang="en-US" sz="2400" dirty="0">
                <a:latin typeface="Times New Roman" panose="02020603050405020304" pitchFamily="18" charset="0"/>
                <a:ea typeface="Calibri" panose="020F0502020204030204" pitchFamily="34" charset="0"/>
                <a:cs typeface="Times New Roman" panose="02020603050405020304" pitchFamily="18" charset="0"/>
              </a:rPr>
              <a:t> of the High Priest and priests – figures of practice under the New Covenant</a:t>
            </a: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E628A4D-1354-4C08-4861-CBCAC99F6D8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1590823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416868"/>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Under the Old Law, there was the appointment of a high priest – the first being Aaron.  </a:t>
            </a:r>
          </a:p>
          <a:p>
            <a:pPr marL="171450" marR="0">
              <a:spcBef>
                <a:spcPts val="0"/>
              </a:spcBef>
              <a:spcAft>
                <a:spcPts val="0"/>
              </a:spcAft>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high priest was the </a:t>
            </a: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only priest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who could enter into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inner chamber of the tabernacle</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 called the Most Holy Place  - the </a:t>
            </a:r>
            <a:r>
              <a:rPr lang="en-US" sz="28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figure of heaven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(Hebrews 9:24).  </a:t>
            </a:r>
          </a:p>
          <a:p>
            <a:pPr marL="457200" marR="0" indent="-285750">
              <a:spcBef>
                <a:spcPts val="0"/>
              </a:spcBef>
              <a:spcAft>
                <a:spcPts val="0"/>
              </a:spcAft>
              <a:buFont typeface="Arial" panose="020B0604020202020204" pitchFamily="34" charset="0"/>
              <a:buChar char="•"/>
            </a:pPr>
            <a:endParaRPr lang="en-US" sz="2800" dirty="0">
              <a:latin typeface="Times New Roman" panose="02020603050405020304" pitchFamily="18" charset="0"/>
              <a:ea typeface="Calibri" panose="020F0502020204030204" pitchFamily="34" charset="0"/>
              <a:cs typeface="Times New Roman" panose="02020603050405020304" pitchFamily="18" charset="0"/>
            </a:endParaRPr>
          </a:p>
          <a:p>
            <a:pPr marL="457200" marR="0" indent="-285750">
              <a:spcBef>
                <a:spcPts val="0"/>
              </a:spcBef>
              <a:spcAft>
                <a:spcPts val="0"/>
              </a:spcAft>
              <a:buFont typeface="Arial" panose="020B0604020202020204" pitchFamily="34" charset="0"/>
              <a:buChar char="•"/>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Here is where the </a:t>
            </a: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ark of the covenant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was placed and where the </a:t>
            </a: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presence of God dwelt</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t>
            </a:r>
          </a:p>
          <a:p>
            <a:pPr marL="457200" marR="0" indent="-285750">
              <a:spcBef>
                <a:spcPts val="0"/>
              </a:spcBef>
              <a:spcAft>
                <a:spcPts val="0"/>
              </a:spcAft>
              <a:buFont typeface="Arial" panose="020B0604020202020204" pitchFamily="34" charset="0"/>
              <a:buChar char="•"/>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2310124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89984" y="769548"/>
            <a:ext cx="11644370" cy="5539978"/>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171450" marR="0">
              <a:spcBef>
                <a:spcPts val="0"/>
              </a:spcBef>
              <a:spcAft>
                <a:spcPts val="0"/>
              </a:spcAft>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Jesus Christ is now our great high priest</a:t>
            </a:r>
          </a:p>
          <a:p>
            <a:pPr marL="228600" marR="0">
              <a:spcBef>
                <a:spcPts val="0"/>
              </a:spcBef>
              <a:spcAft>
                <a:spcPts val="0"/>
              </a:spcAft>
            </a:pP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4:14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Therefore, since we have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great high priest</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who has passed through the </a:t>
            </a:r>
            <a:r>
              <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heavens</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(pre-figured by Most Holy Place in the Tabernacle),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Jesus the Son of God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let us hold fast our confession.   </a:t>
            </a: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Hebrews 9:24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For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did not enter a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holy place made with hands, a </a:t>
            </a:r>
            <a:r>
              <a:rPr lang="en-US" sz="2400" b="1" i="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mere</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copy</a:t>
            </a:r>
            <a:r>
              <a:rPr lang="en-US" sz="2400"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of the true one, but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into heaven itself</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now to appear in the presence of God for us;</a:t>
            </a:r>
          </a:p>
          <a:p>
            <a:pPr marL="457200" marR="0">
              <a:spcBef>
                <a:spcPts val="0"/>
              </a:spcBef>
              <a:spcAft>
                <a:spcPts val="0"/>
              </a:spcAf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5:8-10 </a:t>
            </a:r>
            <a:r>
              <a:rPr lang="en-US" sz="2400" dirty="0">
                <a:latin typeface="Times New Roman" panose="02020603050405020304" pitchFamily="18" charset="0"/>
                <a:cs typeface="Times New Roman" panose="02020603050405020304" pitchFamily="18" charset="0"/>
              </a:rPr>
              <a:t>Although </a:t>
            </a:r>
            <a:r>
              <a:rPr lang="en-US" sz="2400" b="1" u="sng" dirty="0">
                <a:highlight>
                  <a:srgbClr val="FFFF00"/>
                </a:highlight>
                <a:latin typeface="Times New Roman" panose="02020603050405020304" pitchFamily="18" charset="0"/>
                <a:cs typeface="Times New Roman" panose="02020603050405020304" pitchFamily="18" charset="0"/>
              </a:rPr>
              <a:t>He</a:t>
            </a:r>
            <a:r>
              <a:rPr lang="en-US" sz="2400" dirty="0">
                <a:latin typeface="Times New Roman" panose="02020603050405020304" pitchFamily="18" charset="0"/>
                <a:cs typeface="Times New Roman" panose="02020603050405020304" pitchFamily="18" charset="0"/>
              </a:rPr>
              <a:t> (Jesus) was a Son, ….He became to all those who obey Him the source of eternal salvation, </a:t>
            </a:r>
            <a:r>
              <a:rPr lang="en-US" sz="2400" baseline="30000" dirty="0">
                <a:latin typeface="Times New Roman" panose="02020603050405020304" pitchFamily="18" charset="0"/>
                <a:cs typeface="Times New Roman" panose="02020603050405020304" pitchFamily="18" charset="0"/>
              </a:rPr>
              <a:t>10 </a:t>
            </a:r>
            <a:r>
              <a:rPr lang="en-US" sz="2400" dirty="0">
                <a:latin typeface="Times New Roman" panose="02020603050405020304" pitchFamily="18" charset="0"/>
                <a:cs typeface="Times New Roman" panose="02020603050405020304" pitchFamily="18" charset="0"/>
              </a:rPr>
              <a:t> being designated by God as a </a:t>
            </a:r>
            <a:r>
              <a:rPr lang="en-US" sz="2400" b="1" u="sng" dirty="0">
                <a:highlight>
                  <a:srgbClr val="FFFF00"/>
                </a:highlight>
                <a:latin typeface="Times New Roman" panose="02020603050405020304" pitchFamily="18" charset="0"/>
                <a:cs typeface="Times New Roman" panose="02020603050405020304" pitchFamily="18" charset="0"/>
              </a:rPr>
              <a:t>high priest according to the order of Melchizedek</a:t>
            </a:r>
            <a:r>
              <a:rPr lang="en-US" sz="2400" dirty="0">
                <a:latin typeface="Times New Roman" panose="02020603050405020304" pitchFamily="18" charset="0"/>
                <a:cs typeface="Times New Roman" panose="02020603050405020304" pitchFamily="18" charset="0"/>
              </a:rPr>
              <a:t>. (Both Priest and King)</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F46EFF29-7826-01B9-3C68-7AFFF0F5046C}"/>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588149412"/>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2055" y="907007"/>
            <a:ext cx="11644370" cy="510909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In addition to the high priest under the Old Law:</a:t>
            </a:r>
          </a:p>
          <a:p>
            <a:pPr marL="0" marR="0">
              <a:spcBef>
                <a:spcPts val="0"/>
              </a:spcBef>
              <a:spcAft>
                <a:spcPts val="0"/>
              </a:spcAft>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sons of Aaron were consecrated to be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 who served in the outer chamber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of the tabernacle called the Holy Place</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The outer chamber is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prophetic figure of the church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Aaronical priesthood is a prophetic figure of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who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we are as the children of God</a:t>
            </a:r>
          </a:p>
          <a:p>
            <a:pPr marR="0">
              <a:spcBef>
                <a:spcPts val="0"/>
              </a:spcBef>
              <a:spcAft>
                <a:spcPts val="0"/>
              </a:spcAft>
              <a:tabLst>
                <a:tab pos="0" algn="l"/>
              </a:tabLst>
            </a:pP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285750" marR="0" indent="-28575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We are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priests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err="1">
                <a:effectLst/>
                <a:latin typeface="Times New Roman" panose="02020603050405020304" pitchFamily="18" charset="0"/>
                <a:ea typeface="Times New Roman" panose="02020603050405020304" pitchFamily="18" charset="0"/>
                <a:cs typeface="Times New Roman" panose="02020603050405020304" pitchFamily="18" charset="0"/>
              </a:rPr>
              <a:t>Aaro’s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sons) who minister in the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church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(outer chamber) to serve God.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85750" marR="0">
              <a:spcBef>
                <a:spcPts val="0"/>
              </a:spcBef>
              <a:spcAft>
                <a:spcPts val="0"/>
              </a:spcAft>
              <a:tabLst>
                <a:tab pos="285750" algn="l"/>
              </a:tabLs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1 Peter 2:9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But you are </a:t>
            </a:r>
            <a:r>
              <a:rPr lang="en-US" sz="2400" cap="small" dirty="0">
                <a:effectLst/>
                <a:latin typeface="Times New Roman" panose="02020603050405020304" pitchFamily="18" charset="0"/>
                <a:ea typeface="Calibri" panose="020F0502020204030204" pitchFamily="34" charset="0"/>
                <a:cs typeface="Times New Roman" panose="02020603050405020304" pitchFamily="18" charset="0"/>
              </a:rPr>
              <a:t>A CHOSEN RACE</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 royal </a:t>
            </a:r>
            <a:r>
              <a:rPr lang="en-US" sz="2400" b="1" u="sng" cap="small"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PRIESTHOOD</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(kings and priests)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1C3D0C1C-107C-515D-F69D-85897F2A1635}"/>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1797710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247864"/>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Under the Old Law, both the High Priest and the other priests were consecrated by:</a:t>
            </a:r>
          </a:p>
          <a:p>
            <a:pPr marL="285750" marR="0" indent="-28575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Sacrifices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death)</a:t>
            </a:r>
          </a:p>
          <a:p>
            <a:pPr marL="285750" marR="0" indent="-285750">
              <a:spcBef>
                <a:spcPts val="0"/>
              </a:spcBef>
              <a:spcAft>
                <a:spcPts val="0"/>
              </a:spcAft>
              <a:buFont typeface="Arial" panose="020B0604020202020204" pitchFamily="34" charset="0"/>
              <a:buChar cha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(Christ’s blood)</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W</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ater Cleansing</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p>
          <a:p>
            <a:pPr marL="285750" marR="0" indent="-285750">
              <a:spcBef>
                <a:spcPts val="0"/>
              </a:spcBef>
              <a:spcAft>
                <a:spcPts val="0"/>
              </a:spcAft>
              <a:buFont typeface="Arial" panose="020B0604020202020204" pitchFamily="34" charset="0"/>
              <a:buChar char="•"/>
              <a:tabLst>
                <a:tab pos="0" algn="l"/>
              </a:tabLst>
            </a:pP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A</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nointing of fragrant oil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(Anointing of the Holy Spirit).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29:4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Aaron and his sons were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washed with water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marL="342900" marR="0" indent="-342900">
              <a:spcBef>
                <a:spcPts val="0"/>
              </a:spcBef>
              <a:spcAft>
                <a:spcPts val="0"/>
              </a:spcAft>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washing by water is the prophetic figures of baptism</a:t>
            </a:r>
          </a:p>
          <a:p>
            <a:pPr marL="342900" marR="0" indent="-342900">
              <a:spcBef>
                <a:spcPts val="0"/>
              </a:spcBef>
              <a:spcAft>
                <a:spcPts val="0"/>
              </a:spcAft>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R</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equired of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Jesus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High Priest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the other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sons of God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who are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royal priesthood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p>
          <a:p>
            <a:pPr marL="0" marR="0">
              <a:spcBef>
                <a:spcPts val="0"/>
              </a:spcBef>
              <a:spcAft>
                <a:spcPts val="0"/>
              </a:spcAft>
              <a:tabLst>
                <a:tab pos="0" algn="l"/>
              </a:tabLst>
            </a:pP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29:11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Animal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sacrifices offered </a:t>
            </a:r>
          </a:p>
          <a:p>
            <a:pPr marL="342900" indent="-342900">
              <a:buFont typeface="Arial" panose="020B0604020202020204" pitchFamily="34" charset="0"/>
              <a:buChar char="•"/>
              <a:tabLst>
                <a:tab pos="0" algn="l"/>
              </a:tabLs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Prophetic figure of Jesus Christ’s perfect sacrifice</a:t>
            </a:r>
          </a:p>
          <a:p>
            <a:pPr marL="342900" indent="-342900">
              <a:buFont typeface="Arial" panose="020B0604020202020204" pitchFamily="34" charset="0"/>
              <a:buChar cha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Takes away all sins for all time and all men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in 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0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36699617"/>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49408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Exodus 29:7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Aaron was 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with the anointing oil.  Psalms 133:2 states that it was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copiously poured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on him</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endParaRPr lang="en-US" sz="2400" b="1"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Psalm 133:1-2</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Behold, how good and how pleasant it is For brothers to dwell together in unity! </a:t>
            </a:r>
            <a:r>
              <a:rPr lang="en-US" sz="240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2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It is like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precious oil</a:t>
            </a:r>
            <a:r>
              <a:rPr lang="en-US" sz="240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head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down upon 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Even</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Aaron's beard</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Coming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down upon the edge of his robes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p>
          <a:p>
            <a:pPr lvl="1">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30:25 </a:t>
            </a:r>
            <a:r>
              <a:rPr lang="en-US" sz="2400" dirty="0">
                <a:latin typeface="Times New Roman" panose="02020603050405020304" pitchFamily="18" charset="0"/>
                <a:cs typeface="Times New Roman" panose="02020603050405020304" pitchFamily="18" charset="0"/>
              </a:rPr>
              <a:t> "You shall make of these (myrrh, cinnamon, cane, cassia, olive oil)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 perfume mixture, the work of a perfumer; it shall be a </a:t>
            </a:r>
            <a:r>
              <a:rPr lang="en-US" sz="2400" b="1" u="sng" dirty="0">
                <a:highlight>
                  <a:srgbClr val="FFFF00"/>
                </a:highlight>
                <a:latin typeface="Times New Roman" panose="02020603050405020304" pitchFamily="18" charset="0"/>
                <a:cs typeface="Times New Roman" panose="02020603050405020304" pitchFamily="18" charset="0"/>
              </a:rPr>
              <a:t>holy anointing oil</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cs typeface="Times New Roman" panose="02020603050405020304" pitchFamily="18" charset="0"/>
            </a:endParaRPr>
          </a:p>
          <a:p>
            <a:pPr lvl="1"/>
            <a:r>
              <a:rPr lang="en-US" sz="2400" b="1" dirty="0">
                <a:latin typeface="Times New Roman" panose="02020603050405020304" pitchFamily="18" charset="0"/>
                <a:cs typeface="Times New Roman" panose="02020603050405020304" pitchFamily="18" charset="0"/>
              </a:rPr>
              <a:t>Exodus 30:30</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"You shall </a:t>
            </a:r>
            <a:r>
              <a:rPr lang="en-US" sz="2400" b="1" u="sng" dirty="0">
                <a:highlight>
                  <a:srgbClr val="FFFF00"/>
                </a:highlight>
                <a:latin typeface="Times New Roman" panose="02020603050405020304" pitchFamily="18" charset="0"/>
                <a:cs typeface="Times New Roman" panose="02020603050405020304" pitchFamily="18" charset="0"/>
              </a:rPr>
              <a:t>anoint Aaron and his sons</a:t>
            </a:r>
            <a:r>
              <a:rPr lang="en-US" sz="2400" dirty="0">
                <a:latin typeface="Times New Roman" panose="02020603050405020304" pitchFamily="18" charset="0"/>
                <a:cs typeface="Times New Roman" panose="02020603050405020304" pitchFamily="18" charset="0"/>
              </a:rPr>
              <a:t>, and </a:t>
            </a:r>
            <a:r>
              <a:rPr lang="en-US" sz="2400" b="1" u="sng" dirty="0">
                <a:highlight>
                  <a:srgbClr val="FFFF00"/>
                </a:highlight>
                <a:latin typeface="Times New Roman" panose="02020603050405020304" pitchFamily="18" charset="0"/>
                <a:cs typeface="Times New Roman" panose="02020603050405020304" pitchFamily="18" charset="0"/>
              </a:rPr>
              <a:t>consecrate</a:t>
            </a:r>
            <a:r>
              <a:rPr lang="en-US" sz="2400" dirty="0">
                <a:latin typeface="Times New Roman" panose="02020603050405020304" pitchFamily="18" charset="0"/>
                <a:cs typeface="Times New Roman" panose="02020603050405020304" pitchFamily="18" charset="0"/>
              </a:rPr>
              <a:t> them, </a:t>
            </a:r>
            <a:r>
              <a:rPr lang="en-US" sz="2400" dirty="0">
                <a:highlight>
                  <a:srgbClr val="FFFF00"/>
                </a:highlight>
                <a:latin typeface="Times New Roman" panose="02020603050405020304" pitchFamily="18" charset="0"/>
                <a:cs typeface="Times New Roman" panose="02020603050405020304" pitchFamily="18" charset="0"/>
              </a:rPr>
              <a:t>that </a:t>
            </a:r>
            <a:r>
              <a:rPr lang="en-US" sz="2400" b="1" u="sng" dirty="0">
                <a:highlight>
                  <a:srgbClr val="FFFF00"/>
                </a:highlight>
                <a:latin typeface="Times New Roman" panose="02020603050405020304" pitchFamily="18" charset="0"/>
                <a:cs typeface="Times New Roman" panose="02020603050405020304" pitchFamily="18" charset="0"/>
              </a:rPr>
              <a:t>they may minister as priests to Me</a:t>
            </a:r>
            <a:r>
              <a:rPr lang="en-US" sz="2400" dirty="0">
                <a:latin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br>
              <a:rPr lang="en-US" sz="2000" dirty="0"/>
            </a:br>
            <a:endParaRPr lang="en-US" sz="2000" dirty="0"/>
          </a:p>
          <a:p>
            <a:pPr>
              <a:tabLst>
                <a:tab pos="0" algn="l"/>
              </a:tabLst>
            </a:pPr>
            <a:endParaRPr lang="en-US" sz="2000" dirty="0">
              <a:effectLst/>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tabLst>
                <a:tab pos="0" algn="l"/>
              </a:tabLst>
            </a:pPr>
            <a:endParaRPr lang="en-US" sz="20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2019575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Physical Realm - The Rise and Fall of Kingdoms</a:t>
            </a:r>
          </a:p>
        </p:txBody>
      </p:sp>
      <p:sp>
        <p:nvSpPr>
          <p:cNvPr id="2" name="TextBox 1">
            <a:extLst>
              <a:ext uri="{FF2B5EF4-FFF2-40B4-BE49-F238E27FC236}">
                <a16:creationId xmlns:a16="http://schemas.microsoft.com/office/drawing/2014/main" id="{5A6299C1-9016-7915-C757-0578CF9F417C}"/>
              </a:ext>
            </a:extLst>
          </p:cNvPr>
          <p:cNvSpPr txBox="1"/>
          <p:nvPr/>
        </p:nvSpPr>
        <p:spPr>
          <a:xfrm>
            <a:off x="115200" y="991827"/>
            <a:ext cx="11927388" cy="3416320"/>
          </a:xfrm>
          <a:prstGeom prst="rect">
            <a:avLst/>
          </a:prstGeom>
          <a:noFill/>
        </p:spPr>
        <p:txBody>
          <a:bodyPr wrap="square" rtlCol="0">
            <a:spAutoFit/>
          </a:bodyPr>
          <a:lstStyle/>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seed of woman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3:15) – over time/generations -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(Gen11:26)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Abraham</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21:2-3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 of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(Rom 9:7; Gal 4:28),</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Isaac</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was born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(Gen 25:26),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Jacob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(Israel) was born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(Gen 29-30)</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12 tribes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(Exo 19:6).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Israel</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the Messiah -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Jesus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(Matt 1:1-16)</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Through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Christ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God raised up His sons (Eph 1:5) –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children of the promise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(Gal 4:28)</a:t>
            </a:r>
          </a:p>
          <a:p>
            <a:pPr marL="0" marR="0">
              <a:spcBef>
                <a:spcPts val="0"/>
              </a:spcBef>
              <a:spcAft>
                <a:spcPts val="0"/>
              </a:spcAft>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Through the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God’ sons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(Christ &amp; sons of God) – God built </a:t>
            </a:r>
            <a:r>
              <a:rPr lang="en-US" sz="2400" b="1" dirty="0">
                <a:latin typeface="Times New Roman" panose="02020603050405020304" pitchFamily="18" charset="0"/>
                <a:ea typeface="Times New Roman" panose="02020603050405020304" pitchFamily="18" charset="0"/>
                <a:cs typeface="Times New Roman" panose="02020603050405020304" pitchFamily="18" charset="0"/>
              </a:rPr>
              <a:t>Christ’s church </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(1 Ptr 2:5)</a:t>
            </a: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Church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is the </a:t>
            </a: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Kingdom of Christ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(Col 1:13-14)</a:t>
            </a:r>
          </a:p>
        </p:txBody>
      </p:sp>
      <p:cxnSp>
        <p:nvCxnSpPr>
          <p:cNvPr id="5" name="Straight Arrow Connector 4">
            <a:extLst>
              <a:ext uri="{FF2B5EF4-FFF2-40B4-BE49-F238E27FC236}">
                <a16:creationId xmlns:a16="http://schemas.microsoft.com/office/drawing/2014/main" id="{6B59E1F1-6103-C7D2-5E7E-72DD57C664D1}"/>
              </a:ext>
            </a:extLst>
          </p:cNvPr>
          <p:cNvCxnSpPr>
            <a:cxnSpLocks/>
          </p:cNvCxnSpPr>
          <p:nvPr/>
        </p:nvCxnSpPr>
        <p:spPr>
          <a:xfrm flipH="1">
            <a:off x="11145982" y="3428999"/>
            <a:ext cx="712418" cy="1"/>
          </a:xfrm>
          <a:prstGeom prst="straightConnector1">
            <a:avLst/>
          </a:prstGeom>
          <a:ln w="38100">
            <a:solidFill>
              <a:srgbClr val="FF0000"/>
            </a:solidFill>
            <a:tailEnd type="triangle"/>
          </a:ln>
        </p:spPr>
        <p:style>
          <a:lnRef idx="1">
            <a:schemeClr val="dk1"/>
          </a:lnRef>
          <a:fillRef idx="0">
            <a:schemeClr val="dk1"/>
          </a:fillRef>
          <a:effectRef idx="0">
            <a:schemeClr val="dk1"/>
          </a:effectRef>
          <a:fontRef idx="minor">
            <a:schemeClr val="tx1"/>
          </a:fontRef>
        </p:style>
      </p:cxnSp>
      <p:cxnSp>
        <p:nvCxnSpPr>
          <p:cNvPr id="7" name="Straight Arrow Connector 6">
            <a:extLst>
              <a:ext uri="{FF2B5EF4-FFF2-40B4-BE49-F238E27FC236}">
                <a16:creationId xmlns:a16="http://schemas.microsoft.com/office/drawing/2014/main" id="{5981BD46-981D-7D1C-A273-2C03B6503507}"/>
              </a:ext>
            </a:extLst>
          </p:cNvPr>
          <p:cNvCxnSpPr>
            <a:cxnSpLocks/>
          </p:cNvCxnSpPr>
          <p:nvPr/>
        </p:nvCxnSpPr>
        <p:spPr>
          <a:xfrm flipH="1">
            <a:off x="11035145" y="1580073"/>
            <a:ext cx="781131" cy="0"/>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4131E82-5A19-6F1C-0FC1-E76CDFB63BC4}"/>
              </a:ext>
            </a:extLst>
          </p:cNvPr>
          <p:cNvCxnSpPr>
            <a:cxnSpLocks/>
          </p:cNvCxnSpPr>
          <p:nvPr/>
        </p:nvCxnSpPr>
        <p:spPr>
          <a:xfrm>
            <a:off x="11816276" y="1580073"/>
            <a:ext cx="0" cy="1848926"/>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02339365"/>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6370975"/>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As Aaron is the physical High Priest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with the oil</a:t>
            </a:r>
            <a:r>
              <a:rPr lang="en-US" sz="2400" dirty="0">
                <a:latin typeface="Times New Roman" panose="02020603050405020304" pitchFamily="18" charset="0"/>
                <a:ea typeface="Times New Roman" panose="02020603050405020304" pitchFamily="18" charset="0"/>
                <a:cs typeface="Times New Roman" panose="02020603050405020304" pitchFamily="18" charset="0"/>
              </a:rPr>
              <a:t>, it is prophetic of Jesus Christ who is the eternal High Priest who is </a:t>
            </a:r>
            <a:r>
              <a:rPr lang="en-US" sz="2400" b="1" u="sng" dirty="0">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with the Holy Spirit</a:t>
            </a:r>
            <a:endPar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kern="0" dirty="0">
                <a:effectLst/>
                <a:latin typeface="Times New Roman" panose="02020603050405020304" pitchFamily="18" charset="0"/>
                <a:ea typeface="Times New Roman" panose="02020603050405020304" pitchFamily="18" charset="0"/>
                <a:cs typeface="Times New Roman" panose="02020603050405020304" pitchFamily="18" charset="0"/>
              </a:rPr>
              <a:t>Psalm 45:6-7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(God speaking) Your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throne</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O God</a:t>
            </a:r>
            <a:r>
              <a:rPr lang="en-US" sz="2400" b="1" kern="0" dirty="0">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is forever and ever; A scepter of uprightness is the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scepter of Your kingdom</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(church). </a:t>
            </a:r>
            <a:r>
              <a:rPr lang="en-US" sz="2400" kern="0" baseline="30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7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 Therefore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God, Your God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(Jehovah God our Father),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has </a:t>
            </a:r>
            <a:r>
              <a:rPr lang="en-US" sz="2400" b="1" u="sng" kern="0"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You</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 (Jesus) </a:t>
            </a:r>
            <a:r>
              <a:rPr lang="en-US" sz="2400" b="1" u="sng" kern="0" dirty="0">
                <a:effectLst/>
                <a:latin typeface="Times New Roman" panose="02020603050405020304" pitchFamily="18" charset="0"/>
                <a:ea typeface="Times New Roman" panose="02020603050405020304" pitchFamily="18" charset="0"/>
                <a:cs typeface="Times New Roman" panose="02020603050405020304" pitchFamily="18" charset="0"/>
              </a:rPr>
              <a:t>With the oil </a:t>
            </a:r>
            <a:r>
              <a:rPr lang="en-US" sz="2400" kern="0" dirty="0">
                <a:effectLst/>
                <a:latin typeface="Times New Roman" panose="02020603050405020304" pitchFamily="18" charset="0"/>
                <a:ea typeface="Times New Roman" panose="02020603050405020304" pitchFamily="18" charset="0"/>
                <a:cs typeface="Times New Roman" panose="02020603050405020304" pitchFamily="18" charset="0"/>
              </a:rPr>
              <a:t>of joy above Your fellows. </a:t>
            </a:r>
          </a:p>
          <a:p>
            <a:pPr lvl="1">
              <a:tabLst>
                <a:tab pos="0" algn="l"/>
              </a:tabLst>
            </a:pPr>
            <a:endParaRPr lang="en-US" sz="2400" kern="0" dirty="0">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Hebrews 1:8-9</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But </a:t>
            </a:r>
            <a:r>
              <a:rPr lang="en-US" sz="2400" b="1" u="sng" dirty="0">
                <a:highlight>
                  <a:srgbClr val="FFFF00"/>
                </a:highlight>
                <a:latin typeface="Times New Roman" panose="02020603050405020304" pitchFamily="18" charset="0"/>
                <a:cs typeface="Times New Roman" panose="02020603050405020304" pitchFamily="18" charset="0"/>
              </a:rPr>
              <a:t>of the Son </a:t>
            </a:r>
            <a:r>
              <a:rPr lang="en-US" sz="2400" i="1" dirty="0">
                <a:latin typeface="Times New Roman" panose="02020603050405020304" pitchFamily="18" charset="0"/>
                <a:cs typeface="Times New Roman" panose="02020603050405020304" pitchFamily="18" charset="0"/>
              </a:rPr>
              <a:t>He says,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THRONE</a:t>
            </a:r>
            <a:r>
              <a:rPr lang="en-US" sz="2400" dirty="0">
                <a:latin typeface="Times New Roman" panose="02020603050405020304" pitchFamily="18" charset="0"/>
                <a:cs typeface="Times New Roman" panose="02020603050405020304" pitchFamily="18" charset="0"/>
              </a:rPr>
              <a:t>, O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IS </a:t>
            </a:r>
            <a:r>
              <a:rPr lang="en-US" sz="2400" b="1" u="sng" cap="small" dirty="0">
                <a:effectLst/>
                <a:highlight>
                  <a:srgbClr val="FFFF00"/>
                </a:highlight>
                <a:latin typeface="Times New Roman" panose="02020603050405020304" pitchFamily="18" charset="0"/>
                <a:cs typeface="Times New Roman" panose="02020603050405020304" pitchFamily="18" charset="0"/>
              </a:rPr>
              <a:t>FOREVER AND EVER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THE RIGHTEOUS SCEPTER IS THE </a:t>
            </a:r>
            <a:r>
              <a:rPr lang="en-US" sz="2400" b="1" u="sng" cap="small" dirty="0">
                <a:effectLst/>
                <a:highlight>
                  <a:srgbClr val="FFFF00"/>
                </a:highlight>
                <a:latin typeface="Times New Roman" panose="02020603050405020304" pitchFamily="18" charset="0"/>
                <a:cs typeface="Times New Roman" panose="02020603050405020304" pitchFamily="18" charset="0"/>
              </a:rPr>
              <a:t>SCEPTER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HIS KINGDOM</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THEREFORE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GOD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HAS</a:t>
            </a:r>
            <a:r>
              <a:rPr lang="en-US" sz="2400" dirty="0">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YOU</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WITH THE OIL OF GLADNESS ABOVE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YOUR COMPANIONS</a:t>
            </a:r>
            <a:r>
              <a:rPr lang="en-US" sz="2400" dirty="0">
                <a:latin typeface="Times New Roman" panose="02020603050405020304" pitchFamily="18" charset="0"/>
                <a:cs typeface="Times New Roman" panose="02020603050405020304" pitchFamily="18" charset="0"/>
              </a:rPr>
              <a:t>." </a:t>
            </a:r>
          </a:p>
          <a:p>
            <a:pPr lvl="1">
              <a:tabLst>
                <a:tab pos="0" algn="l"/>
              </a:tabLst>
            </a:pPr>
            <a:endParaRPr lang="en-US" sz="24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lvl="1">
              <a:tabLst>
                <a:tab pos="0" algn="l"/>
              </a:tabLst>
            </a:pPr>
            <a:endParaRPr lang="en-US" sz="2800" b="1" dirty="0">
              <a:latin typeface="Times New Roman" panose="02020603050405020304" pitchFamily="18" charset="0"/>
              <a:cs typeface="Times New Roman" panose="02020603050405020304" pitchFamily="18" charset="0"/>
            </a:endParaRPr>
          </a:p>
          <a:p>
            <a:pPr lvl="1">
              <a:tabLst>
                <a:tab pos="0" algn="l"/>
              </a:tabLst>
            </a:pPr>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906367497"/>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5262979"/>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is an obscure “Minor Prophet” whose only credential is Joel 1:1: “the word of the Lord that came to Joel, the son of </a:t>
            </a:r>
            <a:r>
              <a:rPr lang="en-US" sz="2400" dirty="0" err="1">
                <a:latin typeface="Times New Roman" panose="02020603050405020304" pitchFamily="18" charset="0"/>
                <a:cs typeface="Times New Roman" panose="02020603050405020304" pitchFamily="18" charset="0"/>
              </a:rPr>
              <a:t>Pethuel</a:t>
            </a:r>
            <a:r>
              <a:rPr lang="en-US" sz="2400" dirty="0">
                <a:latin typeface="Times New Roman" panose="02020603050405020304" pitchFamily="18" charset="0"/>
                <a:cs typeface="Times New Roman" panose="02020603050405020304" pitchFamily="18" charset="0"/>
              </a:rPr>
              <a:t>.”</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prophesied during a time of </a:t>
            </a:r>
            <a:r>
              <a:rPr lang="en-US" sz="2400" b="1" dirty="0">
                <a:highlight>
                  <a:srgbClr val="FFFF00"/>
                </a:highlight>
                <a:latin typeface="Times New Roman" panose="02020603050405020304" pitchFamily="18" charset="0"/>
                <a:cs typeface="Times New Roman" panose="02020603050405020304" pitchFamily="18" charset="0"/>
              </a:rPr>
              <a:t>great distress </a:t>
            </a:r>
            <a:r>
              <a:rPr lang="en-US" sz="2400" dirty="0">
                <a:latin typeface="Times New Roman" panose="02020603050405020304" pitchFamily="18" charset="0"/>
                <a:cs typeface="Times New Roman" panose="02020603050405020304" pitchFamily="18" charset="0"/>
              </a:rPr>
              <a:t>(Locus) that has come upon Judah.</a:t>
            </a:r>
          </a:p>
          <a:p>
            <a:pPr marL="57150"/>
            <a:endParaRPr lang="en-US" sz="2400" dirty="0">
              <a:latin typeface="Times New Roman" panose="02020603050405020304" pitchFamily="18"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Joel makes a call for the people to </a:t>
            </a:r>
            <a:r>
              <a:rPr lang="en-US" sz="2400" b="1" dirty="0">
                <a:highlight>
                  <a:srgbClr val="FFFF00"/>
                </a:highlight>
                <a:latin typeface="Times New Roman" panose="02020603050405020304" pitchFamily="18" charset="0"/>
                <a:cs typeface="Times New Roman" panose="02020603050405020304" pitchFamily="18" charset="0"/>
              </a:rPr>
              <a:t>return to God </a:t>
            </a:r>
            <a:r>
              <a:rPr lang="en-US" sz="2400" dirty="0">
                <a:latin typeface="Times New Roman" panose="02020603050405020304" pitchFamily="18" charset="0"/>
                <a:cs typeface="Times New Roman" panose="02020603050405020304" pitchFamily="18" charset="0"/>
              </a:rPr>
              <a:t>and speaks of a </a:t>
            </a:r>
            <a:r>
              <a:rPr lang="en-US" sz="2400" b="1" dirty="0">
                <a:highlight>
                  <a:srgbClr val="FFFF00"/>
                </a:highlight>
                <a:latin typeface="Times New Roman" panose="02020603050405020304" pitchFamily="18" charset="0"/>
                <a:cs typeface="Times New Roman" panose="02020603050405020304" pitchFamily="18" charset="0"/>
              </a:rPr>
              <a:t>great restoration </a:t>
            </a:r>
            <a:r>
              <a:rPr lang="en-US" sz="2400" dirty="0">
                <a:latin typeface="Times New Roman" panose="02020603050405020304" pitchFamily="18" charset="0"/>
                <a:cs typeface="Times New Roman" panose="02020603050405020304" pitchFamily="18" charset="0"/>
              </a:rPr>
              <a:t>where those of Mount Zion and in Jerusalem escape – reference to the </a:t>
            </a:r>
            <a:r>
              <a:rPr lang="en-US" sz="2400" b="1" dirty="0">
                <a:highlight>
                  <a:srgbClr val="FFFF00"/>
                </a:highlight>
                <a:latin typeface="Times New Roman" panose="02020603050405020304" pitchFamily="18" charset="0"/>
                <a:cs typeface="Times New Roman" panose="02020603050405020304" pitchFamily="18" charset="0"/>
              </a:rPr>
              <a:t>saved remnant</a:t>
            </a:r>
            <a:r>
              <a:rPr lang="en-US" sz="2400" dirty="0">
                <a:latin typeface="Times New Roman" panose="02020603050405020304" pitchFamily="18" charset="0"/>
                <a:cs typeface="Times New Roman" panose="02020603050405020304" pitchFamily="18" charset="0"/>
              </a:rPr>
              <a:t>. In this context, Joel makes this profound prophecy</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Joel 2:28 </a:t>
            </a:r>
            <a:r>
              <a:rPr lang="en-US" sz="2400" dirty="0">
                <a:latin typeface="Times New Roman" panose="02020603050405020304" pitchFamily="18" charset="0"/>
                <a:cs typeface="Times New Roman" panose="02020603050405020304" pitchFamily="18" charset="0"/>
              </a:rPr>
              <a:t> "It will come about after this That </a:t>
            </a:r>
            <a:r>
              <a:rPr lang="en-US" sz="2400" b="1" u="sng" dirty="0">
                <a:highlight>
                  <a:srgbClr val="FFFF00"/>
                </a:highlight>
                <a:latin typeface="Times New Roman" panose="02020603050405020304" pitchFamily="18" charset="0"/>
                <a:cs typeface="Times New Roman" panose="02020603050405020304" pitchFamily="18" charset="0"/>
              </a:rPr>
              <a:t>I will pour out My Spirit on all mankind</a:t>
            </a:r>
            <a:r>
              <a:rPr lang="en-US" sz="2400" dirty="0">
                <a:latin typeface="Times New Roman" panose="02020603050405020304" pitchFamily="18" charset="0"/>
                <a:cs typeface="Times New Roman" panose="02020603050405020304" pitchFamily="18" charset="0"/>
              </a:rPr>
              <a:t>; And your sons and daughters will prophesy, Your old men will dream dreams, Your young men will see visions.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45336529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25AC3FD-1FE3-3BAA-D015-AB8887B2328C}"/>
              </a:ext>
            </a:extLst>
          </p:cNvPr>
          <p:cNvSpPr txBox="1"/>
          <p:nvPr/>
        </p:nvSpPr>
        <p:spPr>
          <a:xfrm>
            <a:off x="825278" y="108751"/>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Baptism for Remission of Sin</a:t>
            </a:r>
          </a:p>
        </p:txBody>
      </p:sp>
      <p:sp>
        <p:nvSpPr>
          <p:cNvPr id="3" name="TextBox 2">
            <a:extLst>
              <a:ext uri="{FF2B5EF4-FFF2-40B4-BE49-F238E27FC236}">
                <a16:creationId xmlns:a16="http://schemas.microsoft.com/office/drawing/2014/main" id="{C38C3E5C-6608-7B44-8960-EC6DF1E1472E}"/>
              </a:ext>
            </a:extLst>
          </p:cNvPr>
          <p:cNvSpPr txBox="1"/>
          <p:nvPr/>
        </p:nvSpPr>
        <p:spPr>
          <a:xfrm>
            <a:off x="273815" y="811383"/>
            <a:ext cx="11644370" cy="4893647"/>
          </a:xfrm>
          <a:prstGeom prst="rect">
            <a:avLst/>
          </a:prstGeom>
          <a:noFill/>
        </p:spPr>
        <p:txBody>
          <a:bodyPr wrap="square" rtlCol="0">
            <a:spAutoFit/>
          </a:bodyPr>
          <a:lstStyle/>
          <a:p>
            <a:pPr marL="5715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Anointing of the Holy Spirit at Baptism</a:t>
            </a:r>
          </a:p>
          <a:p>
            <a:pPr marL="57150" marR="0">
              <a:spcBef>
                <a:spcPts val="0"/>
              </a:spcBef>
              <a:spcAft>
                <a:spcPts val="0"/>
              </a:spcAft>
            </a:pPr>
            <a:endParaRPr lang="en-US" sz="2400" b="1" u="sng" dirty="0">
              <a:latin typeface="Times New Roman" panose="02020603050405020304" pitchFamily="18" charset="0"/>
              <a:ea typeface="Calibri" panose="020F0502020204030204" pitchFamily="34" charset="0"/>
              <a:cs typeface="Times New Roman" panose="02020603050405020304" pitchFamily="18" charset="0"/>
            </a:endParaRPr>
          </a:p>
          <a:p>
            <a:pPr marL="57150"/>
            <a:r>
              <a:rPr lang="en-US" sz="2400" dirty="0">
                <a:latin typeface="Times New Roman" panose="02020603050405020304" pitchFamily="18" charset="0"/>
                <a:cs typeface="Times New Roman" panose="02020603050405020304" pitchFamily="18" charset="0"/>
              </a:rPr>
              <a:t>On the Day of Pentecost, the </a:t>
            </a:r>
            <a:r>
              <a:rPr lang="en-US" sz="2400" b="1" dirty="0">
                <a:highlight>
                  <a:srgbClr val="FFFF00"/>
                </a:highlight>
                <a:latin typeface="Times New Roman" panose="02020603050405020304" pitchFamily="18" charset="0"/>
                <a:cs typeface="Times New Roman" panose="02020603050405020304" pitchFamily="18" charset="0"/>
              </a:rPr>
              <a:t>Apostle Peter declares Joel’s prophecy of the Spirit was fulfilled</a:t>
            </a:r>
          </a:p>
          <a:p>
            <a:pPr marL="57150"/>
            <a:endParaRPr lang="en-US" sz="2400" dirty="0">
              <a:latin typeface="Times New Roman" panose="02020603050405020304" pitchFamily="18" charset="0"/>
              <a:cs typeface="Times New Roman" panose="02020603050405020304" pitchFamily="18" charset="0"/>
            </a:endParaRPr>
          </a:p>
          <a:p>
            <a:pPr marL="57150"/>
            <a:r>
              <a:rPr lang="en-US" sz="2400" b="1" dirty="0">
                <a:latin typeface="Times New Roman" panose="02020603050405020304" pitchFamily="18" charset="0"/>
                <a:cs typeface="Times New Roman" panose="02020603050405020304" pitchFamily="18" charset="0"/>
              </a:rPr>
              <a:t>Acts 2:14-17 </a:t>
            </a:r>
            <a:r>
              <a:rPr lang="en-US" sz="2400" dirty="0">
                <a:latin typeface="Times New Roman" panose="02020603050405020304" pitchFamily="18" charset="0"/>
                <a:cs typeface="Times New Roman" panose="02020603050405020304" pitchFamily="18" charset="0"/>
              </a:rPr>
              <a:t> But Peter, taking his stand with the eleven, raised his voice and declared to them: "Men of Judea and all you who live in Jerusalem, let this be known to you and give heed to my words…this is what was spoken of through the prophet Joel: </a:t>
            </a:r>
            <a:br>
              <a:rPr lang="en-US" sz="2400" dirty="0">
                <a:latin typeface="Times New Roman" panose="02020603050405020304" pitchFamily="18" charset="0"/>
                <a:cs typeface="Times New Roman" panose="02020603050405020304" pitchFamily="18" charset="0"/>
              </a:rPr>
            </a:br>
            <a:r>
              <a:rPr lang="en-US" sz="2400" baseline="30000" dirty="0">
                <a:latin typeface="Times New Roman" panose="02020603050405020304" pitchFamily="18" charset="0"/>
                <a:cs typeface="Times New Roman" panose="02020603050405020304" pitchFamily="18" charset="0"/>
              </a:rPr>
              <a:t>17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IT SHALL BE </a:t>
            </a:r>
            <a:r>
              <a:rPr lang="en-US" sz="2400" b="1" u="sng" cap="small" dirty="0">
                <a:effectLst/>
                <a:highlight>
                  <a:srgbClr val="FFFF00"/>
                </a:highlight>
                <a:latin typeface="Times New Roman" panose="02020603050405020304" pitchFamily="18" charset="0"/>
                <a:cs typeface="Times New Roman" panose="02020603050405020304" pitchFamily="18" charset="0"/>
              </a:rPr>
              <a:t>IN THE LAST DAYS</a:t>
            </a:r>
            <a:r>
              <a:rPr lang="en-US" sz="2400" dirty="0">
                <a:latin typeface="Times New Roman" panose="02020603050405020304" pitchFamily="18" charset="0"/>
                <a:cs typeface="Times New Roman" panose="02020603050405020304" pitchFamily="18" charset="0"/>
              </a:rPr>
              <a:t>,' God says, '</a:t>
            </a:r>
            <a:r>
              <a:rPr lang="en-US" sz="2400" cap="small" dirty="0">
                <a:effectLst/>
                <a:latin typeface="Times New Roman" panose="02020603050405020304" pitchFamily="18" charset="0"/>
                <a:cs typeface="Times New Roman" panose="02020603050405020304" pitchFamily="18" charset="0"/>
              </a:rPr>
              <a:t>THAT</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I </a:t>
            </a:r>
            <a:r>
              <a:rPr lang="en-US" sz="24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MY</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MANKIND</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SONS AND YOUR DAUGHTERS SHALL PROPHESY</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YOUNG MEN SHALL SEE VISIONS</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AND YOUR OLD MEN SHALL DREAM DREAMS</a:t>
            </a:r>
            <a:r>
              <a:rPr lang="en-US" sz="2400" dirty="0">
                <a:latin typeface="Times New Roman" panose="02020603050405020304" pitchFamily="18" charset="0"/>
                <a:cs typeface="Times New Roman" panose="02020603050405020304" pitchFamily="18" charset="0"/>
              </a:rPr>
              <a:t>; </a:t>
            </a:r>
          </a:p>
          <a:p>
            <a:pPr marL="57150"/>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08016164"/>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832092"/>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0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000" dirty="0">
              <a:latin typeface="Times New Roman" panose="02020603050405020304" pitchFamily="18" charset="0"/>
              <a:ea typeface="Times New Roman" panose="02020603050405020304" pitchFamily="18" charset="0"/>
              <a:cs typeface="Times New Roman" panose="02020603050405020304" pitchFamily="18" charset="0"/>
            </a:endParaRPr>
          </a:p>
          <a:p>
            <a:pPr>
              <a:tabLst>
                <a:tab pos="0" algn="l"/>
              </a:tabLs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Emblematic of the Holy Spirit Anointing of Jesus – the Eternal High Priest</a:t>
            </a:r>
          </a:p>
          <a:p>
            <a:pPr>
              <a:tabLst>
                <a:tab pos="0" algn="l"/>
              </a:tabLst>
            </a:pPr>
            <a:endParaRPr lang="en-US" sz="2400" dirty="0">
              <a:latin typeface="Times New Roman" panose="02020603050405020304" pitchFamily="18" charset="0"/>
              <a:ea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Isaiah 61:1 </a:t>
            </a:r>
            <a:r>
              <a:rPr lang="en-US" sz="2400" dirty="0">
                <a:latin typeface="Times New Roman" panose="02020603050405020304" pitchFamily="18" charset="0"/>
                <a:cs typeface="Times New Roman" panose="02020603050405020304" pitchFamily="18" charset="0"/>
              </a:rPr>
              <a:t>The </a:t>
            </a:r>
            <a:r>
              <a:rPr lang="en-US" sz="2400" b="1" u="sng" dirty="0">
                <a:highlight>
                  <a:srgbClr val="FFFF00"/>
                </a:highlight>
                <a:latin typeface="Times New Roman" panose="02020603050405020304" pitchFamily="18" charset="0"/>
                <a:cs typeface="Times New Roman" panose="02020603050405020304" pitchFamily="18" charset="0"/>
              </a:rPr>
              <a:t>Spirit of the Lord </a:t>
            </a:r>
            <a:r>
              <a:rPr lang="en-US" sz="2400" b="1" u="sng" cap="small" dirty="0">
                <a:effectLst/>
                <a:highlight>
                  <a:srgbClr val="FFFF00"/>
                </a:highlight>
                <a:latin typeface="Times New Roman" panose="02020603050405020304" pitchFamily="18" charset="0"/>
                <a:cs typeface="Times New Roman" panose="02020603050405020304" pitchFamily="18" charset="0"/>
              </a:rPr>
              <a:t>GOD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is upon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Because the </a:t>
            </a:r>
            <a:r>
              <a:rPr lang="en-US" sz="2400" cap="small" dirty="0">
                <a:effectLst/>
                <a:latin typeface="Times New Roman" panose="02020603050405020304" pitchFamily="18" charset="0"/>
                <a:cs typeface="Times New Roman" panose="02020603050405020304" pitchFamily="18" charset="0"/>
              </a:rPr>
              <a:t>LORD</a:t>
            </a:r>
            <a:r>
              <a:rPr lang="en-US" sz="2400" dirty="0">
                <a:latin typeface="Times New Roman" panose="02020603050405020304" pitchFamily="18" charset="0"/>
                <a:cs typeface="Times New Roman" panose="02020603050405020304" pitchFamily="18" charset="0"/>
              </a:rPr>
              <a:t> has </a:t>
            </a:r>
            <a:r>
              <a:rPr lang="en-US" sz="2400" b="1" u="sng" dirty="0">
                <a:highlight>
                  <a:srgbClr val="FFFF00"/>
                </a:highlight>
                <a:latin typeface="Times New Roman" panose="02020603050405020304" pitchFamily="18" charset="0"/>
                <a:cs typeface="Times New Roman" panose="02020603050405020304" pitchFamily="18" charset="0"/>
              </a:rPr>
              <a:t>anointed</a:t>
            </a:r>
            <a:r>
              <a:rPr lang="en-US" sz="2400" dirty="0">
                <a:latin typeface="Times New Roman" panose="02020603050405020304" pitchFamily="18" charset="0"/>
                <a:cs typeface="Times New Roman" panose="02020603050405020304" pitchFamily="18" charset="0"/>
              </a:rPr>
              <a:t> </a:t>
            </a:r>
            <a:r>
              <a:rPr lang="en-US" sz="2400" b="1" u="sng" dirty="0">
                <a:highlight>
                  <a:srgbClr val="FFFF00"/>
                </a:highligh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To bring good news to the afflicted; ….</a:t>
            </a:r>
          </a:p>
          <a:p>
            <a:pPr lvl="1">
              <a:tabLst>
                <a:tab pos="0" algn="l"/>
              </a:tabLst>
            </a:pPr>
            <a:endParaRPr lang="en-US" sz="2400" dirty="0">
              <a:latin typeface="Times New Roman" panose="02020603050405020304" pitchFamily="18" charset="0"/>
              <a:cs typeface="Times New Roman" panose="02020603050405020304" pitchFamily="18" charset="0"/>
            </a:endParaRPr>
          </a:p>
          <a:p>
            <a:pPr lvl="1">
              <a:tabLst>
                <a:tab pos="0" algn="l"/>
              </a:tabLst>
            </a:pPr>
            <a:r>
              <a:rPr lang="en-US" sz="2400" b="1" dirty="0">
                <a:latin typeface="Times New Roman" panose="02020603050405020304" pitchFamily="18" charset="0"/>
                <a:cs typeface="Times New Roman" panose="02020603050405020304" pitchFamily="18" charset="0"/>
              </a:rPr>
              <a:t>Luke 4:17-18, 20 </a:t>
            </a:r>
            <a:r>
              <a:rPr lang="en-US" sz="2400" dirty="0">
                <a:latin typeface="Times New Roman" panose="02020603050405020304" pitchFamily="18" charset="0"/>
                <a:cs typeface="Times New Roman" panose="02020603050405020304" pitchFamily="18" charset="0"/>
              </a:rPr>
              <a:t> And the book of the prophet Isaiah was handed to </a:t>
            </a:r>
            <a:r>
              <a:rPr lang="en-US" sz="2400" b="1" u="sng" dirty="0">
                <a:highlight>
                  <a:srgbClr val="FFFF00"/>
                </a:highlight>
                <a:latin typeface="Times New Roman" panose="02020603050405020304" pitchFamily="18" charset="0"/>
                <a:cs typeface="Times New Roman" panose="02020603050405020304" pitchFamily="18" charset="0"/>
              </a:rPr>
              <a:t>Him </a:t>
            </a:r>
            <a:r>
              <a:rPr lang="en-US" sz="2400" dirty="0">
                <a:latin typeface="Times New Roman" panose="02020603050405020304" pitchFamily="18" charset="0"/>
                <a:cs typeface="Times New Roman" panose="02020603050405020304" pitchFamily="18" charset="0"/>
              </a:rPr>
              <a:t>(Jesus). And He opened the book and found the place where it was written, </a:t>
            </a:r>
            <a:r>
              <a:rPr lang="en-US" sz="2400" baseline="30000" dirty="0">
                <a:latin typeface="Times New Roman" panose="02020603050405020304" pitchFamily="18" charset="0"/>
                <a:cs typeface="Times New Roman" panose="02020603050405020304" pitchFamily="18" charset="0"/>
              </a:rPr>
              <a:t>18 </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SPIRIT OF THE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LORD IS UPON</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ME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BECAUSE</a:t>
            </a:r>
            <a:r>
              <a:rPr lang="en-US" sz="2400" dirty="0">
                <a:latin typeface="Times New Roman" panose="02020603050405020304" pitchFamily="18" charset="0"/>
                <a:cs typeface="Times New Roman" panose="02020603050405020304" pitchFamily="18" charset="0"/>
              </a:rPr>
              <a:t> </a:t>
            </a:r>
            <a:r>
              <a:rPr lang="en-US" sz="2400" cap="small" dirty="0">
                <a:effectLst/>
                <a:latin typeface="Times New Roman" panose="02020603050405020304" pitchFamily="18" charset="0"/>
                <a:cs typeface="Times New Roman" panose="02020603050405020304" pitchFamily="18" charset="0"/>
              </a:rPr>
              <a:t>HE </a:t>
            </a:r>
            <a:r>
              <a:rPr lang="en-US" sz="2400" b="1" u="sng" cap="small" dirty="0">
                <a:effectLst/>
                <a:highlight>
                  <a:srgbClr val="FFFF00"/>
                </a:highlight>
                <a:latin typeface="Times New Roman" panose="02020603050405020304" pitchFamily="18" charset="0"/>
                <a:cs typeface="Times New Roman" panose="02020603050405020304" pitchFamily="18" charset="0"/>
              </a:rPr>
              <a:t>ANOINTED</a:t>
            </a:r>
            <a:r>
              <a:rPr lang="en-US" sz="2400" b="1" u="sng" dirty="0">
                <a:highlight>
                  <a:srgbClr val="FFFF00"/>
                </a:highlight>
                <a:latin typeface="Times New Roman" panose="02020603050405020304" pitchFamily="18" charset="0"/>
                <a:cs typeface="Times New Roman" panose="02020603050405020304" pitchFamily="18" charset="0"/>
              </a:rPr>
              <a:t> </a:t>
            </a:r>
            <a:r>
              <a:rPr lang="en-US" sz="2400" b="1" u="sng" cap="small" dirty="0">
                <a:effectLst/>
                <a:highlight>
                  <a:srgbClr val="FFFF00"/>
                </a:highlight>
                <a:latin typeface="Times New Roman" panose="02020603050405020304" pitchFamily="18" charset="0"/>
                <a:cs typeface="Times New Roman" panose="02020603050405020304" pitchFamily="18" charset="0"/>
              </a:rPr>
              <a:t>ME </a:t>
            </a:r>
            <a:r>
              <a:rPr lang="en-US" sz="2400" cap="small" dirty="0">
                <a:effectLst/>
                <a:latin typeface="Times New Roman" panose="02020603050405020304" pitchFamily="18" charset="0"/>
                <a:cs typeface="Times New Roman" panose="02020603050405020304" pitchFamily="18" charset="0"/>
              </a:rPr>
              <a:t>TO PREACH THE GOSPEL TO THE POOR</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baseline="30000" dirty="0">
                <a:latin typeface="Times New Roman" panose="02020603050405020304" pitchFamily="18" charset="0"/>
                <a:cs typeface="Times New Roman" panose="02020603050405020304" pitchFamily="18" charset="0"/>
              </a:rPr>
              <a:t>20 </a:t>
            </a:r>
            <a:r>
              <a:rPr lang="en-US" sz="2400" dirty="0">
                <a:latin typeface="Times New Roman" panose="02020603050405020304" pitchFamily="18" charset="0"/>
                <a:cs typeface="Times New Roman" panose="02020603050405020304" pitchFamily="18" charset="0"/>
              </a:rPr>
              <a:t> And He closed the book, gave it back to the attendant and sat down; and the eyes of all in the synagogue were fixed on Him….</a:t>
            </a:r>
            <a:r>
              <a:rPr lang="en-US" sz="2400" baseline="30000" dirty="0">
                <a:latin typeface="Times New Roman" panose="02020603050405020304" pitchFamily="18" charset="0"/>
                <a:cs typeface="Times New Roman" panose="02020603050405020304" pitchFamily="18" charset="0"/>
              </a:rPr>
              <a:t>21 </a:t>
            </a:r>
            <a:r>
              <a:rPr lang="en-US" sz="2400" dirty="0">
                <a:latin typeface="Times New Roman" panose="02020603050405020304" pitchFamily="18" charset="0"/>
                <a:cs typeface="Times New Roman" panose="02020603050405020304" pitchFamily="18" charset="0"/>
              </a:rPr>
              <a:t> And He began to say to them, "</a:t>
            </a:r>
            <a:r>
              <a:rPr lang="en-US" sz="2400" b="1" u="sng" dirty="0">
                <a:highlight>
                  <a:srgbClr val="FFFF00"/>
                </a:highlight>
                <a:latin typeface="Times New Roman" panose="02020603050405020304" pitchFamily="18" charset="0"/>
                <a:cs typeface="Times New Roman" panose="02020603050405020304" pitchFamily="18" charset="0"/>
              </a:rPr>
              <a:t>Today this Scripture has been fulfilled in your hearing</a:t>
            </a:r>
            <a:r>
              <a:rPr lang="en-US" sz="2400" dirty="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518412372"/>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708981"/>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The anointing of Aaron and his sons is also emblematic of the pouring out of the </a:t>
            </a:r>
            <a:r>
              <a:rPr lang="en-US" sz="2800" b="1" u="sng" dirty="0">
                <a:latin typeface="Times New Roman" panose="02020603050405020304" pitchFamily="18" charset="0"/>
                <a:cs typeface="Times New Roman" panose="02020603050405020304" pitchFamily="18" charset="0"/>
              </a:rPr>
              <a:t>Holy Spirit upon </a:t>
            </a:r>
            <a:r>
              <a:rPr lang="en-US" sz="2800" b="1" u="sng" dirty="0">
                <a:highlight>
                  <a:srgbClr val="FFFF00"/>
                </a:highlight>
                <a:latin typeface="Times New Roman" panose="02020603050405020304" pitchFamily="18" charset="0"/>
                <a:cs typeface="Times New Roman" panose="02020603050405020304" pitchFamily="18" charset="0"/>
              </a:rPr>
              <a:t>God’s other sons </a:t>
            </a:r>
            <a:r>
              <a:rPr lang="en-US" sz="2800" b="1" u="sng" dirty="0">
                <a:latin typeface="Times New Roman" panose="02020603050405020304" pitchFamily="18" charset="0"/>
                <a:cs typeface="Times New Roman" panose="02020603050405020304" pitchFamily="18" charset="0"/>
              </a:rPr>
              <a:t>– His Royal Priesthood</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29:21</a:t>
            </a:r>
            <a:r>
              <a:rPr lang="en-US" sz="2800" dirty="0">
                <a:latin typeface="Times New Roman" panose="02020603050405020304" pitchFamily="18" charset="0"/>
                <a:cs typeface="Times New Roman" panose="02020603050405020304" pitchFamily="18" charset="0"/>
              </a:rPr>
              <a:t> "Then you shall take some of </a:t>
            </a:r>
            <a:r>
              <a:rPr lang="en-US" sz="2800" b="1" u="sng" dirty="0">
                <a:highlight>
                  <a:srgbClr val="FFFF00"/>
                </a:highlight>
                <a:latin typeface="Times New Roman" panose="02020603050405020304" pitchFamily="18" charset="0"/>
                <a:cs typeface="Times New Roman" panose="02020603050405020304" pitchFamily="18" charset="0"/>
              </a:rPr>
              <a:t>the blood </a:t>
            </a:r>
            <a:r>
              <a:rPr lang="en-US" sz="2800" dirty="0">
                <a:latin typeface="Times New Roman" panose="02020603050405020304" pitchFamily="18" charset="0"/>
                <a:cs typeface="Times New Roman" panose="02020603050405020304" pitchFamily="18" charset="0"/>
              </a:rPr>
              <a:t>that is on the altar and some of the </a:t>
            </a:r>
            <a:r>
              <a:rPr lang="en-US" sz="2800" b="1" u="sng" dirty="0">
                <a:highlight>
                  <a:srgbClr val="FFFF00"/>
                </a:highlight>
                <a:latin typeface="Times New Roman" panose="02020603050405020304" pitchFamily="18" charset="0"/>
                <a:cs typeface="Times New Roman" panose="02020603050405020304" pitchFamily="18" charset="0"/>
              </a:rPr>
              <a:t>anointing oil, </a:t>
            </a:r>
            <a:r>
              <a:rPr lang="en-US" sz="2800" dirty="0">
                <a:latin typeface="Times New Roman" panose="02020603050405020304" pitchFamily="18" charset="0"/>
                <a:cs typeface="Times New Roman" panose="02020603050405020304" pitchFamily="18" charset="0"/>
              </a:rPr>
              <a:t>and sprinkle </a:t>
            </a:r>
            <a:r>
              <a:rPr lang="en-US" sz="2800" i="1" dirty="0">
                <a:latin typeface="Times New Roman" panose="02020603050405020304" pitchFamily="18" charset="0"/>
                <a:cs typeface="Times New Roman" panose="02020603050405020304" pitchFamily="18" charset="0"/>
              </a:rPr>
              <a:t>it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on Aaron </a:t>
            </a:r>
            <a:r>
              <a:rPr lang="en-US" sz="2800" dirty="0">
                <a:latin typeface="Times New Roman" panose="02020603050405020304" pitchFamily="18" charset="0"/>
                <a:cs typeface="Times New Roman" panose="02020603050405020304" pitchFamily="18" charset="0"/>
              </a:rPr>
              <a:t>and on … </a:t>
            </a:r>
            <a:r>
              <a:rPr lang="en-US" sz="2800" b="1" u="sng" dirty="0">
                <a:highlight>
                  <a:srgbClr val="FFFF00"/>
                </a:highlight>
                <a:latin typeface="Times New Roman" panose="02020603050405020304" pitchFamily="18" charset="0"/>
                <a:cs typeface="Times New Roman" panose="02020603050405020304" pitchFamily="18" charset="0"/>
              </a:rPr>
              <a:t>his sons </a:t>
            </a:r>
            <a:r>
              <a:rPr lang="en-US" sz="2800" dirty="0">
                <a:latin typeface="Times New Roman" panose="02020603050405020304" pitchFamily="18" charset="0"/>
                <a:cs typeface="Times New Roman" panose="02020603050405020304" pitchFamily="18" charset="0"/>
              </a:rPr>
              <a:t>….</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Exodus 30:30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"You shall </a:t>
            </a:r>
            <a:r>
              <a:rPr lang="en-US" sz="2800" b="1" u="sng" dirty="0">
                <a:highlight>
                  <a:srgbClr val="FFFF00"/>
                </a:highlight>
                <a:latin typeface="Times New Roman" panose="02020603050405020304" pitchFamily="18" charset="0"/>
                <a:cs typeface="Times New Roman" panose="02020603050405020304" pitchFamily="18" charset="0"/>
              </a:rPr>
              <a:t>anoint</a:t>
            </a:r>
            <a:r>
              <a:rPr lang="en-US" sz="2800" b="1" u="sng" dirty="0">
                <a:latin typeface="Times New Roman" panose="02020603050405020304" pitchFamily="18" charset="0"/>
                <a:cs typeface="Times New Roman" panose="02020603050405020304" pitchFamily="18" charset="0"/>
              </a:rPr>
              <a:t> Aaron and </a:t>
            </a:r>
            <a:r>
              <a:rPr lang="en-US" sz="2800" b="1" u="sng" dirty="0">
                <a:highlight>
                  <a:srgbClr val="FFFF00"/>
                </a:highlight>
                <a:latin typeface="Times New Roman" panose="02020603050405020304" pitchFamily="18" charset="0"/>
                <a:cs typeface="Times New Roman" panose="02020603050405020304" pitchFamily="18" charset="0"/>
              </a:rPr>
              <a:t>his sons</a:t>
            </a:r>
            <a:r>
              <a:rPr lang="en-US" sz="2800" dirty="0">
                <a:latin typeface="Times New Roman" panose="02020603050405020304" pitchFamily="18" charset="0"/>
                <a:cs typeface="Times New Roman" panose="02020603050405020304" pitchFamily="18" charset="0"/>
              </a:rPr>
              <a:t>, and </a:t>
            </a:r>
            <a:r>
              <a:rPr lang="en-US" sz="2800" b="1" u="sng" dirty="0">
                <a:latin typeface="Times New Roman" panose="02020603050405020304" pitchFamily="18" charset="0"/>
                <a:cs typeface="Times New Roman" panose="02020603050405020304" pitchFamily="18" charset="0"/>
              </a:rPr>
              <a:t>consecrate</a:t>
            </a:r>
            <a:r>
              <a:rPr lang="en-US" sz="2800" dirty="0">
                <a:latin typeface="Times New Roman" panose="02020603050405020304" pitchFamily="18" charset="0"/>
                <a:cs typeface="Times New Roman" panose="02020603050405020304" pitchFamily="18" charset="0"/>
              </a:rPr>
              <a:t> them, that </a:t>
            </a:r>
            <a:r>
              <a:rPr lang="en-US" sz="2800" b="1" u="sng" dirty="0">
                <a:latin typeface="Times New Roman" panose="02020603050405020304" pitchFamily="18" charset="0"/>
                <a:cs typeface="Times New Roman" panose="02020603050405020304" pitchFamily="18" charset="0"/>
              </a:rPr>
              <a:t>they may </a:t>
            </a:r>
            <a:r>
              <a:rPr lang="en-US" sz="2800" b="1" u="sng" dirty="0">
                <a:highlight>
                  <a:srgbClr val="FFFF00"/>
                </a:highlight>
                <a:latin typeface="Times New Roman" panose="02020603050405020304" pitchFamily="18" charset="0"/>
                <a:cs typeface="Times New Roman" panose="02020603050405020304" pitchFamily="18" charset="0"/>
              </a:rPr>
              <a:t>minister as priests </a:t>
            </a:r>
            <a:r>
              <a:rPr lang="en-US" sz="2800" b="1" u="sng" dirty="0">
                <a:latin typeface="Times New Roman" panose="02020603050405020304" pitchFamily="18" charset="0"/>
                <a:cs typeface="Times New Roman" panose="02020603050405020304" pitchFamily="18" charset="0"/>
              </a:rPr>
              <a:t>to Me</a:t>
            </a:r>
            <a:r>
              <a:rPr lang="en-US" sz="2800" dirty="0">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Times New Roman" panose="02020603050405020304" pitchFamily="18"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68842656"/>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01937" y="1002630"/>
            <a:ext cx="11644370" cy="4278094"/>
          </a:xfrm>
          <a:prstGeom prst="rect">
            <a:avLst/>
          </a:prstGeom>
          <a:noFill/>
        </p:spPr>
        <p:txBody>
          <a:bodyPr wrap="square" rtlCol="0">
            <a:spAutoFit/>
          </a:bodyPr>
          <a:lstStyle/>
          <a:p>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en-US" sz="20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1 Peter 2:9 </a:t>
            </a:r>
            <a:r>
              <a:rPr lang="en-US" sz="2800" dirty="0">
                <a:latin typeface="Times New Roman" panose="02020603050405020304" pitchFamily="18" charset="0"/>
                <a:cs typeface="Times New Roman" panose="02020603050405020304" pitchFamily="18" charset="0"/>
              </a:rPr>
              <a:t>But you are </a:t>
            </a:r>
            <a:r>
              <a:rPr lang="en-US" sz="2800" cap="small" dirty="0">
                <a:effectLst/>
                <a:latin typeface="Times New Roman" panose="02020603050405020304" pitchFamily="18" charset="0"/>
                <a:cs typeface="Times New Roman" panose="02020603050405020304" pitchFamily="18" charset="0"/>
              </a:rPr>
              <a:t>A CHOSEN RACE</a:t>
            </a:r>
            <a:r>
              <a:rPr lang="en-US" sz="2800" dirty="0">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A</a:t>
            </a:r>
            <a:r>
              <a:rPr lang="en-US" sz="2800" b="1" u="sng" dirty="0">
                <a:highlight>
                  <a:srgbClr val="FFFF00"/>
                </a:highlight>
                <a:latin typeface="Times New Roman" panose="02020603050405020304" pitchFamily="18" charset="0"/>
                <a:cs typeface="Times New Roman" panose="02020603050405020304" pitchFamily="18" charset="0"/>
              </a:rPr>
              <a:t> royal </a:t>
            </a:r>
            <a:r>
              <a:rPr lang="en-US" sz="2800" b="1" u="sng" cap="small" dirty="0">
                <a:effectLst/>
                <a:highlight>
                  <a:srgbClr val="FFFF00"/>
                </a:highlight>
                <a:latin typeface="Times New Roman" panose="02020603050405020304" pitchFamily="18" charset="0"/>
                <a:cs typeface="Times New Roman" panose="02020603050405020304" pitchFamily="18" charset="0"/>
              </a:rPr>
              <a:t>PRIESTHOOD</a:t>
            </a:r>
            <a:r>
              <a:rPr lang="en-US" sz="2800" dirty="0">
                <a:latin typeface="Times New Roman" panose="02020603050405020304" pitchFamily="18" charset="0"/>
                <a:cs typeface="Times New Roman" panose="02020603050405020304" pitchFamily="18" charset="0"/>
              </a:rPr>
              <a:t>…</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Joel 2:28 </a:t>
            </a:r>
            <a:r>
              <a:rPr lang="en-US" sz="2800" dirty="0">
                <a:latin typeface="Times New Roman" panose="02020603050405020304" pitchFamily="18" charset="0"/>
                <a:cs typeface="Times New Roman" panose="02020603050405020304" pitchFamily="18" charset="0"/>
              </a:rPr>
              <a:t>"It will come about after this That I will </a:t>
            </a:r>
            <a:r>
              <a:rPr lang="en-US" sz="2800" b="1" u="sng" dirty="0">
                <a:highlight>
                  <a:srgbClr val="FFFF00"/>
                </a:highlight>
                <a:latin typeface="Times New Roman" panose="02020603050405020304" pitchFamily="18" charset="0"/>
                <a:cs typeface="Times New Roman" panose="02020603050405020304" pitchFamily="18" charset="0"/>
              </a:rPr>
              <a:t>pour out My Spirit on all mankind</a:t>
            </a:r>
            <a:r>
              <a:rPr lang="en-US" sz="2800" dirty="0">
                <a:latin typeface="Times New Roman" panose="02020603050405020304" pitchFamily="18" charset="0"/>
                <a:cs typeface="Times New Roman" panose="02020603050405020304" pitchFamily="18" charset="0"/>
              </a:rPr>
              <a:t>; …</a:t>
            </a:r>
          </a:p>
          <a:p>
            <a:endParaRPr lang="en-US" sz="28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Acts 2:16-17</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this is what was spoken of through the prophet Joel: </a:t>
            </a:r>
            <a:r>
              <a:rPr lang="en-US" sz="2800" baseline="30000" dirty="0">
                <a:latin typeface="Times New Roman" panose="02020603050405020304" pitchFamily="18" charset="0"/>
                <a:cs typeface="Times New Roman" panose="02020603050405020304" pitchFamily="18" charset="0"/>
              </a:rPr>
              <a:t>17 </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AND IT SHALL BE IN THE </a:t>
            </a:r>
            <a:r>
              <a:rPr lang="en-US" sz="2800" b="1" u="sng" cap="small" dirty="0">
                <a:effectLst/>
                <a:highlight>
                  <a:srgbClr val="FFFF00"/>
                </a:highlight>
                <a:latin typeface="Times New Roman" panose="02020603050405020304" pitchFamily="18" charset="0"/>
                <a:cs typeface="Times New Roman" panose="02020603050405020304" pitchFamily="18" charset="0"/>
              </a:rPr>
              <a:t>LAST DAYS</a:t>
            </a:r>
            <a:r>
              <a:rPr lang="en-US" sz="2800" b="1" u="sng" dirty="0">
                <a:latin typeface="Times New Roman" panose="02020603050405020304" pitchFamily="18" charset="0"/>
                <a:cs typeface="Times New Roman" panose="02020603050405020304" pitchFamily="18" charset="0"/>
              </a:rPr>
              <a:t>,</a:t>
            </a:r>
            <a:r>
              <a:rPr lang="en-US" sz="2800" dirty="0">
                <a:latin typeface="Times New Roman" panose="02020603050405020304" pitchFamily="18" charset="0"/>
                <a:cs typeface="Times New Roman" panose="02020603050405020304" pitchFamily="18" charset="0"/>
              </a:rPr>
              <a:t>' God says, '</a:t>
            </a:r>
            <a:r>
              <a:rPr lang="en-US" sz="2800" cap="small" dirty="0">
                <a:effectLst/>
                <a:latin typeface="Times New Roman" panose="02020603050405020304" pitchFamily="18" charset="0"/>
                <a:cs typeface="Times New Roman" panose="02020603050405020304" pitchFamily="18" charset="0"/>
              </a:rPr>
              <a:t>THAT</a:t>
            </a:r>
            <a:r>
              <a:rPr lang="en-US" sz="2800" dirty="0">
                <a:latin typeface="Times New Roman" panose="02020603050405020304" pitchFamily="18" charset="0"/>
                <a:cs typeface="Times New Roman" panose="02020603050405020304" pitchFamily="18" charset="0"/>
              </a:rPr>
              <a:t> </a:t>
            </a:r>
            <a:r>
              <a:rPr lang="en-US" sz="2800" b="1" u="sng" dirty="0">
                <a:highlight>
                  <a:srgbClr val="FFFF00"/>
                </a:highlight>
                <a:latin typeface="Times New Roman" panose="02020603050405020304" pitchFamily="18" charset="0"/>
                <a:cs typeface="Times New Roman" panose="02020603050405020304" pitchFamily="18" charset="0"/>
              </a:rPr>
              <a:t>I </a:t>
            </a:r>
            <a:r>
              <a:rPr lang="en-US" sz="2800" b="1" u="sng" cap="small" dirty="0">
                <a:effectLst/>
                <a:highlight>
                  <a:srgbClr val="FFFF00"/>
                </a:highlight>
                <a:latin typeface="Times New Roman" panose="02020603050405020304" pitchFamily="18" charset="0"/>
                <a:cs typeface="Times New Roman" panose="02020603050405020304" pitchFamily="18" charset="0"/>
              </a:rPr>
              <a:t>WILL POUR FORTH OF</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MY</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SPIRIT ON ALL</a:t>
            </a:r>
            <a:r>
              <a:rPr lang="en-US" sz="2800" b="1" u="sng" dirty="0">
                <a:highlight>
                  <a:srgbClr val="FFFF00"/>
                </a:highlight>
                <a:latin typeface="Times New Roman" panose="02020603050405020304" pitchFamily="18" charset="0"/>
                <a:cs typeface="Times New Roman" panose="02020603050405020304" pitchFamily="18" charset="0"/>
              </a:rPr>
              <a:t> </a:t>
            </a:r>
            <a:r>
              <a:rPr lang="en-US" sz="2800" b="1" u="sng" cap="small" dirty="0">
                <a:effectLst/>
                <a:highlight>
                  <a:srgbClr val="FFFF00"/>
                </a:highlight>
                <a:latin typeface="Times New Roman" panose="02020603050405020304" pitchFamily="18" charset="0"/>
                <a:cs typeface="Times New Roman" panose="02020603050405020304" pitchFamily="18" charset="0"/>
              </a:rPr>
              <a:t>MANKIND</a:t>
            </a:r>
            <a:r>
              <a:rPr lang="en-US" sz="2800" dirty="0">
                <a:latin typeface="Times New Roman" panose="02020603050405020304" pitchFamily="18" charset="0"/>
                <a:cs typeface="Times New Roman" panose="02020603050405020304" pitchFamily="18" charset="0"/>
              </a:rPr>
              <a:t>; </a:t>
            </a:r>
            <a:r>
              <a:rPr lang="en-US" sz="2800" cap="small" dirty="0">
                <a:effectLst/>
                <a:latin typeface="Times New Roman" panose="02020603050405020304" pitchFamily="18" charset="0"/>
                <a:cs typeface="Times New Roman" panose="02020603050405020304" pitchFamily="18" charset="0"/>
              </a:rPr>
              <a: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4516A069-110F-945C-FDB9-2C3999C8FA6D}"/>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7472348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119866" y="869821"/>
            <a:ext cx="11644370" cy="5970865"/>
          </a:xfrm>
          <a:prstGeom prst="rect">
            <a:avLst/>
          </a:prstGeom>
          <a:noFill/>
        </p:spPr>
        <p:txBody>
          <a:bodyPr wrap="square" rtlCol="0">
            <a:spAutoFit/>
          </a:bodyPr>
          <a:lstStyle/>
          <a:p>
            <a:pPr marL="228600" marR="0">
              <a:spcBef>
                <a:spcPts val="0"/>
              </a:spcBef>
              <a:spcAft>
                <a:spcPts val="0"/>
              </a:spcAft>
            </a:pPr>
            <a:r>
              <a:rPr lang="en-US" sz="28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Summation:  </a:t>
            </a:r>
          </a:p>
          <a:p>
            <a:pPr marL="0" marR="0">
              <a:spcBef>
                <a:spcPts val="0"/>
              </a:spcBef>
              <a:spcAft>
                <a:spcPts val="0"/>
              </a:spcAft>
            </a:pPr>
            <a:endParaRPr lang="en-US" sz="2800" dirty="0">
              <a:latin typeface="Times New Roman" panose="02020603050405020304" pitchFamily="18"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2800" b="1" dirty="0">
                <a:latin typeface="Times New Roman" panose="02020603050405020304" pitchFamily="18" charset="0"/>
                <a:ea typeface="Times New Roman" panose="02020603050405020304" pitchFamily="18" charset="0"/>
                <a:cs typeface="Times New Roman" panose="02020603050405020304" pitchFamily="18" charset="0"/>
              </a:rPr>
              <a:t>Aaron t</a:t>
            </a: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he High Priest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(Son of God – Jesus Christ) and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Aaron’s sons</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(Royal Priesthood - God’s </a:t>
            </a:r>
            <a:r>
              <a:rPr lang="en-US" sz="2800" dirty="0">
                <a:latin typeface="Times New Roman" panose="02020603050405020304" pitchFamily="18" charset="0"/>
                <a:ea typeface="Times New Roman" panose="02020603050405020304" pitchFamily="18" charset="0"/>
                <a:cs typeface="Times New Roman" panose="02020603050405020304" pitchFamily="18" charset="0"/>
              </a:rPr>
              <a:t>other sons)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who ministered in the </a:t>
            </a:r>
            <a:r>
              <a:rPr lang="en-US" sz="2800" b="1" u="sng" dirty="0">
                <a:effectLst/>
                <a:latin typeface="Times New Roman" panose="02020603050405020304" pitchFamily="18" charset="0"/>
                <a:ea typeface="Times New Roman" panose="02020603050405020304" pitchFamily="18" charset="0"/>
                <a:cs typeface="Times New Roman" panose="02020603050405020304" pitchFamily="18" charset="0"/>
              </a:rPr>
              <a:t>tabernacle</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(saints in the church) were consecrated with</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Sacrificial Death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Christ’s Sacrificial Death</a:t>
            </a:r>
          </a:p>
          <a:p>
            <a:pPr marL="342900" indent="-342900">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Washing of Water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Baptism</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Blood</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 Christ’s shed blood that cleanses sin away</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342900" marR="0" lvl="0" indent="-342900">
              <a:spcBef>
                <a:spcPts val="0"/>
              </a:spcBef>
              <a:spcAft>
                <a:spcPts val="0"/>
              </a:spcAft>
              <a:buFont typeface="Symbol" panose="05050102010706020507" pitchFamily="18" charset="2"/>
              <a:buChar char=""/>
            </a:pPr>
            <a:r>
              <a:rPr lang="en-US" sz="2800" b="1" dirty="0">
                <a:effectLst/>
                <a:latin typeface="Times New Roman" panose="02020603050405020304" pitchFamily="18" charset="0"/>
                <a:ea typeface="Times New Roman" panose="02020603050405020304" pitchFamily="18" charset="0"/>
                <a:cs typeface="Times New Roman" panose="02020603050405020304" pitchFamily="18" charset="0"/>
              </a:rPr>
              <a:t>Anointing Oil </a:t>
            </a:r>
            <a:r>
              <a:rPr lang="en-US" sz="2800" dirty="0">
                <a:effectLst/>
                <a:latin typeface="Times New Roman" panose="02020603050405020304" pitchFamily="18" charset="0"/>
                <a:ea typeface="Times New Roman" panose="02020603050405020304" pitchFamily="18" charset="0"/>
                <a:cs typeface="Times New Roman" panose="02020603050405020304" pitchFamily="18" charset="0"/>
              </a:rPr>
              <a:t>– Anointing of the Holy Spirit</a:t>
            </a: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endParaRPr lang="en-US" sz="28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0" algn="l"/>
              </a:tabLst>
            </a:pPr>
            <a:r>
              <a:rPr lang="en-US" sz="28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Only the priests of God are consecrated with these four sacraments</a:t>
            </a:r>
          </a:p>
          <a:p>
            <a:pPr marL="228600" marR="0">
              <a:spcBef>
                <a:spcPts val="0"/>
              </a:spcBef>
              <a:spcAft>
                <a:spcPts val="0"/>
              </a:spcAft>
            </a:pPr>
            <a:endParaRPr lang="en-US" sz="1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381F8009-1130-03E7-B914-C1ABFC5D0633}"/>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10211607"/>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632311"/>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anointing oil is a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prophetic figures of the Holy Spirit anointing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that Jesus received.  Having been anointed by God’s Holy Spirit, Jesus was declared to be:</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 in the Hebrew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and </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T</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he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Christ </a:t>
            </a:r>
            <a:r>
              <a:rPr lang="en-US" sz="2400" b="1" u="sng" dirty="0">
                <a:effectLst/>
                <a:latin typeface="Times New Roman" panose="02020603050405020304" pitchFamily="18" charset="0"/>
                <a:ea typeface="Times New Roman" panose="02020603050405020304" pitchFamily="18" charset="0"/>
                <a:cs typeface="Times New Roman" panose="02020603050405020304" pitchFamily="18" charset="0"/>
              </a:rPr>
              <a:t>in the Greek</a:t>
            </a:r>
          </a:p>
          <a:p>
            <a:pPr marL="285750" marR="0" indent="-285750">
              <a:spcBef>
                <a:spcPts val="0"/>
              </a:spcBef>
              <a:spcAft>
                <a:spcPts val="0"/>
              </a:spcAft>
              <a:buFont typeface="Arial" panose="020B0604020202020204" pitchFamily="34" charset="0"/>
              <a:buChar char="•"/>
            </a:pPr>
            <a:r>
              <a:rPr lang="en-US" sz="2400" dirty="0">
                <a:latin typeface="Times New Roman" panose="02020603050405020304" pitchFamily="18" charset="0"/>
                <a:ea typeface="Times New Roman" panose="02020603050405020304" pitchFamily="18" charset="0"/>
                <a:cs typeface="Times New Roman" panose="02020603050405020304" pitchFamily="18" charset="0"/>
              </a:rPr>
              <a:t>B</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oth meaning </a:t>
            </a:r>
            <a:r>
              <a:rPr lang="en-US" sz="2400" b="1" u="sng"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anointed one</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Hebrew Word: </a:t>
            </a:r>
            <a:r>
              <a:rPr lang="en-US" sz="2400" dirty="0">
                <a:solidFill>
                  <a:srgbClr val="008080"/>
                </a:solidFill>
                <a:effectLst/>
                <a:latin typeface="Times New Roman" panose="02020603050405020304" pitchFamily="18" charset="0"/>
                <a:ea typeface="Times New Roman" panose="02020603050405020304" pitchFamily="18" charset="0"/>
                <a:cs typeface="Times New Roman" panose="02020603050405020304" pitchFamily="18" charset="0"/>
              </a:rPr>
              <a:t>‏</a:t>
            </a:r>
            <a:r>
              <a:rPr lang="en-US" sz="2400" b="1" i="1" dirty="0">
                <a:latin typeface="Times New Roman" panose="02020603050405020304" pitchFamily="18" charset="0"/>
                <a:ea typeface="Times New Roman" panose="02020603050405020304" pitchFamily="18" charset="0"/>
                <a:cs typeface="Times New Roman" panose="02020603050405020304" pitchFamily="18" charset="0"/>
              </a:rPr>
              <a:t>M</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ashiach</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anointed,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translated anointed,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Hebrew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mashach</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verb form - meaning to </a:t>
            </a:r>
            <a:r>
              <a:rPr lang="en-US" sz="2400" i="1" dirty="0">
                <a:effectLst/>
                <a:latin typeface="Times New Roman" panose="02020603050405020304" pitchFamily="18" charset="0"/>
                <a:ea typeface="Times New Roman" panose="02020603050405020304" pitchFamily="18" charset="0"/>
                <a:cs typeface="Times New Roman" panose="02020603050405020304" pitchFamily="18" charset="0"/>
              </a:rPr>
              <a:t>anoint</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Greek Word: </a:t>
            </a:r>
            <a:r>
              <a:rPr lang="en-US" sz="2400" b="1" i="1" dirty="0">
                <a:effectLst/>
                <a:latin typeface="Times New Roman" panose="02020603050405020304" pitchFamily="18" charset="0"/>
                <a:ea typeface="Times New Roman" panose="02020603050405020304" pitchFamily="18" charset="0"/>
                <a:cs typeface="Times New Roman" panose="02020603050405020304" pitchFamily="18" charset="0"/>
              </a:rPr>
              <a:t>Christos</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 </a:t>
            </a:r>
            <a:b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Definition: </a:t>
            </a:r>
            <a:r>
              <a:rPr lang="en-US" sz="2400" dirty="0">
                <a:effectLst/>
                <a:latin typeface="Times New Roman" panose="02020603050405020304" pitchFamily="18" charset="0"/>
                <a:ea typeface="Times New Roman" panose="02020603050405020304" pitchFamily="18" charset="0"/>
                <a:cs typeface="Times New Roman" panose="02020603050405020304" pitchFamily="18" charset="0"/>
              </a:rPr>
              <a:t>the Anointed One, </a:t>
            </a:r>
            <a:r>
              <a:rPr lang="en-US" sz="2400" b="1" dirty="0">
                <a:effectLst/>
                <a:highlight>
                  <a:srgbClr val="FFFF00"/>
                </a:highlight>
                <a:latin typeface="Times New Roman" panose="02020603050405020304" pitchFamily="18" charset="0"/>
                <a:ea typeface="Times New Roman" panose="02020603050405020304" pitchFamily="18" charset="0"/>
                <a:cs typeface="Times New Roman" panose="02020603050405020304" pitchFamily="18" charset="0"/>
              </a:rPr>
              <a:t>Messiah, Christ</a:t>
            </a:r>
            <a:endParaRPr lang="en-US" sz="2400" b="1"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Times New Roman" panose="02020603050405020304" pitchFamily="18" charset="0"/>
                <a:cs typeface="Times New Roman" panose="02020603050405020304" pitchFamily="18" charset="0"/>
              </a:rPr>
              <a:t>Root Greek Word: </a:t>
            </a:r>
            <a:r>
              <a:rPr lang="en-US" sz="2400" i="1" dirty="0">
                <a:effectLst/>
                <a:latin typeface="Times New Roman" panose="02020603050405020304" pitchFamily="18" charset="0"/>
                <a:ea typeface="Calibri" panose="020F0502020204030204" pitchFamily="34" charset="0"/>
                <a:cs typeface="Times New Roman" panose="02020603050405020304" pitchFamily="18" charset="0"/>
              </a:rPr>
              <a:t>chriô</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verb form - meaning to anoint</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1437672200"/>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5570756"/>
          </a:xfrm>
          <a:prstGeom prst="rect">
            <a:avLst/>
          </a:prstGeom>
          <a:noFill/>
        </p:spPr>
        <p:txBody>
          <a:bodyPr wrap="square" rtlCol="0">
            <a:spAutoFit/>
          </a:bodyPr>
          <a:lstStyle/>
          <a:p>
            <a:pPr marL="228600" marR="0">
              <a:spcBef>
                <a:spcPts val="0"/>
              </a:spcBef>
              <a:spcAft>
                <a:spcPts val="0"/>
              </a:spcAft>
            </a:pPr>
            <a:r>
              <a:rPr lang="en-US" sz="2400" b="1" u="sng" dirty="0">
                <a:effectLst/>
                <a:latin typeface="Times New Roman" panose="02020603050405020304" pitchFamily="18" charset="0"/>
                <a:ea typeface="Calibri" panose="020F0502020204030204" pitchFamily="34" charset="0"/>
                <a:cs typeface="Times New Roman" panose="02020603050405020304" pitchFamily="18" charset="0"/>
              </a:rPr>
              <a:t>Consecration of the Priests under the Old Law</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Jesus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Messiah</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and He is the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Christ</a:t>
            </a:r>
            <a:r>
              <a:rPr lang="en-US" sz="2400" b="1" dirty="0">
                <a:effectLst/>
                <a:latin typeface="Times New Roman" panose="02020603050405020304" pitchFamily="18" charset="0"/>
                <a:ea typeface="Calibri" panose="020F0502020204030204" pitchFamily="34" charset="0"/>
                <a:cs typeface="Times New Roman" panose="02020603050405020304" pitchFamily="18" charset="0"/>
              </a:rPr>
              <a:t> – </a:t>
            </a:r>
            <a:r>
              <a:rPr lang="en-US" sz="2400" b="1" u="sng" dirty="0">
                <a:effectLst/>
                <a:highlight>
                  <a:srgbClr val="FFFF00"/>
                </a:highlight>
                <a:latin typeface="Times New Roman" panose="02020603050405020304" pitchFamily="18" charset="0"/>
                <a:ea typeface="Calibri" panose="020F0502020204030204" pitchFamily="34" charset="0"/>
                <a:cs typeface="Times New Roman" panose="02020603050405020304" pitchFamily="18" charset="0"/>
              </a:rPr>
              <a:t>Anointed One</a:t>
            </a:r>
          </a:p>
          <a:p>
            <a:pPr marL="228600" marR="0">
              <a:spcBef>
                <a:spcPts val="0"/>
              </a:spcBef>
              <a:spcAft>
                <a:spcPts val="0"/>
              </a:spcAft>
            </a:pP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John 1:41</a:t>
            </a:r>
            <a:r>
              <a:rPr lang="en-US" sz="2400" baseline="30000"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 He (Andrew) *found first his own brother Simon (Apostle Peter) and *said to him, "We have found the </a:t>
            </a:r>
            <a:r>
              <a:rPr lang="en-US" sz="2400" b="1" u="sng" dirty="0">
                <a:highlight>
                  <a:srgbClr val="FFFF00"/>
                </a:highlight>
                <a:latin typeface="Times New Roman" panose="02020603050405020304" pitchFamily="18" charset="0"/>
                <a:cs typeface="Times New Roman" panose="02020603050405020304" pitchFamily="18" charset="0"/>
              </a:rPr>
              <a:t>Messiah</a:t>
            </a:r>
            <a:r>
              <a:rPr lang="en-US" sz="2400" dirty="0">
                <a:latin typeface="Times New Roman" panose="02020603050405020304" pitchFamily="18" charset="0"/>
                <a:cs typeface="Times New Roman" panose="02020603050405020304" pitchFamily="18" charset="0"/>
              </a:rPr>
              <a:t>" (which translated means </a:t>
            </a:r>
            <a:r>
              <a:rPr lang="en-US" sz="2400" b="1" u="sng" dirty="0">
                <a:highlight>
                  <a:srgbClr val="FFFF00"/>
                </a:highlight>
                <a:latin typeface="Times New Roman" panose="02020603050405020304" pitchFamily="18" charset="0"/>
                <a:cs typeface="Times New Roman" panose="02020603050405020304" pitchFamily="18" charset="0"/>
              </a:rPr>
              <a:t>Christ</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b="1" dirty="0">
              <a:latin typeface="Times New Roman" panose="02020603050405020304" pitchFamily="18" charset="0"/>
              <a:ea typeface="Calibri" panose="020F0502020204030204" pitchFamily="34" charset="0"/>
              <a:cs typeface="Times New Roman" panose="02020603050405020304" pitchFamily="18" charset="0"/>
            </a:endParaRPr>
          </a:p>
          <a:p>
            <a:pPr marL="228600"/>
            <a:r>
              <a:rPr lang="en-US" sz="2400" b="1" dirty="0">
                <a:latin typeface="Times New Roman" panose="02020603050405020304" pitchFamily="18" charset="0"/>
                <a:cs typeface="Times New Roman" panose="02020603050405020304" pitchFamily="18" charset="0"/>
              </a:rPr>
              <a:t>Matthew 1:16 </a:t>
            </a:r>
            <a:r>
              <a:rPr lang="en-US" sz="2400" dirty="0">
                <a:latin typeface="Times New Roman" panose="02020603050405020304" pitchFamily="18" charset="0"/>
                <a:cs typeface="Times New Roman" panose="02020603050405020304" pitchFamily="18" charset="0"/>
              </a:rPr>
              <a:t> Jacob was the father of Joseph the husband of Mary, by whom </a:t>
            </a:r>
            <a:r>
              <a:rPr lang="en-US" sz="2400" b="1" u="sng" dirty="0">
                <a:highlight>
                  <a:srgbClr val="FFFF00"/>
                </a:highlight>
                <a:latin typeface="Times New Roman" panose="02020603050405020304" pitchFamily="18" charset="0"/>
                <a:cs typeface="Times New Roman" panose="02020603050405020304" pitchFamily="18" charset="0"/>
              </a:rPr>
              <a:t>Jesus was born, who is called the Messiah</a:t>
            </a:r>
            <a:r>
              <a:rPr lang="en-US" sz="2400" dirty="0">
                <a:latin typeface="Times New Roman" panose="02020603050405020304" pitchFamily="18" charset="0"/>
                <a:cs typeface="Times New Roman" panose="02020603050405020304" pitchFamily="18" charset="0"/>
              </a:rPr>
              <a:t>. </a:t>
            </a:r>
            <a:br>
              <a:rPr lang="en-US" sz="2400" dirty="0">
                <a:latin typeface="Times New Roman" panose="02020603050405020304" pitchFamily="18" charset="0"/>
                <a:cs typeface="Times New Roman" panose="02020603050405020304" pitchFamily="18" charset="0"/>
              </a:rPr>
            </a:br>
            <a:endParaRPr lang="en-US" sz="2400" dirty="0">
              <a:latin typeface="Times New Roman" panose="02020603050405020304" pitchFamily="18" charset="0"/>
              <a:cs typeface="Times New Roman" panose="02020603050405020304" pitchFamily="18" charset="0"/>
            </a:endParaRPr>
          </a:p>
          <a:p>
            <a:pPr marL="228600" marR="0">
              <a:spcBef>
                <a:spcPts val="0"/>
              </a:spcBef>
              <a:spcAft>
                <a:spcPts val="0"/>
              </a:spcAft>
            </a:pPr>
            <a:r>
              <a:rPr lang="en-US" sz="2400" b="1" dirty="0">
                <a:latin typeface="Times New Roman" panose="02020603050405020304" pitchFamily="18" charset="0"/>
                <a:cs typeface="Times New Roman" panose="02020603050405020304" pitchFamily="18" charset="0"/>
              </a:rPr>
              <a:t>Matthew 16:16 </a:t>
            </a:r>
            <a:r>
              <a:rPr lang="en-US" sz="2400" dirty="0">
                <a:latin typeface="Times New Roman" panose="02020603050405020304" pitchFamily="18" charset="0"/>
                <a:cs typeface="Times New Roman" panose="02020603050405020304" pitchFamily="18" charset="0"/>
              </a:rPr>
              <a:t>Simon Peter answered, "</a:t>
            </a:r>
            <a:r>
              <a:rPr lang="en-US" sz="2400" b="1" u="sng" dirty="0">
                <a:highlight>
                  <a:srgbClr val="FFFF00"/>
                </a:highlight>
                <a:latin typeface="Times New Roman" panose="02020603050405020304" pitchFamily="18" charset="0"/>
                <a:cs typeface="Times New Roman" panose="02020603050405020304" pitchFamily="18" charset="0"/>
              </a:rPr>
              <a:t>You are the Christ</a:t>
            </a:r>
            <a:r>
              <a:rPr lang="en-US" sz="2400" dirty="0">
                <a:latin typeface="Times New Roman" panose="02020603050405020304" pitchFamily="18" charset="0"/>
                <a:cs typeface="Times New Roman" panose="02020603050405020304" pitchFamily="18" charset="0"/>
              </a:rPr>
              <a:t>, the Son of the living God." </a:t>
            </a:r>
          </a:p>
          <a:p>
            <a:pPr marL="228600" marR="0">
              <a:spcBef>
                <a:spcPts val="0"/>
              </a:spcBef>
              <a:spcAft>
                <a:spcPts val="0"/>
              </a:spcAft>
            </a:pPr>
            <a:br>
              <a:rPr lang="en-US" sz="2400" dirty="0">
                <a:latin typeface="Times New Roman" panose="02020603050405020304" pitchFamily="18" charset="0"/>
                <a:cs typeface="Times New Roman" panose="02020603050405020304" pitchFamily="18" charset="0"/>
              </a:rPr>
            </a:br>
            <a:r>
              <a:rPr lang="en-US" sz="2400" b="1" dirty="0">
                <a:latin typeface="Times New Roman" panose="02020603050405020304" pitchFamily="18" charset="0"/>
                <a:cs typeface="Times New Roman" panose="02020603050405020304" pitchFamily="18" charset="0"/>
              </a:rPr>
              <a:t>Acts 10:38 </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You know of</a:t>
            </a:r>
            <a:r>
              <a:rPr lang="en-US" sz="2400" dirty="0">
                <a:latin typeface="Times New Roman" panose="02020603050405020304" pitchFamily="18" charset="0"/>
                <a:cs typeface="Times New Roman" panose="02020603050405020304" pitchFamily="18" charset="0"/>
              </a:rPr>
              <a:t> Jesus of Nazareth, how </a:t>
            </a:r>
            <a:r>
              <a:rPr lang="en-US" sz="2400" b="1" u="sng" dirty="0">
                <a:highlight>
                  <a:srgbClr val="FFFF00"/>
                </a:highlight>
                <a:latin typeface="Times New Roman" panose="02020603050405020304" pitchFamily="18" charset="0"/>
                <a:cs typeface="Times New Roman" panose="02020603050405020304" pitchFamily="18" charset="0"/>
              </a:rPr>
              <a:t>God anointed Him with the Holy Spirit</a:t>
            </a:r>
            <a:r>
              <a:rPr lang="en-US" sz="2400" dirty="0">
                <a:latin typeface="Times New Roman" panose="02020603050405020304" pitchFamily="18" charset="0"/>
                <a:cs typeface="Times New Roman" panose="02020603050405020304" pitchFamily="18" charset="0"/>
              </a:rPr>
              <a:t> …</a:t>
            </a: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3641110076"/>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C359D8-7793-0674-84B7-146BD0AE8F39}"/>
              </a:ext>
            </a:extLst>
          </p:cNvPr>
          <p:cNvSpPr txBox="1"/>
          <p:nvPr/>
        </p:nvSpPr>
        <p:spPr>
          <a:xfrm>
            <a:off x="78031" y="895053"/>
            <a:ext cx="11644370" cy="4031873"/>
          </a:xfrm>
          <a:prstGeom prst="rect">
            <a:avLst/>
          </a:prstGeom>
          <a:noFill/>
        </p:spPr>
        <p:txBody>
          <a:bodyPr wrap="square" rtlCol="0">
            <a:spAutoFit/>
          </a:bodyPr>
          <a:lstStyle/>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ea typeface="Calibri" panose="020F0502020204030204" pitchFamily="34" charset="0"/>
                <a:cs typeface="Times New Roman" panose="02020603050405020304" pitchFamily="18" charset="0"/>
              </a:rPr>
              <a:t>The other sons of God are likewise anointed with the Holy Spirit</a:t>
            </a:r>
          </a:p>
          <a:p>
            <a:pPr marL="228600" marR="0">
              <a:spcBef>
                <a:spcPts val="0"/>
              </a:spcBef>
              <a:spcAft>
                <a:spcPts val="0"/>
              </a:spcAft>
            </a:pP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1 John 2:20</a:t>
            </a:r>
            <a:r>
              <a:rPr lang="en-US" sz="2800" baseline="30000"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 But </a:t>
            </a:r>
            <a:r>
              <a:rPr lang="en-US" sz="2800" b="1" u="sng" dirty="0">
                <a:highlight>
                  <a:srgbClr val="FFFF00"/>
                </a:highlight>
                <a:latin typeface="Times New Roman" panose="02020603050405020304" pitchFamily="18" charset="0"/>
                <a:cs typeface="Times New Roman" panose="02020603050405020304" pitchFamily="18" charset="0"/>
              </a:rPr>
              <a:t>you have an anointing </a:t>
            </a:r>
            <a:r>
              <a:rPr lang="en-US" sz="2800" dirty="0">
                <a:latin typeface="Times New Roman" panose="02020603050405020304" pitchFamily="18" charset="0"/>
                <a:cs typeface="Times New Roman" panose="02020603050405020304" pitchFamily="18" charset="0"/>
              </a:rPr>
              <a:t>from the </a:t>
            </a:r>
            <a:r>
              <a:rPr lang="en-US" sz="2800" b="1" u="sng" dirty="0">
                <a:highlight>
                  <a:srgbClr val="FFFF00"/>
                </a:highlight>
                <a:latin typeface="Times New Roman" panose="02020603050405020304" pitchFamily="18" charset="0"/>
                <a:cs typeface="Times New Roman" panose="02020603050405020304" pitchFamily="18" charset="0"/>
              </a:rPr>
              <a:t>Holy One</a:t>
            </a:r>
            <a:r>
              <a:rPr lang="en-US" sz="2800" dirty="0">
                <a:latin typeface="Times New Roman" panose="02020603050405020304" pitchFamily="18" charset="0"/>
                <a:cs typeface="Times New Roman" panose="02020603050405020304" pitchFamily="18" charset="0"/>
              </a:rPr>
              <a:t>…. </a:t>
            </a:r>
            <a:br>
              <a:rPr lang="en-US" sz="2800"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r>
              <a:rPr lang="en-US" sz="2800" b="1" dirty="0">
                <a:latin typeface="Times New Roman" panose="02020603050405020304" pitchFamily="18" charset="0"/>
                <a:cs typeface="Times New Roman" panose="02020603050405020304" pitchFamily="18" charset="0"/>
              </a:rPr>
              <a:t>2 Corinthians 1:21-22 </a:t>
            </a:r>
            <a:r>
              <a:rPr lang="en-US" sz="2800" dirty="0">
                <a:latin typeface="Times New Roman" panose="02020603050405020304" pitchFamily="18" charset="0"/>
                <a:cs typeface="Times New Roman" panose="02020603050405020304" pitchFamily="18" charset="0"/>
              </a:rPr>
              <a:t> Now He who establishes us with you </a:t>
            </a:r>
            <a:r>
              <a:rPr lang="en-US" sz="2800" b="1" u="sng" dirty="0">
                <a:highlight>
                  <a:srgbClr val="FFFF00"/>
                </a:highlight>
                <a:latin typeface="Times New Roman" panose="02020603050405020304" pitchFamily="18" charset="0"/>
                <a:cs typeface="Times New Roman" panose="02020603050405020304" pitchFamily="18" charset="0"/>
              </a:rPr>
              <a:t>in Christ </a:t>
            </a:r>
            <a:r>
              <a:rPr lang="en-US" sz="2800" dirty="0">
                <a:latin typeface="Times New Roman" panose="02020603050405020304" pitchFamily="18" charset="0"/>
                <a:cs typeface="Times New Roman" panose="02020603050405020304" pitchFamily="18" charset="0"/>
              </a:rPr>
              <a:t>and </a:t>
            </a:r>
            <a:r>
              <a:rPr lang="en-US" sz="2800" b="1" u="sng" dirty="0">
                <a:highlight>
                  <a:srgbClr val="FFFF00"/>
                </a:highlight>
                <a:latin typeface="Times New Roman" panose="02020603050405020304" pitchFamily="18" charset="0"/>
                <a:cs typeface="Times New Roman" panose="02020603050405020304" pitchFamily="18" charset="0"/>
              </a:rPr>
              <a:t>anointed us is God</a:t>
            </a:r>
            <a:r>
              <a:rPr lang="en-US" sz="2800" dirty="0">
                <a:latin typeface="Times New Roman" panose="02020603050405020304" pitchFamily="18" charset="0"/>
                <a:cs typeface="Times New Roman" panose="02020603050405020304" pitchFamily="18" charset="0"/>
              </a:rPr>
              <a:t>, </a:t>
            </a:r>
            <a:r>
              <a:rPr lang="en-US" sz="2800" baseline="30000" dirty="0">
                <a:latin typeface="Times New Roman" panose="02020603050405020304" pitchFamily="18" charset="0"/>
                <a:cs typeface="Times New Roman" panose="02020603050405020304" pitchFamily="18" charset="0"/>
              </a:rPr>
              <a:t>22 </a:t>
            </a:r>
            <a:r>
              <a:rPr lang="en-US" sz="2800" dirty="0">
                <a:latin typeface="Times New Roman" panose="02020603050405020304" pitchFamily="18" charset="0"/>
                <a:cs typeface="Times New Roman" panose="02020603050405020304" pitchFamily="18" charset="0"/>
              </a:rPr>
              <a:t> who also sealed us and </a:t>
            </a:r>
            <a:r>
              <a:rPr lang="en-US" sz="2800" b="1" u="sng" dirty="0">
                <a:highlight>
                  <a:srgbClr val="FFFF00"/>
                </a:highlight>
                <a:latin typeface="Times New Roman" panose="02020603050405020304" pitchFamily="18" charset="0"/>
                <a:cs typeface="Times New Roman" panose="02020603050405020304" pitchFamily="18" charset="0"/>
              </a:rPr>
              <a:t>gave </a:t>
            </a:r>
            <a:r>
              <a:rPr lang="en-US" sz="2800" b="1" i="1" u="sng" dirty="0">
                <a:highlight>
                  <a:srgbClr val="FFFF00"/>
                </a:highlight>
                <a:latin typeface="Times New Roman" panose="02020603050405020304" pitchFamily="18" charset="0"/>
                <a:cs typeface="Times New Roman" panose="02020603050405020304" pitchFamily="18" charset="0"/>
              </a:rPr>
              <a:t>us</a:t>
            </a:r>
            <a:r>
              <a:rPr lang="en-US" sz="2800" b="1" u="sng" dirty="0">
                <a:highlight>
                  <a:srgbClr val="FFFF00"/>
                </a:highlight>
                <a:latin typeface="Times New Roman" panose="02020603050405020304" pitchFamily="18" charset="0"/>
                <a:cs typeface="Times New Roman" panose="02020603050405020304" pitchFamily="18" charset="0"/>
              </a:rPr>
              <a:t> the Spirit </a:t>
            </a:r>
            <a:r>
              <a:rPr lang="en-US" sz="2800" dirty="0">
                <a:latin typeface="Times New Roman" panose="02020603050405020304" pitchFamily="18" charset="0"/>
                <a:cs typeface="Times New Roman" panose="02020603050405020304" pitchFamily="18" charset="0"/>
              </a:rPr>
              <a:t>in our hearts as a pledge. </a:t>
            </a:r>
            <a:endParaRPr lang="en-US" sz="2800" b="1" dirty="0">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a:p>
            <a:pPr marL="228600" marR="0">
              <a:spcBef>
                <a:spcPts val="0"/>
              </a:spcBef>
              <a:spcAft>
                <a:spcPts val="0"/>
              </a:spcAft>
            </a:pPr>
            <a:endParaRPr lang="en-US"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2D7D0EF1-C93B-DC48-9663-F6F58A593021}"/>
              </a:ext>
            </a:extLst>
          </p:cNvPr>
          <p:cNvSpPr txBox="1"/>
          <p:nvPr/>
        </p:nvSpPr>
        <p:spPr>
          <a:xfrm>
            <a:off x="825278" y="78869"/>
            <a:ext cx="9601200" cy="584775"/>
          </a:xfrm>
          <a:prstGeom prst="rect">
            <a:avLst/>
          </a:prstGeom>
          <a:solidFill>
            <a:schemeClr val="bg1"/>
          </a:solidFill>
          <a:ln>
            <a:solidFill>
              <a:schemeClr val="tx1"/>
            </a:solidFill>
          </a:ln>
        </p:spPr>
        <p:txBody>
          <a:bodyPr wrap="square" rtlCol="0">
            <a:spAutoFit/>
          </a:bodyPr>
          <a:lstStyle/>
          <a:p>
            <a:pPr algn="ctr"/>
            <a:r>
              <a:rPr lang="en-US" sz="3200" dirty="0">
                <a:latin typeface="Times New Roman" panose="02020603050405020304" pitchFamily="18" charset="0"/>
                <a:cs typeface="Times New Roman" panose="02020603050405020304" pitchFamily="18" charset="0"/>
              </a:rPr>
              <a:t>The Blood and the Water</a:t>
            </a:r>
          </a:p>
        </p:txBody>
      </p:sp>
    </p:spTree>
    <p:extLst>
      <p:ext uri="{BB962C8B-B14F-4D97-AF65-F5344CB8AC3E}">
        <p14:creationId xmlns:p14="http://schemas.microsoft.com/office/powerpoint/2010/main" val="2349155299"/>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Parcel" id="{8BEC4385-4EB9-4D53-BFB5-0EA123736B6D}" vid="{4DB32801-28C0-48B0-8C1D-A9A58613615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26764</TotalTime>
  <Words>16520</Words>
  <Application>Microsoft Office PowerPoint</Application>
  <PresentationFormat>Widescreen</PresentationFormat>
  <Paragraphs>1327</Paragraphs>
  <Slides>134</Slides>
  <Notes>21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134</vt:i4>
      </vt:variant>
    </vt:vector>
  </HeadingPairs>
  <TitlesOfParts>
    <vt:vector size="143" baseType="lpstr">
      <vt:lpstr>Arial</vt:lpstr>
      <vt:lpstr>Calibri</vt:lpstr>
      <vt:lpstr>Calibri Light</vt:lpstr>
      <vt:lpstr>Courier New</vt:lpstr>
      <vt:lpstr>Gill Sans MT</vt:lpstr>
      <vt:lpstr>Symbol</vt:lpstr>
      <vt:lpstr>system-ui</vt:lpstr>
      <vt:lpstr>Times New Roman</vt:lpstr>
      <vt:lpstr>Parcel</vt:lpstr>
      <vt:lpstr>Church of Christ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of Christ</dc:title>
  <dc:creator>BRIAN HALEY</dc:creator>
  <cp:lastModifiedBy>Robert McDonald</cp:lastModifiedBy>
  <cp:revision>55</cp:revision>
  <cp:lastPrinted>2023-06-07T17:35:39Z</cp:lastPrinted>
  <dcterms:created xsi:type="dcterms:W3CDTF">2023-06-03T18:53:09Z</dcterms:created>
  <dcterms:modified xsi:type="dcterms:W3CDTF">2023-07-02T13:47:50Z</dcterms:modified>
</cp:coreProperties>
</file>