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45"/>
  </p:notesMasterIdLst>
  <p:sldIdLst>
    <p:sldId id="256" r:id="rId2"/>
    <p:sldId id="639" r:id="rId3"/>
    <p:sldId id="676" r:id="rId4"/>
    <p:sldId id="677" r:id="rId5"/>
    <p:sldId id="643" r:id="rId6"/>
    <p:sldId id="654" r:id="rId7"/>
    <p:sldId id="638" r:id="rId8"/>
    <p:sldId id="678" r:id="rId9"/>
    <p:sldId id="640" r:id="rId10"/>
    <p:sldId id="655" r:id="rId11"/>
    <p:sldId id="656" r:id="rId12"/>
    <p:sldId id="657" r:id="rId13"/>
    <p:sldId id="658" r:id="rId14"/>
    <p:sldId id="659" r:id="rId15"/>
    <p:sldId id="660" r:id="rId16"/>
    <p:sldId id="661" r:id="rId17"/>
    <p:sldId id="718" r:id="rId18"/>
    <p:sldId id="719" r:id="rId19"/>
    <p:sldId id="721" r:id="rId20"/>
    <p:sldId id="720" r:id="rId21"/>
    <p:sldId id="723" r:id="rId22"/>
    <p:sldId id="724" r:id="rId23"/>
    <p:sldId id="725" r:id="rId24"/>
    <p:sldId id="727" r:id="rId25"/>
    <p:sldId id="746" r:id="rId26"/>
    <p:sldId id="752" r:id="rId27"/>
    <p:sldId id="728" r:id="rId28"/>
    <p:sldId id="729" r:id="rId29"/>
    <p:sldId id="714" r:id="rId30"/>
    <p:sldId id="730" r:id="rId31"/>
    <p:sldId id="731" r:id="rId32"/>
    <p:sldId id="732" r:id="rId33"/>
    <p:sldId id="753" r:id="rId34"/>
    <p:sldId id="733" r:id="rId35"/>
    <p:sldId id="717" r:id="rId36"/>
    <p:sldId id="734" r:id="rId37"/>
    <p:sldId id="736" r:id="rId38"/>
    <p:sldId id="737" r:id="rId39"/>
    <p:sldId id="738" r:id="rId40"/>
    <p:sldId id="739" r:id="rId41"/>
    <p:sldId id="740" r:id="rId42"/>
    <p:sldId id="754" r:id="rId43"/>
    <p:sldId id="741" r:id="rId44"/>
    <p:sldId id="794" r:id="rId45"/>
    <p:sldId id="755" r:id="rId46"/>
    <p:sldId id="742" r:id="rId47"/>
    <p:sldId id="757" r:id="rId48"/>
    <p:sldId id="756" r:id="rId49"/>
    <p:sldId id="760" r:id="rId50"/>
    <p:sldId id="759" r:id="rId51"/>
    <p:sldId id="743" r:id="rId52"/>
    <p:sldId id="761" r:id="rId53"/>
    <p:sldId id="764" r:id="rId54"/>
    <p:sldId id="762" r:id="rId55"/>
    <p:sldId id="745" r:id="rId56"/>
    <p:sldId id="715" r:id="rId57"/>
    <p:sldId id="716" r:id="rId58"/>
    <p:sldId id="763" r:id="rId59"/>
    <p:sldId id="747" r:id="rId60"/>
    <p:sldId id="768" r:id="rId61"/>
    <p:sldId id="766" r:id="rId62"/>
    <p:sldId id="748" r:id="rId63"/>
    <p:sldId id="771" r:id="rId64"/>
    <p:sldId id="772" r:id="rId65"/>
    <p:sldId id="765" r:id="rId66"/>
    <p:sldId id="749" r:id="rId67"/>
    <p:sldId id="751" r:id="rId68"/>
    <p:sldId id="767" r:id="rId69"/>
    <p:sldId id="769" r:id="rId70"/>
    <p:sldId id="750" r:id="rId71"/>
    <p:sldId id="770" r:id="rId72"/>
    <p:sldId id="773" r:id="rId73"/>
    <p:sldId id="774" r:id="rId74"/>
    <p:sldId id="775" r:id="rId75"/>
    <p:sldId id="780" r:id="rId76"/>
    <p:sldId id="776" r:id="rId77"/>
    <p:sldId id="778" r:id="rId78"/>
    <p:sldId id="777" r:id="rId79"/>
    <p:sldId id="779" r:id="rId80"/>
    <p:sldId id="781" r:id="rId81"/>
    <p:sldId id="785" r:id="rId82"/>
    <p:sldId id="782" r:id="rId83"/>
    <p:sldId id="786" r:id="rId84"/>
    <p:sldId id="787" r:id="rId85"/>
    <p:sldId id="788" r:id="rId86"/>
    <p:sldId id="790" r:id="rId87"/>
    <p:sldId id="789" r:id="rId88"/>
    <p:sldId id="791" r:id="rId89"/>
    <p:sldId id="792" r:id="rId90"/>
    <p:sldId id="793" r:id="rId91"/>
    <p:sldId id="796" r:id="rId92"/>
    <p:sldId id="799" r:id="rId93"/>
    <p:sldId id="798" r:id="rId94"/>
    <p:sldId id="797" r:id="rId95"/>
    <p:sldId id="801" r:id="rId96"/>
    <p:sldId id="803" r:id="rId97"/>
    <p:sldId id="802" r:id="rId98"/>
    <p:sldId id="804" r:id="rId99"/>
    <p:sldId id="795" r:id="rId100"/>
    <p:sldId id="807" r:id="rId101"/>
    <p:sldId id="808" r:id="rId102"/>
    <p:sldId id="816" r:id="rId103"/>
    <p:sldId id="817" r:id="rId104"/>
    <p:sldId id="810" r:id="rId105"/>
    <p:sldId id="809" r:id="rId106"/>
    <p:sldId id="811" r:id="rId107"/>
    <p:sldId id="806" r:id="rId108"/>
    <p:sldId id="812" r:id="rId109"/>
    <p:sldId id="813" r:id="rId110"/>
    <p:sldId id="814" r:id="rId111"/>
    <p:sldId id="815" r:id="rId112"/>
    <p:sldId id="805" r:id="rId113"/>
    <p:sldId id="818" r:id="rId114"/>
    <p:sldId id="822" r:id="rId115"/>
    <p:sldId id="821" r:id="rId116"/>
    <p:sldId id="819" r:id="rId117"/>
    <p:sldId id="824" r:id="rId118"/>
    <p:sldId id="820" r:id="rId119"/>
    <p:sldId id="823" r:id="rId120"/>
    <p:sldId id="825" r:id="rId121"/>
    <p:sldId id="826" r:id="rId122"/>
    <p:sldId id="828" r:id="rId123"/>
    <p:sldId id="827" r:id="rId124"/>
    <p:sldId id="830" r:id="rId125"/>
    <p:sldId id="829" r:id="rId126"/>
    <p:sldId id="832" r:id="rId127"/>
    <p:sldId id="834" r:id="rId128"/>
    <p:sldId id="835" r:id="rId129"/>
    <p:sldId id="836" r:id="rId130"/>
    <p:sldId id="837" r:id="rId131"/>
    <p:sldId id="838" r:id="rId132"/>
    <p:sldId id="839" r:id="rId133"/>
    <p:sldId id="840" r:id="rId134"/>
    <p:sldId id="841" r:id="rId135"/>
    <p:sldId id="842" r:id="rId136"/>
    <p:sldId id="844" r:id="rId137"/>
    <p:sldId id="845" r:id="rId138"/>
    <p:sldId id="846" r:id="rId139"/>
    <p:sldId id="847" r:id="rId140"/>
    <p:sldId id="848" r:id="rId141"/>
    <p:sldId id="849" r:id="rId142"/>
    <p:sldId id="850" r:id="rId143"/>
    <p:sldId id="831" r:id="rId14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D3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1" d="100"/>
          <a:sy n="81" d="100"/>
        </p:scale>
        <p:origin x="5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tableStyles" Target="tableStyle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EED58FA-9E60-4CF2-9CAB-5A39BC9AC69A}" type="datetimeFigureOut">
              <a:rPr lang="en-US" smtClean="0"/>
              <a:t>8/6/2023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D233D39-676F-4F26-B20F-00944D4886B1}" type="slidenum">
              <a:rPr lang="en-US" smtClean="0"/>
              <a:t>‹#›</a:t>
            </a:fld>
            <a:endParaRPr lang="en-US" dirty="0"/>
          </a:p>
        </p:txBody>
      </p:sp>
    </p:spTree>
    <p:extLst>
      <p:ext uri="{BB962C8B-B14F-4D97-AF65-F5344CB8AC3E}">
        <p14:creationId xmlns:p14="http://schemas.microsoft.com/office/powerpoint/2010/main" val="2518038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a:t>
            </a:fld>
            <a:endParaRPr lang="en-US" dirty="0"/>
          </a:p>
        </p:txBody>
      </p:sp>
    </p:spTree>
    <p:extLst>
      <p:ext uri="{BB962C8B-B14F-4D97-AF65-F5344CB8AC3E}">
        <p14:creationId xmlns:p14="http://schemas.microsoft.com/office/powerpoint/2010/main" val="455981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11</a:t>
            </a:fld>
            <a:endParaRPr lang="en-US" dirty="0"/>
          </a:p>
        </p:txBody>
      </p:sp>
    </p:spTree>
    <p:extLst>
      <p:ext uri="{BB962C8B-B14F-4D97-AF65-F5344CB8AC3E}">
        <p14:creationId xmlns:p14="http://schemas.microsoft.com/office/powerpoint/2010/main" val="80200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12</a:t>
            </a:fld>
            <a:endParaRPr lang="en-US" dirty="0"/>
          </a:p>
        </p:txBody>
      </p:sp>
    </p:spTree>
    <p:extLst>
      <p:ext uri="{BB962C8B-B14F-4D97-AF65-F5344CB8AC3E}">
        <p14:creationId xmlns:p14="http://schemas.microsoft.com/office/powerpoint/2010/main" val="1311382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13</a:t>
            </a:fld>
            <a:endParaRPr lang="en-US" dirty="0"/>
          </a:p>
        </p:txBody>
      </p:sp>
    </p:spTree>
    <p:extLst>
      <p:ext uri="{BB962C8B-B14F-4D97-AF65-F5344CB8AC3E}">
        <p14:creationId xmlns:p14="http://schemas.microsoft.com/office/powerpoint/2010/main" val="2880883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14</a:t>
            </a:fld>
            <a:endParaRPr lang="en-US" dirty="0"/>
          </a:p>
        </p:txBody>
      </p:sp>
    </p:spTree>
    <p:extLst>
      <p:ext uri="{BB962C8B-B14F-4D97-AF65-F5344CB8AC3E}">
        <p14:creationId xmlns:p14="http://schemas.microsoft.com/office/powerpoint/2010/main" val="543785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15</a:t>
            </a:fld>
            <a:endParaRPr lang="en-US" dirty="0"/>
          </a:p>
        </p:txBody>
      </p:sp>
    </p:spTree>
    <p:extLst>
      <p:ext uri="{BB962C8B-B14F-4D97-AF65-F5344CB8AC3E}">
        <p14:creationId xmlns:p14="http://schemas.microsoft.com/office/powerpoint/2010/main" val="1142806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16</a:t>
            </a:fld>
            <a:endParaRPr lang="en-US" dirty="0"/>
          </a:p>
        </p:txBody>
      </p:sp>
    </p:spTree>
    <p:extLst>
      <p:ext uri="{BB962C8B-B14F-4D97-AF65-F5344CB8AC3E}">
        <p14:creationId xmlns:p14="http://schemas.microsoft.com/office/powerpoint/2010/main" val="1518954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17</a:t>
            </a:fld>
            <a:endParaRPr lang="en-US" dirty="0"/>
          </a:p>
        </p:txBody>
      </p:sp>
    </p:spTree>
    <p:extLst>
      <p:ext uri="{BB962C8B-B14F-4D97-AF65-F5344CB8AC3E}">
        <p14:creationId xmlns:p14="http://schemas.microsoft.com/office/powerpoint/2010/main" val="3369973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18</a:t>
            </a:fld>
            <a:endParaRPr lang="en-US" dirty="0"/>
          </a:p>
        </p:txBody>
      </p:sp>
    </p:spTree>
    <p:extLst>
      <p:ext uri="{BB962C8B-B14F-4D97-AF65-F5344CB8AC3E}">
        <p14:creationId xmlns:p14="http://schemas.microsoft.com/office/powerpoint/2010/main" val="1822809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19</a:t>
            </a:fld>
            <a:endParaRPr lang="en-US" dirty="0"/>
          </a:p>
        </p:txBody>
      </p:sp>
    </p:spTree>
    <p:extLst>
      <p:ext uri="{BB962C8B-B14F-4D97-AF65-F5344CB8AC3E}">
        <p14:creationId xmlns:p14="http://schemas.microsoft.com/office/powerpoint/2010/main" val="3450619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20</a:t>
            </a:fld>
            <a:endParaRPr lang="en-US" dirty="0"/>
          </a:p>
        </p:txBody>
      </p:sp>
    </p:spTree>
    <p:extLst>
      <p:ext uri="{BB962C8B-B14F-4D97-AF65-F5344CB8AC3E}">
        <p14:creationId xmlns:p14="http://schemas.microsoft.com/office/powerpoint/2010/main" val="3713135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a:t>
            </a:fld>
            <a:endParaRPr lang="en-US" dirty="0"/>
          </a:p>
        </p:txBody>
      </p:sp>
    </p:spTree>
    <p:extLst>
      <p:ext uri="{BB962C8B-B14F-4D97-AF65-F5344CB8AC3E}">
        <p14:creationId xmlns:p14="http://schemas.microsoft.com/office/powerpoint/2010/main" val="1743858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21</a:t>
            </a:fld>
            <a:endParaRPr lang="en-US" dirty="0"/>
          </a:p>
        </p:txBody>
      </p:sp>
    </p:spTree>
    <p:extLst>
      <p:ext uri="{BB962C8B-B14F-4D97-AF65-F5344CB8AC3E}">
        <p14:creationId xmlns:p14="http://schemas.microsoft.com/office/powerpoint/2010/main" val="2146135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22</a:t>
            </a:fld>
            <a:endParaRPr lang="en-US" dirty="0"/>
          </a:p>
        </p:txBody>
      </p:sp>
    </p:spTree>
    <p:extLst>
      <p:ext uri="{BB962C8B-B14F-4D97-AF65-F5344CB8AC3E}">
        <p14:creationId xmlns:p14="http://schemas.microsoft.com/office/powerpoint/2010/main" val="895829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23</a:t>
            </a:fld>
            <a:endParaRPr lang="en-US" dirty="0"/>
          </a:p>
        </p:txBody>
      </p:sp>
    </p:spTree>
    <p:extLst>
      <p:ext uri="{BB962C8B-B14F-4D97-AF65-F5344CB8AC3E}">
        <p14:creationId xmlns:p14="http://schemas.microsoft.com/office/powerpoint/2010/main" val="2139004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24</a:t>
            </a:fld>
            <a:endParaRPr lang="en-US" dirty="0"/>
          </a:p>
        </p:txBody>
      </p:sp>
    </p:spTree>
    <p:extLst>
      <p:ext uri="{BB962C8B-B14F-4D97-AF65-F5344CB8AC3E}">
        <p14:creationId xmlns:p14="http://schemas.microsoft.com/office/powerpoint/2010/main" val="1272893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25</a:t>
            </a:fld>
            <a:endParaRPr lang="en-US" dirty="0"/>
          </a:p>
        </p:txBody>
      </p:sp>
    </p:spTree>
    <p:extLst>
      <p:ext uri="{BB962C8B-B14F-4D97-AF65-F5344CB8AC3E}">
        <p14:creationId xmlns:p14="http://schemas.microsoft.com/office/powerpoint/2010/main" val="3525889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26</a:t>
            </a:fld>
            <a:endParaRPr lang="en-US" dirty="0"/>
          </a:p>
        </p:txBody>
      </p:sp>
    </p:spTree>
    <p:extLst>
      <p:ext uri="{BB962C8B-B14F-4D97-AF65-F5344CB8AC3E}">
        <p14:creationId xmlns:p14="http://schemas.microsoft.com/office/powerpoint/2010/main" val="3615491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27</a:t>
            </a:fld>
            <a:endParaRPr lang="en-US" dirty="0"/>
          </a:p>
        </p:txBody>
      </p:sp>
    </p:spTree>
    <p:extLst>
      <p:ext uri="{BB962C8B-B14F-4D97-AF65-F5344CB8AC3E}">
        <p14:creationId xmlns:p14="http://schemas.microsoft.com/office/powerpoint/2010/main" val="766452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28</a:t>
            </a:fld>
            <a:endParaRPr lang="en-US" dirty="0"/>
          </a:p>
        </p:txBody>
      </p:sp>
    </p:spTree>
    <p:extLst>
      <p:ext uri="{BB962C8B-B14F-4D97-AF65-F5344CB8AC3E}">
        <p14:creationId xmlns:p14="http://schemas.microsoft.com/office/powerpoint/2010/main" val="1657959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29</a:t>
            </a:fld>
            <a:endParaRPr lang="en-US" dirty="0"/>
          </a:p>
        </p:txBody>
      </p:sp>
    </p:spTree>
    <p:extLst>
      <p:ext uri="{BB962C8B-B14F-4D97-AF65-F5344CB8AC3E}">
        <p14:creationId xmlns:p14="http://schemas.microsoft.com/office/powerpoint/2010/main" val="1360895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30</a:t>
            </a:fld>
            <a:endParaRPr lang="en-US" dirty="0"/>
          </a:p>
        </p:txBody>
      </p:sp>
    </p:spTree>
    <p:extLst>
      <p:ext uri="{BB962C8B-B14F-4D97-AF65-F5344CB8AC3E}">
        <p14:creationId xmlns:p14="http://schemas.microsoft.com/office/powerpoint/2010/main" val="3105816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a:t>
            </a:fld>
            <a:endParaRPr lang="en-US" dirty="0"/>
          </a:p>
        </p:txBody>
      </p:sp>
    </p:spTree>
    <p:extLst>
      <p:ext uri="{BB962C8B-B14F-4D97-AF65-F5344CB8AC3E}">
        <p14:creationId xmlns:p14="http://schemas.microsoft.com/office/powerpoint/2010/main" val="2801063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31</a:t>
            </a:fld>
            <a:endParaRPr lang="en-US" dirty="0"/>
          </a:p>
        </p:txBody>
      </p:sp>
    </p:spTree>
    <p:extLst>
      <p:ext uri="{BB962C8B-B14F-4D97-AF65-F5344CB8AC3E}">
        <p14:creationId xmlns:p14="http://schemas.microsoft.com/office/powerpoint/2010/main" val="1800333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32</a:t>
            </a:fld>
            <a:endParaRPr lang="en-US" dirty="0"/>
          </a:p>
        </p:txBody>
      </p:sp>
    </p:spTree>
    <p:extLst>
      <p:ext uri="{BB962C8B-B14F-4D97-AF65-F5344CB8AC3E}">
        <p14:creationId xmlns:p14="http://schemas.microsoft.com/office/powerpoint/2010/main" val="2936563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33</a:t>
            </a:fld>
            <a:endParaRPr lang="en-US" dirty="0"/>
          </a:p>
        </p:txBody>
      </p:sp>
    </p:spTree>
    <p:extLst>
      <p:ext uri="{BB962C8B-B14F-4D97-AF65-F5344CB8AC3E}">
        <p14:creationId xmlns:p14="http://schemas.microsoft.com/office/powerpoint/2010/main" val="706329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34</a:t>
            </a:fld>
            <a:endParaRPr lang="en-US" dirty="0"/>
          </a:p>
        </p:txBody>
      </p:sp>
    </p:spTree>
    <p:extLst>
      <p:ext uri="{BB962C8B-B14F-4D97-AF65-F5344CB8AC3E}">
        <p14:creationId xmlns:p14="http://schemas.microsoft.com/office/powerpoint/2010/main" val="2483827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35</a:t>
            </a:fld>
            <a:endParaRPr lang="en-US" dirty="0"/>
          </a:p>
        </p:txBody>
      </p:sp>
    </p:spTree>
    <p:extLst>
      <p:ext uri="{BB962C8B-B14F-4D97-AF65-F5344CB8AC3E}">
        <p14:creationId xmlns:p14="http://schemas.microsoft.com/office/powerpoint/2010/main" val="4219292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36</a:t>
            </a:fld>
            <a:endParaRPr lang="en-US" dirty="0"/>
          </a:p>
        </p:txBody>
      </p:sp>
    </p:spTree>
    <p:extLst>
      <p:ext uri="{BB962C8B-B14F-4D97-AF65-F5344CB8AC3E}">
        <p14:creationId xmlns:p14="http://schemas.microsoft.com/office/powerpoint/2010/main" val="4823572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37</a:t>
            </a:fld>
            <a:endParaRPr lang="en-US" dirty="0"/>
          </a:p>
        </p:txBody>
      </p:sp>
    </p:spTree>
    <p:extLst>
      <p:ext uri="{BB962C8B-B14F-4D97-AF65-F5344CB8AC3E}">
        <p14:creationId xmlns:p14="http://schemas.microsoft.com/office/powerpoint/2010/main" val="12499596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38</a:t>
            </a:fld>
            <a:endParaRPr lang="en-US" dirty="0"/>
          </a:p>
        </p:txBody>
      </p:sp>
    </p:spTree>
    <p:extLst>
      <p:ext uri="{BB962C8B-B14F-4D97-AF65-F5344CB8AC3E}">
        <p14:creationId xmlns:p14="http://schemas.microsoft.com/office/powerpoint/2010/main" val="36320947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39</a:t>
            </a:fld>
            <a:endParaRPr lang="en-US" dirty="0"/>
          </a:p>
        </p:txBody>
      </p:sp>
    </p:spTree>
    <p:extLst>
      <p:ext uri="{BB962C8B-B14F-4D97-AF65-F5344CB8AC3E}">
        <p14:creationId xmlns:p14="http://schemas.microsoft.com/office/powerpoint/2010/main" val="11883043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40</a:t>
            </a:fld>
            <a:endParaRPr lang="en-US" dirty="0"/>
          </a:p>
        </p:txBody>
      </p:sp>
    </p:spTree>
    <p:extLst>
      <p:ext uri="{BB962C8B-B14F-4D97-AF65-F5344CB8AC3E}">
        <p14:creationId xmlns:p14="http://schemas.microsoft.com/office/powerpoint/2010/main" val="2252866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a:t>
            </a:fld>
            <a:endParaRPr lang="en-US" dirty="0"/>
          </a:p>
        </p:txBody>
      </p:sp>
    </p:spTree>
    <p:extLst>
      <p:ext uri="{BB962C8B-B14F-4D97-AF65-F5344CB8AC3E}">
        <p14:creationId xmlns:p14="http://schemas.microsoft.com/office/powerpoint/2010/main" val="29342792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41</a:t>
            </a:fld>
            <a:endParaRPr lang="en-US" dirty="0"/>
          </a:p>
        </p:txBody>
      </p:sp>
    </p:spTree>
    <p:extLst>
      <p:ext uri="{BB962C8B-B14F-4D97-AF65-F5344CB8AC3E}">
        <p14:creationId xmlns:p14="http://schemas.microsoft.com/office/powerpoint/2010/main" val="38446891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42</a:t>
            </a:fld>
            <a:endParaRPr lang="en-US" dirty="0"/>
          </a:p>
        </p:txBody>
      </p:sp>
    </p:spTree>
    <p:extLst>
      <p:ext uri="{BB962C8B-B14F-4D97-AF65-F5344CB8AC3E}">
        <p14:creationId xmlns:p14="http://schemas.microsoft.com/office/powerpoint/2010/main" val="621490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43</a:t>
            </a:fld>
            <a:endParaRPr lang="en-US" dirty="0"/>
          </a:p>
        </p:txBody>
      </p:sp>
    </p:spTree>
    <p:extLst>
      <p:ext uri="{BB962C8B-B14F-4D97-AF65-F5344CB8AC3E}">
        <p14:creationId xmlns:p14="http://schemas.microsoft.com/office/powerpoint/2010/main" val="31668101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44</a:t>
            </a:fld>
            <a:endParaRPr lang="en-US" dirty="0"/>
          </a:p>
        </p:txBody>
      </p:sp>
    </p:spTree>
    <p:extLst>
      <p:ext uri="{BB962C8B-B14F-4D97-AF65-F5344CB8AC3E}">
        <p14:creationId xmlns:p14="http://schemas.microsoft.com/office/powerpoint/2010/main" val="18688500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45</a:t>
            </a:fld>
            <a:endParaRPr lang="en-US" dirty="0"/>
          </a:p>
        </p:txBody>
      </p:sp>
    </p:spTree>
    <p:extLst>
      <p:ext uri="{BB962C8B-B14F-4D97-AF65-F5344CB8AC3E}">
        <p14:creationId xmlns:p14="http://schemas.microsoft.com/office/powerpoint/2010/main" val="14289905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46</a:t>
            </a:fld>
            <a:endParaRPr lang="en-US" dirty="0"/>
          </a:p>
        </p:txBody>
      </p:sp>
    </p:spTree>
    <p:extLst>
      <p:ext uri="{BB962C8B-B14F-4D97-AF65-F5344CB8AC3E}">
        <p14:creationId xmlns:p14="http://schemas.microsoft.com/office/powerpoint/2010/main" val="1765615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47</a:t>
            </a:fld>
            <a:endParaRPr lang="en-US" dirty="0"/>
          </a:p>
        </p:txBody>
      </p:sp>
    </p:spTree>
    <p:extLst>
      <p:ext uri="{BB962C8B-B14F-4D97-AF65-F5344CB8AC3E}">
        <p14:creationId xmlns:p14="http://schemas.microsoft.com/office/powerpoint/2010/main" val="30854253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48</a:t>
            </a:fld>
            <a:endParaRPr lang="en-US" dirty="0"/>
          </a:p>
        </p:txBody>
      </p:sp>
    </p:spTree>
    <p:extLst>
      <p:ext uri="{BB962C8B-B14F-4D97-AF65-F5344CB8AC3E}">
        <p14:creationId xmlns:p14="http://schemas.microsoft.com/office/powerpoint/2010/main" val="34479590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49</a:t>
            </a:fld>
            <a:endParaRPr lang="en-US" dirty="0"/>
          </a:p>
        </p:txBody>
      </p:sp>
    </p:spTree>
    <p:extLst>
      <p:ext uri="{BB962C8B-B14F-4D97-AF65-F5344CB8AC3E}">
        <p14:creationId xmlns:p14="http://schemas.microsoft.com/office/powerpoint/2010/main" val="30770193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50</a:t>
            </a:fld>
            <a:endParaRPr lang="en-US" dirty="0"/>
          </a:p>
        </p:txBody>
      </p:sp>
    </p:spTree>
    <p:extLst>
      <p:ext uri="{BB962C8B-B14F-4D97-AF65-F5344CB8AC3E}">
        <p14:creationId xmlns:p14="http://schemas.microsoft.com/office/powerpoint/2010/main" val="3675146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6</a:t>
            </a:fld>
            <a:endParaRPr lang="en-US" dirty="0"/>
          </a:p>
        </p:txBody>
      </p:sp>
    </p:spTree>
    <p:extLst>
      <p:ext uri="{BB962C8B-B14F-4D97-AF65-F5344CB8AC3E}">
        <p14:creationId xmlns:p14="http://schemas.microsoft.com/office/powerpoint/2010/main" val="29174563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51</a:t>
            </a:fld>
            <a:endParaRPr lang="en-US" dirty="0"/>
          </a:p>
        </p:txBody>
      </p:sp>
    </p:spTree>
    <p:extLst>
      <p:ext uri="{BB962C8B-B14F-4D97-AF65-F5344CB8AC3E}">
        <p14:creationId xmlns:p14="http://schemas.microsoft.com/office/powerpoint/2010/main" val="13065986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52</a:t>
            </a:fld>
            <a:endParaRPr lang="en-US" dirty="0"/>
          </a:p>
        </p:txBody>
      </p:sp>
    </p:spTree>
    <p:extLst>
      <p:ext uri="{BB962C8B-B14F-4D97-AF65-F5344CB8AC3E}">
        <p14:creationId xmlns:p14="http://schemas.microsoft.com/office/powerpoint/2010/main" val="31067862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53</a:t>
            </a:fld>
            <a:endParaRPr lang="en-US" dirty="0"/>
          </a:p>
        </p:txBody>
      </p:sp>
    </p:spTree>
    <p:extLst>
      <p:ext uri="{BB962C8B-B14F-4D97-AF65-F5344CB8AC3E}">
        <p14:creationId xmlns:p14="http://schemas.microsoft.com/office/powerpoint/2010/main" val="40984079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54</a:t>
            </a:fld>
            <a:endParaRPr lang="en-US" dirty="0"/>
          </a:p>
        </p:txBody>
      </p:sp>
    </p:spTree>
    <p:extLst>
      <p:ext uri="{BB962C8B-B14F-4D97-AF65-F5344CB8AC3E}">
        <p14:creationId xmlns:p14="http://schemas.microsoft.com/office/powerpoint/2010/main" val="15335180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55</a:t>
            </a:fld>
            <a:endParaRPr lang="en-US" dirty="0"/>
          </a:p>
        </p:txBody>
      </p:sp>
    </p:spTree>
    <p:extLst>
      <p:ext uri="{BB962C8B-B14F-4D97-AF65-F5344CB8AC3E}">
        <p14:creationId xmlns:p14="http://schemas.microsoft.com/office/powerpoint/2010/main" val="37617661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81</a:t>
            </a:fld>
            <a:endParaRPr lang="en-US" dirty="0"/>
          </a:p>
        </p:txBody>
      </p:sp>
    </p:spTree>
    <p:extLst>
      <p:ext uri="{BB962C8B-B14F-4D97-AF65-F5344CB8AC3E}">
        <p14:creationId xmlns:p14="http://schemas.microsoft.com/office/powerpoint/2010/main" val="1695643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7</a:t>
            </a:fld>
            <a:endParaRPr lang="en-US" dirty="0"/>
          </a:p>
        </p:txBody>
      </p:sp>
    </p:spTree>
    <p:extLst>
      <p:ext uri="{BB962C8B-B14F-4D97-AF65-F5344CB8AC3E}">
        <p14:creationId xmlns:p14="http://schemas.microsoft.com/office/powerpoint/2010/main" val="26966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8</a:t>
            </a:fld>
            <a:endParaRPr lang="en-US" dirty="0"/>
          </a:p>
        </p:txBody>
      </p:sp>
    </p:spTree>
    <p:extLst>
      <p:ext uri="{BB962C8B-B14F-4D97-AF65-F5344CB8AC3E}">
        <p14:creationId xmlns:p14="http://schemas.microsoft.com/office/powerpoint/2010/main" val="489902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9</a:t>
            </a:fld>
            <a:endParaRPr lang="en-US" dirty="0"/>
          </a:p>
        </p:txBody>
      </p:sp>
    </p:spTree>
    <p:extLst>
      <p:ext uri="{BB962C8B-B14F-4D97-AF65-F5344CB8AC3E}">
        <p14:creationId xmlns:p14="http://schemas.microsoft.com/office/powerpoint/2010/main" val="785039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10</a:t>
            </a:fld>
            <a:endParaRPr lang="en-US" dirty="0"/>
          </a:p>
        </p:txBody>
      </p:sp>
    </p:spTree>
    <p:extLst>
      <p:ext uri="{BB962C8B-B14F-4D97-AF65-F5344CB8AC3E}">
        <p14:creationId xmlns:p14="http://schemas.microsoft.com/office/powerpoint/2010/main" val="988304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8/6/2023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8/6/2023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8/6/2023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8/6/2023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8/6/2023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8/6/2023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8/6/2023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8/6/2023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8/6/2023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8/6/2023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8/6/2023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8/6/2023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B5F0-857D-D4E3-3B87-F728B0464DDE}"/>
              </a:ext>
            </a:extLst>
          </p:cNvPr>
          <p:cNvSpPr>
            <a:spLocks noGrp="1"/>
          </p:cNvSpPr>
          <p:nvPr>
            <p:ph type="ctrTitle"/>
          </p:nvPr>
        </p:nvSpPr>
        <p:spPr/>
        <p:txBody>
          <a:bodyPr>
            <a:normAutofit/>
          </a:bodyPr>
          <a:lstStyle/>
          <a:p>
            <a:r>
              <a:rPr lang="en-US" sz="6000" dirty="0">
                <a:latin typeface="Calibri Light" panose="020F0302020204030204" pitchFamily="34" charset="0"/>
                <a:ea typeface="Calibri Light" panose="020F0302020204030204" pitchFamily="34" charset="0"/>
                <a:cs typeface="Calibri Light" panose="020F0302020204030204" pitchFamily="34" charset="0"/>
              </a:rPr>
              <a:t>Church of Christ</a:t>
            </a:r>
          </a:p>
        </p:txBody>
      </p:sp>
      <p:sp>
        <p:nvSpPr>
          <p:cNvPr id="3" name="Subtitle 2">
            <a:extLst>
              <a:ext uri="{FF2B5EF4-FFF2-40B4-BE49-F238E27FC236}">
                <a16:creationId xmlns:a16="http://schemas.microsoft.com/office/drawing/2014/main" id="{36CF7D7F-10E0-3864-DB97-5F2C47FD75F2}"/>
              </a:ext>
            </a:extLst>
          </p:cNvPr>
          <p:cNvSpPr>
            <a:spLocks noGrp="1"/>
          </p:cNvSpPr>
          <p:nvPr>
            <p:ph type="subTitle" idx="1"/>
          </p:nvPr>
        </p:nvSpPr>
        <p:spPr>
          <a:xfrm>
            <a:off x="2223247" y="4352544"/>
            <a:ext cx="7273559" cy="1645920"/>
          </a:xfrm>
        </p:spPr>
        <p:txBody>
          <a:bodyPr>
            <a:normAutofit/>
          </a:bodyPr>
          <a:lstStyle/>
          <a:p>
            <a:endParaRPr lang="en-US" sz="2800" dirty="0"/>
          </a:p>
          <a:p>
            <a:r>
              <a:rPr lang="en-US" sz="36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God’s Unfolding Plan of Salvation</a:t>
            </a:r>
          </a:p>
        </p:txBody>
      </p:sp>
    </p:spTree>
    <p:extLst>
      <p:ext uri="{BB962C8B-B14F-4D97-AF65-F5344CB8AC3E}">
        <p14:creationId xmlns:p14="http://schemas.microsoft.com/office/powerpoint/2010/main" val="2316087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432530"/>
          </a:xfrm>
          <a:prstGeom prst="rect">
            <a:avLst/>
          </a:prstGeom>
          <a:noFill/>
        </p:spPr>
        <p:txBody>
          <a:bodyPr wrap="square" rtlCol="0">
            <a:spAutoFit/>
          </a:bodyPr>
          <a:lstStyle/>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Ephesians 1:4 </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just as </a:t>
            </a:r>
            <a:r>
              <a:rPr lang="en-US" sz="2800" b="1" u="sng" dirty="0">
                <a:highlight>
                  <a:srgbClr val="FFFF00"/>
                </a:highlight>
                <a:latin typeface="Times New Roman" panose="02020603050405020304" pitchFamily="18" charset="0"/>
                <a:cs typeface="Times New Roman" panose="02020603050405020304" pitchFamily="18" charset="0"/>
              </a:rPr>
              <a:t>He chose us </a:t>
            </a:r>
            <a:r>
              <a:rPr lang="en-US" sz="2800" dirty="0">
                <a:latin typeface="Times New Roman" panose="02020603050405020304" pitchFamily="18" charset="0"/>
                <a:cs typeface="Times New Roman" panose="02020603050405020304" pitchFamily="18" charset="0"/>
              </a:rPr>
              <a:t>in Him </a:t>
            </a:r>
            <a:r>
              <a:rPr lang="en-US" sz="2800" b="1" u="sng" dirty="0">
                <a:highlight>
                  <a:srgbClr val="00FFFF"/>
                </a:highlight>
                <a:latin typeface="Times New Roman" panose="02020603050405020304" pitchFamily="18" charset="0"/>
                <a:cs typeface="Times New Roman" panose="02020603050405020304" pitchFamily="18" charset="0"/>
              </a:rPr>
              <a:t>before the foundation of the world </a:t>
            </a:r>
            <a:r>
              <a:rPr lang="en-US" sz="28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228600"/>
            <a:r>
              <a:rPr lang="en-US" sz="2800" b="1" dirty="0">
                <a:latin typeface="Times New Roman" panose="02020603050405020304" pitchFamily="18" charset="0"/>
                <a:cs typeface="Times New Roman" panose="02020603050405020304" pitchFamily="18" charset="0"/>
              </a:rPr>
              <a:t>2 Thessalonians 2:13</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  </a:t>
            </a:r>
            <a:r>
              <a:rPr lang="en-US" sz="2800" b="1" u="sng" dirty="0">
                <a:highlight>
                  <a:srgbClr val="FFFF00"/>
                </a:highlight>
                <a:latin typeface="Times New Roman" panose="02020603050405020304" pitchFamily="18" charset="0"/>
                <a:cs typeface="Times New Roman" panose="02020603050405020304" pitchFamily="18" charset="0"/>
              </a:rPr>
              <a:t>God has chosen you </a:t>
            </a:r>
            <a:r>
              <a:rPr lang="en-US" sz="2800" b="1" u="sng" dirty="0">
                <a:highlight>
                  <a:srgbClr val="00FFFF"/>
                </a:highlight>
                <a:latin typeface="Times New Roman" panose="02020603050405020304" pitchFamily="18" charset="0"/>
                <a:cs typeface="Times New Roman" panose="02020603050405020304" pitchFamily="18" charset="0"/>
              </a:rPr>
              <a:t>from the beginning </a:t>
            </a:r>
            <a:r>
              <a:rPr lang="en-US" sz="2800" b="1" u="sng" dirty="0">
                <a:highlight>
                  <a:srgbClr val="00FF00"/>
                </a:highlight>
                <a:latin typeface="Times New Roman" panose="02020603050405020304" pitchFamily="18" charset="0"/>
                <a:cs typeface="Times New Roman" panose="02020603050405020304" pitchFamily="18" charset="0"/>
              </a:rPr>
              <a:t>for salvation</a:t>
            </a:r>
            <a:r>
              <a:rPr lang="en-US" sz="2800" dirty="0">
                <a:highlight>
                  <a:srgbClr val="00FF00"/>
                </a:highlight>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p>
          <a:p>
            <a:pPr marL="228600"/>
            <a:endParaRPr lang="en-US" sz="2800" dirty="0">
              <a:latin typeface="Times New Roman" panose="02020603050405020304" pitchFamily="18" charset="0"/>
              <a:cs typeface="Times New Roman" panose="02020603050405020304" pitchFamily="18" charset="0"/>
            </a:endParaRPr>
          </a:p>
          <a:p>
            <a:pPr marL="228600"/>
            <a:r>
              <a:rPr lang="en-US" sz="2800" dirty="0">
                <a:latin typeface="Times New Roman" panose="02020603050405020304" pitchFamily="18" charset="0"/>
                <a:cs typeface="Times New Roman" panose="02020603050405020304" pitchFamily="18" charset="0"/>
              </a:rPr>
              <a:t>Question:  What did God choose us for?</a:t>
            </a:r>
          </a:p>
          <a:p>
            <a:pPr marL="228600"/>
            <a:r>
              <a:rPr lang="en-US" sz="2800" dirty="0">
                <a:latin typeface="Times New Roman" panose="02020603050405020304" pitchFamily="18" charset="0"/>
                <a:cs typeface="Times New Roman" panose="02020603050405020304" pitchFamily="18" charset="0"/>
              </a:rPr>
              <a:t>Answer:  God chose us for salvation – 2 Thessalonians 2:13.</a:t>
            </a:r>
          </a:p>
          <a:p>
            <a:pPr marL="228600"/>
            <a:endParaRPr lang="en-US" sz="2800" dirty="0">
              <a:latin typeface="Times New Roman" panose="02020603050405020304" pitchFamily="18" charset="0"/>
              <a:cs typeface="Times New Roman" panose="02020603050405020304" pitchFamily="18" charset="0"/>
            </a:endParaRPr>
          </a:p>
          <a:p>
            <a:pPr marL="228600"/>
            <a:r>
              <a:rPr lang="en-US" sz="2800" dirty="0">
                <a:latin typeface="Times New Roman" panose="02020603050405020304" pitchFamily="18" charset="0"/>
                <a:cs typeface="Times New Roman" panose="02020603050405020304" pitchFamily="18" charset="0"/>
              </a:rPr>
              <a:t>Therefore, the Ephesians 1:4 should be understood as </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800" b="1" dirty="0">
                <a:latin typeface="Times New Roman" panose="02020603050405020304" pitchFamily="18" charset="0"/>
                <a:cs typeface="Times New Roman" panose="02020603050405020304" pitchFamily="18" charset="0"/>
              </a:rPr>
              <a:t>Ephesians 1:4-5 </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just as </a:t>
            </a:r>
            <a:r>
              <a:rPr lang="en-US" sz="2800" b="1" u="sng" dirty="0">
                <a:highlight>
                  <a:srgbClr val="FFFF00"/>
                </a:highlight>
                <a:latin typeface="Times New Roman" panose="02020603050405020304" pitchFamily="18" charset="0"/>
                <a:cs typeface="Times New Roman" panose="02020603050405020304" pitchFamily="18" charset="0"/>
              </a:rPr>
              <a:t>He chose us </a:t>
            </a:r>
            <a:r>
              <a:rPr lang="en-US" sz="2800" b="1" u="sng" dirty="0">
                <a:highlight>
                  <a:srgbClr val="00FF00"/>
                </a:highlight>
                <a:latin typeface="Times New Roman" panose="02020603050405020304" pitchFamily="18" charset="0"/>
                <a:cs typeface="Times New Roman" panose="02020603050405020304" pitchFamily="18" charset="0"/>
              </a:rPr>
              <a:t>(for salvation)</a:t>
            </a:r>
            <a:r>
              <a:rPr lang="en-US" sz="2800" dirty="0">
                <a:highlight>
                  <a:srgbClr val="00FF00"/>
                </a:highlight>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in Him </a:t>
            </a:r>
            <a:r>
              <a:rPr lang="en-US" sz="2800" b="1" u="sng" dirty="0">
                <a:highlight>
                  <a:srgbClr val="00FFFF"/>
                </a:highlight>
                <a:latin typeface="Times New Roman" panose="02020603050405020304" pitchFamily="18" charset="0"/>
                <a:cs typeface="Times New Roman" panose="02020603050405020304" pitchFamily="18" charset="0"/>
              </a:rPr>
              <a:t>before the foundation of the world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320405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410135"/>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Promise to Isaac</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rPr>
              <a:t>Genesis 26:3 </a:t>
            </a:r>
            <a:r>
              <a:rPr lang="en-US" sz="2800" dirty="0">
                <a:effectLst/>
                <a:latin typeface="Times New Roman" panose="02020603050405020304" pitchFamily="18" charset="0"/>
                <a:ea typeface="Calibri" panose="020F0502020204030204" pitchFamily="34" charset="0"/>
              </a:rPr>
              <a:t> "Sojourn in this land and I will be with you and bless you, for </a:t>
            </a:r>
            <a:r>
              <a:rPr lang="en-US" sz="2800" b="1" u="sng" dirty="0">
                <a:effectLst/>
                <a:latin typeface="Times New Roman" panose="02020603050405020304" pitchFamily="18" charset="0"/>
                <a:ea typeface="Calibri" panose="020F0502020204030204" pitchFamily="34" charset="0"/>
              </a:rPr>
              <a:t>to you and to your descendants </a:t>
            </a:r>
            <a:r>
              <a:rPr lang="en-US" sz="2800" b="1" u="sng" dirty="0">
                <a:effectLst/>
                <a:highlight>
                  <a:srgbClr val="FFFF00"/>
                </a:highlight>
                <a:latin typeface="Times New Roman" panose="02020603050405020304" pitchFamily="18" charset="0"/>
                <a:ea typeface="Calibri" panose="020F0502020204030204" pitchFamily="34" charset="0"/>
              </a:rPr>
              <a:t>I will give</a:t>
            </a:r>
            <a:r>
              <a:rPr lang="en-US" sz="2800" b="1" u="sng" dirty="0">
                <a:effectLst/>
                <a:latin typeface="Times New Roman" panose="02020603050405020304" pitchFamily="18" charset="0"/>
                <a:ea typeface="Calibri" panose="020F0502020204030204" pitchFamily="34" charset="0"/>
              </a:rPr>
              <a:t> all </a:t>
            </a:r>
            <a:r>
              <a:rPr lang="en-US" sz="2800" b="1" u="sng" dirty="0">
                <a:effectLst/>
                <a:highlight>
                  <a:srgbClr val="FFFF00"/>
                </a:highlight>
                <a:latin typeface="Times New Roman" panose="02020603050405020304" pitchFamily="18" charset="0"/>
                <a:ea typeface="Calibri" panose="020F0502020204030204" pitchFamily="34" charset="0"/>
              </a:rPr>
              <a:t>these lands</a:t>
            </a:r>
            <a:endParaRPr lang="en-US" sz="2800" dirty="0">
              <a:effectLst/>
              <a:highlight>
                <a:srgbClr val="FFFF00"/>
              </a:highligh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800" b="1" u="sng"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rPr>
              <a:t>Promise to Jacob (Israel)</a:t>
            </a:r>
          </a:p>
          <a:p>
            <a:pPr marL="0" marR="0">
              <a:lnSpc>
                <a:spcPct val="107000"/>
              </a:lnSpc>
              <a:spcBef>
                <a:spcPts val="0"/>
              </a:spcBef>
              <a:spcAft>
                <a:spcPts val="0"/>
              </a:spcAft>
            </a:pPr>
            <a:endParaRPr lang="en-US" sz="2800" b="1" u="sng"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rPr>
              <a:t>Genesis 28:13-14 </a:t>
            </a:r>
            <a:r>
              <a:rPr lang="en-US" sz="2800" dirty="0">
                <a:effectLst/>
                <a:latin typeface="Times New Roman" panose="02020603050405020304" pitchFamily="18" charset="0"/>
                <a:ea typeface="Calibri" panose="020F0502020204030204" pitchFamily="34" charset="0"/>
              </a:rPr>
              <a:t> And behold, the </a:t>
            </a:r>
            <a:r>
              <a:rPr lang="en-US" sz="2800" cap="small" dirty="0">
                <a:effectLst/>
                <a:latin typeface="Times New Roman" panose="02020603050405020304" pitchFamily="18" charset="0"/>
                <a:ea typeface="Calibri" panose="020F0502020204030204" pitchFamily="34" charset="0"/>
              </a:rPr>
              <a:t>LORD</a:t>
            </a:r>
            <a:r>
              <a:rPr lang="en-US" sz="2800" dirty="0">
                <a:effectLst/>
                <a:latin typeface="Times New Roman" panose="02020603050405020304" pitchFamily="18" charset="0"/>
                <a:ea typeface="Calibri" panose="020F0502020204030204" pitchFamily="34" charset="0"/>
              </a:rPr>
              <a:t> stood above it and said, "I am the </a:t>
            </a:r>
            <a:r>
              <a:rPr lang="en-US" sz="2800" cap="small" dirty="0">
                <a:effectLst/>
                <a:latin typeface="Times New Roman" panose="02020603050405020304" pitchFamily="18" charset="0"/>
                <a:ea typeface="Calibri" panose="020F0502020204030204" pitchFamily="34" charset="0"/>
              </a:rPr>
              <a:t>LORD</a:t>
            </a:r>
            <a:r>
              <a:rPr lang="en-US" sz="2800" dirty="0">
                <a:effectLst/>
                <a:latin typeface="Times New Roman" panose="02020603050405020304" pitchFamily="18" charset="0"/>
                <a:ea typeface="Calibri" panose="020F0502020204030204" pitchFamily="34" charset="0"/>
              </a:rPr>
              <a:t>, the God of your father Abraham and the God of Isaac; </a:t>
            </a:r>
            <a:r>
              <a:rPr lang="en-US" sz="2800" b="1" u="sng" dirty="0">
                <a:effectLst/>
                <a:highlight>
                  <a:srgbClr val="FFFF00"/>
                </a:highlight>
                <a:latin typeface="Times New Roman" panose="02020603050405020304" pitchFamily="18" charset="0"/>
                <a:ea typeface="Calibri" panose="020F0502020204030204" pitchFamily="34" charset="0"/>
              </a:rPr>
              <a:t>the land </a:t>
            </a:r>
            <a:r>
              <a:rPr lang="en-US" sz="2800" b="1" u="sng" dirty="0">
                <a:effectLst/>
                <a:latin typeface="Times New Roman" panose="02020603050405020304" pitchFamily="18" charset="0"/>
                <a:ea typeface="Calibri" panose="020F0502020204030204" pitchFamily="34" charset="0"/>
              </a:rPr>
              <a:t>on which you lie, </a:t>
            </a:r>
            <a:r>
              <a:rPr lang="en-US" sz="2800" b="1" u="sng" dirty="0">
                <a:effectLst/>
                <a:highlight>
                  <a:srgbClr val="FFFF00"/>
                </a:highlight>
                <a:latin typeface="Times New Roman" panose="02020603050405020304" pitchFamily="18" charset="0"/>
                <a:ea typeface="Calibri" panose="020F0502020204030204" pitchFamily="34" charset="0"/>
              </a:rPr>
              <a:t>I will give</a:t>
            </a:r>
            <a:r>
              <a:rPr lang="en-US" sz="2800" b="1" u="sng" dirty="0">
                <a:effectLst/>
                <a:latin typeface="Times New Roman" panose="02020603050405020304" pitchFamily="18" charset="0"/>
                <a:ea typeface="Calibri" panose="020F0502020204030204" pitchFamily="34" charset="0"/>
              </a:rPr>
              <a:t> it to you and to your descendants</a:t>
            </a:r>
            <a:r>
              <a:rPr lang="en-US" sz="28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646242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63462" y="939596"/>
            <a:ext cx="11644370" cy="7178825"/>
          </a:xfrm>
          <a:prstGeom prst="rect">
            <a:avLst/>
          </a:prstGeom>
          <a:noFill/>
        </p:spPr>
        <p:txBody>
          <a:bodyPr wrap="square" rtlCol="0">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Approximately 50 days after departing their Egyptian captivity, Moses received the Law.  Exodus chapters 19 and 20</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After the people vowed obedience to it, Moses sprinkled them with water and blood. Exodus 24:7-8; Hebrews 9:19</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kern="100" dirty="0">
                <a:latin typeface="Times New Roman" panose="02020603050405020304" pitchFamily="18" charset="0"/>
                <a:ea typeface="Calibri" panose="020F0502020204030204" pitchFamily="34" charset="0"/>
              </a:rPr>
              <a:t>Having entered into God’s covenant through the sprinkling of water and blood, </a:t>
            </a:r>
            <a:r>
              <a:rPr lang="en-US" sz="2400" kern="100" dirty="0">
                <a:effectLst/>
                <a:latin typeface="Times New Roman" panose="02020603050405020304" pitchFamily="18" charset="0"/>
                <a:ea typeface="Calibri" panose="020F0502020204030204" pitchFamily="34" charset="0"/>
              </a:rPr>
              <a:t>the Hebrews became the Kingdom of Israel – </a:t>
            </a:r>
            <a:r>
              <a:rPr lang="en-US" sz="2400" b="1" u="sng" kern="100" dirty="0">
                <a:effectLst/>
                <a:latin typeface="Times New Roman" panose="02020603050405020304" pitchFamily="18" charset="0"/>
                <a:ea typeface="Calibri" panose="020F0502020204030204" pitchFamily="34" charset="0"/>
              </a:rPr>
              <a:t>a nation without a land</a:t>
            </a:r>
            <a:r>
              <a:rPr lang="en-US" sz="2400" kern="100" dirty="0">
                <a:effectLst/>
                <a:latin typeface="Times New Roman" panose="02020603050405020304" pitchFamily="18" charset="0"/>
                <a:ea typeface="Calibri" panose="020F0502020204030204" pitchFamily="34" charset="0"/>
              </a:rPr>
              <a:t>. Joshua 5:6</a:t>
            </a:r>
          </a:p>
          <a:p>
            <a:pPr marL="0" marR="0">
              <a:lnSpc>
                <a:spcPct val="107000"/>
              </a:lnSpc>
              <a:spcBef>
                <a:spcPts val="0"/>
              </a:spcBef>
              <a:spcAft>
                <a:spcPts val="0"/>
              </a:spcAft>
            </a:pPr>
            <a:endParaRPr lang="en-US" sz="2400" b="1" dirty="0"/>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Joshua 5:6 </a:t>
            </a:r>
            <a:r>
              <a:rPr lang="en-US" sz="2400" dirty="0">
                <a:latin typeface="Times New Roman" panose="02020603050405020304" pitchFamily="18" charset="0"/>
                <a:cs typeface="Times New Roman" panose="02020603050405020304" pitchFamily="18" charset="0"/>
              </a:rPr>
              <a:t>(Explanation of why Joshua circumcised the men) </a:t>
            </a:r>
            <a:r>
              <a:rPr lang="en-US" sz="2400" b="1" u="sng" dirty="0">
                <a:latin typeface="Times New Roman" panose="02020603050405020304" pitchFamily="18" charset="0"/>
                <a:cs typeface="Times New Roman" panose="02020603050405020304" pitchFamily="18" charset="0"/>
              </a:rPr>
              <a:t>For the sons of Israel walked forty years in the wilderness</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until </a:t>
            </a:r>
            <a:r>
              <a:rPr lang="en-US" sz="2400" b="1" u="sng" dirty="0">
                <a:highlight>
                  <a:srgbClr val="FFFF00"/>
                </a:highlight>
                <a:latin typeface="Times New Roman" panose="02020603050405020304" pitchFamily="18" charset="0"/>
                <a:cs typeface="Times New Roman" panose="02020603050405020304" pitchFamily="18" charset="0"/>
              </a:rPr>
              <a:t>all the nation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that is,</a:t>
            </a:r>
            <a:r>
              <a:rPr lang="en-US" sz="2400" dirty="0">
                <a:latin typeface="Times New Roman" panose="02020603050405020304" pitchFamily="18" charset="0"/>
                <a:cs typeface="Times New Roman" panose="02020603050405020304" pitchFamily="18" charset="0"/>
              </a:rPr>
              <a:t> the men of war who came out of Egypt, perished because they did not listen to the voice of the Lord</a:t>
            </a:r>
          </a:p>
          <a:p>
            <a:pPr marL="0" marR="0">
              <a:lnSpc>
                <a:spcPct val="107000"/>
              </a:lnSpc>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dirty="0">
                <a:latin typeface="Times New Roman" panose="02020603050405020304" pitchFamily="18" charset="0"/>
                <a:cs typeface="Times New Roman" panose="02020603050405020304" pitchFamily="18" charset="0"/>
              </a:rPr>
              <a:t>Point:  Israel became a nation in the wilderness when they received the Law. Just like the Kingdom of Christ is in the world awaiting entrance into heaven</a:t>
            </a:r>
            <a:endParaRPr lang="en-US" sz="2400" cap="small" dirty="0">
              <a:effectLst/>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cap="small" dirty="0">
                <a:effectLst/>
                <a:latin typeface="Times New Roman" panose="02020603050405020304" pitchFamily="18" charset="0"/>
                <a:cs typeface="Times New Roman" panose="02020603050405020304" pitchFamily="18" charset="0"/>
              </a:rPr>
              <a:t>Point: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144908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63462" y="939596"/>
            <a:ext cx="11644370" cy="4335867"/>
          </a:xfrm>
          <a:prstGeom prst="rect">
            <a:avLst/>
          </a:prstGeom>
          <a:noFill/>
        </p:spPr>
        <p:txBody>
          <a:bodyPr wrap="square" rtlCol="0">
            <a:spAutoFit/>
          </a:bodyPr>
          <a:lstStyle/>
          <a:p>
            <a:pPr marL="0" marR="0">
              <a:lnSpc>
                <a:spcPct val="107000"/>
              </a:lnSpc>
              <a:spcBef>
                <a:spcPts val="0"/>
              </a:spcBef>
              <a:spcAft>
                <a:spcPts val="0"/>
              </a:spcAft>
            </a:pPr>
            <a:r>
              <a:rPr lang="en-US" sz="2400" kern="100" dirty="0">
                <a:latin typeface="Times New Roman" panose="02020603050405020304" pitchFamily="18" charset="0"/>
                <a:ea typeface="Calibri" panose="020F0502020204030204" pitchFamily="34" charset="0"/>
              </a:rPr>
              <a:t>After the</a:t>
            </a:r>
            <a:r>
              <a:rPr lang="en-US" sz="2400" kern="100" dirty="0">
                <a:effectLst/>
                <a:latin typeface="Times New Roman" panose="02020603050405020304" pitchFamily="18" charset="0"/>
                <a:ea typeface="Calibri" panose="020F0502020204030204" pitchFamily="34" charset="0"/>
              </a:rPr>
              <a:t> Kingdom of Israel wandered for 40-years in the wilderness, Joshua led the kingdom through the Jordan River into the Promised Land -  Joshua 3:17</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Joshua 3:17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the priests who carried the ark of the covenant of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stood firm on dry ground in the middle of the Jordan while all Israel crossed on dry ground, </a:t>
            </a:r>
            <a:r>
              <a:rPr lang="en-US" sz="2400" b="1" u="sng" dirty="0">
                <a:latin typeface="Times New Roman" panose="02020603050405020304" pitchFamily="18" charset="0"/>
                <a:cs typeface="Times New Roman" panose="02020603050405020304" pitchFamily="18" charset="0"/>
              </a:rPr>
              <a:t>until all </a:t>
            </a:r>
            <a:r>
              <a:rPr lang="en-US" sz="2400" b="1" u="sng" dirty="0">
                <a:highlight>
                  <a:srgbClr val="FFFF00"/>
                </a:highlight>
                <a:latin typeface="Times New Roman" panose="02020603050405020304" pitchFamily="18" charset="0"/>
                <a:cs typeface="Times New Roman" panose="02020603050405020304" pitchFamily="18" charset="0"/>
              </a:rPr>
              <a:t>the nation </a:t>
            </a:r>
            <a:r>
              <a:rPr lang="en-US" sz="2400" b="1" u="sng" dirty="0">
                <a:latin typeface="Times New Roman" panose="02020603050405020304" pitchFamily="18" charset="0"/>
                <a:cs typeface="Times New Roman" panose="02020603050405020304" pitchFamily="18" charset="0"/>
              </a:rPr>
              <a:t>had finished crossing the Jordan.</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kern="0" dirty="0">
                <a:effectLst/>
                <a:latin typeface="Times New Roman" panose="02020603050405020304" pitchFamily="18" charset="0"/>
                <a:ea typeface="Times New Roman" panose="02020603050405020304" pitchFamily="18" charset="0"/>
              </a:rPr>
              <a:t>It was the Kingdom of Israel that crossed from the wilderness (world) into the Promised Land (heaven)</a:t>
            </a:r>
          </a:p>
          <a:p>
            <a:pPr marL="285750" indent="-285750">
              <a:buFont typeface="Arial" panose="020B0604020202020204" pitchFamily="34" charset="0"/>
              <a:buChar char="•"/>
            </a:pPr>
            <a:r>
              <a:rPr lang="en-US" sz="2400" kern="0" dirty="0">
                <a:latin typeface="Times New Roman" panose="02020603050405020304" pitchFamily="18" charset="0"/>
                <a:ea typeface="Times New Roman" panose="02020603050405020304" pitchFamily="18" charset="0"/>
              </a:rPr>
              <a:t>It was Joshua that led the kingdom through water into the Promised Land</a:t>
            </a:r>
            <a:endParaRPr lang="en-US" sz="2400" kern="0" dirty="0">
              <a:effectLst/>
              <a:latin typeface="Times New Roman" panose="02020603050405020304" pitchFamily="18" charset="0"/>
              <a:ea typeface="Times New Roman" panose="02020603050405020304" pitchFamily="18" charset="0"/>
            </a:endParaRPr>
          </a:p>
          <a:p>
            <a:endParaRPr lang="en-US" sz="2400" b="1" kern="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130609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63462" y="939596"/>
            <a:ext cx="11644370" cy="4154984"/>
          </a:xfrm>
          <a:prstGeom prst="rect">
            <a:avLst/>
          </a:prstGeom>
          <a:noFill/>
        </p:spPr>
        <p:txBody>
          <a:bodyPr wrap="square" rtlCol="0">
            <a:spAutoFit/>
          </a:bodyPr>
          <a:lstStyle/>
          <a:p>
            <a:r>
              <a:rPr lang="en-US" sz="2400" b="1" kern="0" dirty="0">
                <a:effectLst/>
                <a:latin typeface="Times New Roman" panose="02020603050405020304" pitchFamily="18" charset="0"/>
                <a:ea typeface="Times New Roman" panose="02020603050405020304" pitchFamily="18" charset="0"/>
              </a:rPr>
              <a:t>Joshua</a:t>
            </a:r>
          </a:p>
          <a:p>
            <a:pPr marL="342900" indent="-342900">
              <a:buFont typeface="Arial" panose="020B0604020202020204" pitchFamily="34" charset="0"/>
              <a:buChar char="•"/>
            </a:pPr>
            <a:r>
              <a:rPr lang="en-US" sz="2400" b="1" kern="0" dirty="0">
                <a:effectLst/>
                <a:latin typeface="Times New Roman" panose="02020603050405020304" pitchFamily="18" charset="0"/>
                <a:ea typeface="Times New Roman" panose="02020603050405020304" pitchFamily="18" charset="0"/>
              </a:rPr>
              <a:t>Hebrew Word: </a:t>
            </a:r>
            <a:r>
              <a:rPr lang="en-US" sz="2400" kern="0" dirty="0">
                <a:solidFill>
                  <a:srgbClr val="008080"/>
                </a:solidFill>
                <a:effectLst/>
                <a:latin typeface="Times New Roman" panose="02020603050405020304" pitchFamily="18" charset="0"/>
                <a:ea typeface="Times New Roman" panose="02020603050405020304" pitchFamily="18" charset="0"/>
              </a:rPr>
              <a:t>‏</a:t>
            </a:r>
            <a:r>
              <a:rPr lang="en-US" sz="2400" b="1" i="1" kern="0" dirty="0">
                <a:effectLst/>
                <a:latin typeface="Times New Roman" panose="02020603050405020304" pitchFamily="18" charset="0"/>
                <a:ea typeface="Times New Roman" panose="02020603050405020304" pitchFamily="18" charset="0"/>
              </a:rPr>
              <a:t>Yehoshua</a:t>
            </a:r>
            <a:r>
              <a:rPr lang="en-US" sz="2400" kern="0" dirty="0">
                <a:effectLst/>
                <a:latin typeface="Times New Roman" panose="02020603050405020304" pitchFamily="18" charset="0"/>
                <a:ea typeface="Times New Roman" panose="02020603050405020304" pitchFamily="18" charset="0"/>
              </a:rPr>
              <a:t> translated Joshua and Jesus</a:t>
            </a:r>
          </a:p>
          <a:p>
            <a:pPr marL="342900" indent="-342900">
              <a:buFont typeface="Arial" panose="020B0604020202020204" pitchFamily="34" charset="0"/>
              <a:buChar char="•"/>
            </a:pPr>
            <a:r>
              <a:rPr lang="en-US" sz="2400" b="1" kern="0" dirty="0">
                <a:effectLst/>
                <a:latin typeface="Times New Roman" panose="02020603050405020304" pitchFamily="18" charset="0"/>
                <a:ea typeface="Times New Roman" panose="02020603050405020304" pitchFamily="18" charset="0"/>
              </a:rPr>
              <a:t>Definition: </a:t>
            </a:r>
            <a:r>
              <a:rPr lang="en-US" sz="2400" kern="0" dirty="0">
                <a:effectLst/>
                <a:latin typeface="Times New Roman" panose="02020603050405020304" pitchFamily="18" charset="0"/>
                <a:ea typeface="Times New Roman" panose="02020603050405020304" pitchFamily="18" charset="0"/>
              </a:rPr>
              <a:t>"the </a:t>
            </a:r>
            <a:r>
              <a:rPr lang="en-US" sz="2400" kern="0" cap="small" dirty="0">
                <a:effectLst/>
                <a:latin typeface="Times New Roman" panose="02020603050405020304" pitchFamily="18" charset="0"/>
                <a:ea typeface="Times New Roman" panose="02020603050405020304" pitchFamily="18" charset="0"/>
              </a:rPr>
              <a:t>LORD</a:t>
            </a:r>
            <a:r>
              <a:rPr lang="en-US" sz="2400" kern="0" dirty="0">
                <a:effectLst/>
                <a:latin typeface="Times New Roman" panose="02020603050405020304" pitchFamily="18" charset="0"/>
                <a:ea typeface="Times New Roman" panose="02020603050405020304" pitchFamily="18" charset="0"/>
              </a:rPr>
              <a:t> is salvation" </a:t>
            </a:r>
          </a:p>
          <a:p>
            <a:endParaRPr lang="en-US" sz="2400" kern="0" dirty="0">
              <a:latin typeface="Times New Roman" panose="02020603050405020304" pitchFamily="18" charset="0"/>
              <a:ea typeface="Calibri" panose="020F0502020204030204" pitchFamily="34" charset="0"/>
            </a:endParaRPr>
          </a:p>
          <a:p>
            <a:r>
              <a:rPr lang="en-US" sz="2400" kern="0" dirty="0">
                <a:effectLst/>
                <a:latin typeface="Times New Roman" panose="02020603050405020304" pitchFamily="18" charset="0"/>
                <a:ea typeface="Calibri" panose="020F0502020204030204" pitchFamily="34" charset="0"/>
              </a:rPr>
              <a:t>It is Jesus that brings the Kingdom of Christ through water (baptism) from the world (wilderness) into Heaven (Promised Land)</a:t>
            </a:r>
          </a:p>
          <a:p>
            <a:endParaRPr lang="en-US" sz="2400" kern="0" dirty="0">
              <a:latin typeface="Times New Roman" panose="02020603050405020304" pitchFamily="18" charset="0"/>
              <a:ea typeface="Calibri" panose="020F0502020204030204" pitchFamily="34" charset="0"/>
            </a:endParaRPr>
          </a:p>
          <a:p>
            <a:r>
              <a:rPr lang="en-US" sz="2400" b="1" dirty="0">
                <a:latin typeface="Times New Roman" panose="02020603050405020304" pitchFamily="18" charset="0"/>
                <a:cs typeface="Times New Roman" panose="02020603050405020304" pitchFamily="18" charset="0"/>
              </a:rPr>
              <a:t>1 Corinthians 15:22-24</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as </a:t>
            </a:r>
            <a:r>
              <a:rPr lang="en-US" sz="2400" b="1" u="sng" dirty="0">
                <a:latin typeface="Times New Roman" panose="02020603050405020304" pitchFamily="18" charset="0"/>
                <a:cs typeface="Times New Roman" panose="02020603050405020304" pitchFamily="18" charset="0"/>
              </a:rPr>
              <a:t>in Adam all die</a:t>
            </a:r>
            <a:r>
              <a:rPr lang="en-US" sz="2400" dirty="0">
                <a:latin typeface="Times New Roman" panose="02020603050405020304" pitchFamily="18" charset="0"/>
                <a:cs typeface="Times New Roman" panose="02020603050405020304" pitchFamily="18" charset="0"/>
              </a:rPr>
              <a:t>, so also </a:t>
            </a:r>
            <a:r>
              <a:rPr lang="en-US" sz="2400" b="1" u="sng" dirty="0">
                <a:latin typeface="Times New Roman" panose="02020603050405020304" pitchFamily="18" charset="0"/>
                <a:cs typeface="Times New Roman" panose="02020603050405020304" pitchFamily="18" charset="0"/>
              </a:rPr>
              <a:t>in Christ </a:t>
            </a:r>
            <a:r>
              <a:rPr lang="en-US" sz="2400" dirty="0">
                <a:latin typeface="Times New Roman" panose="02020603050405020304" pitchFamily="18" charset="0"/>
                <a:cs typeface="Times New Roman" panose="02020603050405020304" pitchFamily="18" charset="0"/>
              </a:rPr>
              <a:t>all will be </a:t>
            </a:r>
            <a:r>
              <a:rPr lang="en-US" sz="2400" b="1" u="sng" dirty="0">
                <a:latin typeface="Times New Roman" panose="02020603050405020304" pitchFamily="18" charset="0"/>
                <a:cs typeface="Times New Roman" panose="02020603050405020304" pitchFamily="18" charset="0"/>
              </a:rPr>
              <a:t>made alive</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23 </a:t>
            </a:r>
            <a:r>
              <a:rPr lang="en-US" sz="2400" dirty="0">
                <a:latin typeface="Times New Roman" panose="02020603050405020304" pitchFamily="18" charset="0"/>
                <a:cs typeface="Times New Roman" panose="02020603050405020304" pitchFamily="18" charset="0"/>
              </a:rPr>
              <a:t> But each in his own order: </a:t>
            </a:r>
            <a:r>
              <a:rPr lang="en-US" sz="2400" b="1" u="sng" dirty="0">
                <a:latin typeface="Times New Roman" panose="02020603050405020304" pitchFamily="18" charset="0"/>
                <a:cs typeface="Times New Roman" panose="02020603050405020304" pitchFamily="18" charset="0"/>
              </a:rPr>
              <a:t>Christ the first fruits</a:t>
            </a:r>
            <a:r>
              <a:rPr lang="en-US" sz="2400" dirty="0">
                <a:latin typeface="Times New Roman" panose="02020603050405020304" pitchFamily="18" charset="0"/>
                <a:cs typeface="Times New Roman" panose="02020603050405020304" pitchFamily="18" charset="0"/>
              </a:rPr>
              <a:t>, after that </a:t>
            </a:r>
            <a:r>
              <a:rPr lang="en-US" sz="2400" b="1" u="sng" dirty="0">
                <a:highlight>
                  <a:srgbClr val="FFFF00"/>
                </a:highlight>
                <a:latin typeface="Times New Roman" panose="02020603050405020304" pitchFamily="18" charset="0"/>
                <a:cs typeface="Times New Roman" panose="02020603050405020304" pitchFamily="18" charset="0"/>
              </a:rPr>
              <a:t>those who are Christ's </a:t>
            </a:r>
            <a:r>
              <a:rPr lang="en-US" sz="2400" dirty="0">
                <a:latin typeface="Times New Roman" panose="02020603050405020304" pitchFamily="18" charset="0"/>
                <a:cs typeface="Times New Roman" panose="02020603050405020304" pitchFamily="18" charset="0"/>
              </a:rPr>
              <a:t>at His coming, </a:t>
            </a:r>
            <a:r>
              <a:rPr lang="en-US" sz="2400" baseline="30000" dirty="0">
                <a:latin typeface="Times New Roman" panose="02020603050405020304" pitchFamily="18" charset="0"/>
                <a:cs typeface="Times New Roman" panose="02020603050405020304" pitchFamily="18" charset="0"/>
              </a:rPr>
              <a:t>24 </a:t>
            </a:r>
            <a:r>
              <a:rPr lang="en-US" sz="2400" dirty="0">
                <a:latin typeface="Times New Roman" panose="02020603050405020304" pitchFamily="18" charset="0"/>
                <a:cs typeface="Times New Roman" panose="02020603050405020304" pitchFamily="18" charset="0"/>
              </a:rPr>
              <a:t> then </a:t>
            </a:r>
            <a:r>
              <a:rPr lang="en-US" sz="2400" i="1" dirty="0">
                <a:latin typeface="Times New Roman" panose="02020603050405020304" pitchFamily="18" charset="0"/>
                <a:cs typeface="Times New Roman" panose="02020603050405020304" pitchFamily="18" charset="0"/>
              </a:rPr>
              <a:t>comes</a:t>
            </a:r>
            <a:r>
              <a:rPr lang="en-US" sz="2400" dirty="0">
                <a:latin typeface="Times New Roman" panose="02020603050405020304" pitchFamily="18" charset="0"/>
                <a:cs typeface="Times New Roman" panose="02020603050405020304" pitchFamily="18" charset="0"/>
              </a:rPr>
              <a:t> the end, when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(Christ) </a:t>
            </a:r>
            <a:r>
              <a:rPr lang="en-US" sz="2400" b="1" u="sng" dirty="0">
                <a:highlight>
                  <a:srgbClr val="FFFF00"/>
                </a:highlight>
                <a:latin typeface="Times New Roman" panose="02020603050405020304" pitchFamily="18" charset="0"/>
                <a:cs typeface="Times New Roman" panose="02020603050405020304" pitchFamily="18" charset="0"/>
              </a:rPr>
              <a:t>hands over the kingdom to the God and Father</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when He has abolished all rule and all authority and power.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718248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903738"/>
            <a:ext cx="11644370" cy="5262979"/>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The Promised Land</a:t>
            </a:r>
          </a:p>
          <a:p>
            <a:pPr algn="ctr"/>
            <a:r>
              <a:rPr lang="en-US" sz="9600" b="1" dirty="0">
                <a:latin typeface="Times New Roman" panose="02020603050405020304" pitchFamily="18" charset="0"/>
                <a:cs typeface="Times New Roman" panose="02020603050405020304" pitchFamily="18" charset="0"/>
              </a:rPr>
              <a:t>Was no longer</a:t>
            </a:r>
          </a:p>
          <a:p>
            <a:pPr algn="ctr"/>
            <a:r>
              <a:rPr lang="en-US" sz="9600" b="1" dirty="0">
                <a:latin typeface="Times New Roman" panose="02020603050405020304" pitchFamily="18" charset="0"/>
                <a:cs typeface="Times New Roman" panose="02020603050405020304" pitchFamily="18" charset="0"/>
              </a:rPr>
              <a:t>The Promised Land</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1293751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63462" y="939596"/>
            <a:ext cx="11644370" cy="4671472"/>
          </a:xfrm>
          <a:prstGeom prst="rect">
            <a:avLst/>
          </a:prstGeom>
          <a:noFill/>
        </p:spPr>
        <p:txBody>
          <a:bodyPr wrap="square" rtlCol="0">
            <a:spAutoFit/>
          </a:bodyPr>
          <a:lstStyle/>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Numbers 26:53 </a:t>
            </a:r>
            <a:r>
              <a:rPr lang="en-US" sz="2800" kern="100" dirty="0">
                <a:effectLst/>
                <a:latin typeface="Times New Roman" panose="02020603050405020304" pitchFamily="18" charset="0"/>
                <a:ea typeface="Calibri" panose="020F0502020204030204" pitchFamily="34" charset="0"/>
              </a:rPr>
              <a:t> "Among these </a:t>
            </a:r>
            <a:r>
              <a:rPr lang="en-US" sz="2800" b="1" u="sng" kern="100" dirty="0">
                <a:effectLst/>
                <a:latin typeface="Times New Roman" panose="02020603050405020304" pitchFamily="18" charset="0"/>
                <a:ea typeface="Calibri" panose="020F0502020204030204" pitchFamily="34" charset="0"/>
              </a:rPr>
              <a:t>the </a:t>
            </a:r>
            <a:r>
              <a:rPr lang="en-US" sz="2800" b="1" u="sng" kern="100" dirty="0">
                <a:effectLst/>
                <a:highlight>
                  <a:srgbClr val="FFFF00"/>
                </a:highlight>
                <a:latin typeface="Times New Roman" panose="02020603050405020304" pitchFamily="18" charset="0"/>
                <a:ea typeface="Calibri" panose="020F0502020204030204" pitchFamily="34" charset="0"/>
              </a:rPr>
              <a:t>land</a:t>
            </a:r>
            <a:r>
              <a:rPr lang="en-US" sz="2800" kern="100" dirty="0">
                <a:effectLst/>
                <a:latin typeface="Times New Roman" panose="02020603050405020304" pitchFamily="18" charset="0"/>
                <a:ea typeface="Calibri" panose="020F0502020204030204" pitchFamily="34" charset="0"/>
              </a:rPr>
              <a:t> shall be divided for </a:t>
            </a:r>
            <a:r>
              <a:rPr lang="en-US" sz="2800" b="1" u="sng" kern="100" dirty="0">
                <a:effectLst/>
                <a:highlight>
                  <a:srgbClr val="FFFF00"/>
                </a:highlight>
                <a:latin typeface="Times New Roman" panose="02020603050405020304" pitchFamily="18" charset="0"/>
                <a:ea typeface="Calibri" panose="020F0502020204030204" pitchFamily="34" charset="0"/>
              </a:rPr>
              <a:t>an inheritance</a:t>
            </a:r>
            <a:r>
              <a:rPr lang="en-US" sz="2800" kern="100" dirty="0">
                <a:effectLst/>
                <a:latin typeface="Times New Roman" panose="02020603050405020304" pitchFamily="18" charset="0"/>
                <a:ea typeface="Calibri" panose="020F0502020204030204" pitchFamily="34" charset="0"/>
              </a:rPr>
              <a:t> according to the number of names. </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Numbers 32:32 </a:t>
            </a:r>
            <a:r>
              <a:rPr lang="en-US" sz="2800" kern="0" dirty="0">
                <a:effectLst/>
                <a:latin typeface="Times New Roman" panose="02020603050405020304" pitchFamily="18" charset="0"/>
                <a:ea typeface="Times New Roman" panose="02020603050405020304" pitchFamily="18" charset="0"/>
              </a:rPr>
              <a:t> "We ourselves will cross over armed in the presence of the </a:t>
            </a:r>
            <a:r>
              <a:rPr lang="en-US" sz="2800" kern="0" cap="small" dirty="0">
                <a:effectLst/>
                <a:latin typeface="Times New Roman" panose="02020603050405020304" pitchFamily="18" charset="0"/>
                <a:ea typeface="Times New Roman" panose="02020603050405020304" pitchFamily="18" charset="0"/>
              </a:rPr>
              <a:t>LORD</a:t>
            </a:r>
            <a:r>
              <a:rPr lang="en-US" sz="2800" kern="0" dirty="0">
                <a:effectLst/>
                <a:latin typeface="Times New Roman" panose="02020603050405020304" pitchFamily="18" charset="0"/>
                <a:ea typeface="Times New Roman" panose="02020603050405020304" pitchFamily="18" charset="0"/>
              </a:rPr>
              <a:t> </a:t>
            </a:r>
            <a:r>
              <a:rPr lang="en-US" sz="2800" b="1" u="sng" kern="0" dirty="0">
                <a:effectLst/>
                <a:latin typeface="Times New Roman" panose="02020603050405020304" pitchFamily="18" charset="0"/>
                <a:ea typeface="Times New Roman" panose="02020603050405020304" pitchFamily="18" charset="0"/>
              </a:rPr>
              <a:t>into the </a:t>
            </a:r>
            <a:r>
              <a:rPr lang="en-US" sz="2800" b="1" u="sng" kern="0" dirty="0">
                <a:effectLst/>
                <a:highlight>
                  <a:srgbClr val="FFFF00"/>
                </a:highlight>
                <a:latin typeface="Times New Roman" panose="02020603050405020304" pitchFamily="18" charset="0"/>
                <a:ea typeface="Times New Roman" panose="02020603050405020304" pitchFamily="18" charset="0"/>
              </a:rPr>
              <a:t>land</a:t>
            </a:r>
            <a:r>
              <a:rPr lang="en-US" sz="2800" b="1" u="sng" kern="0" dirty="0">
                <a:effectLst/>
                <a:latin typeface="Times New Roman" panose="02020603050405020304" pitchFamily="18" charset="0"/>
                <a:ea typeface="Times New Roman" panose="02020603050405020304" pitchFamily="18" charset="0"/>
              </a:rPr>
              <a:t> of Canaan</a:t>
            </a:r>
            <a:r>
              <a:rPr lang="en-US" sz="2800" kern="0" dirty="0">
                <a:effectLst/>
                <a:latin typeface="Times New Roman" panose="02020603050405020304" pitchFamily="18" charset="0"/>
                <a:ea typeface="Times New Roman" panose="02020603050405020304" pitchFamily="18" charset="0"/>
              </a:rPr>
              <a:t>, and </a:t>
            </a:r>
            <a:r>
              <a:rPr lang="en-US" sz="2800" b="1" u="sng" kern="0" dirty="0">
                <a:effectLst/>
                <a:highlight>
                  <a:srgbClr val="FFFF00"/>
                </a:highlight>
                <a:latin typeface="Times New Roman" panose="02020603050405020304" pitchFamily="18" charset="0"/>
                <a:ea typeface="Times New Roman" panose="02020603050405020304" pitchFamily="18" charset="0"/>
              </a:rPr>
              <a:t>the possession of our inheritance</a:t>
            </a:r>
            <a:r>
              <a:rPr lang="en-US" sz="2800" kern="0" dirty="0">
                <a:effectLst/>
                <a:latin typeface="Times New Roman" panose="02020603050405020304" pitchFamily="18" charset="0"/>
                <a:ea typeface="Times New Roman" panose="02020603050405020304" pitchFamily="18" charset="0"/>
              </a:rPr>
              <a:t> </a:t>
            </a:r>
            <a:r>
              <a:rPr lang="en-US" sz="2800" i="1" kern="0" dirty="0">
                <a:effectLst/>
                <a:latin typeface="Times New Roman" panose="02020603050405020304" pitchFamily="18" charset="0"/>
                <a:ea typeface="Times New Roman" panose="02020603050405020304" pitchFamily="18" charset="0"/>
              </a:rPr>
              <a:t>shall remain</a:t>
            </a:r>
            <a:r>
              <a:rPr lang="en-US" sz="2800" kern="0" dirty="0">
                <a:effectLst/>
                <a:latin typeface="Times New Roman" panose="02020603050405020304" pitchFamily="18" charset="0"/>
                <a:ea typeface="Times New Roman" panose="02020603050405020304" pitchFamily="18" charset="0"/>
              </a:rPr>
              <a:t> with us across the Jordan."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Joshua 11:23</a:t>
            </a:r>
            <a:r>
              <a:rPr lang="en-US" sz="2800" kern="100" baseline="30000" dirty="0">
                <a:solidFill>
                  <a:srgbClr val="000000"/>
                </a:solidFill>
                <a:effectLs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So Joshua took the whole land</a:t>
            </a:r>
            <a:r>
              <a:rPr lang="en-US" sz="2800" kern="100" dirty="0">
                <a:effectLst/>
                <a:latin typeface="Times New Roman" panose="02020603050405020304" pitchFamily="18" charset="0"/>
                <a:ea typeface="Calibri" panose="020F0502020204030204" pitchFamily="34" charset="0"/>
              </a:rPr>
              <a:t>, according to all that the </a:t>
            </a:r>
            <a:r>
              <a:rPr lang="en-US" sz="2800" kern="100" cap="small" dirty="0">
                <a:effectLst/>
                <a:latin typeface="Times New Roman" panose="02020603050405020304" pitchFamily="18" charset="0"/>
                <a:ea typeface="Calibri" panose="020F0502020204030204" pitchFamily="34" charset="0"/>
              </a:rPr>
              <a:t>LORD</a:t>
            </a:r>
            <a:r>
              <a:rPr lang="en-US" sz="2800" kern="100" dirty="0">
                <a:effectLst/>
                <a:latin typeface="Times New Roman" panose="02020603050405020304" pitchFamily="18" charset="0"/>
                <a:ea typeface="Calibri" panose="020F0502020204030204" pitchFamily="34" charset="0"/>
              </a:rPr>
              <a:t> had spoken to Moses, and </a:t>
            </a:r>
            <a:r>
              <a:rPr lang="en-US" sz="2800" b="1" u="sng" kern="100" dirty="0">
                <a:effectLst/>
                <a:highlight>
                  <a:srgbClr val="FFFF00"/>
                </a:highlight>
                <a:latin typeface="Times New Roman" panose="02020603050405020304" pitchFamily="18" charset="0"/>
                <a:ea typeface="Calibri" panose="020F0502020204030204" pitchFamily="34" charset="0"/>
              </a:rPr>
              <a:t>Joshua gave it for an inheritance to Israel</a:t>
            </a:r>
            <a:r>
              <a:rPr lang="en-US" sz="2800" kern="100" dirty="0">
                <a:effectLst/>
                <a:latin typeface="Times New Roman" panose="02020603050405020304" pitchFamily="18" charset="0"/>
                <a:ea typeface="Calibri" panose="020F0502020204030204" pitchFamily="34" charset="0"/>
              </a:rPr>
              <a:t> according to their divisions by their tribes. </a:t>
            </a:r>
            <a:r>
              <a:rPr lang="en-US" sz="2800" b="1" u="sng" kern="100" dirty="0">
                <a:effectLst/>
                <a:highlight>
                  <a:srgbClr val="FFFF00"/>
                </a:highlight>
                <a:latin typeface="Times New Roman" panose="02020603050405020304" pitchFamily="18" charset="0"/>
                <a:ea typeface="Calibri" panose="020F0502020204030204" pitchFamily="34" charset="0"/>
              </a:rPr>
              <a:t>Thus the land had rest from war</a:t>
            </a:r>
            <a:r>
              <a:rPr lang="en-US" sz="2800" kern="100" dirty="0">
                <a:effectLst/>
                <a:latin typeface="Times New Roman" panose="02020603050405020304" pitchFamily="18" charset="0"/>
                <a:ea typeface="Calibri" panose="020F0502020204030204" pitchFamily="34" charset="0"/>
              </a:rPr>
              <a:t>.</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10138247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903738"/>
            <a:ext cx="12257741" cy="6001643"/>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cs typeface="Times New Roman" panose="02020603050405020304" pitchFamily="18" charset="0"/>
              </a:rPr>
              <a:t>Under the New Covenant</a:t>
            </a:r>
          </a:p>
          <a:p>
            <a:pPr algn="ctr"/>
            <a:r>
              <a:rPr lang="en-US" sz="4800" b="1" dirty="0">
                <a:latin typeface="Times New Roman" panose="02020603050405020304" pitchFamily="18" charset="0"/>
                <a:cs typeface="Times New Roman" panose="02020603050405020304" pitchFamily="18" charset="0"/>
              </a:rPr>
              <a:t>The Promise of Eternal Life </a:t>
            </a:r>
          </a:p>
          <a:p>
            <a:pPr algn="ctr"/>
            <a:r>
              <a:rPr lang="en-US" sz="4800" b="1" dirty="0">
                <a:latin typeface="Times New Roman" panose="02020603050405020304" pitchFamily="18" charset="0"/>
                <a:cs typeface="Times New Roman" panose="02020603050405020304" pitchFamily="18" charset="0"/>
              </a:rPr>
              <a:t>The Promise of the Kingdom</a:t>
            </a:r>
          </a:p>
          <a:p>
            <a:pPr algn="ctr"/>
            <a:r>
              <a:rPr lang="en-US" sz="4800" b="1" dirty="0">
                <a:latin typeface="Times New Roman" panose="02020603050405020304" pitchFamily="18" charset="0"/>
                <a:cs typeface="Times New Roman" panose="02020603050405020304" pitchFamily="18" charset="0"/>
              </a:rPr>
              <a:t>Become  </a:t>
            </a:r>
          </a:p>
          <a:p>
            <a:pPr algn="ctr"/>
            <a:r>
              <a:rPr lang="en-US" sz="4800" b="1" dirty="0">
                <a:latin typeface="Times New Roman" panose="02020603050405020304" pitchFamily="18" charset="0"/>
                <a:cs typeface="Times New Roman" panose="02020603050405020304" pitchFamily="18" charset="0"/>
              </a:rPr>
              <a:t>Inheritance of Eternal Life</a:t>
            </a:r>
          </a:p>
          <a:p>
            <a:pPr algn="ctr"/>
            <a:r>
              <a:rPr lang="en-US" sz="4800" b="1" dirty="0">
                <a:latin typeface="Times New Roman" panose="02020603050405020304" pitchFamily="18" charset="0"/>
                <a:cs typeface="Times New Roman" panose="02020603050405020304" pitchFamily="18" charset="0"/>
              </a:rPr>
              <a:t>Inheritance of the Kingdom</a:t>
            </a:r>
          </a:p>
          <a:p>
            <a:pPr algn="ctr"/>
            <a:endParaRPr lang="en-US" sz="4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8648614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410135"/>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Promise of Eternal Life</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Titus 1:2 …</a:t>
            </a:r>
            <a:r>
              <a:rPr lang="en-US" sz="2800" kern="100" dirty="0">
                <a:effectLs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eternal life</a:t>
            </a:r>
            <a:r>
              <a:rPr lang="en-US" sz="2800" kern="100" dirty="0">
                <a:effectLst/>
                <a:latin typeface="Times New Roman" panose="02020603050405020304" pitchFamily="18" charset="0"/>
                <a:ea typeface="Calibri" panose="020F0502020204030204" pitchFamily="34" charset="0"/>
              </a:rPr>
              <a:t>, which God, who cannot lie, </a:t>
            </a:r>
            <a:r>
              <a:rPr lang="en-US" sz="2800" b="1" u="sng" kern="100" dirty="0">
                <a:effectLst/>
                <a:highlight>
                  <a:srgbClr val="FFFF00"/>
                </a:highlight>
                <a:latin typeface="Times New Roman" panose="02020603050405020304" pitchFamily="18" charset="0"/>
                <a:ea typeface="Calibri" panose="020F0502020204030204" pitchFamily="34" charset="0"/>
              </a:rPr>
              <a:t>promised</a:t>
            </a:r>
            <a:r>
              <a:rPr lang="en-US" sz="2800" kern="100" dirty="0">
                <a:effectLst/>
                <a:latin typeface="Times New Roman" panose="02020603050405020304" pitchFamily="18" charset="0"/>
                <a:ea typeface="Calibri" panose="020F0502020204030204" pitchFamily="34" charset="0"/>
              </a:rPr>
              <a:t> before time began</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1 John 2:25 </a:t>
            </a:r>
            <a:r>
              <a:rPr lang="en-US" sz="2800" kern="0" dirty="0">
                <a:effectLst/>
                <a:latin typeface="Times New Roman" panose="02020603050405020304" pitchFamily="18" charset="0"/>
                <a:ea typeface="Times New Roman" panose="02020603050405020304" pitchFamily="18" charset="0"/>
              </a:rPr>
              <a:t>This is </a:t>
            </a:r>
            <a:r>
              <a:rPr lang="en-US" sz="2800" b="1" u="sng" kern="0" dirty="0">
                <a:effectLst/>
                <a:highlight>
                  <a:srgbClr val="FFFF00"/>
                </a:highlight>
                <a:latin typeface="Times New Roman" panose="02020603050405020304" pitchFamily="18" charset="0"/>
                <a:ea typeface="Times New Roman" panose="02020603050405020304" pitchFamily="18" charset="0"/>
              </a:rPr>
              <a:t>the promise</a:t>
            </a:r>
            <a:r>
              <a:rPr lang="en-US" sz="2800" kern="0" dirty="0">
                <a:effectLst/>
                <a:highlight>
                  <a:srgbClr val="FFFF00"/>
                </a:highlight>
                <a:latin typeface="Times New Roman" panose="02020603050405020304" pitchFamily="18" charset="0"/>
                <a:ea typeface="Times New Roman" panose="02020603050405020304" pitchFamily="18" charset="0"/>
              </a:rPr>
              <a:t> </a:t>
            </a:r>
            <a:r>
              <a:rPr lang="en-US" sz="2800" kern="0" dirty="0">
                <a:effectLst/>
                <a:latin typeface="Times New Roman" panose="02020603050405020304" pitchFamily="18" charset="0"/>
                <a:ea typeface="Times New Roman" panose="02020603050405020304" pitchFamily="18" charset="0"/>
              </a:rPr>
              <a:t>which He Himself made to us: </a:t>
            </a:r>
            <a:r>
              <a:rPr lang="en-US" sz="2800" b="1" u="sng" kern="0" dirty="0">
                <a:effectLst/>
                <a:highlight>
                  <a:srgbClr val="FFFF00"/>
                </a:highlight>
                <a:latin typeface="Times New Roman" panose="02020603050405020304" pitchFamily="18" charset="0"/>
                <a:ea typeface="Times New Roman" panose="02020603050405020304" pitchFamily="18" charset="0"/>
              </a:rPr>
              <a:t>eternal life</a:t>
            </a: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James 1:12 </a:t>
            </a:r>
            <a:r>
              <a:rPr lang="en-US" sz="2800" kern="100" dirty="0">
                <a:effectLst/>
                <a:latin typeface="Times New Roman" panose="02020603050405020304" pitchFamily="18" charset="0"/>
                <a:ea typeface="Calibri" panose="020F0502020204030204" pitchFamily="34" charset="0"/>
              </a:rPr>
              <a:t> Blessed is a man who perseveres under trial; for once he has been approved, he will receive the </a:t>
            </a:r>
            <a:r>
              <a:rPr lang="en-US" sz="2800" b="1" u="sng" kern="100" dirty="0">
                <a:effectLst/>
                <a:highlight>
                  <a:srgbClr val="FFFF00"/>
                </a:highlight>
                <a:latin typeface="Times New Roman" panose="02020603050405020304" pitchFamily="18" charset="0"/>
                <a:ea typeface="Calibri" panose="020F0502020204030204" pitchFamily="34" charset="0"/>
              </a:rPr>
              <a:t>crown of life</a:t>
            </a:r>
            <a:r>
              <a:rPr lang="en-US" sz="2800" b="1"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which </a:t>
            </a:r>
            <a:r>
              <a:rPr lang="en-US" sz="2800" i="1" kern="100" dirty="0">
                <a:effectLst/>
                <a:latin typeface="Times New Roman" panose="02020603050405020304" pitchFamily="18" charset="0"/>
                <a:ea typeface="Calibri" panose="020F0502020204030204" pitchFamily="34" charset="0"/>
              </a:rPr>
              <a:t>the Lord</a:t>
            </a:r>
            <a:r>
              <a:rPr lang="en-US" sz="2800" kern="100" dirty="0">
                <a:effectLst/>
                <a:latin typeface="Times New Roman" panose="02020603050405020304" pitchFamily="18" charset="0"/>
                <a:ea typeface="Calibri" panose="020F0502020204030204" pitchFamily="34" charset="0"/>
              </a:rPr>
              <a:t> has </a:t>
            </a:r>
            <a:r>
              <a:rPr lang="en-US" sz="2800" b="1" u="sng" kern="100" dirty="0">
                <a:effectLst/>
                <a:highlight>
                  <a:srgbClr val="FFFF00"/>
                </a:highlight>
                <a:latin typeface="Times New Roman" panose="02020603050405020304" pitchFamily="18" charset="0"/>
                <a:ea typeface="Calibri" panose="020F0502020204030204" pitchFamily="34" charset="0"/>
              </a:rPr>
              <a:t>promised</a:t>
            </a:r>
            <a:r>
              <a:rPr lang="en-US" sz="2800" kern="100" dirty="0">
                <a:effectLst/>
                <a:latin typeface="Times New Roman" panose="02020603050405020304" pitchFamily="18" charset="0"/>
                <a:ea typeface="Calibri" panose="020F0502020204030204" pitchFamily="34" charset="0"/>
              </a:rPr>
              <a:t> to those who love Him.</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7643505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4488088"/>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Inheritance of Eternal Life</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Matthew 19:29 </a:t>
            </a:r>
            <a:r>
              <a:rPr lang="en-US" sz="2800" kern="100" dirty="0">
                <a:effectLst/>
                <a:latin typeface="Times New Roman" panose="02020603050405020304" pitchFamily="18" charset="0"/>
                <a:ea typeface="Calibri" panose="020F0502020204030204" pitchFamily="34" charset="0"/>
              </a:rPr>
              <a:t>"And everyone who has left houses or brothers or sisters or father or mother or children or farms for My name's sake, will receive many times as much, and </a:t>
            </a:r>
            <a:r>
              <a:rPr lang="en-US" sz="2800" b="1" u="sng" kern="100" dirty="0">
                <a:effectLst/>
                <a:highlight>
                  <a:srgbClr val="FFFF00"/>
                </a:highlight>
                <a:latin typeface="Times New Roman" panose="02020603050405020304" pitchFamily="18" charset="0"/>
                <a:ea typeface="Calibri" panose="020F0502020204030204" pitchFamily="34" charset="0"/>
              </a:rPr>
              <a:t>will inherit eternal life</a:t>
            </a:r>
            <a:r>
              <a:rPr lang="en-US" sz="28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Hebrews 1:14 (referring to angels) </a:t>
            </a:r>
            <a:r>
              <a:rPr lang="en-US" sz="2800" kern="100" dirty="0">
                <a:effectLst/>
                <a:latin typeface="Times New Roman" panose="02020603050405020304" pitchFamily="18" charset="0"/>
                <a:ea typeface="Calibri" panose="020F0502020204030204" pitchFamily="34" charset="0"/>
              </a:rPr>
              <a:t> Are they not all ministering spirits, sent out to render service for the sake of those who </a:t>
            </a:r>
            <a:r>
              <a:rPr lang="en-US" sz="2800" b="1" u="sng" kern="100" dirty="0">
                <a:effectLst/>
                <a:highlight>
                  <a:srgbClr val="FFFF00"/>
                </a:highlight>
                <a:latin typeface="Times New Roman" panose="02020603050405020304" pitchFamily="18" charset="0"/>
                <a:ea typeface="Calibri" panose="020F0502020204030204" pitchFamily="34" charset="0"/>
              </a:rPr>
              <a:t>will inherit salvation</a:t>
            </a:r>
            <a:r>
              <a:rPr lang="en-US" sz="2800" kern="100" dirty="0">
                <a:effectLst/>
                <a:latin typeface="Times New Roman" panose="02020603050405020304" pitchFamily="18" charset="0"/>
                <a:ea typeface="Calibri" panose="020F0502020204030204" pitchFamily="34" charset="0"/>
              </a:rPr>
              <a:t>?</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37103980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933034"/>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Inheritance of Eternal Life</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3200" b="1" kern="0" dirty="0">
                <a:effectLst/>
                <a:latin typeface="Times New Roman" panose="02020603050405020304" pitchFamily="18" charset="0"/>
                <a:ea typeface="Times New Roman" panose="02020603050405020304" pitchFamily="18" charset="0"/>
              </a:rPr>
              <a:t>Hebrews 6:12 </a:t>
            </a:r>
            <a:r>
              <a:rPr lang="en-US" sz="3200" kern="0" dirty="0">
                <a:effectLst/>
                <a:latin typeface="Times New Roman" panose="02020603050405020304" pitchFamily="18" charset="0"/>
                <a:ea typeface="Times New Roman" panose="02020603050405020304" pitchFamily="18" charset="0"/>
              </a:rPr>
              <a:t>(be) imitators of those who through faith and patience </a:t>
            </a:r>
            <a:r>
              <a:rPr lang="en-US" sz="3200" b="1" u="sng" kern="0" dirty="0">
                <a:effectLst/>
                <a:highlight>
                  <a:srgbClr val="FFFF00"/>
                </a:highlight>
                <a:latin typeface="Times New Roman" panose="02020603050405020304" pitchFamily="18" charset="0"/>
                <a:ea typeface="Times New Roman" panose="02020603050405020304" pitchFamily="18" charset="0"/>
              </a:rPr>
              <a:t>inherit the promises</a:t>
            </a:r>
            <a:r>
              <a:rPr lang="en-US" sz="3200" kern="0" dirty="0">
                <a:effectLst/>
                <a:latin typeface="Times New Roman" panose="02020603050405020304" pitchFamily="18" charset="0"/>
                <a:ea typeface="Times New Roman" panose="02020603050405020304" pitchFamily="18" charset="0"/>
              </a:rPr>
              <a:t>. </a:t>
            </a:r>
            <a:endParaRPr lang="en-US" sz="32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3200" kern="0" dirty="0">
                <a:effectLst/>
                <a:latin typeface="Times New Roman" panose="02020603050405020304" pitchFamily="18" charset="0"/>
                <a:ea typeface="Times New Roman" panose="02020603050405020304" pitchFamily="18" charset="0"/>
              </a:rPr>
              <a:t> </a:t>
            </a:r>
            <a:endParaRPr lang="en-US" sz="32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3200" b="1" kern="100" dirty="0">
                <a:effectLst/>
                <a:latin typeface="Times New Roman" panose="02020603050405020304" pitchFamily="18" charset="0"/>
                <a:ea typeface="Calibri" panose="020F0502020204030204" pitchFamily="34" charset="0"/>
              </a:rPr>
              <a:t>Revelation 21:6-7 </a:t>
            </a:r>
            <a:r>
              <a:rPr lang="en-US" sz="3200" kern="100" dirty="0">
                <a:effectLst/>
                <a:latin typeface="Times New Roman" panose="02020603050405020304" pitchFamily="18" charset="0"/>
                <a:ea typeface="Calibri" panose="020F0502020204030204" pitchFamily="34" charset="0"/>
              </a:rPr>
              <a:t>Then He said to me, "It is done. I am the Alpha and the Omega, the beginning and the end. I will give to the one who thirsts from the spring of the </a:t>
            </a:r>
            <a:r>
              <a:rPr lang="en-US" sz="3200" b="1" u="sng" kern="100" dirty="0">
                <a:effectLst/>
                <a:highlight>
                  <a:srgbClr val="FFFF00"/>
                </a:highlight>
                <a:latin typeface="Times New Roman" panose="02020603050405020304" pitchFamily="18" charset="0"/>
                <a:ea typeface="Calibri" panose="020F0502020204030204" pitchFamily="34" charset="0"/>
              </a:rPr>
              <a:t>water of life</a:t>
            </a:r>
            <a:r>
              <a:rPr lang="en-US" sz="3200" kern="100" dirty="0">
                <a:effectLst/>
                <a:highlight>
                  <a:srgbClr val="FFFF00"/>
                </a:highlight>
                <a:latin typeface="Times New Roman" panose="02020603050405020304" pitchFamily="18" charset="0"/>
                <a:ea typeface="Calibri" panose="020F0502020204030204" pitchFamily="34" charset="0"/>
              </a:rPr>
              <a:t> </a:t>
            </a:r>
            <a:r>
              <a:rPr lang="en-US" sz="3200" kern="100" dirty="0">
                <a:effectLst/>
                <a:latin typeface="Times New Roman" panose="02020603050405020304" pitchFamily="18" charset="0"/>
                <a:ea typeface="Calibri" panose="020F0502020204030204" pitchFamily="34" charset="0"/>
              </a:rPr>
              <a:t>without cost. </a:t>
            </a:r>
            <a:r>
              <a:rPr lang="en-US" sz="3200" kern="100" baseline="30000" dirty="0">
                <a:solidFill>
                  <a:srgbClr val="000000"/>
                </a:solidFill>
                <a:effectLst/>
                <a:latin typeface="Times New Roman" panose="02020603050405020304" pitchFamily="18" charset="0"/>
                <a:ea typeface="Calibri" panose="020F0502020204030204" pitchFamily="34" charset="0"/>
              </a:rPr>
              <a:t>7 </a:t>
            </a:r>
            <a:r>
              <a:rPr lang="en-US" sz="3200" kern="100" dirty="0">
                <a:effectLst/>
                <a:latin typeface="Times New Roman" panose="02020603050405020304" pitchFamily="18" charset="0"/>
                <a:ea typeface="Calibri" panose="020F0502020204030204" pitchFamily="34" charset="0"/>
              </a:rPr>
              <a:t> "He who overcomes </a:t>
            </a:r>
            <a:r>
              <a:rPr lang="en-US" sz="3200" b="1" u="sng" kern="100" dirty="0">
                <a:effectLst/>
                <a:highlight>
                  <a:srgbClr val="FFFF00"/>
                </a:highlight>
                <a:latin typeface="Times New Roman" panose="02020603050405020304" pitchFamily="18" charset="0"/>
                <a:ea typeface="Calibri" panose="020F0502020204030204" pitchFamily="34" charset="0"/>
              </a:rPr>
              <a:t>will inherit these things</a:t>
            </a:r>
            <a:r>
              <a:rPr lang="en-US" sz="3200" kern="100" dirty="0">
                <a:effectLst/>
                <a:latin typeface="Times New Roman" panose="02020603050405020304" pitchFamily="18" charset="0"/>
                <a:ea typeface="Calibri" panose="020F0502020204030204" pitchFamily="34" charset="0"/>
              </a:rPr>
              <a:t>, and I will be his God and he will be My son.</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74574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32311"/>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Ephesians 1:4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Question:  Who are the “</a:t>
            </a:r>
            <a:r>
              <a:rPr lang="en-US" sz="2400" b="1" dirty="0">
                <a:latin typeface="Times New Roman" panose="02020603050405020304" pitchFamily="18" charset="0"/>
                <a:cs typeface="Times New Roman" panose="02020603050405020304" pitchFamily="18" charset="0"/>
              </a:rPr>
              <a:t>in Him”?</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Answer:  Those who have been </a:t>
            </a:r>
            <a:r>
              <a:rPr lang="en-US" sz="2400" b="1" dirty="0">
                <a:latin typeface="Times New Roman" panose="02020603050405020304" pitchFamily="18" charset="0"/>
                <a:cs typeface="Times New Roman" panose="02020603050405020304" pitchFamily="18" charset="0"/>
              </a:rPr>
              <a:t>baptized into Christ</a:t>
            </a:r>
          </a:p>
          <a:p>
            <a:pPr marL="22860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Galatians 3:27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all of you who were </a:t>
            </a:r>
            <a:r>
              <a:rPr lang="en-US" sz="2400" b="1" u="sng" dirty="0">
                <a:highlight>
                  <a:srgbClr val="FFFF00"/>
                </a:highlight>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a:t>
            </a:r>
            <a:r>
              <a:rPr lang="en-US" sz="2400" b="1" u="sng" dirty="0">
                <a:highlight>
                  <a:srgbClr val="FFFF00"/>
                </a:highlight>
                <a:latin typeface="Times New Roman" panose="02020603050405020304" pitchFamily="18" charset="0"/>
                <a:cs typeface="Times New Roman" panose="02020603050405020304" pitchFamily="18" charset="0"/>
              </a:rPr>
              <a:t>put on Christ</a:t>
            </a:r>
            <a:r>
              <a:rPr lang="en-US" sz="24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Question: Who did God </a:t>
            </a:r>
            <a:r>
              <a:rPr lang="en-US" sz="2400" b="1" dirty="0">
                <a:latin typeface="Times New Roman" panose="02020603050405020304" pitchFamily="18" charset="0"/>
                <a:cs typeface="Times New Roman" panose="02020603050405020304" pitchFamily="18" charset="0"/>
              </a:rPr>
              <a:t>choose for salvation?</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Answer:  Those who have been </a:t>
            </a:r>
            <a:r>
              <a:rPr lang="en-US" sz="2400" b="1" dirty="0">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 the “in Christ” - Mark 16:16</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Therefore, Ephesians 1:4 can now be understood to say</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Ephesians 1:4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(the baptized in Christ - the church)</a:t>
            </a:r>
            <a:r>
              <a:rPr lang="en-US" sz="2400" dirty="0">
                <a:highlight>
                  <a:srgbClr val="00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19767435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100960"/>
            <a:ext cx="11644370" cy="4088620"/>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8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Promise of the Kingdom</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Daniel 7:18 </a:t>
            </a:r>
            <a:r>
              <a:rPr lang="en-US" sz="2800" kern="0" dirty="0">
                <a:effectLst/>
                <a:latin typeface="Times New Roman" panose="02020603050405020304" pitchFamily="18" charset="0"/>
                <a:ea typeface="Times New Roman" panose="02020603050405020304" pitchFamily="18" charset="0"/>
              </a:rPr>
              <a:t> 'But </a:t>
            </a:r>
            <a:r>
              <a:rPr lang="en-US" sz="2800" b="1" u="sng" kern="0" dirty="0">
                <a:effectLst/>
                <a:highlight>
                  <a:srgbClr val="FFFF00"/>
                </a:highlight>
                <a:latin typeface="Times New Roman" panose="02020603050405020304" pitchFamily="18" charset="0"/>
                <a:ea typeface="Times New Roman" panose="02020603050405020304" pitchFamily="18" charset="0"/>
              </a:rPr>
              <a:t>the saints</a:t>
            </a:r>
            <a:r>
              <a:rPr lang="en-US" sz="2800" kern="0" dirty="0">
                <a:effectLst/>
                <a:highlight>
                  <a:srgbClr val="FFFF00"/>
                </a:highlight>
                <a:latin typeface="Times New Roman" panose="02020603050405020304" pitchFamily="18" charset="0"/>
                <a:ea typeface="Times New Roman" panose="02020603050405020304" pitchFamily="18" charset="0"/>
              </a:rPr>
              <a:t> </a:t>
            </a:r>
            <a:r>
              <a:rPr lang="en-US" sz="2800" kern="0" dirty="0">
                <a:effectLst/>
                <a:latin typeface="Times New Roman" panose="02020603050405020304" pitchFamily="18" charset="0"/>
                <a:ea typeface="Times New Roman" panose="02020603050405020304" pitchFamily="18" charset="0"/>
              </a:rPr>
              <a:t>of the Highest One </a:t>
            </a:r>
            <a:r>
              <a:rPr lang="en-US" sz="2800" b="1" u="sng" kern="0" dirty="0">
                <a:effectLst/>
                <a:highlight>
                  <a:srgbClr val="FFFF00"/>
                </a:highlight>
                <a:latin typeface="Times New Roman" panose="02020603050405020304" pitchFamily="18" charset="0"/>
                <a:ea typeface="Times New Roman" panose="02020603050405020304" pitchFamily="18" charset="0"/>
              </a:rPr>
              <a:t>will receive the kingdom</a:t>
            </a:r>
            <a:r>
              <a:rPr lang="en-US" sz="2800" kern="0" dirty="0">
                <a:effectLst/>
                <a:highlight>
                  <a:srgbClr val="FFFF00"/>
                </a:highlight>
                <a:latin typeface="Times New Roman" panose="02020603050405020304" pitchFamily="18" charset="0"/>
                <a:ea typeface="Times New Roman" panose="02020603050405020304" pitchFamily="18" charset="0"/>
              </a:rPr>
              <a:t> </a:t>
            </a:r>
            <a:r>
              <a:rPr lang="en-US" sz="2800" kern="0" dirty="0">
                <a:effectLst/>
                <a:latin typeface="Times New Roman" panose="02020603050405020304" pitchFamily="18" charset="0"/>
                <a:ea typeface="Times New Roman" panose="02020603050405020304" pitchFamily="18" charset="0"/>
              </a:rPr>
              <a:t>and </a:t>
            </a:r>
            <a:r>
              <a:rPr lang="en-US" sz="2800" b="1" u="sng" kern="0" dirty="0">
                <a:effectLst/>
                <a:highlight>
                  <a:srgbClr val="FFFF00"/>
                </a:highlight>
                <a:latin typeface="Times New Roman" panose="02020603050405020304" pitchFamily="18" charset="0"/>
                <a:ea typeface="Times New Roman" panose="02020603050405020304" pitchFamily="18" charset="0"/>
              </a:rPr>
              <a:t>possess the kingdom forever</a:t>
            </a:r>
            <a:r>
              <a:rPr lang="en-US" sz="2800" kern="0" dirty="0">
                <a:effectLst/>
                <a:latin typeface="Times New Roman" panose="02020603050405020304" pitchFamily="18" charset="0"/>
                <a:ea typeface="Times New Roman" panose="02020603050405020304" pitchFamily="18" charset="0"/>
              </a:rPr>
              <a:t>, for all ages to come.'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Luke 12:32 </a:t>
            </a:r>
            <a:r>
              <a:rPr lang="en-US" sz="2800" kern="0" dirty="0">
                <a:effectLst/>
                <a:latin typeface="Times New Roman" panose="02020603050405020304" pitchFamily="18" charset="0"/>
                <a:ea typeface="Times New Roman" panose="02020603050405020304" pitchFamily="18" charset="0"/>
              </a:rPr>
              <a:t> "Do not be afraid, little flock, for your Father has chosen gladly </a:t>
            </a:r>
            <a:r>
              <a:rPr lang="en-US" sz="2800" b="1" u="sng" kern="0" dirty="0">
                <a:effectLst/>
                <a:highlight>
                  <a:srgbClr val="FFFF00"/>
                </a:highlight>
                <a:latin typeface="Times New Roman" panose="02020603050405020304" pitchFamily="18" charset="0"/>
                <a:ea typeface="Times New Roman" panose="02020603050405020304" pitchFamily="18" charset="0"/>
              </a:rPr>
              <a:t>to give you the kingdom</a:t>
            </a: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63750528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100960"/>
            <a:ext cx="11644370" cy="5010667"/>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8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u="sng" kern="100" dirty="0">
                <a:effectLst/>
                <a:latin typeface="Times New Roman" panose="02020603050405020304" pitchFamily="18" charset="0"/>
                <a:ea typeface="Calibri" panose="020F0502020204030204" pitchFamily="34" charset="0"/>
              </a:rPr>
              <a:t>Inherit the Kingdom</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James 2:5 </a:t>
            </a:r>
            <a:r>
              <a:rPr lang="en-US" sz="2800" kern="100" dirty="0">
                <a:effectLst/>
                <a:latin typeface="Times New Roman" panose="02020603050405020304" pitchFamily="18" charset="0"/>
                <a:ea typeface="Calibri" panose="020F0502020204030204" pitchFamily="34" charset="0"/>
              </a:rPr>
              <a:t> Listen, my beloved brethren: did not God choose the poor of this world </a:t>
            </a:r>
            <a:r>
              <a:rPr lang="en-US" sz="2800" i="1" kern="100" dirty="0">
                <a:effectLst/>
                <a:latin typeface="Times New Roman" panose="02020603050405020304" pitchFamily="18" charset="0"/>
                <a:ea typeface="Calibri" panose="020F0502020204030204" pitchFamily="34" charset="0"/>
              </a:rPr>
              <a:t>to be</a:t>
            </a:r>
            <a:r>
              <a:rPr lang="en-US" sz="2800" kern="100" dirty="0">
                <a:effectLst/>
                <a:latin typeface="Times New Roman" panose="02020603050405020304" pitchFamily="18" charset="0"/>
                <a:ea typeface="Calibri" panose="020F0502020204030204" pitchFamily="34" charset="0"/>
              </a:rPr>
              <a:t> rich in faith and </a:t>
            </a:r>
            <a:r>
              <a:rPr lang="en-US" sz="2800" b="1" u="sng" kern="100" dirty="0">
                <a:effectLst/>
                <a:highlight>
                  <a:srgbClr val="FFFF00"/>
                </a:highlight>
                <a:latin typeface="Times New Roman" panose="02020603050405020304" pitchFamily="18" charset="0"/>
                <a:ea typeface="Calibri" panose="020F0502020204030204" pitchFamily="34" charset="0"/>
              </a:rPr>
              <a:t>heirs of the kingdom</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which </a:t>
            </a:r>
            <a:r>
              <a:rPr lang="en-US" sz="2800" b="1" u="sng" kern="100" dirty="0">
                <a:effectLst/>
                <a:highlight>
                  <a:srgbClr val="FFFF00"/>
                </a:highlight>
                <a:latin typeface="Times New Roman" panose="02020603050405020304" pitchFamily="18" charset="0"/>
                <a:ea typeface="Calibri" panose="020F0502020204030204" pitchFamily="34" charset="0"/>
              </a:rPr>
              <a:t>He promised</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to those who love Him?</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Matthew 25:34 </a:t>
            </a:r>
            <a:r>
              <a:rPr lang="en-US" sz="2800" kern="100" dirty="0">
                <a:effectLst/>
                <a:latin typeface="Times New Roman" panose="02020603050405020304" pitchFamily="18" charset="0"/>
                <a:ea typeface="Calibri" panose="020F0502020204030204" pitchFamily="34" charset="0"/>
              </a:rPr>
              <a:t> "Then the King will say to those on His right, 'Come, you who are blessed of My Father, </a:t>
            </a:r>
            <a:r>
              <a:rPr lang="en-US" sz="2800" b="1" u="sng" kern="100" dirty="0">
                <a:effectLst/>
                <a:highlight>
                  <a:srgbClr val="FFFF00"/>
                </a:highlight>
                <a:latin typeface="Times New Roman" panose="02020603050405020304" pitchFamily="18" charset="0"/>
                <a:ea typeface="Calibri" panose="020F0502020204030204" pitchFamily="34" charset="0"/>
              </a:rPr>
              <a:t>inherit the kingdom</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prepared for you from the foundation of the world.</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604495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010987"/>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3200" b="1" kern="100" dirty="0">
                <a:effectLst/>
                <a:latin typeface="Times New Roman" panose="02020603050405020304" pitchFamily="18" charset="0"/>
                <a:ea typeface="Calibri" panose="020F0502020204030204" pitchFamily="34" charset="0"/>
              </a:rPr>
              <a:t>1 Corinthians 6:9-11</a:t>
            </a:r>
            <a:r>
              <a:rPr lang="en-US" sz="3200" kern="100" baseline="30000" dirty="0">
                <a:solidFill>
                  <a:srgbClr val="000000"/>
                </a:solidFill>
                <a:effectLst/>
                <a:latin typeface="Times New Roman" panose="02020603050405020304" pitchFamily="18" charset="0"/>
                <a:ea typeface="Calibri" panose="020F0502020204030204" pitchFamily="34" charset="0"/>
              </a:rPr>
              <a:t> </a:t>
            </a:r>
            <a:r>
              <a:rPr lang="en-US" sz="3200" kern="100" dirty="0">
                <a:effectLst/>
                <a:latin typeface="Times New Roman" panose="02020603050405020304" pitchFamily="18" charset="0"/>
                <a:ea typeface="Calibri" panose="020F0502020204030204" pitchFamily="34" charset="0"/>
              </a:rPr>
              <a:t> Or do you not know that the </a:t>
            </a:r>
            <a:r>
              <a:rPr lang="en-US" sz="3200" b="1" u="sng" kern="100" dirty="0">
                <a:effectLst/>
                <a:highlight>
                  <a:srgbClr val="FFFF00"/>
                </a:highlight>
                <a:latin typeface="Times New Roman" panose="02020603050405020304" pitchFamily="18" charset="0"/>
                <a:ea typeface="Calibri" panose="020F0502020204030204" pitchFamily="34" charset="0"/>
              </a:rPr>
              <a:t>unrighteous</a:t>
            </a:r>
            <a:r>
              <a:rPr lang="en-US" sz="3200" kern="100" dirty="0">
                <a:effectLst/>
                <a:latin typeface="Times New Roman" panose="02020603050405020304" pitchFamily="18" charset="0"/>
                <a:ea typeface="Calibri" panose="020F0502020204030204" pitchFamily="34" charset="0"/>
              </a:rPr>
              <a:t> will </a:t>
            </a:r>
            <a:r>
              <a:rPr lang="en-US" sz="3200" b="1" u="sng" kern="100" dirty="0">
                <a:effectLst/>
                <a:highlight>
                  <a:srgbClr val="FFFF00"/>
                </a:highlight>
                <a:latin typeface="Times New Roman" panose="02020603050405020304" pitchFamily="18" charset="0"/>
                <a:ea typeface="Calibri" panose="020F0502020204030204" pitchFamily="34" charset="0"/>
              </a:rPr>
              <a:t>not inherit the kingdom of God</a:t>
            </a:r>
            <a:r>
              <a:rPr lang="en-US" sz="3200" kern="100" dirty="0">
                <a:effectLst/>
                <a:latin typeface="Times New Roman" panose="02020603050405020304" pitchFamily="18" charset="0"/>
                <a:ea typeface="Calibri" panose="020F0502020204030204" pitchFamily="34" charset="0"/>
              </a:rPr>
              <a:t>? Do not be deceived; neither fornicators, nor idolaters, nor adulterers, nor effeminate, nor homosexuals, </a:t>
            </a:r>
            <a:r>
              <a:rPr lang="en-US" sz="3200" kern="100" baseline="30000" dirty="0">
                <a:solidFill>
                  <a:srgbClr val="000000"/>
                </a:solidFill>
                <a:effectLst/>
                <a:latin typeface="Times New Roman" panose="02020603050405020304" pitchFamily="18" charset="0"/>
                <a:ea typeface="Calibri" panose="020F0502020204030204" pitchFamily="34" charset="0"/>
              </a:rPr>
              <a:t>10 </a:t>
            </a:r>
            <a:r>
              <a:rPr lang="en-US" sz="3200" kern="100" dirty="0">
                <a:effectLst/>
                <a:latin typeface="Times New Roman" panose="02020603050405020304" pitchFamily="18" charset="0"/>
                <a:ea typeface="Calibri" panose="020F0502020204030204" pitchFamily="34" charset="0"/>
              </a:rPr>
              <a:t> nor thieves, nor </a:t>
            </a:r>
            <a:r>
              <a:rPr lang="en-US" sz="3200" i="1" kern="100" dirty="0">
                <a:effectLst/>
                <a:latin typeface="Times New Roman" panose="02020603050405020304" pitchFamily="18" charset="0"/>
                <a:ea typeface="Calibri" panose="020F0502020204030204" pitchFamily="34" charset="0"/>
              </a:rPr>
              <a:t>the</a:t>
            </a:r>
            <a:r>
              <a:rPr lang="en-US" sz="3200" kern="100" dirty="0">
                <a:effectLst/>
                <a:latin typeface="Times New Roman" panose="02020603050405020304" pitchFamily="18" charset="0"/>
                <a:ea typeface="Calibri" panose="020F0502020204030204" pitchFamily="34" charset="0"/>
              </a:rPr>
              <a:t> covetous, nor drunkards, nor revilers, nor swindlers, will </a:t>
            </a:r>
            <a:r>
              <a:rPr lang="en-US" sz="3200" b="1" u="sng" kern="100" dirty="0">
                <a:effectLst/>
                <a:highlight>
                  <a:srgbClr val="FFFF00"/>
                </a:highlight>
                <a:latin typeface="Times New Roman" panose="02020603050405020304" pitchFamily="18" charset="0"/>
                <a:ea typeface="Calibri" panose="020F0502020204030204" pitchFamily="34" charset="0"/>
              </a:rPr>
              <a:t>inherit the kingdom of God</a:t>
            </a:r>
            <a:r>
              <a:rPr lang="en-US" sz="3200" kern="100" dirty="0">
                <a:effectLst/>
                <a:latin typeface="Times New Roman" panose="02020603050405020304" pitchFamily="18" charset="0"/>
                <a:ea typeface="Calibri" panose="020F0502020204030204" pitchFamily="34" charset="0"/>
              </a:rPr>
              <a:t>. </a:t>
            </a:r>
            <a:r>
              <a:rPr lang="en-US" sz="3200" kern="100" baseline="30000" dirty="0">
                <a:solidFill>
                  <a:srgbClr val="000000"/>
                </a:solidFill>
                <a:effectLst/>
                <a:latin typeface="Times New Roman" panose="02020603050405020304" pitchFamily="18" charset="0"/>
                <a:ea typeface="Calibri" panose="020F0502020204030204" pitchFamily="34" charset="0"/>
              </a:rPr>
              <a:t>11 </a:t>
            </a:r>
            <a:r>
              <a:rPr lang="en-US" sz="3200" kern="100" dirty="0">
                <a:effectLst/>
                <a:latin typeface="Times New Roman" panose="02020603050405020304" pitchFamily="18" charset="0"/>
                <a:ea typeface="Calibri" panose="020F0502020204030204" pitchFamily="34" charset="0"/>
              </a:rPr>
              <a:t> Such were some of you; but you were </a:t>
            </a:r>
            <a:r>
              <a:rPr lang="en-US" sz="3200" b="1" u="sng" kern="100" dirty="0">
                <a:effectLst/>
                <a:highlight>
                  <a:srgbClr val="FFFF00"/>
                </a:highlight>
                <a:latin typeface="Times New Roman" panose="02020603050405020304" pitchFamily="18" charset="0"/>
                <a:ea typeface="Calibri" panose="020F0502020204030204" pitchFamily="34" charset="0"/>
              </a:rPr>
              <a:t>washed</a:t>
            </a:r>
            <a:r>
              <a:rPr lang="en-US" sz="3200" kern="100" dirty="0">
                <a:effectLst/>
                <a:latin typeface="Times New Roman" panose="02020603050405020304" pitchFamily="18" charset="0"/>
                <a:ea typeface="Calibri" panose="020F0502020204030204" pitchFamily="34" charset="0"/>
              </a:rPr>
              <a:t>, but you were </a:t>
            </a:r>
            <a:r>
              <a:rPr lang="en-US" sz="3200" b="1" u="sng" kern="100" dirty="0">
                <a:effectLst/>
                <a:highlight>
                  <a:srgbClr val="FFFF00"/>
                </a:highlight>
                <a:latin typeface="Times New Roman" panose="02020603050405020304" pitchFamily="18" charset="0"/>
                <a:ea typeface="Calibri" panose="020F0502020204030204" pitchFamily="34" charset="0"/>
              </a:rPr>
              <a:t>sanctified</a:t>
            </a:r>
            <a:r>
              <a:rPr lang="en-US" sz="3200" kern="100" dirty="0">
                <a:effectLst/>
                <a:latin typeface="Times New Roman" panose="02020603050405020304" pitchFamily="18" charset="0"/>
                <a:ea typeface="Calibri" panose="020F0502020204030204" pitchFamily="34" charset="0"/>
              </a:rPr>
              <a:t>, but you were </a:t>
            </a:r>
            <a:r>
              <a:rPr lang="en-US" sz="3200" b="1" u="sng" kern="100" dirty="0">
                <a:effectLst/>
                <a:highlight>
                  <a:srgbClr val="FFFF00"/>
                </a:highlight>
                <a:latin typeface="Times New Roman" panose="02020603050405020304" pitchFamily="18" charset="0"/>
                <a:ea typeface="Calibri" panose="020F0502020204030204" pitchFamily="34" charset="0"/>
              </a:rPr>
              <a:t>justified</a:t>
            </a:r>
            <a:r>
              <a:rPr lang="en-US" sz="3200" kern="100" dirty="0">
                <a:effectLst/>
                <a:latin typeface="Times New Roman" panose="02020603050405020304" pitchFamily="18" charset="0"/>
                <a:ea typeface="Calibri" panose="020F0502020204030204" pitchFamily="34" charset="0"/>
              </a:rPr>
              <a:t> in the name of the Lord Jesus Christ and in the Spirit of our God.</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621471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2871" y="1106938"/>
            <a:ext cx="12257741" cy="5170646"/>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r>
              <a:rPr lang="en-US" sz="7200" b="1" dirty="0">
                <a:latin typeface="Times New Roman" panose="02020603050405020304" pitchFamily="18" charset="0"/>
                <a:cs typeface="Times New Roman" panose="02020603050405020304" pitchFamily="18" charset="0"/>
              </a:rPr>
              <a:t>A Picture of the Kingdom</a:t>
            </a:r>
          </a:p>
          <a:p>
            <a:pPr algn="ctr"/>
            <a:r>
              <a:rPr lang="en-US" sz="5400" b="1" dirty="0">
                <a:latin typeface="Times New Roman" panose="02020603050405020304" pitchFamily="18" charset="0"/>
                <a:cs typeface="Times New Roman" panose="02020603050405020304" pitchFamily="18" charset="0"/>
              </a:rPr>
              <a:t>Hebrews 12:22-28</a:t>
            </a:r>
          </a:p>
          <a:p>
            <a:pPr algn="ctr"/>
            <a:r>
              <a:rPr lang="en-US" sz="5400" b="1" dirty="0">
                <a:latin typeface="Times New Roman" panose="02020603050405020304" pitchFamily="18" charset="0"/>
                <a:cs typeface="Times New Roman" panose="02020603050405020304" pitchFamily="18" charset="0"/>
              </a:rPr>
              <a:t>Tale of Two Mountain</a:t>
            </a:r>
          </a:p>
          <a:p>
            <a:pPr algn="ctr"/>
            <a:r>
              <a:rPr lang="en-US" sz="5400" b="1" dirty="0">
                <a:latin typeface="Times New Roman" panose="02020603050405020304" pitchFamily="18" charset="0"/>
                <a:cs typeface="Times New Roman" panose="02020603050405020304" pitchFamily="18" charset="0"/>
              </a:rPr>
              <a:t>Mount Sinai and Mount Zion</a:t>
            </a:r>
          </a:p>
          <a:p>
            <a:pPr algn="ctr"/>
            <a:endParaRPr lang="en-US" sz="4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74324333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9765" y="1118890"/>
            <a:ext cx="11858420" cy="526297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Hebrews chapter 12 is written to encourage and strengthen the saints – to lay aside encumbrances to run the race set before us.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Hebrews 12:5-13, the Hebrew writer </a:t>
            </a:r>
            <a:r>
              <a:rPr lang="en-US" sz="2400" dirty="0">
                <a:solidFill>
                  <a:srgbClr val="3F4950"/>
                </a:solidFill>
                <a:effectLst/>
                <a:latin typeface="Times New Roman" panose="02020603050405020304" pitchFamily="18" charset="0"/>
                <a:cs typeface="Times New Roman" panose="02020603050405020304" pitchFamily="18" charset="0"/>
              </a:rPr>
              <a:t>councils us about God’s disciplining of His sons.  </a:t>
            </a:r>
          </a:p>
          <a:p>
            <a:pPr marL="342900" indent="-342900">
              <a:buFont typeface="Arial" panose="020B0604020202020204" pitchFamily="34" charset="0"/>
              <a:buChar char="•"/>
            </a:pPr>
            <a:r>
              <a:rPr lang="en-US" sz="2400" dirty="0">
                <a:solidFill>
                  <a:srgbClr val="3F4950"/>
                </a:solidFill>
                <a:latin typeface="Times New Roman" panose="02020603050405020304" pitchFamily="18" charset="0"/>
                <a:cs typeface="Times New Roman" panose="02020603050405020304" pitchFamily="18" charset="0"/>
              </a:rPr>
              <a:t>We are God’s children and God is our father. vs 7</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 a father, God disciplines all His children. vs 10</a:t>
            </a:r>
          </a:p>
          <a:p>
            <a:pPr marL="342900" indent="-342900">
              <a:buFont typeface="Arial" panose="020B0604020202020204" pitchFamily="34" charset="0"/>
              <a:buChar char="•"/>
            </a:pPr>
            <a:r>
              <a:rPr lang="en-US" sz="2400" dirty="0">
                <a:solidFill>
                  <a:srgbClr val="3F4950"/>
                </a:solidFill>
                <a:latin typeface="Times New Roman" panose="02020603050405020304" pitchFamily="18" charset="0"/>
                <a:cs typeface="Times New Roman" panose="02020603050405020304" pitchFamily="18" charset="0"/>
              </a:rPr>
              <a:t>The Lord’s chastisement is a painful experience. vs 11</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God’s training yields the fruit of righteousness – share in God’s holiness. vs 11</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Therefore, don’t refuse God’s discipline but pursue sanctification. </a:t>
            </a:r>
            <a:r>
              <a:rPr lang="en-US" sz="2400" dirty="0" err="1">
                <a:latin typeface="Times New Roman" panose="02020603050405020304" pitchFamily="18" charset="0"/>
                <a:cs typeface="Times New Roman" panose="02020603050405020304" pitchFamily="18" charset="0"/>
              </a:rPr>
              <a:t>vss</a:t>
            </a:r>
            <a:r>
              <a:rPr lang="en-US" sz="2400" dirty="0">
                <a:latin typeface="Times New Roman" panose="02020603050405020304" pitchFamily="18" charset="0"/>
                <a:cs typeface="Times New Roman" panose="02020603050405020304" pitchFamily="18" charset="0"/>
              </a:rPr>
              <a:t> 5 &amp; 14 </a:t>
            </a:r>
          </a:p>
          <a:p>
            <a:endParaRPr lang="en-US" sz="2400" dirty="0">
              <a:latin typeface="Times New Roman" panose="02020603050405020304" pitchFamily="18" charset="0"/>
              <a:cs typeface="Times New Roman" panose="02020603050405020304" pitchFamily="18" charset="0"/>
            </a:endParaRPr>
          </a:p>
          <a:p>
            <a:r>
              <a:rPr lang="en-US" sz="2400" dirty="0">
                <a:solidFill>
                  <a:srgbClr val="3F4950"/>
                </a:solidFill>
                <a:latin typeface="Times New Roman" panose="02020603050405020304" pitchFamily="18" charset="0"/>
                <a:cs typeface="Times New Roman" panose="02020603050405020304" pitchFamily="18" charset="0"/>
              </a:rPr>
              <a:t>Thus, to give encouragement, consistent with the theme of Hebrews, the writer reminds to the reader of blessings and privileges under the New Covenant as compared to those under the Old </a:t>
            </a:r>
            <a:endParaRPr lang="en-US" sz="2400" dirty="0">
              <a:solidFill>
                <a:srgbClr val="3F4950"/>
              </a:solidFill>
              <a:effectLst/>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Law</a:t>
            </a: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28171780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9765" y="1118890"/>
            <a:ext cx="11858420" cy="563231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Beginning at Hebrews 12:18, the Hebrew writer </a:t>
            </a:r>
            <a:r>
              <a:rPr lang="en-US" sz="2400" dirty="0">
                <a:solidFill>
                  <a:srgbClr val="3F4950"/>
                </a:solidFill>
                <a:effectLst/>
                <a:latin typeface="Times New Roman" panose="02020603050405020304" pitchFamily="18" charset="0"/>
                <a:cs typeface="Times New Roman" panose="02020603050405020304" pitchFamily="18" charset="0"/>
              </a:rPr>
              <a:t>contrasts the old covenant, as represented by Mt. Sinai with the new covenant, as represented by Mt. Zion. </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solidFill>
                  <a:srgbClr val="3F4950"/>
                </a:solidFill>
                <a:latin typeface="Times New Roman" panose="02020603050405020304" pitchFamily="18" charset="0"/>
                <a:cs typeface="Times New Roman" panose="02020603050405020304" pitchFamily="18" charset="0"/>
              </a:rPr>
              <a:t>The comparative experiences when approaching the </a:t>
            </a:r>
            <a:r>
              <a:rPr lang="en-US" sz="2400" dirty="0">
                <a:solidFill>
                  <a:srgbClr val="3F4950"/>
                </a:solidFill>
                <a:effectLst/>
                <a:latin typeface="Times New Roman" panose="02020603050405020304" pitchFamily="18" charset="0"/>
                <a:cs typeface="Times New Roman" panose="02020603050405020304" pitchFamily="18" charset="0"/>
              </a:rPr>
              <a:t>two mountains is symbolic or representative of the experience of the people who seek to draw near to God under each covenant. </a:t>
            </a:r>
          </a:p>
          <a:p>
            <a:endParaRPr lang="en-US" sz="2400" dirty="0">
              <a:solidFill>
                <a:srgbClr val="3F4950"/>
              </a:solidFill>
              <a:latin typeface="Times New Roman" panose="02020603050405020304" pitchFamily="18" charset="0"/>
              <a:cs typeface="Times New Roman" panose="02020603050405020304" pitchFamily="18" charset="0"/>
            </a:endParaRPr>
          </a:p>
          <a:p>
            <a:r>
              <a:rPr lang="en-US" sz="2400" b="1" dirty="0">
                <a:highlight>
                  <a:srgbClr val="FFFF00"/>
                </a:highlight>
                <a:latin typeface="Times New Roman" panose="02020603050405020304" pitchFamily="18" charset="0"/>
                <a:cs typeface="Times New Roman" panose="02020603050405020304" pitchFamily="18" charset="0"/>
              </a:rPr>
              <a:t>In the process, the Hebrew writer reveals to us the Kingdom of Christ now in Heaven</a:t>
            </a:r>
            <a:endParaRPr lang="en-US" sz="2400" dirty="0">
              <a:solidFill>
                <a:srgbClr val="3F4950"/>
              </a:solidFill>
              <a:effectLst/>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12:18-21 </a:t>
            </a:r>
            <a:r>
              <a:rPr lang="en-US" sz="2400" dirty="0">
                <a:latin typeface="Times New Roman" panose="02020603050405020304" pitchFamily="18" charset="0"/>
                <a:cs typeface="Times New Roman" panose="02020603050405020304" pitchFamily="18" charset="0"/>
              </a:rPr>
              <a:t>For </a:t>
            </a:r>
            <a:r>
              <a:rPr lang="en-US" sz="2400" b="1" u="sng" dirty="0">
                <a:highlight>
                  <a:srgbClr val="FFFF00"/>
                </a:highlight>
                <a:latin typeface="Times New Roman" panose="02020603050405020304" pitchFamily="18" charset="0"/>
                <a:cs typeface="Times New Roman" panose="02020603050405020304" pitchFamily="18" charset="0"/>
              </a:rPr>
              <a:t>you have not come to </a:t>
            </a:r>
            <a:r>
              <a:rPr lang="en-US" sz="2400" b="1" i="1" u="sng" dirty="0">
                <a:highlight>
                  <a:srgbClr val="FFFF00"/>
                </a:highlight>
                <a:latin typeface="Times New Roman" panose="02020603050405020304" pitchFamily="18" charset="0"/>
                <a:cs typeface="Times New Roman" panose="02020603050405020304" pitchFamily="18" charset="0"/>
              </a:rPr>
              <a:t>a mountain</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(Sinai) that can be </a:t>
            </a:r>
            <a:r>
              <a:rPr lang="en-US" sz="2400" b="1" u="sng" dirty="0">
                <a:highlight>
                  <a:srgbClr val="FFFF00"/>
                </a:highlight>
                <a:latin typeface="Times New Roman" panose="02020603050405020304" pitchFamily="18" charset="0"/>
                <a:cs typeface="Times New Roman" panose="02020603050405020304" pitchFamily="18" charset="0"/>
              </a:rPr>
              <a:t>touched</a:t>
            </a:r>
            <a:r>
              <a:rPr lang="en-US" sz="2400" dirty="0">
                <a:latin typeface="Times New Roman" panose="02020603050405020304" pitchFamily="18" charset="0"/>
                <a:cs typeface="Times New Roman" panose="02020603050405020304" pitchFamily="18" charset="0"/>
              </a:rPr>
              <a:t> and to a </a:t>
            </a:r>
            <a:r>
              <a:rPr lang="en-US" sz="2400" b="1" u="sng" dirty="0">
                <a:highlight>
                  <a:srgbClr val="FFFF00"/>
                </a:highlight>
                <a:latin typeface="Times New Roman" panose="02020603050405020304" pitchFamily="18" charset="0"/>
                <a:cs typeface="Times New Roman" panose="02020603050405020304" pitchFamily="18" charset="0"/>
              </a:rPr>
              <a:t>blazing fire, and to darkness and gloom and whirlwind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19 </a:t>
            </a:r>
            <a:r>
              <a:rPr lang="en-US" sz="2400" dirty="0">
                <a:latin typeface="Times New Roman" panose="02020603050405020304" pitchFamily="18" charset="0"/>
                <a:cs typeface="Times New Roman" panose="02020603050405020304" pitchFamily="18" charset="0"/>
              </a:rPr>
              <a:t> and to the blast of a trumpet and the sound of words which </a:t>
            </a:r>
            <a:r>
              <a:rPr lang="en-US" sz="2400" i="1" dirty="0">
                <a:latin typeface="Times New Roman" panose="02020603050405020304" pitchFamily="18" charset="0"/>
                <a:cs typeface="Times New Roman" panose="02020603050405020304" pitchFamily="18" charset="0"/>
              </a:rPr>
              <a:t>sound was such that</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those who heard begged that no further word be spoken </a:t>
            </a:r>
            <a:r>
              <a:rPr lang="en-US" sz="2400" dirty="0">
                <a:latin typeface="Times New Roman" panose="02020603050405020304" pitchFamily="18" charset="0"/>
                <a:cs typeface="Times New Roman" panose="02020603050405020304" pitchFamily="18" charset="0"/>
              </a:rPr>
              <a:t>to them.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For they could not bear the command, "</a:t>
            </a:r>
            <a:r>
              <a:rPr lang="en-US" sz="2400" cap="small" dirty="0">
                <a:effectLst/>
                <a:latin typeface="Times New Roman" panose="02020603050405020304" pitchFamily="18" charset="0"/>
                <a:cs typeface="Times New Roman" panose="02020603050405020304" pitchFamily="18" charset="0"/>
              </a:rPr>
              <a:t>IF EVEN A BEAST TOUCHES THE MOUNTAIN</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IT WILL BE STONED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21 </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so terrible was the sight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that</a:t>
            </a:r>
            <a:r>
              <a:rPr lang="en-US" sz="2400" dirty="0">
                <a:latin typeface="Times New Roman" panose="02020603050405020304" pitchFamily="18" charset="0"/>
                <a:cs typeface="Times New Roman" panose="02020603050405020304" pitchFamily="18" charset="0"/>
              </a:rPr>
              <a:t> Moses said, "</a:t>
            </a:r>
            <a:r>
              <a:rPr lang="en-US" sz="2400" b="1" dirty="0">
                <a:highlight>
                  <a:srgbClr val="FFFF00"/>
                </a:highlight>
                <a:latin typeface="Times New Roman" panose="02020603050405020304" pitchFamily="18" charset="0"/>
                <a:cs typeface="Times New Roman" panose="02020603050405020304" pitchFamily="18" charset="0"/>
              </a:rPr>
              <a:t>I </a:t>
            </a:r>
            <a:r>
              <a:rPr lang="en-US" sz="2400" b="1" cap="small" dirty="0">
                <a:effectLst/>
                <a:highlight>
                  <a:srgbClr val="FFFF00"/>
                </a:highlight>
                <a:latin typeface="Times New Roman" panose="02020603050405020304" pitchFamily="18" charset="0"/>
                <a:cs typeface="Times New Roman" panose="02020603050405020304" pitchFamily="18" charset="0"/>
              </a:rPr>
              <a:t>AM FULL OF FEAR</a:t>
            </a:r>
            <a:r>
              <a:rPr lang="en-US" sz="2400" b="1" dirty="0">
                <a:highlight>
                  <a:srgbClr val="FFFF00"/>
                </a:highlight>
                <a:latin typeface="Times New Roman" panose="02020603050405020304" pitchFamily="18" charset="0"/>
                <a:cs typeface="Times New Roman" panose="02020603050405020304" pitchFamily="18" charset="0"/>
              </a:rPr>
              <a:t> and trembling</a:t>
            </a:r>
            <a:r>
              <a:rPr lang="en-US" sz="2400" dirty="0">
                <a:latin typeface="Times New Roman" panose="02020603050405020304" pitchFamily="18" charset="0"/>
                <a:cs typeface="Times New Roman" panose="02020603050405020304" pitchFamily="18" charset="0"/>
              </a:rPr>
              <a:t>."</a:t>
            </a:r>
            <a:endParaRPr lang="en-US" sz="2400" baseline="300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5688761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9765" y="1118890"/>
            <a:ext cx="11858420" cy="526297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Hebrews 12:22-28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a:t>
            </a:r>
            <a:r>
              <a:rPr lang="en-US" sz="2400" b="1" u="sng" dirty="0">
                <a:highlight>
                  <a:srgbClr val="FF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have come</a:t>
            </a:r>
          </a:p>
          <a:p>
            <a:r>
              <a:rPr lang="en-US" sz="2400" b="1" u="sng" dirty="0">
                <a:highlight>
                  <a:srgbClr val="00FF00"/>
                </a:highlight>
                <a:latin typeface="Times New Roman" panose="02020603050405020304" pitchFamily="18" charset="0"/>
                <a:cs typeface="Times New Roman" panose="02020603050405020304" pitchFamily="18" charset="0"/>
              </a:rPr>
              <a:t>to </a:t>
            </a:r>
            <a:r>
              <a:rPr lang="en-US" sz="2400" b="1" u="sng" dirty="0">
                <a:highlight>
                  <a:srgbClr val="FFFF00"/>
                </a:highlight>
                <a:latin typeface="Times New Roman" panose="02020603050405020304" pitchFamily="18" charset="0"/>
                <a:cs typeface="Times New Roman" panose="02020603050405020304" pitchFamily="18" charset="0"/>
              </a:rPr>
              <a:t>Mount Zion</a:t>
            </a:r>
            <a:r>
              <a:rPr lang="en-US" sz="2400" dirty="0">
                <a:latin typeface="Times New Roman" panose="02020603050405020304" pitchFamily="18" charset="0"/>
                <a:cs typeface="Times New Roman" panose="02020603050405020304" pitchFamily="18" charset="0"/>
              </a:rPr>
              <a:t> and</a:t>
            </a:r>
          </a:p>
          <a:p>
            <a:r>
              <a:rPr lang="en-US" sz="2400" b="1" u="sng" dirty="0">
                <a:highlight>
                  <a:srgbClr val="00FF00"/>
                </a:highlight>
                <a:latin typeface="Times New Roman" panose="02020603050405020304" pitchFamily="18" charset="0"/>
                <a:cs typeface="Times New Roman" panose="02020603050405020304" pitchFamily="18" charset="0"/>
              </a:rPr>
              <a:t>to </a:t>
            </a:r>
            <a:r>
              <a:rPr lang="en-US" sz="2400" b="1" u="sng" dirty="0">
                <a:highlight>
                  <a:srgbClr val="FFFF00"/>
                </a:highlight>
                <a:latin typeface="Times New Roman" panose="02020603050405020304" pitchFamily="18" charset="0"/>
                <a:cs typeface="Times New Roman" panose="02020603050405020304" pitchFamily="18" charset="0"/>
              </a:rPr>
              <a:t>the city of the living God, the heavenly Jerusalem </a:t>
            </a:r>
            <a:r>
              <a:rPr lang="en-US" sz="2400" dirty="0">
                <a:latin typeface="Times New Roman" panose="02020603050405020304" pitchFamily="18" charset="0"/>
                <a:cs typeface="Times New Roman" panose="02020603050405020304" pitchFamily="18" charset="0"/>
              </a:rPr>
              <a:t>, and</a:t>
            </a:r>
          </a:p>
          <a:p>
            <a:r>
              <a:rPr lang="en-US" sz="2400" b="1" u="sng" dirty="0">
                <a:highlight>
                  <a:srgbClr val="00FF00"/>
                </a:highlight>
                <a:latin typeface="Times New Roman" panose="02020603050405020304" pitchFamily="18" charset="0"/>
                <a:cs typeface="Times New Roman" panose="02020603050405020304" pitchFamily="18" charset="0"/>
              </a:rPr>
              <a:t>to </a:t>
            </a:r>
            <a:r>
              <a:rPr lang="en-US" sz="2400" b="1" u="sng" dirty="0">
                <a:highlight>
                  <a:srgbClr val="FFFF00"/>
                </a:highlight>
                <a:latin typeface="Times New Roman" panose="02020603050405020304" pitchFamily="18" charset="0"/>
                <a:cs typeface="Times New Roman" panose="02020603050405020304" pitchFamily="18" charset="0"/>
              </a:rPr>
              <a:t>myriads of angels</a:t>
            </a:r>
            <a:r>
              <a:rPr lang="en-US" sz="2400" dirty="0">
                <a:latin typeface="Times New Roman" panose="02020603050405020304" pitchFamily="18" charset="0"/>
                <a:cs typeface="Times New Roman" panose="02020603050405020304" pitchFamily="18" charset="0"/>
              </a:rPr>
              <a:t>, </a:t>
            </a:r>
          </a:p>
          <a:p>
            <a:r>
              <a:rPr lang="en-US" sz="2400" b="1" u="sng" dirty="0">
                <a:highlight>
                  <a:srgbClr val="00FF00"/>
                </a:highlight>
                <a:latin typeface="Times New Roman" panose="02020603050405020304" pitchFamily="18" charset="0"/>
                <a:cs typeface="Times New Roman" panose="02020603050405020304" pitchFamily="18" charset="0"/>
              </a:rPr>
              <a:t>to</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 general assembly and church of the firstborn </a:t>
            </a:r>
            <a:r>
              <a:rPr lang="en-US" sz="2400" dirty="0">
                <a:latin typeface="Times New Roman" panose="02020603050405020304" pitchFamily="18" charset="0"/>
                <a:cs typeface="Times New Roman" panose="02020603050405020304" pitchFamily="18" charset="0"/>
              </a:rPr>
              <a:t>who are </a:t>
            </a:r>
            <a:r>
              <a:rPr lang="en-US" sz="2400" b="1" u="sng" dirty="0">
                <a:highlight>
                  <a:srgbClr val="FFFF00"/>
                </a:highlight>
                <a:latin typeface="Times New Roman" panose="02020603050405020304" pitchFamily="18" charset="0"/>
                <a:cs typeface="Times New Roman" panose="02020603050405020304" pitchFamily="18" charset="0"/>
              </a:rPr>
              <a:t>enrolled in heaven</a:t>
            </a:r>
            <a:r>
              <a:rPr lang="en-US" sz="2400" dirty="0">
                <a:latin typeface="Times New Roman" panose="02020603050405020304" pitchFamily="18" charset="0"/>
                <a:cs typeface="Times New Roman" panose="02020603050405020304" pitchFamily="18" charset="0"/>
              </a:rPr>
              <a:t>, and</a:t>
            </a:r>
          </a:p>
          <a:p>
            <a:r>
              <a:rPr lang="en-US" sz="2400" b="1" u="sng" dirty="0">
                <a:highlight>
                  <a:srgbClr val="00FF00"/>
                </a:highlight>
                <a:latin typeface="Times New Roman" panose="02020603050405020304" pitchFamily="18" charset="0"/>
                <a:cs typeface="Times New Roman" panose="02020603050405020304" pitchFamily="18" charset="0"/>
              </a:rPr>
              <a:t>to</a:t>
            </a:r>
            <a:r>
              <a:rPr lang="en-US" sz="2400" b="1" u="sng" dirty="0">
                <a:highlight>
                  <a:srgbClr val="FFFF00"/>
                </a:highlight>
                <a:latin typeface="Times New Roman" panose="02020603050405020304" pitchFamily="18" charset="0"/>
                <a:cs typeface="Times New Roman" panose="02020603050405020304" pitchFamily="18" charset="0"/>
              </a:rPr>
              <a:t> God</a:t>
            </a:r>
            <a:r>
              <a:rPr lang="en-US" sz="2400" dirty="0">
                <a:latin typeface="Times New Roman" panose="02020603050405020304" pitchFamily="18" charset="0"/>
                <a:cs typeface="Times New Roman" panose="02020603050405020304" pitchFamily="18" charset="0"/>
              </a:rPr>
              <a:t>, the Judge of all, and</a:t>
            </a:r>
          </a:p>
          <a:p>
            <a:r>
              <a:rPr lang="en-US" sz="2400" b="1" u="sng" dirty="0">
                <a:highlight>
                  <a:srgbClr val="00FF00"/>
                </a:highlight>
                <a:latin typeface="Times New Roman" panose="02020603050405020304" pitchFamily="18" charset="0"/>
                <a:cs typeface="Times New Roman" panose="02020603050405020304" pitchFamily="18" charset="0"/>
              </a:rPr>
              <a:t>to</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 spirits of </a:t>
            </a:r>
            <a:r>
              <a:rPr lang="en-US" sz="2400" b="1" i="1" u="sng" dirty="0">
                <a:highlight>
                  <a:srgbClr val="FFFF00"/>
                </a:highlight>
                <a:latin typeface="Times New Roman" panose="02020603050405020304" pitchFamily="18" charset="0"/>
                <a:cs typeface="Times New Roman" panose="02020603050405020304" pitchFamily="18" charset="0"/>
              </a:rPr>
              <a:t>the</a:t>
            </a:r>
            <a:r>
              <a:rPr lang="en-US" sz="2400" b="1" u="sng" dirty="0">
                <a:highlight>
                  <a:srgbClr val="FFFF00"/>
                </a:highlight>
                <a:latin typeface="Times New Roman" panose="02020603050405020304" pitchFamily="18" charset="0"/>
                <a:cs typeface="Times New Roman" panose="02020603050405020304" pitchFamily="18" charset="0"/>
              </a:rPr>
              <a:t> righteous made perfect</a:t>
            </a:r>
            <a:r>
              <a:rPr lang="en-US" sz="2400" dirty="0">
                <a:latin typeface="Times New Roman" panose="02020603050405020304" pitchFamily="18" charset="0"/>
                <a:cs typeface="Times New Roman" panose="02020603050405020304" pitchFamily="18" charset="0"/>
              </a:rPr>
              <a:t>, and</a:t>
            </a:r>
          </a:p>
          <a:p>
            <a:r>
              <a:rPr lang="en-US" sz="2400" b="1" u="sng" dirty="0">
                <a:highlight>
                  <a:srgbClr val="00FF00"/>
                </a:highlight>
                <a:latin typeface="Times New Roman" panose="02020603050405020304" pitchFamily="18" charset="0"/>
                <a:cs typeface="Times New Roman" panose="02020603050405020304" pitchFamily="18" charset="0"/>
              </a:rPr>
              <a:t>to</a:t>
            </a:r>
            <a:r>
              <a:rPr lang="en-US" sz="2400" b="1" u="sng" dirty="0">
                <a:highlight>
                  <a:srgbClr val="FFFF00"/>
                </a:highlight>
                <a:latin typeface="Times New Roman" panose="02020603050405020304" pitchFamily="18" charset="0"/>
                <a:cs typeface="Times New Roman" panose="02020603050405020304" pitchFamily="18" charset="0"/>
              </a:rPr>
              <a:t> Jesus</a:t>
            </a:r>
            <a:r>
              <a:rPr lang="en-US" sz="2400" dirty="0">
                <a:latin typeface="Times New Roman" panose="02020603050405020304" pitchFamily="18" charset="0"/>
                <a:cs typeface="Times New Roman" panose="02020603050405020304" pitchFamily="18" charset="0"/>
              </a:rPr>
              <a:t>, the mediator of a new covenant, and to the sprinkled blood, …. (skip verses 25-27)</a:t>
            </a:r>
          </a:p>
          <a:p>
            <a:r>
              <a:rPr lang="en-US" sz="2400" baseline="30000" dirty="0">
                <a:latin typeface="Times New Roman" panose="02020603050405020304" pitchFamily="18" charset="0"/>
                <a:cs typeface="Times New Roman" panose="02020603050405020304" pitchFamily="18" charset="0"/>
              </a:rPr>
              <a:t>28 </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Therefore</a:t>
            </a:r>
            <a:r>
              <a:rPr lang="en-US" sz="2400" dirty="0">
                <a:latin typeface="Times New Roman" panose="02020603050405020304" pitchFamily="18" charset="0"/>
                <a:cs typeface="Times New Roman" panose="02020603050405020304" pitchFamily="18" charset="0"/>
              </a:rPr>
              <a:t>, since </a:t>
            </a:r>
            <a:r>
              <a:rPr lang="en-US" sz="2400" b="1" u="sng" dirty="0">
                <a:highlight>
                  <a:srgbClr val="FFFF00"/>
                </a:highlight>
                <a:latin typeface="Times New Roman" panose="02020603050405020304" pitchFamily="18" charset="0"/>
                <a:cs typeface="Times New Roman" panose="02020603050405020304" pitchFamily="18" charset="0"/>
              </a:rPr>
              <a:t>we receive a kingdom </a:t>
            </a:r>
            <a:r>
              <a:rPr lang="en-US" sz="2400" dirty="0">
                <a:latin typeface="Times New Roman" panose="02020603050405020304" pitchFamily="18" charset="0"/>
                <a:cs typeface="Times New Roman" panose="02020603050405020304" pitchFamily="18" charset="0"/>
              </a:rPr>
              <a:t>which cannot be shaken, let us show gratitude, by which we may </a:t>
            </a:r>
            <a:r>
              <a:rPr lang="en-US" sz="2400" b="1" u="sng" dirty="0">
                <a:highlight>
                  <a:srgbClr val="FFFF00"/>
                </a:highlight>
                <a:latin typeface="Times New Roman" panose="02020603050405020304" pitchFamily="18" charset="0"/>
                <a:cs typeface="Times New Roman" panose="02020603050405020304" pitchFamily="18" charset="0"/>
              </a:rPr>
              <a:t>offer to God an acceptable service </a:t>
            </a:r>
            <a:r>
              <a:rPr lang="en-US" sz="2400" dirty="0">
                <a:latin typeface="Times New Roman" panose="02020603050405020304" pitchFamily="18" charset="0"/>
                <a:cs typeface="Times New Roman" panose="02020603050405020304" pitchFamily="18" charset="0"/>
              </a:rPr>
              <a:t>with reverence and awe; </a:t>
            </a:r>
            <a:br>
              <a:rPr lang="en-US" sz="2400" dirty="0"/>
            </a:br>
            <a:endParaRPr lang="en-US" sz="2400" dirty="0"/>
          </a:p>
          <a:p>
            <a:r>
              <a:rPr lang="en-US" sz="2400" b="1" dirty="0">
                <a:highlight>
                  <a:srgbClr val="00FF00"/>
                </a:highlight>
                <a:latin typeface="Times New Roman" panose="02020603050405020304" pitchFamily="18" charset="0"/>
                <a:cs typeface="Times New Roman" panose="02020603050405020304" pitchFamily="18" charset="0"/>
              </a:rPr>
              <a:t>Therefore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Greek Word </a:t>
            </a:r>
            <a:r>
              <a:rPr lang="en-US" sz="2400" i="1" dirty="0" err="1">
                <a:latin typeface="Times New Roman" panose="02020603050405020304" pitchFamily="18" charset="0"/>
                <a:cs typeface="Times New Roman" panose="02020603050405020304" pitchFamily="18" charset="0"/>
              </a:rPr>
              <a:t>dio</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meaning therefore; since, f</a:t>
            </a:r>
            <a:r>
              <a:rPr lang="en-US" sz="2400" b="0" i="0" dirty="0">
                <a:solidFill>
                  <a:srgbClr val="040C28"/>
                </a:solidFill>
                <a:effectLst/>
                <a:latin typeface="Times New Roman" panose="02020603050405020304" pitchFamily="18" charset="0"/>
                <a:cs typeface="Times New Roman" panose="02020603050405020304" pitchFamily="18" charset="0"/>
              </a:rPr>
              <a:t>or that reason; </a:t>
            </a:r>
            <a:r>
              <a:rPr lang="en-US" sz="2400" b="0" i="0" dirty="0">
                <a:solidFill>
                  <a:srgbClr val="4D5156"/>
                </a:solidFill>
                <a:effectLst/>
                <a:latin typeface="Times New Roman" panose="02020603050405020304" pitchFamily="18" charset="0"/>
                <a:cs typeface="Times New Roman" panose="02020603050405020304" pitchFamily="18" charset="0"/>
              </a:rPr>
              <a:t>consequently; because of that; accordingly</a:t>
            </a: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5335079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691713"/>
            <a:ext cx="12257741" cy="2862322"/>
          </a:xfrm>
          <a:prstGeom prst="rect">
            <a:avLst/>
          </a:prstGeom>
          <a:noFill/>
        </p:spPr>
        <p:txBody>
          <a:bodyPr wrap="square" rtlCol="0">
            <a:spAutoFit/>
          </a:bodyPr>
          <a:lstStyle/>
          <a:p>
            <a:pPr algn="ctr"/>
            <a:r>
              <a:rPr lang="en-US" sz="6000" b="1" dirty="0">
                <a:latin typeface="Times New Roman" panose="02020603050405020304" pitchFamily="18" charset="0"/>
                <a:cs typeface="Times New Roman" panose="02020603050405020304" pitchFamily="18" charset="0"/>
              </a:rPr>
              <a:t>Note that the Kingdom is Comprised of the Eternal Things</a:t>
            </a:r>
          </a:p>
          <a:p>
            <a:pPr algn="ctr"/>
            <a:r>
              <a:rPr lang="en-US" sz="6000" b="1" dirty="0">
                <a:latin typeface="Times New Roman" panose="02020603050405020304" pitchFamily="18" charset="0"/>
                <a:cs typeface="Times New Roman" panose="02020603050405020304" pitchFamily="18" charset="0"/>
              </a:rPr>
              <a:t>Things that “Cannot be Shaken”</a:t>
            </a:r>
            <a:endParaRPr lang="en-US" sz="60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8483570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6370975"/>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Mount Zion – </a:t>
            </a:r>
            <a:r>
              <a:rPr lang="en-US" sz="2400" dirty="0">
                <a:latin typeface="Times New Roman" panose="02020603050405020304" pitchFamily="18" charset="0"/>
                <a:cs typeface="Times New Roman" panose="02020603050405020304" pitchFamily="18" charset="0"/>
              </a:rPr>
              <a:t>Ephesians 2:20; 1 Peter 2:6; Revelation 14:1 Former temple mount and site of ancient Jerusalem – now the heavenly location of the New Jerusalem; Where God laid the precious corner stone of the church; Jesus standing on Mount Zion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City of the living God, the heavenly Jerusalem </a:t>
            </a:r>
            <a:r>
              <a:rPr lang="en-US" sz="2400" dirty="0">
                <a:latin typeface="Times New Roman" panose="02020603050405020304" pitchFamily="18" charset="0"/>
                <a:cs typeface="Times New Roman" panose="02020603050405020304" pitchFamily="18" charset="0"/>
              </a:rPr>
              <a:t>– Hebrews 11:10; Revelation 21:2 Heavenly City located on Mount Zion whose architect and builder are God; City coming down from heaven adorned as a bride</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Myriads of angels</a:t>
            </a:r>
            <a:r>
              <a:rPr lang="en-US" sz="2400" dirty="0">
                <a:latin typeface="Times New Roman" panose="02020603050405020304" pitchFamily="18" charset="0"/>
                <a:cs typeface="Times New Roman" panose="02020603050405020304" pitchFamily="18" charset="0"/>
              </a:rPr>
              <a:t> – Matthew 18:10; Luke 2:16; Hebrews 1:14 abode is in heaven but sent as messengers, guardians, and ministering spirits to the saints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General assembly and church of the firstborn</a:t>
            </a:r>
            <a:r>
              <a:rPr lang="en-US" sz="2400" dirty="0">
                <a:latin typeface="Times New Roman" panose="02020603050405020304" pitchFamily="18" charset="0"/>
                <a:cs typeface="Times New Roman" panose="02020603050405020304" pitchFamily="18" charset="0"/>
              </a:rPr>
              <a:t> – Romans 8:29; Colossians 1:15 Firstborn is Jesus Christ hence church of the firstborn is the church of Christ (the first born)</a:t>
            </a: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Enrolled in heaven</a:t>
            </a:r>
            <a:r>
              <a:rPr lang="en-US" sz="2400" dirty="0">
                <a:latin typeface="Times New Roman" panose="02020603050405020304" pitchFamily="18" charset="0"/>
                <a:cs typeface="Times New Roman" panose="02020603050405020304" pitchFamily="18" charset="0"/>
              </a:rPr>
              <a:t> – Philippians 3:20 Saints are citizens of heaven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God</a:t>
            </a:r>
            <a:r>
              <a:rPr lang="en-US" sz="2400" dirty="0">
                <a:latin typeface="Times New Roman" panose="02020603050405020304" pitchFamily="18" charset="0"/>
                <a:cs typeface="Times New Roman" panose="02020603050405020304" pitchFamily="18" charset="0"/>
              </a:rPr>
              <a:t> - Acts 17:24; Hebrews 9:24 Abode is in Heaven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Spirits of </a:t>
            </a:r>
            <a:r>
              <a:rPr lang="en-US" sz="2400" b="1" i="1" dirty="0">
                <a:latin typeface="Times New Roman" panose="02020603050405020304" pitchFamily="18" charset="0"/>
                <a:cs typeface="Times New Roman" panose="02020603050405020304" pitchFamily="18" charset="0"/>
              </a:rPr>
              <a:t>the</a:t>
            </a:r>
            <a:r>
              <a:rPr lang="en-US" sz="2400" b="1" dirty="0">
                <a:latin typeface="Times New Roman" panose="02020603050405020304" pitchFamily="18" charset="0"/>
                <a:cs typeface="Times New Roman" panose="02020603050405020304" pitchFamily="18" charset="0"/>
              </a:rPr>
              <a:t> righteous made perfect</a:t>
            </a:r>
            <a:r>
              <a:rPr lang="en-US" sz="2400" dirty="0">
                <a:latin typeface="Times New Roman" panose="02020603050405020304" pitchFamily="18" charset="0"/>
                <a:cs typeface="Times New Roman" panose="02020603050405020304" pitchFamily="18" charset="0"/>
              </a:rPr>
              <a:t> – Romans 5:9;1 John 3:7-10; Revelation 19:8; justified by Christ’s blood; children of God; saints in the church now in heaven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Jesus</a:t>
            </a:r>
            <a:r>
              <a:rPr lang="en-US" sz="2400" dirty="0">
                <a:latin typeface="Times New Roman" panose="02020603050405020304" pitchFamily="18" charset="0"/>
                <a:cs typeface="Times New Roman" panose="02020603050405020304" pitchFamily="18" charset="0"/>
              </a:rPr>
              <a:t> – John 3:13; Mark 16:19; Revelation 3:21; 22:1 who descended from heaven and has now ascended back to heaven and is seated at God’s right hand on God’s throne</a:t>
            </a:r>
          </a:p>
          <a:p>
            <a:endParaRPr lang="en-US" sz="2400" dirty="0"/>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34620447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632311"/>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Hebrews 12:25-27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See to it that you do not refuse </a:t>
            </a:r>
            <a:r>
              <a:rPr lang="en-US" sz="2400" b="1" u="sng" dirty="0">
                <a:highlight>
                  <a:srgbClr val="FFFF00"/>
                </a:highlight>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(God) who is speaking (Hebrews 1:1-2). For if those did not escape when they refused him who </a:t>
            </a:r>
            <a:r>
              <a:rPr lang="en-US" sz="2400" b="1" u="sng" dirty="0">
                <a:highlight>
                  <a:srgbClr val="FFFF00"/>
                </a:highlight>
                <a:latin typeface="Times New Roman" panose="02020603050405020304" pitchFamily="18" charset="0"/>
                <a:cs typeface="Times New Roman" panose="02020603050405020304" pitchFamily="18" charset="0"/>
              </a:rPr>
              <a:t>warned </a:t>
            </a:r>
            <a:r>
              <a:rPr lang="en-US" sz="2400" b="1" i="1" u="sng" dirty="0">
                <a:highlight>
                  <a:srgbClr val="FFFF00"/>
                </a:highlight>
                <a:latin typeface="Times New Roman" panose="02020603050405020304" pitchFamily="18" charset="0"/>
                <a:cs typeface="Times New Roman" panose="02020603050405020304" pitchFamily="18" charset="0"/>
              </a:rPr>
              <a:t>them</a:t>
            </a:r>
            <a:r>
              <a:rPr lang="en-US" sz="2400" b="1" u="sng" dirty="0">
                <a:highlight>
                  <a:srgbClr val="FFFF00"/>
                </a:highlight>
                <a:latin typeface="Times New Roman" panose="02020603050405020304" pitchFamily="18" charset="0"/>
                <a:cs typeface="Times New Roman" panose="02020603050405020304" pitchFamily="18" charset="0"/>
              </a:rPr>
              <a:t> on earth</a:t>
            </a:r>
            <a:r>
              <a:rPr lang="en-US" sz="2400" dirty="0">
                <a:latin typeface="Times New Roman" panose="02020603050405020304" pitchFamily="18" charset="0"/>
                <a:cs typeface="Times New Roman" panose="02020603050405020304" pitchFamily="18" charset="0"/>
              </a:rPr>
              <a:t>, much less </a:t>
            </a:r>
            <a:r>
              <a:rPr lang="en-US" sz="2400" i="1" dirty="0">
                <a:latin typeface="Times New Roman" panose="02020603050405020304" pitchFamily="18" charset="0"/>
                <a:cs typeface="Times New Roman" panose="02020603050405020304" pitchFamily="18" charset="0"/>
              </a:rPr>
              <a:t>will</a:t>
            </a:r>
            <a:r>
              <a:rPr lang="en-US" sz="2400" dirty="0">
                <a:latin typeface="Times New Roman" panose="02020603050405020304" pitchFamily="18" charset="0"/>
                <a:cs typeface="Times New Roman" panose="02020603050405020304" pitchFamily="18" charset="0"/>
              </a:rPr>
              <a:t> we </a:t>
            </a:r>
            <a:r>
              <a:rPr lang="en-US" sz="2400" i="1" dirty="0">
                <a:latin typeface="Times New Roman" panose="02020603050405020304" pitchFamily="18" charset="0"/>
                <a:cs typeface="Times New Roman" panose="02020603050405020304" pitchFamily="18" charset="0"/>
              </a:rPr>
              <a:t>escape</a:t>
            </a:r>
            <a:r>
              <a:rPr lang="en-US" sz="2400" dirty="0">
                <a:latin typeface="Times New Roman" panose="02020603050405020304" pitchFamily="18" charset="0"/>
                <a:cs typeface="Times New Roman" panose="02020603050405020304" pitchFamily="18" charset="0"/>
              </a:rPr>
              <a:t> who turn away from Him who </a:t>
            </a:r>
            <a:r>
              <a:rPr lang="en-US" sz="2400" b="1" i="1" u="sng" dirty="0">
                <a:highlight>
                  <a:srgbClr val="FFFF00"/>
                </a:highlight>
                <a:latin typeface="Times New Roman" panose="02020603050405020304" pitchFamily="18" charset="0"/>
                <a:cs typeface="Times New Roman" panose="02020603050405020304" pitchFamily="18" charset="0"/>
              </a:rPr>
              <a:t>warns</a:t>
            </a:r>
            <a:r>
              <a:rPr lang="en-US" sz="2400" b="1" u="sng" dirty="0">
                <a:highlight>
                  <a:srgbClr val="FFFF00"/>
                </a:highlight>
                <a:latin typeface="Times New Roman" panose="02020603050405020304" pitchFamily="18" charset="0"/>
                <a:cs typeface="Times New Roman" panose="02020603050405020304" pitchFamily="18" charset="0"/>
              </a:rPr>
              <a:t> from heaven</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26 </a:t>
            </a:r>
            <a:r>
              <a:rPr lang="en-US" sz="2400" dirty="0">
                <a:latin typeface="Times New Roman" panose="02020603050405020304" pitchFamily="18" charset="0"/>
                <a:cs typeface="Times New Roman" panose="02020603050405020304" pitchFamily="18" charset="0"/>
              </a:rPr>
              <a:t> And His voice shook the earth then, but now He has promised, saying, "</a:t>
            </a:r>
            <a:r>
              <a:rPr lang="en-US" sz="2400" cap="small" dirty="0">
                <a:effectLst/>
                <a:latin typeface="Times New Roman" panose="02020603050405020304" pitchFamily="18" charset="0"/>
                <a:cs typeface="Times New Roman" panose="02020603050405020304" pitchFamily="18" charset="0"/>
              </a:rPr>
              <a:t>YET </a:t>
            </a:r>
            <a:r>
              <a:rPr lang="en-US" sz="2400" b="1" u="sng" cap="small" dirty="0">
                <a:effectLst/>
                <a:highlight>
                  <a:srgbClr val="FFFF00"/>
                </a:highlight>
                <a:latin typeface="Times New Roman" panose="02020603050405020304" pitchFamily="18" charset="0"/>
                <a:cs typeface="Times New Roman" panose="02020603050405020304" pitchFamily="18" charset="0"/>
              </a:rPr>
              <a:t>ONCE MORE</a:t>
            </a:r>
            <a:r>
              <a:rPr lang="en-US" sz="2400" b="1" u="sng" dirty="0">
                <a:highlight>
                  <a:srgbClr val="FFFF00"/>
                </a:highlight>
                <a:latin typeface="Times New Roman" panose="02020603050405020304" pitchFamily="18" charset="0"/>
                <a:cs typeface="Times New Roman" panose="02020603050405020304" pitchFamily="18" charset="0"/>
              </a:rPr>
              <a:t> I </a:t>
            </a:r>
            <a:r>
              <a:rPr lang="en-US" sz="2400" b="1" u="sng" cap="small" dirty="0">
                <a:effectLst/>
                <a:highlight>
                  <a:srgbClr val="FFFF00"/>
                </a:highlight>
                <a:latin typeface="Times New Roman" panose="02020603050405020304" pitchFamily="18" charset="0"/>
                <a:cs typeface="Times New Roman" panose="02020603050405020304" pitchFamily="18" charset="0"/>
              </a:rPr>
              <a:t>WILL SHAKE </a:t>
            </a:r>
            <a:r>
              <a:rPr lang="en-US" sz="2400" cap="small" dirty="0">
                <a:effectLst/>
                <a:latin typeface="Times New Roman" panose="02020603050405020304" pitchFamily="18" charset="0"/>
                <a:cs typeface="Times New Roman" panose="02020603050405020304" pitchFamily="18" charset="0"/>
              </a:rPr>
              <a:t>NOT ONLY THE </a:t>
            </a:r>
            <a:r>
              <a:rPr lang="en-US" sz="2400" b="1" u="sng" cap="small" dirty="0">
                <a:effectLst/>
                <a:highlight>
                  <a:srgbClr val="FFFF00"/>
                </a:highlight>
                <a:latin typeface="Times New Roman" panose="02020603050405020304" pitchFamily="18" charset="0"/>
                <a:cs typeface="Times New Roman" panose="02020603050405020304" pitchFamily="18" charset="0"/>
              </a:rPr>
              <a:t>EARTH</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BUT ALSO THE </a:t>
            </a:r>
            <a:r>
              <a:rPr lang="en-US" sz="2400" b="1" u="sng" cap="small" dirty="0">
                <a:effectLst/>
                <a:highlight>
                  <a:srgbClr val="FFFF00"/>
                </a:highlight>
                <a:latin typeface="Times New Roman" panose="02020603050405020304" pitchFamily="18" charset="0"/>
                <a:cs typeface="Times New Roman" panose="02020603050405020304" pitchFamily="18" charset="0"/>
              </a:rPr>
              <a:t>HEAVEN</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This </a:t>
            </a:r>
            <a:r>
              <a:rPr lang="en-US" sz="2400" i="1" dirty="0">
                <a:latin typeface="Times New Roman" panose="02020603050405020304" pitchFamily="18" charset="0"/>
                <a:cs typeface="Times New Roman" panose="02020603050405020304" pitchFamily="18" charset="0"/>
              </a:rPr>
              <a:t>expression,</a:t>
            </a:r>
            <a:r>
              <a:rPr lang="en-US" sz="2400" dirty="0">
                <a:latin typeface="Times New Roman" panose="02020603050405020304" pitchFamily="18" charset="0"/>
                <a:cs typeface="Times New Roman" panose="02020603050405020304" pitchFamily="18" charset="0"/>
              </a:rPr>
              <a:t> "Yet once more," denotes the </a:t>
            </a:r>
            <a:r>
              <a:rPr lang="en-US" sz="2400" b="1" u="sng" dirty="0">
                <a:latin typeface="Times New Roman" panose="02020603050405020304" pitchFamily="18" charset="0"/>
                <a:cs typeface="Times New Roman" panose="02020603050405020304" pitchFamily="18" charset="0"/>
              </a:rPr>
              <a:t>removing of those things which </a:t>
            </a:r>
            <a:r>
              <a:rPr lang="en-US" sz="2400" b="1" u="sng" dirty="0">
                <a:highlight>
                  <a:srgbClr val="FFFF00"/>
                </a:highlight>
                <a:latin typeface="Times New Roman" panose="02020603050405020304" pitchFamily="18" charset="0"/>
                <a:cs typeface="Times New Roman" panose="02020603050405020304" pitchFamily="18" charset="0"/>
              </a:rPr>
              <a:t>can be shaken</a:t>
            </a:r>
            <a:r>
              <a:rPr lang="en-US" sz="2400" b="1" u="sng" dirty="0">
                <a:latin typeface="Times New Roman" panose="02020603050405020304" pitchFamily="18" charset="0"/>
                <a:cs typeface="Times New Roman" panose="02020603050405020304" pitchFamily="18" charset="0"/>
              </a:rPr>
              <a:t>, as of </a:t>
            </a:r>
            <a:r>
              <a:rPr lang="en-US" sz="2400" b="1" u="sng" dirty="0">
                <a:highlight>
                  <a:srgbClr val="FFFF00"/>
                </a:highlight>
                <a:latin typeface="Times New Roman" panose="02020603050405020304" pitchFamily="18" charset="0"/>
                <a:cs typeface="Times New Roman" panose="02020603050405020304" pitchFamily="18" charset="0"/>
              </a:rPr>
              <a:t>created things</a:t>
            </a:r>
            <a:r>
              <a:rPr lang="en-US" sz="2400" dirty="0">
                <a:latin typeface="Times New Roman" panose="02020603050405020304" pitchFamily="18" charset="0"/>
                <a:cs typeface="Times New Roman" panose="02020603050405020304" pitchFamily="18" charset="0"/>
              </a:rPr>
              <a:t>, so that </a:t>
            </a:r>
            <a:r>
              <a:rPr lang="en-US" sz="2400" b="1" u="sng" dirty="0">
                <a:latin typeface="Times New Roman" panose="02020603050405020304" pitchFamily="18" charset="0"/>
                <a:cs typeface="Times New Roman" panose="02020603050405020304" pitchFamily="18" charset="0"/>
              </a:rPr>
              <a:t>those things which </a:t>
            </a:r>
            <a:r>
              <a:rPr lang="en-US" sz="2400" b="1" u="sng" dirty="0">
                <a:highlight>
                  <a:srgbClr val="FFFF00"/>
                </a:highlight>
                <a:latin typeface="Times New Roman" panose="02020603050405020304" pitchFamily="18" charset="0"/>
                <a:cs typeface="Times New Roman" panose="02020603050405020304" pitchFamily="18" charset="0"/>
              </a:rPr>
              <a:t>cannot be shaken </a:t>
            </a:r>
            <a:r>
              <a:rPr lang="en-US" sz="2400" b="1" u="sng" dirty="0">
                <a:latin typeface="Times New Roman" panose="02020603050405020304" pitchFamily="18" charset="0"/>
                <a:cs typeface="Times New Roman" panose="02020603050405020304" pitchFamily="18" charset="0"/>
              </a:rPr>
              <a:t>may </a:t>
            </a:r>
            <a:r>
              <a:rPr lang="en-US" sz="2400" b="1" u="sng" dirty="0">
                <a:highlight>
                  <a:srgbClr val="FFFF00"/>
                </a:highlight>
                <a:latin typeface="Times New Roman" panose="02020603050405020304" pitchFamily="18" charset="0"/>
                <a:cs typeface="Times New Roman" panose="02020603050405020304" pitchFamily="18" charset="0"/>
              </a:rPr>
              <a:t>remain</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God’s voice shook the earth – reference to the terror at Mount Sinai</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Prophecy of Haggai 2:6 – God will again shake the earth but this time He will shake heaven also</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Interpretation of the Prophecy – God will shake (destroy) that which can be shaken (destroyed), i.e., created things; so that the things that cannot be shaken (destroyed), i.e., eternal things will remain.  End of the age.  2 Peter 3:11-13</a:t>
            </a:r>
          </a:p>
          <a:p>
            <a:endParaRPr lang="en-US" sz="2400" dirty="0"/>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47988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370975"/>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the baptized in Christ – the church</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 </a:t>
            </a:r>
            <a:r>
              <a:rPr lang="en-US" sz="24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2 Thessalonians 2:13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a:t>
            </a:r>
            <a:r>
              <a:rPr lang="en-US" sz="2400" b="1" u="sng" dirty="0">
                <a:highlight>
                  <a:srgbClr val="FFFF00"/>
                </a:highlight>
                <a:latin typeface="Times New Roman" panose="02020603050405020304" pitchFamily="18" charset="0"/>
                <a:cs typeface="Times New Roman" panose="02020603050405020304" pitchFamily="18" charset="0"/>
              </a:rPr>
              <a:t>God has chosen you </a:t>
            </a:r>
            <a:r>
              <a:rPr lang="en-US" sz="2400" b="1" u="sng" dirty="0">
                <a:highlight>
                  <a:srgbClr val="00FFFF"/>
                </a:highlight>
                <a:latin typeface="Times New Roman" panose="02020603050405020304" pitchFamily="18" charset="0"/>
                <a:cs typeface="Times New Roman" panose="02020603050405020304" pitchFamily="18" charset="0"/>
              </a:rPr>
              <a:t>from the beginning </a:t>
            </a:r>
            <a:r>
              <a:rPr lang="en-US" sz="2400" b="1" u="sng" dirty="0">
                <a:highlight>
                  <a:srgbClr val="00FF00"/>
                </a:highlight>
                <a:latin typeface="Times New Roman" panose="02020603050405020304" pitchFamily="18" charset="0"/>
                <a:cs typeface="Times New Roman" panose="02020603050405020304" pitchFamily="18" charset="0"/>
              </a:rPr>
              <a:t>for salvation</a:t>
            </a:r>
            <a:r>
              <a:rPr lang="en-US" sz="2400" dirty="0">
                <a:highlight>
                  <a:srgbClr val="00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Question: Who did God predestine for salvation “</a:t>
            </a:r>
            <a:r>
              <a:rPr lang="en-US" sz="2400" b="1" dirty="0">
                <a:highlight>
                  <a:srgbClr val="00FFFF"/>
                </a:highlight>
                <a:latin typeface="Times New Roman" panose="02020603050405020304" pitchFamily="18" charset="0"/>
                <a:cs typeface="Times New Roman" panose="02020603050405020304" pitchFamily="18" charset="0"/>
              </a:rPr>
              <a:t>from the beginning</a:t>
            </a:r>
            <a:r>
              <a:rPr lang="en-US" sz="2400" dirty="0">
                <a:latin typeface="Times New Roman" panose="02020603050405020304" pitchFamily="18" charset="0"/>
                <a:cs typeface="Times New Roman" panose="02020603050405020304" pitchFamily="18" charset="0"/>
              </a:rPr>
              <a:t>” and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Answer:  Those who are “</a:t>
            </a:r>
            <a:r>
              <a:rPr lang="en-US" sz="2400" b="1"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Question:  Who are the “in Him”?</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Answer: Those who have been </a:t>
            </a:r>
            <a:r>
              <a:rPr lang="en-US" sz="2400" b="1" dirty="0">
                <a:highlight>
                  <a:srgbClr val="FFFF00"/>
                </a:highlight>
                <a:latin typeface="Times New Roman" panose="02020603050405020304" pitchFamily="18" charset="0"/>
                <a:cs typeface="Times New Roman" panose="02020603050405020304" pitchFamily="18" charset="0"/>
              </a:rPr>
              <a:t>baptized into Christ – the church</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Conclusion:  </a:t>
            </a:r>
            <a:r>
              <a:rPr lang="en-US" sz="2400" dirty="0">
                <a:latin typeface="Times New Roman" panose="02020603050405020304" pitchFamily="18" charset="0"/>
                <a:cs typeface="Times New Roman" panose="02020603050405020304" pitchFamily="18" charset="0"/>
              </a:rPr>
              <a:t>God </a:t>
            </a:r>
            <a:r>
              <a:rPr lang="en-US" sz="2400" b="1" u="sng" dirty="0">
                <a:highlight>
                  <a:srgbClr val="00FFFF"/>
                </a:highlight>
                <a:latin typeface="Times New Roman" panose="02020603050405020304" pitchFamily="18" charset="0"/>
                <a:cs typeface="Times New Roman" panose="02020603050405020304" pitchFamily="18" charset="0"/>
              </a:rPr>
              <a:t>predestined</a:t>
            </a:r>
            <a:r>
              <a:rPr lang="en-US" sz="2400" dirty="0">
                <a:latin typeface="Times New Roman" panose="02020603050405020304" pitchFamily="18" charset="0"/>
                <a:cs typeface="Times New Roman" panose="02020603050405020304" pitchFamily="18" charset="0"/>
              </a:rPr>
              <a:t> for salvation the “</a:t>
            </a:r>
            <a:r>
              <a:rPr lang="en-US" sz="2400" b="1" dirty="0">
                <a:highlight>
                  <a:srgbClr val="FFFF00"/>
                </a:highlight>
                <a:latin typeface="Times New Roman" panose="02020603050405020304" pitchFamily="18" charset="0"/>
                <a:cs typeface="Times New Roman" panose="02020603050405020304" pitchFamily="18" charset="0"/>
              </a:rPr>
              <a:t>baptized in Christ – the church</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from the beginning</a:t>
            </a:r>
            <a:r>
              <a:rPr lang="en-US" sz="2400" dirty="0">
                <a:latin typeface="Times New Roman" panose="02020603050405020304" pitchFamily="18" charset="0"/>
                <a:cs typeface="Times New Roman" panose="02020603050405020304" pitchFamily="18" charset="0"/>
              </a:rPr>
              <a:t>” and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God did </a:t>
            </a:r>
            <a:r>
              <a:rPr lang="en-US" sz="2400" b="1" u="sng" dirty="0">
                <a:highlight>
                  <a:srgbClr val="00FFFF"/>
                </a:highlight>
                <a:latin typeface="Times New Roman" panose="02020603050405020304" pitchFamily="18" charset="0"/>
                <a:cs typeface="Times New Roman" panose="02020603050405020304" pitchFamily="18" charset="0"/>
              </a:rPr>
              <a:t>not predestine </a:t>
            </a:r>
            <a:r>
              <a:rPr lang="en-US" sz="2400" dirty="0">
                <a:latin typeface="Times New Roman" panose="02020603050405020304" pitchFamily="18" charset="0"/>
                <a:cs typeface="Times New Roman" panose="02020603050405020304" pitchFamily="18" charset="0"/>
              </a:rPr>
              <a:t>who would be </a:t>
            </a:r>
            <a:r>
              <a:rPr lang="en-US" sz="2400" b="1" u="sng" dirty="0">
                <a:highlight>
                  <a:srgbClr val="00FF00"/>
                </a:highlight>
                <a:latin typeface="Times New Roman" panose="02020603050405020304" pitchFamily="18" charset="0"/>
                <a:cs typeface="Times New Roman" panose="02020603050405020304" pitchFamily="18" charset="0"/>
              </a:rPr>
              <a:t>saved</a:t>
            </a:r>
            <a:r>
              <a:rPr lang="en-US" sz="2400" dirty="0">
                <a:latin typeface="Times New Roman" panose="02020603050405020304" pitchFamily="18" charset="0"/>
                <a:cs typeface="Times New Roman" panose="02020603050405020304" pitchFamily="18" charset="0"/>
              </a:rPr>
              <a:t>.  He gave us “free will” to </a:t>
            </a:r>
            <a:r>
              <a:rPr lang="en-US" sz="2400" b="1" dirty="0">
                <a:highlight>
                  <a:srgbClr val="00FFFF"/>
                </a:highlight>
                <a:latin typeface="Times New Roman" panose="02020603050405020304" pitchFamily="18" charset="0"/>
                <a:cs typeface="Times New Roman" panose="02020603050405020304" pitchFamily="18" charset="0"/>
              </a:rPr>
              <a:t>choose or not choose </a:t>
            </a:r>
            <a:r>
              <a:rPr lang="en-US" sz="2400" b="1" dirty="0">
                <a:highlight>
                  <a:srgbClr val="00FF00"/>
                </a:highlight>
                <a:latin typeface="Times New Roman" panose="02020603050405020304" pitchFamily="18" charset="0"/>
                <a:cs typeface="Times New Roman" panose="02020603050405020304" pitchFamily="18" charset="0"/>
              </a:rPr>
              <a:t>salvation</a:t>
            </a:r>
            <a:r>
              <a:rPr lang="en-US" sz="2400" dirty="0">
                <a:latin typeface="Times New Roman" panose="02020603050405020304" pitchFamily="18" charset="0"/>
                <a:cs typeface="Times New Roman" panose="02020603050405020304" pitchFamily="18" charset="0"/>
              </a:rPr>
              <a:t> through belief and </a:t>
            </a:r>
            <a:r>
              <a:rPr lang="en-US" sz="2400" b="1" dirty="0">
                <a:highlight>
                  <a:srgbClr val="FFFF00"/>
                </a:highlight>
                <a:latin typeface="Times New Roman" panose="02020603050405020304" pitchFamily="18" charset="0"/>
                <a:cs typeface="Times New Roman" panose="02020603050405020304" pitchFamily="18" charset="0"/>
              </a:rPr>
              <a:t>baptism into Christ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72011650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69386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The Grand Conclusion:</a:t>
            </a:r>
          </a:p>
          <a:p>
            <a:endParaRPr lang="en-US" sz="2000" b="1" u="sng" dirty="0">
              <a:highlight>
                <a:srgbClr val="00FF00"/>
              </a:highlight>
              <a:latin typeface="Times New Roman" panose="02020603050405020304" pitchFamily="18" charset="0"/>
              <a:cs typeface="Times New Roman" panose="02020603050405020304" pitchFamily="18" charset="0"/>
            </a:endParaRPr>
          </a:p>
          <a:p>
            <a:r>
              <a:rPr lang="en-US" sz="2000" b="1" u="sng" dirty="0">
                <a:highlight>
                  <a:srgbClr val="00FF00"/>
                </a:highlight>
                <a:latin typeface="Times New Roman" panose="02020603050405020304" pitchFamily="18" charset="0"/>
                <a:cs typeface="Times New Roman" panose="02020603050405020304" pitchFamily="18" charset="0"/>
              </a:rPr>
              <a:t>Therefore</a:t>
            </a:r>
            <a:r>
              <a:rPr lang="en-US" sz="2000" dirty="0">
                <a:latin typeface="Times New Roman" panose="02020603050405020304" pitchFamily="18" charset="0"/>
                <a:cs typeface="Times New Roman" panose="02020603050405020304" pitchFamily="18" charset="0"/>
              </a:rPr>
              <a:t>, since </a:t>
            </a:r>
            <a:r>
              <a:rPr lang="en-US" sz="2000" b="1" u="sng" dirty="0">
                <a:highlight>
                  <a:srgbClr val="FFFF00"/>
                </a:highlight>
                <a:latin typeface="Times New Roman" panose="02020603050405020304" pitchFamily="18" charset="0"/>
                <a:cs typeface="Times New Roman" panose="02020603050405020304" pitchFamily="18" charset="0"/>
              </a:rPr>
              <a:t>we receive a kingdom </a:t>
            </a:r>
            <a:r>
              <a:rPr lang="en-US" sz="2000" dirty="0">
                <a:latin typeface="Times New Roman" panose="02020603050405020304" pitchFamily="18" charset="0"/>
                <a:cs typeface="Times New Roman" panose="02020603050405020304" pitchFamily="18" charset="0"/>
              </a:rPr>
              <a:t>which </a:t>
            </a:r>
            <a:r>
              <a:rPr lang="en-US" sz="2000" b="1" u="sng" dirty="0">
                <a:highlight>
                  <a:srgbClr val="FFFF00"/>
                </a:highlight>
                <a:latin typeface="Times New Roman" panose="02020603050405020304" pitchFamily="18" charset="0"/>
                <a:cs typeface="Times New Roman" panose="02020603050405020304" pitchFamily="18" charset="0"/>
              </a:rPr>
              <a:t>cannot be shaken</a:t>
            </a:r>
            <a:r>
              <a:rPr lang="en-US" sz="2000" dirty="0">
                <a:highlight>
                  <a:srgbClr val="FFFF00"/>
                </a:highligh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(as described in verses 22-27), let us show gratitude, by which we may </a:t>
            </a:r>
            <a:r>
              <a:rPr lang="en-US" sz="2000" b="1" u="sng" dirty="0">
                <a:highlight>
                  <a:srgbClr val="FFFF00"/>
                </a:highlight>
                <a:latin typeface="Times New Roman" panose="02020603050405020304" pitchFamily="18" charset="0"/>
                <a:cs typeface="Times New Roman" panose="02020603050405020304" pitchFamily="18" charset="0"/>
              </a:rPr>
              <a:t>offer to God an acceptable service </a:t>
            </a:r>
            <a:r>
              <a:rPr lang="en-US" sz="2000" dirty="0">
                <a:latin typeface="Times New Roman" panose="02020603050405020304" pitchFamily="18" charset="0"/>
                <a:cs typeface="Times New Roman" panose="02020603050405020304" pitchFamily="18" charset="0"/>
              </a:rPr>
              <a:t>with reverence and awe; </a:t>
            </a:r>
          </a:p>
          <a:p>
            <a:endParaRPr lang="en-US" sz="2000" dirty="0">
              <a:latin typeface="Times New Roman" panose="02020603050405020304" pitchFamily="18" charset="0"/>
              <a:cs typeface="Times New Roman" panose="02020603050405020304" pitchFamily="18" charset="0"/>
            </a:endParaRPr>
          </a:p>
          <a:p>
            <a:r>
              <a:rPr lang="en-US" sz="2000" b="1" dirty="0"/>
              <a:t>Exodus 28:41 …</a:t>
            </a:r>
            <a:r>
              <a:rPr lang="en-US" sz="2000" dirty="0"/>
              <a:t>you shall anoint them and ordain them and consecrate them, that </a:t>
            </a:r>
            <a:r>
              <a:rPr lang="en-US" sz="2000" b="1" u="sng" dirty="0">
                <a:highlight>
                  <a:srgbClr val="FFFF00"/>
                </a:highlight>
              </a:rPr>
              <a:t>they may serve Me as priests</a:t>
            </a:r>
            <a:r>
              <a:rPr lang="en-US" sz="2000" dirty="0"/>
              <a:t>. </a:t>
            </a:r>
          </a:p>
          <a:p>
            <a:endParaRPr lang="en-US" sz="2000" dirty="0"/>
          </a:p>
          <a:p>
            <a:r>
              <a:rPr lang="en-US" sz="2000" b="1" dirty="0"/>
              <a:t>Exodus 19:6</a:t>
            </a:r>
            <a:r>
              <a:rPr lang="en-US" sz="2000" dirty="0"/>
              <a:t> and you shall be to Me a </a:t>
            </a:r>
            <a:r>
              <a:rPr lang="en-US" sz="2000" b="1" u="sng" dirty="0">
                <a:highlight>
                  <a:srgbClr val="FFFF00"/>
                </a:highlight>
              </a:rPr>
              <a:t>kingdom of priests </a:t>
            </a:r>
            <a:r>
              <a:rPr lang="en-US" sz="2000" dirty="0"/>
              <a:t>and a </a:t>
            </a:r>
            <a:r>
              <a:rPr lang="en-US" sz="2000" b="1" u="sng" dirty="0">
                <a:highlight>
                  <a:srgbClr val="FFFF00"/>
                </a:highlight>
              </a:rPr>
              <a:t>holy nation</a:t>
            </a:r>
            <a:r>
              <a:rPr lang="en-US" sz="2000" dirty="0"/>
              <a:t>.’ …</a:t>
            </a:r>
            <a:br>
              <a:rPr lang="en-US" sz="2000" dirty="0"/>
            </a:br>
            <a:endParaRPr lang="en-US" sz="2000" dirty="0"/>
          </a:p>
          <a:p>
            <a:r>
              <a:rPr lang="en-US" sz="2000" b="1" dirty="0"/>
              <a:t>1 Peter 2:9 </a:t>
            </a:r>
            <a:r>
              <a:rPr lang="en-US" sz="2000" dirty="0"/>
              <a:t> But </a:t>
            </a:r>
            <a:r>
              <a:rPr lang="en-US" sz="2000" b="1" u="sng" dirty="0"/>
              <a:t>you are </a:t>
            </a:r>
            <a:r>
              <a:rPr lang="en-US" sz="2000" cap="small" dirty="0">
                <a:effectLst/>
              </a:rPr>
              <a:t>…</a:t>
            </a:r>
            <a:r>
              <a:rPr lang="en-US" sz="2000" dirty="0"/>
              <a:t> </a:t>
            </a:r>
            <a:r>
              <a:rPr lang="en-US" sz="2000" cap="small" dirty="0">
                <a:effectLst/>
              </a:rPr>
              <a:t>A</a:t>
            </a:r>
            <a:r>
              <a:rPr lang="en-US" sz="2000" dirty="0"/>
              <a:t> </a:t>
            </a:r>
            <a:r>
              <a:rPr lang="en-US" sz="2000" b="1" u="sng" dirty="0">
                <a:highlight>
                  <a:srgbClr val="FFFF00"/>
                </a:highlight>
              </a:rPr>
              <a:t>royal </a:t>
            </a:r>
            <a:r>
              <a:rPr lang="en-US" sz="2000" b="1" u="sng" cap="small" dirty="0">
                <a:effectLst/>
                <a:highlight>
                  <a:srgbClr val="FFFF00"/>
                </a:highlight>
              </a:rPr>
              <a:t>PRIESTHOOD</a:t>
            </a:r>
            <a:r>
              <a:rPr lang="en-US" sz="2000" b="1" u="sng" dirty="0">
                <a:highlight>
                  <a:srgbClr val="FFFF00"/>
                </a:highlight>
              </a:rPr>
              <a:t>, </a:t>
            </a:r>
            <a:r>
              <a:rPr lang="en-US" sz="2000" b="1" u="sng" cap="small" dirty="0">
                <a:effectLst/>
                <a:highlight>
                  <a:srgbClr val="FFFF00"/>
                </a:highlight>
              </a:rPr>
              <a:t>A</a:t>
            </a:r>
            <a:r>
              <a:rPr lang="en-US" sz="2000" b="1" u="sng" dirty="0">
                <a:highlight>
                  <a:srgbClr val="FFFF00"/>
                </a:highlight>
              </a:rPr>
              <a:t> </a:t>
            </a:r>
            <a:r>
              <a:rPr lang="en-US" sz="2000" b="1" u="sng" cap="small" dirty="0">
                <a:effectLst/>
                <a:highlight>
                  <a:srgbClr val="FFFF00"/>
                </a:highlight>
              </a:rPr>
              <a:t>HOLY NATION</a:t>
            </a:r>
            <a:r>
              <a:rPr lang="en-US" sz="2000" dirty="0"/>
              <a:t>…. </a:t>
            </a:r>
            <a:br>
              <a:rPr lang="en-US" sz="2000" dirty="0"/>
            </a:br>
            <a:endParaRPr lang="en-US" sz="2000" dirty="0"/>
          </a:p>
          <a:p>
            <a:r>
              <a:rPr lang="en-US" sz="2000" b="1" dirty="0"/>
              <a:t>Revelation 1:6</a:t>
            </a:r>
            <a:r>
              <a:rPr lang="en-US" sz="2000" dirty="0"/>
              <a:t> and </a:t>
            </a:r>
            <a:r>
              <a:rPr lang="en-US" sz="2000" b="1" u="sng" dirty="0"/>
              <a:t>He has </a:t>
            </a:r>
            <a:r>
              <a:rPr lang="en-US" sz="2000" b="1" u="sng" dirty="0">
                <a:highlight>
                  <a:srgbClr val="FFFF00"/>
                </a:highlight>
              </a:rPr>
              <a:t>made us </a:t>
            </a:r>
            <a:r>
              <a:rPr lang="en-US" sz="2000" i="1" dirty="0"/>
              <a:t>to be</a:t>
            </a:r>
            <a:r>
              <a:rPr lang="en-US" sz="2000" dirty="0"/>
              <a:t> a </a:t>
            </a:r>
            <a:r>
              <a:rPr lang="en-US" sz="2000" b="1" u="sng" dirty="0">
                <a:highlight>
                  <a:srgbClr val="FFFF00"/>
                </a:highlight>
              </a:rPr>
              <a:t>kingdom, priests </a:t>
            </a:r>
            <a:r>
              <a:rPr lang="en-US" sz="2000" b="1" u="sng" dirty="0"/>
              <a:t>to His God and Father….</a:t>
            </a:r>
          </a:p>
          <a:p>
            <a:endParaRPr lang="en-US" sz="2000" b="1" u="sng" dirty="0"/>
          </a:p>
          <a:p>
            <a:r>
              <a:rPr lang="en-US" sz="2000" b="1" dirty="0"/>
              <a:t>Revelation 5:10 </a:t>
            </a:r>
            <a:r>
              <a:rPr lang="en-US" sz="2000" dirty="0"/>
              <a:t> "You have </a:t>
            </a:r>
            <a:r>
              <a:rPr lang="en-US" sz="2000" b="1" u="sng" dirty="0">
                <a:highlight>
                  <a:srgbClr val="FFFF00"/>
                </a:highlight>
              </a:rPr>
              <a:t>made them </a:t>
            </a:r>
            <a:r>
              <a:rPr lang="en-US" sz="2000" i="1" dirty="0"/>
              <a:t>to be</a:t>
            </a:r>
            <a:r>
              <a:rPr lang="en-US" sz="2000" dirty="0"/>
              <a:t> a </a:t>
            </a:r>
            <a:r>
              <a:rPr lang="en-US" sz="2000" b="1" u="sng" dirty="0">
                <a:highlight>
                  <a:srgbClr val="FFFF00"/>
                </a:highlight>
              </a:rPr>
              <a:t>kingdom and priests to our God</a:t>
            </a:r>
            <a:r>
              <a:rPr lang="en-US" sz="2000" dirty="0"/>
              <a:t>…</a:t>
            </a:r>
            <a:br>
              <a:rPr lang="en-US" sz="2000" dirty="0"/>
            </a:br>
            <a:endParaRPr lang="en-US" sz="2000" b="1" dirty="0"/>
          </a:p>
          <a:p>
            <a:r>
              <a:rPr lang="en-US" sz="2000" b="1" dirty="0"/>
              <a:t>Romans 12:1 </a:t>
            </a:r>
            <a:r>
              <a:rPr lang="en-US" sz="2000" dirty="0"/>
              <a:t> Therefore I urge you, brethren, by the mercies of God, to present your bodies </a:t>
            </a:r>
            <a:r>
              <a:rPr lang="en-US" sz="2000" b="1" u="sng" dirty="0">
                <a:highlight>
                  <a:srgbClr val="FFFF00"/>
                </a:highlight>
              </a:rPr>
              <a:t>a living and holy sacrifice</a:t>
            </a:r>
            <a:r>
              <a:rPr lang="en-US" sz="2000" dirty="0"/>
              <a:t>, acceptable to God, </a:t>
            </a:r>
            <a:r>
              <a:rPr lang="en-US" sz="2000" i="1" dirty="0"/>
              <a:t>which is</a:t>
            </a:r>
            <a:r>
              <a:rPr lang="en-US" sz="2000" dirty="0"/>
              <a:t> </a:t>
            </a:r>
            <a:r>
              <a:rPr lang="en-US" sz="2000" b="1" u="sng" dirty="0">
                <a:highlight>
                  <a:srgbClr val="FFFF00"/>
                </a:highlight>
              </a:rPr>
              <a:t>your spiritual service of worship</a:t>
            </a:r>
            <a:r>
              <a:rPr lang="en-US" sz="2000" dirty="0"/>
              <a:t>. </a:t>
            </a:r>
            <a:endParaRPr lang="en-US" sz="20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8603659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84948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Summary:</a:t>
            </a:r>
          </a:p>
          <a:p>
            <a:endParaRPr lang="en-US" sz="2400" b="1" u="sng" dirty="0">
              <a:highlight>
                <a:srgbClr val="00FF00"/>
              </a:highlight>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Christ is head of His Church </a:t>
            </a:r>
            <a:r>
              <a:rPr lang="en-US" sz="2400" kern="100" dirty="0">
                <a:effectLst/>
                <a:latin typeface="Times New Roman" panose="02020603050405020304" pitchFamily="18" charset="0"/>
                <a:ea typeface="Calibri" panose="020F0502020204030204" pitchFamily="34" charset="0"/>
              </a:rPr>
              <a:t>– Colossians 1:18</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Christ is head (king) of His Kingdom</a:t>
            </a:r>
            <a:r>
              <a:rPr lang="en-US" sz="2400" kern="100" dirty="0">
                <a:effectLst/>
                <a:latin typeface="Times New Roman" panose="02020603050405020304" pitchFamily="18" charset="0"/>
                <a:ea typeface="Calibri" panose="020F0502020204030204" pitchFamily="34" charset="0"/>
              </a:rPr>
              <a:t> - John 18:37; 1 Timothy 6:15, Revelation 17:14</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God adds men to Christ’s Church </a:t>
            </a:r>
            <a:r>
              <a:rPr lang="en-US" sz="2400" kern="100" dirty="0">
                <a:effectLst/>
                <a:latin typeface="Times New Roman" panose="02020603050405020304" pitchFamily="18" charset="0"/>
                <a:ea typeface="Calibri" panose="020F0502020204030204" pitchFamily="34" charset="0"/>
              </a:rPr>
              <a:t>– 1 Corinthians 12:13, 18</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God adds men to Christ’s Kingdom  </a:t>
            </a:r>
            <a:r>
              <a:rPr lang="en-US" sz="2400" kern="100" dirty="0">
                <a:effectLst/>
                <a:latin typeface="Times New Roman" panose="02020603050405020304" pitchFamily="18" charset="0"/>
                <a:ea typeface="Calibri" panose="020F0502020204030204" pitchFamily="34" charset="0"/>
              </a:rPr>
              <a:t>- Colossians 1:13</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Christ is the Church </a:t>
            </a:r>
            <a:r>
              <a:rPr lang="en-US" sz="2400" kern="100" dirty="0">
                <a:effectLst/>
                <a:latin typeface="Times New Roman" panose="02020603050405020304" pitchFamily="18" charset="0"/>
                <a:ea typeface="Calibri" panose="020F0502020204030204" pitchFamily="34" charset="0"/>
              </a:rPr>
              <a:t>– Colossians 1:24; Ephesians 2:20</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Saints are the Church </a:t>
            </a:r>
            <a:r>
              <a:rPr lang="en-US" sz="2400" kern="100" dirty="0">
                <a:effectLst/>
                <a:latin typeface="Times New Roman" panose="02020603050405020304" pitchFamily="18" charset="0"/>
                <a:ea typeface="Calibri" panose="020F0502020204030204" pitchFamily="34" charset="0"/>
              </a:rPr>
              <a:t>– Ephesians 2:20; 1 Peter 2:5</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Saints are in the Church </a:t>
            </a:r>
            <a:r>
              <a:rPr lang="en-US" sz="2400" kern="100" dirty="0">
                <a:effectLst/>
                <a:latin typeface="Times New Roman" panose="02020603050405020304" pitchFamily="18" charset="0"/>
                <a:ea typeface="Calibri" panose="020F0502020204030204" pitchFamily="34" charset="0"/>
              </a:rPr>
              <a:t>– 1 Corinthians 1:2</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Saints are in the Kingdom  </a:t>
            </a:r>
            <a:r>
              <a:rPr lang="en-US" sz="2400" kern="100" dirty="0">
                <a:effectLst/>
                <a:latin typeface="Times New Roman" panose="02020603050405020304" pitchFamily="18" charset="0"/>
                <a:ea typeface="Calibri" panose="020F0502020204030204" pitchFamily="34" charset="0"/>
              </a:rPr>
              <a:t>- Colossians 1:13</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1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66073926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743011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Summary:</a:t>
            </a:r>
          </a:p>
          <a:p>
            <a:endParaRPr lang="en-US" sz="2400" b="1" u="sng" dirty="0">
              <a:highlight>
                <a:srgbClr val="00FF00"/>
              </a:highlight>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The Kingdom belongs to Christ </a:t>
            </a:r>
            <a:r>
              <a:rPr lang="en-US" sz="2400" kern="100" dirty="0">
                <a:effectLst/>
                <a:latin typeface="Times New Roman" panose="02020603050405020304" pitchFamily="18" charset="0"/>
                <a:ea typeface="Calibri" panose="020F0502020204030204" pitchFamily="34" charset="0"/>
              </a:rPr>
              <a:t>– Colossians 1:13-14</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The Church belongs to Christ </a:t>
            </a:r>
            <a:r>
              <a:rPr lang="en-US" sz="2400" kern="100" dirty="0">
                <a:effectLst/>
                <a:latin typeface="Times New Roman" panose="02020603050405020304" pitchFamily="18" charset="0"/>
                <a:ea typeface="Calibri" panose="020F0502020204030204" pitchFamily="34" charset="0"/>
              </a:rPr>
              <a:t>– Matthew 16:18</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The Saints (in the kingdom) belong to Christ </a:t>
            </a:r>
            <a:r>
              <a:rPr lang="en-US" sz="2400" kern="100" dirty="0">
                <a:effectLst/>
                <a:latin typeface="Times New Roman" panose="02020603050405020304" pitchFamily="18" charset="0"/>
                <a:ea typeface="Calibri" panose="020F0502020204030204" pitchFamily="34" charset="0"/>
              </a:rPr>
              <a:t>– 1 Corinthians 3:23; Galatians 3:29</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Christ (who is the church) is king who reigns in His Kingdom </a:t>
            </a:r>
            <a:r>
              <a:rPr lang="en-US" sz="2400" kern="100" dirty="0">
                <a:effectLst/>
                <a:latin typeface="Times New Roman" panose="02020603050405020304" pitchFamily="18" charset="0"/>
                <a:ea typeface="Calibri" panose="020F0502020204030204" pitchFamily="34" charset="0"/>
              </a:rPr>
              <a:t>– Luke 1:33; </a:t>
            </a:r>
            <a:r>
              <a:rPr lang="en-US" sz="2400" dirty="0">
                <a:effectLst/>
                <a:latin typeface="Times New Roman" panose="02020603050405020304" pitchFamily="18" charset="0"/>
                <a:ea typeface="Calibri" panose="020F0502020204030204" pitchFamily="34" charset="0"/>
              </a:rPr>
              <a:t>1 Timothy 6:15; Hebrews 1:8, Revelation 11:15; 17:14</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Saints (</a:t>
            </a:r>
            <a:r>
              <a:rPr lang="en-US" sz="2400" b="1" kern="100" dirty="0">
                <a:latin typeface="Times New Roman" panose="02020603050405020304" pitchFamily="18" charset="0"/>
                <a:ea typeface="Calibri" panose="020F0502020204030204" pitchFamily="34" charset="0"/>
              </a:rPr>
              <a:t>who are </a:t>
            </a:r>
            <a:r>
              <a:rPr lang="en-US" sz="2400" b="1" kern="100" dirty="0">
                <a:effectLst/>
                <a:latin typeface="Times New Roman" panose="02020603050405020304" pitchFamily="18" charset="0"/>
                <a:ea typeface="Calibri" panose="020F0502020204030204" pitchFamily="34" charset="0"/>
              </a:rPr>
              <a:t>the church) are royalty who reign with Christ in His Kingdom </a:t>
            </a:r>
            <a:r>
              <a:rPr lang="en-US" sz="2400" kern="100" dirty="0">
                <a:effectLst/>
                <a:latin typeface="Times New Roman" panose="02020603050405020304" pitchFamily="18" charset="0"/>
                <a:ea typeface="Calibri" panose="020F0502020204030204" pitchFamily="34" charset="0"/>
              </a:rPr>
              <a:t>– Matthew 25:21; 2 Timothy 2:12; Hebrews 2:26; 1 Peter 2:9; Revelation 22:5; </a:t>
            </a: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Christ is High Priest according to Melchizedek (King and Priest) </a:t>
            </a:r>
            <a:r>
              <a:rPr lang="en-US" sz="2400" kern="100" dirty="0">
                <a:effectLst/>
                <a:latin typeface="Times New Roman" panose="02020603050405020304" pitchFamily="18" charset="0"/>
                <a:ea typeface="Calibri" panose="020F0502020204030204" pitchFamily="34" charset="0"/>
              </a:rPr>
              <a:t>- Hebrews 5:10</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Saints are Royal </a:t>
            </a:r>
            <a:r>
              <a:rPr lang="en-US" sz="2400" b="1" kern="100" dirty="0">
                <a:latin typeface="Times New Roman" panose="02020603050405020304" pitchFamily="18" charset="0"/>
                <a:ea typeface="Calibri" panose="020F0502020204030204" pitchFamily="34" charset="0"/>
              </a:rPr>
              <a:t>P</a:t>
            </a:r>
            <a:r>
              <a:rPr lang="en-US" sz="2400" b="1" kern="100" dirty="0">
                <a:effectLst/>
                <a:latin typeface="Times New Roman" panose="02020603050405020304" pitchFamily="18" charset="0"/>
                <a:ea typeface="Calibri" panose="020F0502020204030204" pitchFamily="34" charset="0"/>
              </a:rPr>
              <a:t>riests (reign with Christ and serve as priests) </a:t>
            </a:r>
            <a:r>
              <a:rPr lang="en-US" sz="2400" kern="100" dirty="0">
                <a:effectLst/>
                <a:latin typeface="Times New Roman" panose="02020603050405020304" pitchFamily="18" charset="0"/>
                <a:ea typeface="Calibri" panose="020F0502020204030204" pitchFamily="34" charset="0"/>
              </a:rPr>
              <a:t>– 1 Peter 2:9</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1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1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1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1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97702707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468974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Summary:</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Christ (who is the church) sits on God’s throne in His kingdom </a:t>
            </a:r>
            <a:r>
              <a:rPr lang="en-US" sz="2400" kern="100" dirty="0">
                <a:effectLst/>
                <a:latin typeface="Times New Roman" panose="02020603050405020304" pitchFamily="18" charset="0"/>
                <a:ea typeface="Calibri" panose="020F0502020204030204" pitchFamily="34" charset="0"/>
              </a:rPr>
              <a:t>– Matthew 25:31; Hebrew 8:1, 12:2; Revelation 3:21</a:t>
            </a:r>
          </a:p>
          <a:p>
            <a:pPr marL="0" marR="0">
              <a:lnSpc>
                <a:spcPct val="107000"/>
              </a:lnSpc>
              <a:spcBef>
                <a:spcPts val="0"/>
              </a:spcBef>
              <a:spcAft>
                <a:spcPts val="0"/>
              </a:spcAft>
            </a:pPr>
            <a:endParaRPr lang="en-US" sz="2400" b="1"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Saints (who are the church) sit with Christ on His throne in His kingdom </a:t>
            </a:r>
            <a:r>
              <a:rPr lang="en-US" sz="2400" kern="100" dirty="0">
                <a:effectLst/>
                <a:latin typeface="Times New Roman" panose="02020603050405020304" pitchFamily="18" charset="0"/>
                <a:ea typeface="Calibri" panose="020F0502020204030204" pitchFamily="34" charset="0"/>
              </a:rPr>
              <a:t>-  Revelation 3:21</a:t>
            </a: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1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1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1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1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84224308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691713"/>
            <a:ext cx="12257741" cy="3046988"/>
          </a:xfrm>
          <a:prstGeom prst="rect">
            <a:avLst/>
          </a:prstGeom>
          <a:noFill/>
        </p:spPr>
        <p:txBody>
          <a:bodyPr wrap="square" rtlCol="0">
            <a:spAutoFit/>
          </a:bodyPr>
          <a:lstStyle/>
          <a:p>
            <a:pPr algn="ctr"/>
            <a:r>
              <a:rPr lang="en-US" sz="9600" b="1" dirty="0">
                <a:latin typeface="Times New Roman" panose="02020603050405020304" pitchFamily="18" charset="0"/>
                <a:cs typeface="Times New Roman" panose="02020603050405020304" pitchFamily="18" charset="0"/>
              </a:rPr>
              <a:t>Church is the</a:t>
            </a:r>
          </a:p>
          <a:p>
            <a:pPr algn="ctr"/>
            <a:r>
              <a:rPr lang="en-US" sz="9600" b="1" dirty="0">
                <a:latin typeface="Times New Roman" panose="02020603050405020304" pitchFamily="18" charset="0"/>
                <a:cs typeface="Times New Roman" panose="02020603050405020304" pitchFamily="18" charset="0"/>
              </a:rPr>
              <a:t>Bride of Christ</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7679968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589543"/>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In the first three chapters of scripture, God begins to unfold His plan of salvation at Genesis 3:15 when man fell into sin. Grand view:</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Epic spiritual war between God and Satan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Seed of Satan will war with the Seed of the Woman (Christ) and Her Children (Saints)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Seed of the Woman will strike a lethal blow to Satan giving the Saints victory</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But before God begins revealing His plan of salvation, God first introduces the marriage covenant between the man and the woman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Over the course of millennia, God’s ordination of the marriage covenant becomes more specific and clear:</a:t>
            </a:r>
          </a:p>
          <a:p>
            <a:endParaRPr lang="en-US" sz="24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Grand and glorious conclusion is the church is the bride of Christ</a:t>
            </a:r>
            <a:endParaRPr lang="en-US" sz="3200" b="1"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1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27959160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4180055"/>
          </a:xfrm>
          <a:prstGeom prst="rect">
            <a:avLst/>
          </a:prstGeom>
          <a:noFill/>
        </p:spPr>
        <p:txBody>
          <a:bodyPr wrap="square" rtlCol="0">
            <a:spAutoFit/>
          </a:bodyPr>
          <a:lstStyle/>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To set the context, throughout the Genesis creation account, there are six times when God states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His creation is good</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1:4   – Creation of Light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1:10 – Separating of the waters and dry land</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1:12 – Bringing forth the life of vegetation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1:18 – Creation of the sun, moon, and stars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1:21 – Bring forth sea life and birds of the air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1:25 – Bringing forth land life – all the animals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01414792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299079"/>
          </a:xfrm>
          <a:prstGeom prst="rect">
            <a:avLst/>
          </a:prstGeom>
          <a:noFill/>
        </p:spPr>
        <p:txBody>
          <a:bodyPr wrap="square" rtlCol="0">
            <a:spAutoFit/>
          </a:bodyPr>
          <a:lstStyle/>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rPr>
              <a:t>But not so after the creation of man – not everything was good because man was alone</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Genesis 2:18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Then the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LORD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God said,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It is not good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the man to be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alone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 will make him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a helper suitable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him.“</a:t>
            </a:r>
          </a:p>
          <a:p>
            <a:pPr marL="0" marR="0">
              <a:lnSpc>
                <a:spcPct val="107000"/>
              </a:lnSpc>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Therefore, as recorded at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2:21-22</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God creates a suitable helper for the man by taking a rib out of the man’s side and fashioning her into a woman upon which the man, Adam, declares:</a:t>
            </a: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Genesis 2:23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man said, "This is now bone of my bones, And flesh of my flesh; She shall be called Woman, Because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she was taken out of 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2400243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169877"/>
          </a:xfrm>
          <a:prstGeom prst="rect">
            <a:avLst/>
          </a:prstGeom>
          <a:noFill/>
        </p:spPr>
        <p:txBody>
          <a:bodyPr wrap="square" rtlCol="0">
            <a:spAutoFit/>
          </a:bodyPr>
          <a:lstStyle/>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Immediately upon the creation of woman from the man, God ordained the marriage relationship between the man and the woman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Genesis 2:24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this reason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a man shall leave his father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his mother, and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be joined to his wife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they shall become one flesh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5715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First time in scripture the term “wife” is used.</a:t>
            </a:r>
          </a:p>
          <a:p>
            <a:pPr marL="5715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Term Husband is not used until Genesis 3:6 when Eve offered the forbidden fruit to Adam</a:t>
            </a:r>
          </a:p>
          <a:p>
            <a:pPr marL="5715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Key component to the </a:t>
            </a:r>
            <a:r>
              <a:rPr lang="en-US" sz="2400" dirty="0">
                <a:latin typeface="Times New Roman" panose="02020603050405020304" pitchFamily="18" charset="0"/>
                <a:ea typeface="Calibri" panose="020F0502020204030204" pitchFamily="34" charset="0"/>
                <a:cs typeface="Times New Roman" panose="02020603050405020304" pitchFamily="18" charset="0"/>
              </a:rPr>
              <a:t>marriage covenant</a:t>
            </a:r>
          </a:p>
          <a:p>
            <a:pPr marL="1028700" lvl="1" indent="-3429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man and the woman are joined to each other</a:t>
            </a:r>
          </a:p>
          <a:p>
            <a:pPr marL="1028700" lvl="1" indent="-3429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man and the woman become one flesh</a:t>
            </a:r>
          </a:p>
          <a:p>
            <a:pPr marL="1028700" lvl="1"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Union of the man and the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worman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92115467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908541"/>
          </a:xfrm>
          <a:prstGeom prst="rect">
            <a:avLst/>
          </a:prstGeom>
          <a:noFill/>
        </p:spPr>
        <p:txBody>
          <a:bodyPr wrap="square" rtlCol="0">
            <a:spAutoFit/>
          </a:bodyPr>
          <a:lstStyle/>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Advancing forward into the New Covenant at Matthew 19:4-6, God reveals that it is He,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Himself joins the man and woman in the matrimonial relationship</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In these passages, we have the account of Pharisees testing Jesus with a question they hoped would stump Him. They ask Jesus if a man can divorce a woman for any reason at all. </a:t>
            </a: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tabLst>
                <a:tab pos="228600" algn="l"/>
              </a:tabLs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Matthew 19:4-5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He answered and said, "Have you not read that He who created them from the beginning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made them male and female</a:t>
            </a:r>
            <a:r>
              <a:rPr lang="en-US" sz="2400"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(Genesis 1:27),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said, 'For this reason a man shall leave his father and mother and be joined to his wife,</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"So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they are no longer two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one flesh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(Genesis 2:24-25) </a:t>
            </a: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However, at verse 6, Jesus adds a critical revelation.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Matthew 19:6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What therefore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 has joined together</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let no man separate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r>
              <a:rPr lang="en-US" sz="1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260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370975"/>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the baptized into Christ - the church</a:t>
            </a:r>
            <a:r>
              <a:rPr lang="en-US" sz="2400" dirty="0">
                <a:latin typeface="Times New Roman" panose="02020603050405020304" pitchFamily="18" charset="0"/>
                <a:cs typeface="Times New Roman" panose="02020603050405020304" pitchFamily="18" charset="0"/>
              </a:rPr>
              <a:t>)  before the foundation of the world, that </a:t>
            </a:r>
            <a:r>
              <a:rPr lang="en-US" sz="2400" b="1" u="sng" dirty="0">
                <a:highlight>
                  <a:srgbClr val="FFFF00"/>
                </a:highlight>
                <a:latin typeface="Times New Roman" panose="02020603050405020304" pitchFamily="18" charset="0"/>
                <a:cs typeface="Times New Roman" panose="02020603050405020304" pitchFamily="18" charset="0"/>
              </a:rPr>
              <a:t>we would be holy and blameless before Him</a:t>
            </a:r>
            <a:r>
              <a:rPr lang="en-US" sz="24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Question:  </a:t>
            </a:r>
            <a:r>
              <a:rPr lang="en-US" sz="2400" dirty="0">
                <a:latin typeface="Times New Roman" panose="02020603050405020304" pitchFamily="18" charset="0"/>
                <a:cs typeface="Times New Roman" panose="02020603050405020304" pitchFamily="18" charset="0"/>
              </a:rPr>
              <a:t>How did the “</a:t>
            </a:r>
            <a:r>
              <a:rPr lang="en-US" sz="2400" b="1"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 the “</a:t>
            </a:r>
            <a:r>
              <a:rPr lang="en-US" sz="2400" b="1" dirty="0">
                <a:highlight>
                  <a:srgbClr val="FFFF00"/>
                </a:highlight>
                <a:latin typeface="Times New Roman" panose="02020603050405020304" pitchFamily="18" charset="0"/>
                <a:cs typeface="Times New Roman" panose="02020603050405020304" pitchFamily="18" charset="0"/>
              </a:rPr>
              <a:t>in Christ</a:t>
            </a:r>
            <a:r>
              <a:rPr lang="en-US" sz="2400" dirty="0">
                <a:latin typeface="Times New Roman" panose="02020603050405020304" pitchFamily="18" charset="0"/>
                <a:cs typeface="Times New Roman" panose="02020603050405020304" pitchFamily="18" charset="0"/>
              </a:rPr>
              <a:t>” become </a:t>
            </a:r>
            <a:r>
              <a:rPr lang="en-US" sz="2400" b="1" u="sng" dirty="0">
                <a:highlight>
                  <a:srgbClr val="FFFF00"/>
                </a:highlight>
                <a:latin typeface="Times New Roman" panose="02020603050405020304" pitchFamily="18" charset="0"/>
                <a:cs typeface="Times New Roman" panose="02020603050405020304" pitchFamily="18" charset="0"/>
              </a:rPr>
              <a:t>holy and blameless?</a:t>
            </a: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Answer:</a:t>
            </a:r>
            <a:r>
              <a:rPr lang="en-US" sz="2400" dirty="0">
                <a:latin typeface="Times New Roman" panose="02020603050405020304" pitchFamily="18" charset="0"/>
                <a:cs typeface="Times New Roman" panose="02020603050405020304" pitchFamily="18" charset="0"/>
              </a:rPr>
              <a:t>  Made holy and blameless when baptized into Christ for cleansing of sins – when we became “the predestined” “in Christ”; the predestined “in Him.”</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Acts 22:16 … </a:t>
            </a:r>
            <a:r>
              <a:rPr lang="en-US" sz="2400" dirty="0">
                <a:latin typeface="Times New Roman" panose="02020603050405020304" pitchFamily="18" charset="0"/>
                <a:cs typeface="Times New Roman" panose="02020603050405020304" pitchFamily="18" charset="0"/>
              </a:rPr>
              <a:t>be </a:t>
            </a:r>
            <a:r>
              <a:rPr lang="en-US" sz="2400" b="1" u="sng" dirty="0">
                <a:highlight>
                  <a:srgbClr val="FFFF00"/>
                </a:highlight>
                <a:latin typeface="Times New Roman" panose="02020603050405020304" pitchFamily="18" charset="0"/>
                <a:cs typeface="Times New Roman" panose="02020603050405020304" pitchFamily="18" charset="0"/>
              </a:rPr>
              <a:t>baptized</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wash away your sins</a:t>
            </a:r>
            <a:r>
              <a:rPr lang="en-US" sz="2400" dirty="0">
                <a:latin typeface="Times New Roman" panose="02020603050405020304" pitchFamily="18" charset="0"/>
                <a:cs typeface="Times New Roman" panose="02020603050405020304" pitchFamily="18" charset="0"/>
              </a:rPr>
              <a:t>, ....’ </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Ephesians 5:25-27 … </a:t>
            </a:r>
            <a:r>
              <a:rPr lang="en-US" sz="2400" dirty="0">
                <a:latin typeface="Times New Roman" panose="02020603050405020304" pitchFamily="18" charset="0"/>
                <a:cs typeface="Times New Roman" panose="02020603050405020304" pitchFamily="18" charset="0"/>
              </a:rPr>
              <a:t>Christ also loved the church and gave Himself up for her,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26 </a:t>
            </a:r>
            <a:r>
              <a:rPr lang="en-US" sz="2400" dirty="0">
                <a:latin typeface="Times New Roman" panose="02020603050405020304" pitchFamily="18" charset="0"/>
                <a:cs typeface="Times New Roman" panose="02020603050405020304" pitchFamily="18" charset="0"/>
              </a:rPr>
              <a:t> so that He might </a:t>
            </a:r>
            <a:r>
              <a:rPr lang="en-US" sz="2400" b="1" u="sng" dirty="0">
                <a:highlight>
                  <a:srgbClr val="FFFF00"/>
                </a:highlight>
                <a:latin typeface="Times New Roman" panose="02020603050405020304" pitchFamily="18" charset="0"/>
                <a:cs typeface="Times New Roman" panose="02020603050405020304" pitchFamily="18" charset="0"/>
              </a:rPr>
              <a:t>sanctify</a:t>
            </a:r>
            <a:r>
              <a:rPr lang="en-US" sz="2400" b="1" u="sng" dirty="0">
                <a:latin typeface="Times New Roman" panose="02020603050405020304" pitchFamily="18" charset="0"/>
                <a:cs typeface="Times New Roman" panose="02020603050405020304" pitchFamily="18" charset="0"/>
              </a:rPr>
              <a:t> her</a:t>
            </a:r>
            <a:r>
              <a:rPr lang="en-US" sz="2400" dirty="0">
                <a:latin typeface="Times New Roman" panose="02020603050405020304" pitchFamily="18" charset="0"/>
                <a:cs typeface="Times New Roman" panose="02020603050405020304" pitchFamily="18" charset="0"/>
              </a:rPr>
              <a:t>, having </a:t>
            </a:r>
            <a:r>
              <a:rPr lang="en-US" sz="2400" b="1" u="sng" dirty="0">
                <a:highlight>
                  <a:srgbClr val="FFFF00"/>
                </a:highlight>
                <a:latin typeface="Times New Roman" panose="02020603050405020304" pitchFamily="18" charset="0"/>
                <a:cs typeface="Times New Roman" panose="02020603050405020304" pitchFamily="18" charset="0"/>
              </a:rPr>
              <a:t>cleansed</a:t>
            </a:r>
            <a:r>
              <a:rPr lang="en-US" sz="2400" b="1" u="sng" dirty="0">
                <a:latin typeface="Times New Roman" panose="02020603050405020304" pitchFamily="18" charset="0"/>
                <a:cs typeface="Times New Roman" panose="02020603050405020304" pitchFamily="18" charset="0"/>
              </a:rPr>
              <a:t> her by the </a:t>
            </a:r>
            <a:r>
              <a:rPr lang="en-US" sz="2400" b="1" u="sng" dirty="0">
                <a:highlight>
                  <a:srgbClr val="FFFF00"/>
                </a:highlight>
                <a:latin typeface="Times New Roman" panose="02020603050405020304" pitchFamily="18" charset="0"/>
                <a:cs typeface="Times New Roman" panose="02020603050405020304" pitchFamily="18" charset="0"/>
              </a:rPr>
              <a:t>washing</a:t>
            </a:r>
            <a:r>
              <a:rPr lang="en-US" sz="2400" b="1" u="sng" dirty="0">
                <a:latin typeface="Times New Roman" panose="02020603050405020304" pitchFamily="18" charset="0"/>
                <a:cs typeface="Times New Roman" panose="02020603050405020304" pitchFamily="18" charset="0"/>
              </a:rPr>
              <a:t> of water </a:t>
            </a:r>
            <a:r>
              <a:rPr lang="en-US" sz="2400" dirty="0">
                <a:latin typeface="Times New Roman" panose="02020603050405020304" pitchFamily="18" charset="0"/>
                <a:cs typeface="Times New Roman" panose="02020603050405020304" pitchFamily="18" charset="0"/>
              </a:rPr>
              <a:t>with the word,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that He might present to Himself the church in all her glory, having </a:t>
            </a:r>
            <a:r>
              <a:rPr lang="en-US" sz="2400" b="1" u="sng" dirty="0">
                <a:latin typeface="Times New Roman" panose="02020603050405020304" pitchFamily="18" charset="0"/>
                <a:cs typeface="Times New Roman" panose="02020603050405020304" pitchFamily="18" charset="0"/>
              </a:rPr>
              <a:t>no spot or wrinkle</a:t>
            </a:r>
            <a:r>
              <a:rPr lang="en-US" sz="2400" dirty="0">
                <a:latin typeface="Times New Roman" panose="02020603050405020304" pitchFamily="18" charset="0"/>
                <a:cs typeface="Times New Roman" panose="02020603050405020304" pitchFamily="18" charset="0"/>
              </a:rPr>
              <a:t> or any such thing; but that she would be </a:t>
            </a:r>
            <a:r>
              <a:rPr lang="en-US" sz="2400" b="1" u="sng" dirty="0">
                <a:highlight>
                  <a:srgbClr val="FFFF00"/>
                </a:highlight>
                <a:latin typeface="Times New Roman" panose="02020603050405020304" pitchFamily="18" charset="0"/>
                <a:cs typeface="Times New Roman" panose="02020603050405020304" pitchFamily="18" charset="0"/>
              </a:rPr>
              <a:t>holy and blameless</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cxnSp>
        <p:nvCxnSpPr>
          <p:cNvPr id="5" name="Straight Connector 4">
            <a:extLst>
              <a:ext uri="{FF2B5EF4-FFF2-40B4-BE49-F238E27FC236}">
                <a16:creationId xmlns:a16="http://schemas.microsoft.com/office/drawing/2014/main" id="{E93EA798-7F36-714E-7DDD-52DE7EC32122}"/>
              </a:ext>
            </a:extLst>
          </p:cNvPr>
          <p:cNvCxnSpPr>
            <a:cxnSpLocks/>
          </p:cNvCxnSpPr>
          <p:nvPr/>
        </p:nvCxnSpPr>
        <p:spPr>
          <a:xfrm flipV="1">
            <a:off x="3938494" y="4285129"/>
            <a:ext cx="1619624" cy="693271"/>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D60C1F-AFCE-F592-2F7D-9C83A74B2CF4}"/>
              </a:ext>
            </a:extLst>
          </p:cNvPr>
          <p:cNvCxnSpPr>
            <a:cxnSpLocks/>
          </p:cNvCxnSpPr>
          <p:nvPr/>
        </p:nvCxnSpPr>
        <p:spPr>
          <a:xfrm flipV="1">
            <a:off x="7195671" y="2784974"/>
            <a:ext cx="1541928" cy="1207308"/>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992B1C5-00BF-85E1-0D24-7E68AD80581D}"/>
              </a:ext>
            </a:extLst>
          </p:cNvPr>
          <p:cNvCxnSpPr>
            <a:cxnSpLocks/>
          </p:cNvCxnSpPr>
          <p:nvPr/>
        </p:nvCxnSpPr>
        <p:spPr>
          <a:xfrm flipH="1" flipV="1">
            <a:off x="5558118" y="4285129"/>
            <a:ext cx="292847" cy="693271"/>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543A16C-0D82-272C-3790-7628C24E4DB7}"/>
              </a:ext>
            </a:extLst>
          </p:cNvPr>
          <p:cNvCxnSpPr>
            <a:cxnSpLocks/>
          </p:cNvCxnSpPr>
          <p:nvPr/>
        </p:nvCxnSpPr>
        <p:spPr>
          <a:xfrm flipH="1" flipV="1">
            <a:off x="5558118" y="4356847"/>
            <a:ext cx="2677458" cy="621553"/>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4970200-408F-1FF4-FA62-53F8EC193326}"/>
              </a:ext>
            </a:extLst>
          </p:cNvPr>
          <p:cNvCxnSpPr>
            <a:cxnSpLocks/>
          </p:cNvCxnSpPr>
          <p:nvPr/>
        </p:nvCxnSpPr>
        <p:spPr>
          <a:xfrm flipV="1">
            <a:off x="8438776" y="5271247"/>
            <a:ext cx="0" cy="525929"/>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C903FA6-B084-295C-8E1F-FCCA6C3FAF8E}"/>
              </a:ext>
            </a:extLst>
          </p:cNvPr>
          <p:cNvCxnSpPr>
            <a:cxnSpLocks/>
          </p:cNvCxnSpPr>
          <p:nvPr/>
        </p:nvCxnSpPr>
        <p:spPr>
          <a:xfrm flipV="1">
            <a:off x="9072282" y="1649506"/>
            <a:ext cx="764989" cy="747058"/>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08630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37956" y="784209"/>
            <a:ext cx="11858420" cy="5632311"/>
          </a:xfrm>
          <a:prstGeom prst="rect">
            <a:avLst/>
          </a:prstGeom>
          <a:noFill/>
        </p:spPr>
        <p:txBody>
          <a:bodyPr wrap="square" rtlCol="0">
            <a:spAutoFit/>
          </a:bodyPr>
          <a:lstStyle/>
          <a:p>
            <a:pPr marL="0" marR="0" algn="ctr">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Union with Christ</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Galatians 3:27 </a:t>
            </a:r>
            <a:r>
              <a:rPr lang="en-US" sz="2400" dirty="0">
                <a:latin typeface="Times New Roman" panose="02020603050405020304" pitchFamily="18" charset="0"/>
                <a:cs typeface="Times New Roman" panose="02020603050405020304" pitchFamily="18" charset="0"/>
              </a:rPr>
              <a:t>For all of you who were </a:t>
            </a:r>
            <a:r>
              <a:rPr lang="en-US" sz="2400" b="1" u="sng" dirty="0">
                <a:highlight>
                  <a:srgbClr val="FFFF00"/>
                </a:highlight>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a:t>
            </a:r>
            <a:r>
              <a:rPr lang="en-US" sz="2400" b="1" u="sng" dirty="0">
                <a:highlight>
                  <a:srgbClr val="FFFF00"/>
                </a:highlight>
                <a:latin typeface="Times New Roman" panose="02020603050405020304" pitchFamily="18" charset="0"/>
                <a:cs typeface="Times New Roman" panose="02020603050405020304" pitchFamily="18" charset="0"/>
              </a:rPr>
              <a:t>put on Christ</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12:13 </a:t>
            </a:r>
            <a:r>
              <a:rPr lang="en-US" sz="2400" dirty="0">
                <a:latin typeface="Times New Roman" panose="02020603050405020304" pitchFamily="18" charset="0"/>
                <a:cs typeface="Times New Roman" panose="02020603050405020304" pitchFamily="18" charset="0"/>
              </a:rPr>
              <a:t>For by one </a:t>
            </a:r>
            <a:r>
              <a:rPr lang="en-US" sz="2400" b="1" u="sng" dirty="0">
                <a:highlight>
                  <a:srgbClr val="FFFF00"/>
                </a:highlight>
                <a:latin typeface="Times New Roman" panose="02020603050405020304" pitchFamily="18" charset="0"/>
                <a:cs typeface="Times New Roman" panose="02020603050405020304" pitchFamily="18" charset="0"/>
              </a:rPr>
              <a:t>Spirit</a:t>
            </a:r>
            <a:r>
              <a:rPr lang="en-US" sz="2400" dirty="0">
                <a:latin typeface="Times New Roman" panose="02020603050405020304" pitchFamily="18" charset="0"/>
                <a:cs typeface="Times New Roman" panose="02020603050405020304" pitchFamily="18" charset="0"/>
              </a:rPr>
              <a:t> we were all </a:t>
            </a:r>
            <a:r>
              <a:rPr lang="en-US" sz="2400" b="1" u="sng" dirty="0">
                <a:highlight>
                  <a:srgbClr val="FFFF00"/>
                </a:highlight>
                <a:latin typeface="Times New Roman" panose="02020603050405020304" pitchFamily="18" charset="0"/>
                <a:cs typeface="Times New Roman" panose="02020603050405020304" pitchFamily="18" charset="0"/>
              </a:rPr>
              <a:t>baptized into one body</a:t>
            </a:r>
            <a:r>
              <a:rPr lang="en-US" sz="2400"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12:18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now </a:t>
            </a:r>
            <a:r>
              <a:rPr lang="en-US" sz="2400" b="1" u="sng" dirty="0">
                <a:highlight>
                  <a:srgbClr val="FFFF00"/>
                </a:highlight>
                <a:latin typeface="Times New Roman" panose="02020603050405020304" pitchFamily="18" charset="0"/>
                <a:cs typeface="Times New Roman" panose="02020603050405020304" pitchFamily="18" charset="0"/>
              </a:rPr>
              <a:t>God has placed the members</a:t>
            </a:r>
            <a:r>
              <a:rPr lang="en-US" sz="2400" dirty="0">
                <a:latin typeface="Times New Roman" panose="02020603050405020304" pitchFamily="18" charset="0"/>
                <a:cs typeface="Times New Roman" panose="02020603050405020304" pitchFamily="18" charset="0"/>
              </a:rPr>
              <a:t>, each one of them, </a:t>
            </a:r>
            <a:r>
              <a:rPr lang="en-US" sz="2400" b="1" u="sng" dirty="0">
                <a:highlight>
                  <a:srgbClr val="FFFF00"/>
                </a:highlight>
                <a:latin typeface="Times New Roman" panose="02020603050405020304" pitchFamily="18" charset="0"/>
                <a:cs typeface="Times New Roman" panose="02020603050405020304" pitchFamily="18" charset="0"/>
              </a:rPr>
              <a:t>in the body</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1:30 </a:t>
            </a:r>
            <a:r>
              <a:rPr lang="en-US" sz="2400" dirty="0">
                <a:latin typeface="Times New Roman" panose="02020603050405020304" pitchFamily="18" charset="0"/>
                <a:cs typeface="Times New Roman" panose="02020603050405020304" pitchFamily="18" charset="0"/>
              </a:rPr>
              <a:t> But by </a:t>
            </a:r>
            <a:r>
              <a:rPr lang="en-US" sz="2400" b="1" u="sng" dirty="0">
                <a:highlight>
                  <a:srgbClr val="FFFF00"/>
                </a:highlight>
                <a:latin typeface="Times New Roman" panose="02020603050405020304" pitchFamily="18" charset="0"/>
                <a:cs typeface="Times New Roman" panose="02020603050405020304" pitchFamily="18" charset="0"/>
              </a:rPr>
              <a:t>His</a:t>
            </a:r>
            <a:r>
              <a:rPr lang="en-US" sz="2400" b="1" dirty="0">
                <a:latin typeface="Times New Roman" panose="02020603050405020304" pitchFamily="18" charset="0"/>
                <a:cs typeface="Times New Roman" panose="02020603050405020304" pitchFamily="18" charset="0"/>
              </a:rPr>
              <a:t> (God’s) </a:t>
            </a:r>
            <a:r>
              <a:rPr lang="en-US" sz="2400" b="1" u="sng" dirty="0">
                <a:highlight>
                  <a:srgbClr val="FFFF00"/>
                </a:highlight>
                <a:latin typeface="Times New Roman" panose="02020603050405020304" pitchFamily="18" charset="0"/>
                <a:cs typeface="Times New Roman" panose="02020603050405020304" pitchFamily="18" charset="0"/>
              </a:rPr>
              <a:t>doing </a:t>
            </a:r>
            <a:r>
              <a:rPr lang="en-US" sz="2400" dirty="0">
                <a:latin typeface="Times New Roman" panose="02020603050405020304" pitchFamily="18" charset="0"/>
                <a:cs typeface="Times New Roman" panose="02020603050405020304" pitchFamily="18" charset="0"/>
              </a:rPr>
              <a:t>you are </a:t>
            </a:r>
            <a:r>
              <a:rPr lang="en-US" sz="2400" b="1" u="sng" dirty="0">
                <a:highlight>
                  <a:srgbClr val="FFFF00"/>
                </a:highlight>
                <a:latin typeface="Times New Roman" panose="02020603050405020304" pitchFamily="18" charset="0"/>
                <a:cs typeface="Times New Roman" panose="02020603050405020304" pitchFamily="18" charset="0"/>
              </a:rPr>
              <a:t>in Christ Jesus</a:t>
            </a:r>
            <a:r>
              <a:rPr lang="en-US" sz="2400" dirty="0">
                <a:latin typeface="Times New Roman" panose="02020603050405020304" pitchFamily="18" charset="0"/>
                <a:cs typeface="Times New Roman" panose="02020603050405020304" pitchFamily="18" charset="0"/>
              </a:rPr>
              <a:t>…</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Colossians 1:13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rescued us from the domain of darkness, and </a:t>
            </a:r>
            <a:r>
              <a:rPr lang="en-US" sz="2400" b="1" u="sng" dirty="0">
                <a:highlight>
                  <a:srgbClr val="FFFF00"/>
                </a:highlight>
                <a:latin typeface="Times New Roman" panose="02020603050405020304" pitchFamily="18" charset="0"/>
                <a:cs typeface="Times New Roman" panose="02020603050405020304" pitchFamily="18" charset="0"/>
              </a:rPr>
              <a:t>transferred us to the kingdom of His beloved Son</a:t>
            </a:r>
            <a:r>
              <a:rPr lang="en-US" sz="2400" dirty="0">
                <a:highlight>
                  <a:srgbClr val="FFFF00"/>
                </a:highlight>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17:21</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may all be one</a:t>
            </a:r>
            <a:r>
              <a:rPr lang="en-US" sz="2400" dirty="0">
                <a:latin typeface="Times New Roman" panose="02020603050405020304" pitchFamily="18" charset="0"/>
                <a:cs typeface="Times New Roman" panose="02020603050405020304" pitchFamily="18" charset="0"/>
              </a:rPr>
              <a:t>; even as </a:t>
            </a:r>
            <a:r>
              <a:rPr lang="en-US" sz="2400" b="1" u="sng" dirty="0">
                <a:highlight>
                  <a:srgbClr val="FFFF00"/>
                </a:highlight>
                <a:latin typeface="Times New Roman" panose="02020603050405020304" pitchFamily="18" charset="0"/>
                <a:cs typeface="Times New Roman" panose="02020603050405020304" pitchFamily="18" charset="0"/>
              </a:rPr>
              <a:t>You, Father, </a:t>
            </a:r>
            <a:r>
              <a:rPr lang="en-US" sz="2400" b="1" i="1" u="sng" dirty="0">
                <a:highlight>
                  <a:srgbClr val="FFFF00"/>
                </a:highlight>
                <a:latin typeface="Times New Roman" panose="02020603050405020304" pitchFamily="18" charset="0"/>
                <a:cs typeface="Times New Roman" panose="02020603050405020304" pitchFamily="18" charset="0"/>
              </a:rPr>
              <a:t>are</a:t>
            </a:r>
            <a:r>
              <a:rPr lang="en-US" sz="2400" b="1" u="sng" dirty="0">
                <a:highlight>
                  <a:srgbClr val="FFFF00"/>
                </a:highlight>
                <a:latin typeface="Times New Roman" panose="02020603050405020304" pitchFamily="18" charset="0"/>
                <a:cs typeface="Times New Roman" panose="02020603050405020304" pitchFamily="18" charset="0"/>
              </a:rPr>
              <a:t> in Me </a:t>
            </a:r>
            <a:r>
              <a:rPr lang="en-US" sz="2400" dirty="0">
                <a:latin typeface="Times New Roman" panose="02020603050405020304" pitchFamily="18" charset="0"/>
                <a:cs typeface="Times New Roman" panose="02020603050405020304" pitchFamily="18" charset="0"/>
              </a:rPr>
              <a:t>and </a:t>
            </a:r>
            <a:r>
              <a:rPr lang="en-US" sz="2400" b="1" u="sng" dirty="0">
                <a:highlight>
                  <a:srgbClr val="FFFF00"/>
                </a:highlight>
                <a:latin typeface="Times New Roman" panose="02020603050405020304" pitchFamily="18" charset="0"/>
                <a:cs typeface="Times New Roman" panose="02020603050405020304" pitchFamily="18" charset="0"/>
              </a:rPr>
              <a:t>I in You</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also may be in Us</a:t>
            </a:r>
            <a:r>
              <a:rPr lang="en-US" sz="2400" dirty="0">
                <a:latin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8520548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016758"/>
          </a:xfrm>
          <a:prstGeom prst="rect">
            <a:avLst/>
          </a:prstGeom>
          <a:noFill/>
        </p:spPr>
        <p:txBody>
          <a:bodyPr wrap="square" rtlCol="0">
            <a:spAutoFit/>
          </a:bodyPr>
          <a:lstStyle/>
          <a:p>
            <a:pPr marL="0" marR="0" algn="ctr">
              <a:spcBef>
                <a:spcPts val="0"/>
              </a:spcBef>
              <a:spcAft>
                <a:spcPts val="0"/>
              </a:spcAft>
            </a:pPr>
            <a:r>
              <a:rPr lang="en-US" sz="2000" b="1" dirty="0">
                <a:latin typeface="Times New Roman" panose="02020603050405020304" pitchFamily="18" charset="0"/>
                <a:cs typeface="Times New Roman" panose="02020603050405020304" pitchFamily="18" charset="0"/>
              </a:rPr>
              <a:t>Marriage Covenant</a:t>
            </a:r>
            <a:r>
              <a:rPr lang="en-US" sz="20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 covenant is a contract that sets out the terms of a relationship. </a:t>
            </a:r>
          </a:p>
          <a:p>
            <a:pPr marL="285750" marR="0" indent="-285750">
              <a:spcBef>
                <a:spcPts val="0"/>
              </a:spcBef>
              <a:spcAft>
                <a:spcPts val="0"/>
              </a:spcAft>
              <a:buFont typeface="Arial" panose="020B0604020202020204" pitchFamily="34" charset="0"/>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Old Law set forth the terms of the relationship between God and His people in the Kingdom of Israel  </a:t>
            </a:r>
          </a:p>
          <a:p>
            <a:pPr marL="285750" marR="0" indent="-285750">
              <a:spcBef>
                <a:spcPts val="0"/>
              </a:spcBef>
              <a:spcAft>
                <a:spcPts val="0"/>
              </a:spcAft>
              <a:buFont typeface="Arial" panose="020B0604020202020204" pitchFamily="34" charset="0"/>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New Covenant therefore sets forth the relationship between God’s people in the Kingdom of Christ (church)</a:t>
            </a:r>
          </a:p>
          <a:p>
            <a:pPr marL="285750" marR="0" indent="-285750">
              <a:spcBef>
                <a:spcPts val="0"/>
              </a:spcBef>
              <a:spcAft>
                <a:spcPts val="0"/>
              </a:spcAft>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Scripture reveals man and woman are joined in a divine covenant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Proverbs 2:16-17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To deliver you from the strange woman, From the adulteress who flatters with her words; </a:t>
            </a:r>
            <a:r>
              <a:rPr lang="en-US" sz="20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That leaves the companion of her youth And forgets the </a:t>
            </a:r>
            <a:r>
              <a:rPr lang="en-US" sz="20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covenant of her God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God declares Israel’s sacrifices unacceptable because of divorce violating the wedding covenant.</a:t>
            </a:r>
          </a:p>
          <a:p>
            <a:pPr marL="228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Malachi 2:14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"Yet you say, 'For what reason?' Because the </a:t>
            </a:r>
            <a:r>
              <a:rPr lang="en-US" sz="2000" b="1" u="sng"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LORD</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has been a witness between you and the wife</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of your youth, against whom you have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dealt treacherously</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(referring to divorce), though she is your companion and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your wife by covenant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Now, our </a:t>
            </a:r>
            <a:r>
              <a:rPr lang="en-US" sz="20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divine marriage covenant </a:t>
            </a: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is given to us in the form of the </a:t>
            </a:r>
            <a:r>
              <a:rPr lang="en-US" sz="20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New Covenant</a:t>
            </a:r>
            <a:endParaRPr lang="en-US" sz="20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570362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632311"/>
          </a:xfrm>
          <a:prstGeom prst="rect">
            <a:avLst/>
          </a:prstGeom>
          <a:noFill/>
        </p:spPr>
        <p:txBody>
          <a:bodyPr wrap="square" rtlCol="0">
            <a:spAutoFit/>
          </a:bodyPr>
          <a:lstStyle/>
          <a:p>
            <a:pPr marL="0" marR="0" algn="ctr">
              <a:spcBef>
                <a:spcPts val="0"/>
              </a:spcBef>
              <a:spcAft>
                <a:spcPts val="0"/>
              </a:spcAft>
            </a:pPr>
            <a:r>
              <a:rPr lang="en-US" sz="2000" b="1" dirty="0">
                <a:latin typeface="Times New Roman" panose="02020603050405020304" pitchFamily="18" charset="0"/>
                <a:cs typeface="Times New Roman" panose="02020603050405020304" pitchFamily="18" charset="0"/>
              </a:rPr>
              <a:t>Marriage Covenant</a:t>
            </a:r>
            <a:r>
              <a:rPr lang="en-US" sz="20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 covenant is a contract that sets out the terms of a relationship. </a:t>
            </a:r>
          </a:p>
          <a:p>
            <a:pPr marL="285750" marR="0" indent="-285750">
              <a:spcBef>
                <a:spcPts val="0"/>
              </a:spcBef>
              <a:spcAft>
                <a:spcPts val="0"/>
              </a:spcAft>
              <a:buFont typeface="Arial" panose="020B0604020202020204" pitchFamily="34" charset="0"/>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Old Law set forth the terms of the relationship between God and His people in the Kingdom of Israel  </a:t>
            </a:r>
          </a:p>
          <a:p>
            <a:pPr marL="285750" marR="0" indent="-285750">
              <a:spcBef>
                <a:spcPts val="0"/>
              </a:spcBef>
              <a:spcAft>
                <a:spcPts val="0"/>
              </a:spcAft>
              <a:buFont typeface="Arial" panose="020B0604020202020204" pitchFamily="34" charset="0"/>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New Covenant therefore sets forth the relationship between God’s people in the Kingdom of Christ (church)</a:t>
            </a:r>
          </a:p>
          <a:p>
            <a:pPr marL="285750" marR="0" indent="-285750">
              <a:spcBef>
                <a:spcPts val="0"/>
              </a:spcBef>
              <a:spcAft>
                <a:spcPts val="0"/>
              </a:spcAft>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Scripture reveals man and woman are joined in a divine covenant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Proverbs 2:16-17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To deliver you from the strange woman, From the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adulteress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who flatters with her words; </a:t>
            </a:r>
            <a:r>
              <a:rPr lang="en-US" sz="20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That leaves the companion of her youth And forgets the </a:t>
            </a:r>
            <a:r>
              <a:rPr lang="en-US" sz="20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covenant of her God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God declares Israel’s sacrifices unacceptable because of divorce violating the wedding covenant.</a:t>
            </a:r>
          </a:p>
          <a:p>
            <a:pPr marL="228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Malachi 2:14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"Yet you say, 'For what reason?' Because the </a:t>
            </a:r>
            <a:r>
              <a:rPr lang="en-US" sz="2000" b="1" u="sng"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LORD</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has been a witness between you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(the man)</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and the wife</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of your youth, against whom you have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dealt treacherously</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(referring to divorce), though she is your companion and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your wife by covenant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ur </a:t>
            </a:r>
            <a:r>
              <a:rPr lang="en-US" sz="20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divine marriage covenant </a:t>
            </a: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is given to us in the form of God’s covenant as set forth in Genesis 2:24-25; Matthew 19:6 </a:t>
            </a:r>
            <a:r>
              <a:rPr lang="en-US" sz="20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before both the Old and New Covenants</a:t>
            </a:r>
            <a:endParaRPr lang="en-US" sz="20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8136271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262979"/>
          </a:xfrm>
          <a:prstGeom prst="rect">
            <a:avLst/>
          </a:prstGeom>
          <a:noFill/>
        </p:spPr>
        <p:txBody>
          <a:bodyPr wrap="square" rtlCol="0">
            <a:spAutoFit/>
          </a:bodyPr>
          <a:lstStyle/>
          <a:p>
            <a:pPr marL="228600" marR="0">
              <a:spcBef>
                <a:spcPts val="0"/>
              </a:spcBef>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Three</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Critical Genesis Revelations concerning Marriage and the Church</a:t>
            </a:r>
          </a:p>
          <a:p>
            <a:pPr marL="228600" marR="0">
              <a:spcBef>
                <a:spcPts val="0"/>
              </a:spcBef>
              <a:spcAft>
                <a:spcPts val="0"/>
              </a:spcAft>
            </a:pP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Genesis 2:21-22 </a:t>
            </a:r>
            <a:r>
              <a:rPr lang="en-US" sz="2400" dirty="0">
                <a:latin typeface="Times New Roman" panose="02020603050405020304" pitchFamily="18" charset="0"/>
                <a:cs typeface="Times New Roman" panose="02020603050405020304" pitchFamily="18" charset="0"/>
              </a:rPr>
              <a:t> So the </a:t>
            </a:r>
            <a:r>
              <a:rPr lang="en-US" sz="2400" b="1" u="sng" cap="small" dirty="0">
                <a:effectLst/>
                <a:latin typeface="Times New Roman" panose="02020603050405020304" pitchFamily="18" charset="0"/>
                <a:cs typeface="Times New Roman" panose="02020603050405020304" pitchFamily="18" charset="0"/>
              </a:rPr>
              <a:t>LORD</a:t>
            </a:r>
            <a:r>
              <a:rPr lang="en-US" sz="2400" b="1" u="sng" dirty="0">
                <a:latin typeface="Times New Roman" panose="02020603050405020304" pitchFamily="18" charset="0"/>
                <a:cs typeface="Times New Roman" panose="02020603050405020304" pitchFamily="18" charset="0"/>
              </a:rPr>
              <a:t> God </a:t>
            </a:r>
            <a:r>
              <a:rPr lang="en-US" sz="2400" dirty="0">
                <a:latin typeface="Times New Roman" panose="02020603050405020304" pitchFamily="18" charset="0"/>
                <a:cs typeface="Times New Roman" panose="02020603050405020304" pitchFamily="18" charset="0"/>
              </a:rPr>
              <a:t>… took one of </a:t>
            </a:r>
            <a:r>
              <a:rPr lang="en-US" sz="2400" b="1" u="sng" dirty="0">
                <a:latin typeface="Times New Roman" panose="02020603050405020304" pitchFamily="18" charset="0"/>
                <a:cs typeface="Times New Roman" panose="02020603050405020304" pitchFamily="18" charset="0"/>
              </a:rPr>
              <a:t>his</a:t>
            </a:r>
            <a:r>
              <a:rPr lang="en-US" sz="2400" dirty="0">
                <a:latin typeface="Times New Roman" panose="02020603050405020304" pitchFamily="18" charset="0"/>
                <a:cs typeface="Times New Roman" panose="02020603050405020304" pitchFamily="18" charset="0"/>
              </a:rPr>
              <a:t> ribs …. </a:t>
            </a:r>
            <a:r>
              <a:rPr lang="en-US" sz="2400" baseline="30000" dirty="0">
                <a:latin typeface="Times New Roman" panose="02020603050405020304" pitchFamily="18" charset="0"/>
                <a:cs typeface="Times New Roman" panose="02020603050405020304" pitchFamily="18" charset="0"/>
              </a:rPr>
              <a:t>22 </a:t>
            </a:r>
            <a:r>
              <a:rPr lang="en-US" sz="2400" dirty="0">
                <a:latin typeface="Times New Roman" panose="02020603050405020304" pitchFamily="18" charset="0"/>
                <a:cs typeface="Times New Roman" panose="02020603050405020304" pitchFamily="18" charset="0"/>
              </a:rPr>
              <a:t>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God </a:t>
            </a:r>
            <a:r>
              <a:rPr lang="en-US" sz="2400" b="1" u="sng" dirty="0">
                <a:latin typeface="Times New Roman" panose="02020603050405020304" pitchFamily="18" charset="0"/>
                <a:cs typeface="Times New Roman" panose="02020603050405020304" pitchFamily="18" charset="0"/>
              </a:rPr>
              <a:t>fashioned into a woman </a:t>
            </a:r>
            <a:r>
              <a:rPr lang="en-US" sz="2400" dirty="0">
                <a:latin typeface="Times New Roman" panose="02020603050405020304" pitchFamily="18" charset="0"/>
                <a:cs typeface="Times New Roman" panose="02020603050405020304" pitchFamily="18" charset="0"/>
              </a:rPr>
              <a:t>the rib which He had </a:t>
            </a:r>
            <a:r>
              <a:rPr lang="en-US" sz="2400" b="1" u="sng" dirty="0">
                <a:latin typeface="Times New Roman" panose="02020603050405020304" pitchFamily="18" charset="0"/>
                <a:cs typeface="Times New Roman" panose="02020603050405020304" pitchFamily="18" charset="0"/>
              </a:rPr>
              <a:t>taken from the man</a:t>
            </a:r>
            <a:r>
              <a:rPr lang="en-US" sz="2400" dirty="0">
                <a:latin typeface="Times New Roman" panose="02020603050405020304" pitchFamily="18" charset="0"/>
                <a:cs typeface="Times New Roman" panose="02020603050405020304" pitchFamily="18" charset="0"/>
              </a:rPr>
              <a:t>, and brought her to the man. </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228600"/>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Genesis 2:23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man said, "This is now bone of my bones, And flesh of my flesh; She shall be called Woman, Because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she was taken out of 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Genesis 2:24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this reason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a man shall leave his father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his mother, and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be joined to his wife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they shall become one flesh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685800" marR="0" indent="-457200">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Woman (the bride) came forth from her husband’s side</a:t>
            </a:r>
          </a:p>
          <a:p>
            <a:pPr marL="685800" marR="0" indent="-457200">
              <a:spcBef>
                <a:spcPts val="0"/>
              </a:spcBef>
              <a:spcAft>
                <a:spcPts val="0"/>
              </a:spcAft>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The husband is required to leave his father to be joined to the woman</a:t>
            </a:r>
          </a:p>
          <a:p>
            <a:pPr marL="685800" marR="0" indent="-457200">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God joins the woman to her husband</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2173502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170920"/>
          </a:xfrm>
          <a:prstGeom prst="rect">
            <a:avLst/>
          </a:prstGeom>
          <a:noFill/>
        </p:spPr>
        <p:txBody>
          <a:bodyPr wrap="square" rtlCol="0">
            <a:spAutoFit/>
          </a:bodyPr>
          <a:lstStyle/>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The Woman is born of Man?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11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Man gave birth to the first woman contrary to the biological law that all births come through the woman.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Rather than man coming forth from the woman, in the creation account it is the woman who comes from man – not from a womb but from the side of man.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church (the bride of Christ) comes forth through the pierced side of Christ through which the blood and water came forth. It is the blood and water that cleanses the saved children of God of which the church is comprised in Christ.  Therefore, it is the blood and water that brings forth the church and sanctifies and makes her holy.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John 19:34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But one of the soldiers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pierced His side</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with a spear, and immediately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blood and water came out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1 John 5:6-8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This is the One who came by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water and blood</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Jesus Christ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not with the water only, but with the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water and with the blood</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Acts 22:16</a:t>
            </a:r>
            <a:r>
              <a:rPr lang="en-US" sz="20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'Now why do you delay? Get up and be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baptized, and wash away your sins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calling on His name.'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1 John 1:7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blood of Jesus</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His Son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cleanses us from all sin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84020431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863417"/>
          </a:xfrm>
          <a:prstGeom prst="rect">
            <a:avLst/>
          </a:prstGeom>
          <a:noFill/>
        </p:spPr>
        <p:txBody>
          <a:bodyPr wrap="square" rtlCol="0">
            <a:spAutoFit/>
          </a:bodyPr>
          <a:lstStyle/>
          <a:p>
            <a:pPr marL="228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The Man mus</a:t>
            </a:r>
            <a:r>
              <a:rPr lang="en-US" sz="2000" b="1" dirty="0">
                <a:latin typeface="Times New Roman" panose="02020603050405020304" pitchFamily="18" charset="0"/>
                <a:ea typeface="Calibri" panose="020F0502020204030204" pitchFamily="34" charset="0"/>
                <a:cs typeface="Times New Roman" panose="02020603050405020304" pitchFamily="18" charset="0"/>
              </a:rPr>
              <a:t>t leave his Father?</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In both ancient and current culture</a:t>
            </a:r>
          </a:p>
          <a:p>
            <a:pPr marL="342900" marR="0" lvl="0" indent="-342900">
              <a:spcBef>
                <a:spcPts val="0"/>
              </a:spcBef>
              <a:spcAft>
                <a:spcPts val="0"/>
              </a:spcAft>
              <a:buFont typeface="Arial" panose="020B0604020202020204" pitchFamily="34" charset="0"/>
              <a:buChar char="•"/>
            </a:pP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The man is the one who is to provide for and protect his wife – the man must be independent of his parents</a:t>
            </a:r>
          </a:p>
          <a:p>
            <a:pPr marL="342900" marR="0" lvl="0" indent="-342900">
              <a:spcBef>
                <a:spcPts val="0"/>
              </a:spcBef>
              <a:spcAft>
                <a:spcPts val="0"/>
              </a:spcAft>
              <a:buFont typeface="Arial" panose="020B0604020202020204" pitchFamily="34" charset="0"/>
              <a:buChar char="•"/>
            </a:pPr>
            <a:r>
              <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It is the woman who </a:t>
            </a: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leaves her father to be joined to her husband</a:t>
            </a:r>
          </a:p>
          <a:p>
            <a:pPr marL="342900" marR="0" lvl="0" indent="-342900">
              <a:spcBef>
                <a:spcPts val="0"/>
              </a:spcBef>
              <a:spcAft>
                <a:spcPts val="0"/>
              </a:spcAft>
              <a:buFont typeface="Arial" panose="020B0604020202020204" pitchFamily="34" charset="0"/>
              <a:buChar char="•"/>
            </a:pP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Genesis 2:24 appears to have it backwards</a:t>
            </a: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However, in reference to the church, we know it was  Jesus Christ who left the side of His Father in Heaven to be joined to His Bride – the Church</a:t>
            </a: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John 3:16-17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"For God so loved the world, that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 </a:t>
            </a:r>
            <a:r>
              <a:rPr lang="en-US" sz="20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gave</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His only begotten Son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,(remember our vows – who gives this woman)  that whoever believes in Him shall not perish, but have eternal life. </a:t>
            </a:r>
            <a:r>
              <a:rPr lang="en-US" sz="20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"For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did not </a:t>
            </a:r>
            <a:r>
              <a:rPr lang="en-US" sz="20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send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Son into the world</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to judge the world, but that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world might be saved through Him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John 6:29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Jesus answered and said to them, "This is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work of God</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that you believe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 Him</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(Jesus Christ)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whom He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(God the Father)</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has sent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John 7:29</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(Jesus) know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Him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(God the Father), because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am from Him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0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He sent Me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23722658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7417415"/>
          </a:xfrm>
          <a:prstGeom prst="rect">
            <a:avLst/>
          </a:prstGeom>
          <a:noFill/>
        </p:spPr>
        <p:txBody>
          <a:bodyPr wrap="square" rtlCol="0">
            <a:spAutoFit/>
          </a:bodyPr>
          <a:lstStyle/>
          <a:p>
            <a:pPr marL="228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God Joins the Church to Christ as He joins a Man and a Woman in Holy Matrimony</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Ephesians 5:22-32</a:t>
            </a:r>
          </a:p>
          <a:p>
            <a:pPr marL="0" marR="0">
              <a:spcBef>
                <a:spcPts val="0"/>
              </a:spcBef>
              <a:spcAft>
                <a:spcPts val="0"/>
              </a:spcAft>
            </a:pPr>
            <a:endPar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In the context of the marriage union</a:t>
            </a:r>
          </a:p>
          <a:p>
            <a:pPr marL="342900" marR="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These ten verses are the l</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engthiest scriptural dissertation on Jesus Christ and His relationship to the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Many consider these passages as indicating our marriage relationships as an illustration of Christ’s marriage relationship to the church.  Actually, its better understood as describing</a:t>
            </a:r>
          </a:p>
          <a:p>
            <a:pPr marL="0" marR="0">
              <a:spcBef>
                <a:spcPts val="0"/>
              </a:spcBef>
              <a:spcAft>
                <a:spcPts val="0"/>
              </a:spcAft>
            </a:pPr>
            <a:endParaRPr lang="en-US" sz="28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Christ’s marriage relationship to the church which then</a:t>
            </a:r>
          </a:p>
          <a:p>
            <a:pPr marL="342900" marR="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erves as a model to emulate in our physical marriages.</a:t>
            </a:r>
          </a:p>
          <a:p>
            <a:pPr marL="0" marR="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53752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262979"/>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God Joins the Church to Christ as He does the Husband and Wife in Marriage</a:t>
            </a:r>
          </a:p>
          <a:p>
            <a:endParaRPr lang="en-US" sz="20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r>
              <a:rPr lang="en-US" sz="20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Ephesians 5:23-24  </a:t>
            </a:r>
            <a:r>
              <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Christ is the head of the church and savior of the body. The wife should be subject to her husband as the Church is subject to Christ.</a:t>
            </a:r>
          </a:p>
          <a:p>
            <a:endParaRPr lang="en-US" sz="20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Ephesians 5:25-27  </a:t>
            </a:r>
            <a:r>
              <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Husbands are to love their wives just as Christ loved the church</a:t>
            </a:r>
          </a:p>
          <a:p>
            <a:pPr marL="0" marR="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Ephesians 5:28-30</a:t>
            </a:r>
            <a:r>
              <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 Husbands are to love the church as their own bodies just as Christ also loves the church because we are members of His body</a:t>
            </a:r>
          </a:p>
          <a:p>
            <a:pPr marL="0" marR="0">
              <a:spcBef>
                <a:spcPts val="0"/>
              </a:spcBef>
              <a:spcAft>
                <a:spcPts val="0"/>
              </a:spcAft>
            </a:pPr>
            <a:endParaRPr lang="en-US" sz="20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Verse 30 brings us to what the Apostle Paul calls the “Great Mystery” as revealed in verse 31</a:t>
            </a:r>
          </a:p>
          <a:p>
            <a:pPr marL="0" marR="0">
              <a:spcBef>
                <a:spcPts val="0"/>
              </a:spcBef>
              <a:spcAft>
                <a:spcPts val="0"/>
              </a:spcAft>
            </a:pPr>
            <a:endParaRPr lang="en-US"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93860597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9264075"/>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“Great Mystery” of Christ and the Church</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Ephesians 5:31-32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FOR THIS REASON A MAN SHALL LEAVE HIS FATHER AND MOTHER AND SHALL BE JOINED TO HIS WIFE</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 </a:t>
            </a:r>
            <a:r>
              <a:rPr lang="en-US" sz="2400" b="1" u="sng" cap="small" dirty="0">
                <a:effectLst/>
                <a:highlight>
                  <a:srgbClr val="FFFF00"/>
                </a:highlight>
                <a:latin typeface="Times New Roman" panose="02020603050405020304" pitchFamily="18" charset="0"/>
                <a:cs typeface="Times New Roman" panose="02020603050405020304" pitchFamily="18" charset="0"/>
              </a:rPr>
              <a:t>THE TWO SHALL BECOME ONE FLESH</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32 </a:t>
            </a:r>
            <a:r>
              <a:rPr lang="en-US" sz="2400" dirty="0">
                <a:latin typeface="Times New Roman" panose="02020603050405020304" pitchFamily="18" charset="0"/>
                <a:cs typeface="Times New Roman" panose="02020603050405020304" pitchFamily="18" charset="0"/>
              </a:rPr>
              <a:t> This mystery is great; but I am speaking with reference to Christ and the church. </a:t>
            </a:r>
          </a:p>
          <a:p>
            <a:pPr marL="0" marR="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Apostle Paul quotes God’s ordination of marriage as contained Genesis 2:24 to reveal the mystery of Christ loving His body because we are members of His body</a:t>
            </a:r>
          </a:p>
          <a:p>
            <a:pPr marL="0" marR="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6:16-17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Or do you not know that the one who joins himself to a prostitute is </a:t>
            </a:r>
            <a:r>
              <a:rPr lang="en-US" sz="2400" b="1" u="sng" dirty="0">
                <a:latin typeface="Times New Roman" panose="02020603050405020304" pitchFamily="18" charset="0"/>
                <a:cs typeface="Times New Roman" panose="02020603050405020304" pitchFamily="18" charset="0"/>
              </a:rPr>
              <a:t>one body </a:t>
            </a:r>
            <a:r>
              <a:rPr lang="en-US" sz="2400" b="1" i="1" u="sng" dirty="0">
                <a:latin typeface="Times New Roman" panose="02020603050405020304" pitchFamily="18" charset="0"/>
                <a:cs typeface="Times New Roman" panose="02020603050405020304" pitchFamily="18" charset="0"/>
              </a:rPr>
              <a:t>with her</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For He says, "</a:t>
            </a:r>
            <a:r>
              <a:rPr lang="en-US" sz="2400" b="1" u="sng" cap="small" dirty="0">
                <a:effectLst/>
                <a:highlight>
                  <a:srgbClr val="FFFF00"/>
                </a:highlight>
                <a:latin typeface="Times New Roman" panose="02020603050405020304" pitchFamily="18" charset="0"/>
                <a:cs typeface="Times New Roman" panose="02020603050405020304" pitchFamily="18" charset="0"/>
              </a:rPr>
              <a:t>THE TWO SHALL BECOME ONE FLESH</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17 </a:t>
            </a:r>
            <a:r>
              <a:rPr lang="en-US" sz="2400" dirty="0">
                <a:latin typeface="Times New Roman" panose="02020603050405020304" pitchFamily="18" charset="0"/>
                <a:cs typeface="Times New Roman" panose="02020603050405020304" pitchFamily="18" charset="0"/>
              </a:rPr>
              <a:t> But the one who </a:t>
            </a:r>
            <a:r>
              <a:rPr lang="en-US" sz="2400" b="1" u="sng" dirty="0">
                <a:highlight>
                  <a:srgbClr val="FFFF00"/>
                </a:highlight>
                <a:latin typeface="Times New Roman" panose="02020603050405020304" pitchFamily="18" charset="0"/>
                <a:cs typeface="Times New Roman" panose="02020603050405020304" pitchFamily="18" charset="0"/>
              </a:rPr>
              <a:t>joins himself to the Lord is one spirit </a:t>
            </a:r>
            <a:r>
              <a:rPr lang="en-US" sz="2400" b="1" i="1" u="sng" dirty="0">
                <a:highlight>
                  <a:srgbClr val="FFFF00"/>
                </a:highlight>
                <a:latin typeface="Times New Roman" panose="02020603050405020304" pitchFamily="18" charset="0"/>
                <a:cs typeface="Times New Roman" panose="02020603050405020304" pitchFamily="18" charset="0"/>
              </a:rPr>
              <a:t>with Him</a:t>
            </a:r>
            <a:r>
              <a:rPr lang="en-US" sz="2400" i="1" dirty="0">
                <a:latin typeface="Times New Roman" panose="02020603050405020304" pitchFamily="18" charset="0"/>
                <a:cs typeface="Times New Roman" panose="02020603050405020304" pitchFamily="18" charset="0"/>
              </a:rPr>
              <a:t>.</a:t>
            </a:r>
          </a:p>
          <a:p>
            <a:pPr marL="0" marR="0">
              <a:spcBef>
                <a:spcPts val="0"/>
              </a:spcBef>
              <a:spcAft>
                <a:spcPts val="0"/>
              </a:spcAft>
            </a:pPr>
            <a:endParaRPr lang="en-US" sz="2400" i="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If God joins the saved to Christ at baptism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Then Gods adds the saved to the church which is Christ’s body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If the Apostle Paul reveals the church is joined to Christ in a marriage relationship to become one.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Then it is God that joins the church (body of the saved) to Christ to become (not one flesh) but one spirit.  Galatians 3:26-27; Matthew 19:6; 1 Corinthians 6:17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t> </a:t>
            </a:r>
            <a:endParaRPr lang="en-US"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34336426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940088"/>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“Great Mystery” of Christ and the Church</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joins the saved to Christ at baptism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joins the saved to the church which is Christ’s body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Scripture reveals the church is joined to Christ in a divine marriage relationship spoken into existence at the very beginning of time.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marries the church (body of the saved) to Christ and the two become</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ot one flesh, but </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ne spirit.  Galatians 3:26-27; Matthew 19:6; 1 Corinthians 6:17</a:t>
            </a:r>
          </a:p>
          <a:p>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Conclusion:  The church is the Bride of Christ</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t> </a:t>
            </a:r>
            <a:endParaRPr lang="en-US"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686829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3046988"/>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Therefore, to this point Ephesians 1:4 can be understood to say</a:t>
            </a:r>
          </a:p>
          <a:p>
            <a:pPr marL="228600" marR="0">
              <a:spcBef>
                <a:spcPts val="0"/>
              </a:spcBef>
              <a:spcAft>
                <a:spcPts val="0"/>
              </a:spcAft>
            </a:pP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we who have been baptized into Christ – the church</a:t>
            </a:r>
            <a:r>
              <a:rPr lang="en-US" sz="2400" dirty="0">
                <a:latin typeface="Times New Roman" panose="02020603050405020304" pitchFamily="18" charset="0"/>
                <a:cs typeface="Times New Roman" panose="02020603050405020304" pitchFamily="18" charset="0"/>
              </a:rPr>
              <a:t>)  before the foundation of the world , that we would be holy and blameless before Him (</a:t>
            </a:r>
            <a:r>
              <a:rPr lang="en-US" sz="2400" b="1" dirty="0">
                <a:highlight>
                  <a:srgbClr val="00FF00"/>
                </a:highlight>
                <a:latin typeface="Times New Roman" panose="02020603050405020304" pitchFamily="18" charset="0"/>
                <a:cs typeface="Times New Roman" panose="02020603050405020304" pitchFamily="18" charset="0"/>
              </a:rPr>
              <a:t> because the in Christ have obtained cleansing of sins</a:t>
            </a:r>
            <a:r>
              <a:rPr lang="en-US" sz="24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94861537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432530"/>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Marriage of Christ and the Church is Eternal</a:t>
            </a:r>
          </a:p>
          <a:p>
            <a:pPr marL="0" marR="0">
              <a:spcBef>
                <a:spcPts val="0"/>
              </a:spcBef>
              <a:spcAft>
                <a:spcPts val="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Romans 7:2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the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married woman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(bride of Christ) is bound by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law</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(New Covenant) to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her husband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(Jesus Christ) while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he is living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if her husband dies, she is released from the law concerning the husband.</a:t>
            </a: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Christ is eternal  Romans 6:23; Hebrews 7:24, 28; Revelation 1:18</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children of God who comprise the church are eternal. 1 John 5:11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New Covenant is eternal. 1 Peter 1:25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solidFill>
                  <a:srgbClr val="191919"/>
                </a:solidFill>
                <a:effectLst/>
                <a:latin typeface="Times New Roman" panose="02020603050405020304" pitchFamily="18" charset="0"/>
                <a:ea typeface="Times New Roman" panose="02020603050405020304" pitchFamily="18" charset="0"/>
              </a:rPr>
              <a:t>Thus, consistent with all the other verses we have covered regarding eternal life, the marriage of the Church to Christ is eternal. </a:t>
            </a:r>
            <a:r>
              <a:rPr lang="en-US" sz="2400" dirty="0"/>
              <a:t> </a:t>
            </a: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82676404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4585871"/>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Grand Conclusion as Revealed in the Old Law</a:t>
            </a:r>
          </a:p>
          <a:p>
            <a:pPr marL="0" marR="0">
              <a:spcBef>
                <a:spcPts val="0"/>
              </a:spcBef>
              <a:spcAft>
                <a:spcPts val="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Isaiah 62:5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bridegroom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rejoices over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bride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So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your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God will rejoice over you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Isaiah 61:10</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 will rejoice greatly in the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My soul will exult in my God; For He has clothed me with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garments of salvation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He has wrapped me with a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robe of righteousness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As a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bridegroom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decks himself with a garland, And as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 bride adorns herself with her jewels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6334887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801862"/>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Grand Conclusion as Revealed in the New Covenant</a:t>
            </a:r>
          </a:p>
          <a:p>
            <a:pPr marL="0" marR="0">
              <a:spcBef>
                <a:spcPts val="0"/>
              </a:spcBef>
              <a:spcAft>
                <a:spcPts val="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21:9-14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Then one of the seven angels who had the seven bowls full of the seven last plagues came and spoke with me, saying, "Come here, I will show you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bride, the wife of the Lamb.</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he …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showed me the holy city, Jerusalem, coming down out of heaven from God, </a:t>
            </a:r>
            <a:r>
              <a:rPr lang="en-US" sz="2400" b="1" u="sng" baseline="300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11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having the glory of God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21:2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I saw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holy city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new Jerusalem, coming down out of heaven from God,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made ready as a bride adorned for her husband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19:7-8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"Let us rejoice and be glad and give the glory to Him, for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marriage of the Lamb</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has come and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His bride has made herself ready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It was given to her to clothe herself in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fine linen, bright </a:t>
            </a:r>
            <a:r>
              <a:rPr lang="en-US" sz="24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and</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clean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for the fine linen is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righteous acts of the saints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3356736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691713"/>
            <a:ext cx="12257741" cy="3046988"/>
          </a:xfrm>
          <a:prstGeom prst="rect">
            <a:avLst/>
          </a:prstGeom>
          <a:noFill/>
        </p:spPr>
        <p:txBody>
          <a:bodyPr wrap="square" rtlCol="0">
            <a:spAutoFit/>
          </a:bodyPr>
          <a:lstStyle/>
          <a:p>
            <a:pPr algn="ctr"/>
            <a:r>
              <a:rPr lang="en-US" sz="9600" b="1" dirty="0">
                <a:latin typeface="Times New Roman" panose="02020603050405020304" pitchFamily="18" charset="0"/>
                <a:cs typeface="Times New Roman" panose="02020603050405020304" pitchFamily="18" charset="0"/>
              </a:rPr>
              <a:t>Church is the</a:t>
            </a:r>
          </a:p>
          <a:p>
            <a:pPr algn="ctr"/>
            <a:r>
              <a:rPr lang="en-US" sz="9600" b="1" dirty="0">
                <a:latin typeface="Times New Roman" panose="02020603050405020304" pitchFamily="18" charset="0"/>
                <a:cs typeface="Times New Roman" panose="02020603050405020304" pitchFamily="18" charset="0"/>
              </a:rPr>
              <a:t>Household of God</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33434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a:t>
            </a:r>
            <a:r>
              <a:rPr lang="en-US" sz="2400" b="1" dirty="0">
                <a:highlight>
                  <a:srgbClr val="FFFF00"/>
                </a:highlight>
                <a:latin typeface="Times New Roman" panose="02020603050405020304" pitchFamily="18" charset="0"/>
                <a:cs typeface="Times New Roman" panose="02020603050405020304" pitchFamily="18" charset="0"/>
              </a:rPr>
              <a:t>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we who have been baptized into Christ</a:t>
            </a:r>
            <a:r>
              <a:rPr lang="en-US" sz="2400" dirty="0">
                <a:latin typeface="Times New Roman" panose="02020603050405020304" pitchFamily="18" charset="0"/>
                <a:cs typeface="Times New Roman" panose="02020603050405020304" pitchFamily="18" charset="0"/>
              </a:rPr>
              <a:t>)  </a:t>
            </a:r>
            <a:r>
              <a:rPr lang="en-US" sz="2400" dirty="0">
                <a:highlight>
                  <a:srgbClr val="00FFFF"/>
                </a:highlight>
                <a:latin typeface="Times New Roman" panose="02020603050405020304" pitchFamily="18" charset="0"/>
                <a:cs typeface="Times New Roman" panose="02020603050405020304" pitchFamily="18" charset="0"/>
              </a:rPr>
              <a:t>before the foundation of the world </a:t>
            </a:r>
            <a:r>
              <a:rPr lang="en-US" sz="2400" dirty="0">
                <a:latin typeface="Times New Roman" panose="02020603050405020304" pitchFamily="18" charset="0"/>
                <a:cs typeface="Times New Roman" panose="02020603050405020304" pitchFamily="18" charset="0"/>
              </a:rPr>
              <a:t>, that we would be holy and blameless before Him (</a:t>
            </a:r>
            <a:r>
              <a:rPr lang="en-US" sz="2400" b="1" dirty="0">
                <a:highlight>
                  <a:srgbClr val="00FF00"/>
                </a:highlight>
                <a:latin typeface="Times New Roman" panose="02020603050405020304" pitchFamily="18" charset="0"/>
                <a:cs typeface="Times New Roman" panose="02020603050405020304" pitchFamily="18" charset="0"/>
              </a:rPr>
              <a:t> because we were baptized into Christ for cleansing of sins</a:t>
            </a:r>
            <a:r>
              <a:rPr lang="en-US" sz="2400" dirty="0">
                <a:latin typeface="Times New Roman" panose="02020603050405020304" pitchFamily="18" charset="0"/>
                <a:cs typeface="Times New Roman" panose="02020603050405020304" pitchFamily="18" charset="0"/>
              </a:rPr>
              <a:t>). In love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FF"/>
                </a:highlight>
                <a:latin typeface="Times New Roman" panose="02020603050405020304" pitchFamily="18" charset="0"/>
                <a:cs typeface="Times New Roman" panose="02020603050405020304" pitchFamily="18" charset="0"/>
              </a:rPr>
              <a:t>predestined</a:t>
            </a:r>
            <a:r>
              <a:rPr lang="en-US" sz="2400" b="1" u="sng" dirty="0">
                <a:highlight>
                  <a:srgbClr val="FFFF00"/>
                </a:highlight>
                <a:latin typeface="Times New Roman" panose="02020603050405020304" pitchFamily="18" charset="0"/>
                <a:cs typeface="Times New Roman" panose="02020603050405020304" pitchFamily="18" charset="0"/>
              </a:rPr>
              <a:t> us to adoption as sons</a:t>
            </a:r>
            <a:r>
              <a:rPr lang="en-US" sz="2400" dirty="0">
                <a:latin typeface="Times New Roman" panose="02020603050405020304" pitchFamily="18" charset="0"/>
                <a:cs typeface="Times New Roman" panose="02020603050405020304" pitchFamily="18" charset="0"/>
              </a:rPr>
              <a:t> through Jesus Christ …</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Question: </a:t>
            </a:r>
            <a:r>
              <a:rPr lang="en-US" sz="2400" dirty="0">
                <a:latin typeface="Times New Roman" panose="02020603050405020304" pitchFamily="18" charset="0"/>
                <a:cs typeface="Times New Roman" panose="02020603050405020304" pitchFamily="18" charset="0"/>
              </a:rPr>
              <a:t> How did God </a:t>
            </a:r>
            <a:r>
              <a:rPr lang="en-US" sz="2400" b="1" dirty="0">
                <a:highlight>
                  <a:srgbClr val="00FFFF"/>
                </a:highlight>
                <a:latin typeface="Times New Roman" panose="02020603050405020304" pitchFamily="18" charset="0"/>
                <a:cs typeface="Times New Roman" panose="02020603050405020304" pitchFamily="18" charset="0"/>
              </a:rPr>
              <a:t>predestine</a:t>
            </a:r>
            <a:r>
              <a:rPr lang="en-US" sz="2400" dirty="0">
                <a:latin typeface="Times New Roman" panose="02020603050405020304" pitchFamily="18" charset="0"/>
                <a:cs typeface="Times New Roman" panose="02020603050405020304" pitchFamily="18" charset="0"/>
              </a:rPr>
              <a:t> us to adoption as sons</a:t>
            </a:r>
          </a:p>
          <a:p>
            <a:pPr marL="228600"/>
            <a:r>
              <a:rPr lang="en-US" sz="2400" b="1" dirty="0">
                <a:latin typeface="Times New Roman" panose="02020603050405020304" pitchFamily="18" charset="0"/>
                <a:cs typeface="Times New Roman" panose="02020603050405020304" pitchFamily="18" charset="0"/>
              </a:rPr>
              <a:t>Answer:</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just as</a:t>
            </a:r>
            <a:r>
              <a:rPr lang="en-US" sz="2400" dirty="0">
                <a:latin typeface="Times New Roman" panose="02020603050405020304" pitchFamily="18" charset="0"/>
                <a:cs typeface="Times New Roman" panose="02020603050405020304" pitchFamily="18" charset="0"/>
              </a:rPr>
              <a:t>” He chose us (</a:t>
            </a:r>
            <a:r>
              <a:rPr lang="en-US" sz="2400" dirty="0">
                <a:highlight>
                  <a:srgbClr val="00FFFF"/>
                </a:highlight>
                <a:latin typeface="Times New Roman" panose="02020603050405020304" pitchFamily="18" charset="0"/>
                <a:cs typeface="Times New Roman" panose="02020603050405020304" pitchFamily="18" charset="0"/>
              </a:rPr>
              <a:t>from the beginning </a:t>
            </a:r>
            <a:r>
              <a:rPr lang="en-US" sz="2400" dirty="0">
                <a:latin typeface="Times New Roman" panose="02020603050405020304" pitchFamily="18" charset="0"/>
                <a:cs typeface="Times New Roman" panose="02020603050405020304" pitchFamily="18" charset="0"/>
              </a:rPr>
              <a:t>for salvation – 2 Thessalonians 2:13) </a:t>
            </a:r>
            <a:r>
              <a:rPr lang="en-US" sz="2400" b="1" u="sng" dirty="0">
                <a:highlight>
                  <a:srgbClr val="FFFF00"/>
                </a:highlight>
                <a:latin typeface="Times New Roman" panose="02020603050405020304" pitchFamily="18" charset="0"/>
                <a:cs typeface="Times New Roman" panose="02020603050405020304" pitchFamily="18" charset="0"/>
              </a:rPr>
              <a:t>in Him </a:t>
            </a:r>
            <a:r>
              <a:rPr lang="en-US" sz="2400" dirty="0">
                <a:latin typeface="Times New Roman" panose="02020603050405020304" pitchFamily="18" charset="0"/>
                <a:cs typeface="Times New Roman" panose="02020603050405020304" pitchFamily="18" charset="0"/>
              </a:rPr>
              <a:t>(</a:t>
            </a:r>
            <a:r>
              <a:rPr lang="en-US" sz="2400" dirty="0">
                <a:highlight>
                  <a:srgbClr val="00FF00"/>
                </a:highlight>
                <a:latin typeface="Times New Roman" panose="02020603050405020304" pitchFamily="18" charset="0"/>
                <a:cs typeface="Times New Roman" panose="02020603050405020304" pitchFamily="18" charset="0"/>
              </a:rPr>
              <a:t>we who have been baptized for remission of sins – Acts 22:16</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we who have been baptized into Christ</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 </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FF"/>
                </a:highlight>
                <a:latin typeface="Times New Roman" panose="02020603050405020304" pitchFamily="18" charset="0"/>
                <a:cs typeface="Times New Roman" panose="02020603050405020304" pitchFamily="18" charset="0"/>
              </a:rPr>
              <a:t>predestined</a:t>
            </a:r>
            <a:r>
              <a:rPr lang="en-US" sz="2400" b="1" u="sng" dirty="0">
                <a:highlight>
                  <a:srgbClr val="FFFF00"/>
                </a:highlight>
                <a:latin typeface="Times New Roman" panose="02020603050405020304" pitchFamily="18" charset="0"/>
                <a:cs typeface="Times New Roman" panose="02020603050405020304" pitchFamily="18" charset="0"/>
              </a:rPr>
              <a:t> us to adoption as sons</a:t>
            </a:r>
            <a:r>
              <a:rPr lang="en-US" sz="2400" dirty="0">
                <a:latin typeface="Times New Roman" panose="02020603050405020304" pitchFamily="18" charset="0"/>
                <a:cs typeface="Times New Roman" panose="02020603050405020304" pitchFamily="18" charset="0"/>
              </a:rPr>
              <a:t> through Jesus Christ …. (i.e., God </a:t>
            </a:r>
            <a:r>
              <a:rPr lang="en-US" sz="2400" b="1" u="sng" dirty="0">
                <a:latin typeface="Times New Roman" panose="02020603050405020304" pitchFamily="18" charset="0"/>
                <a:cs typeface="Times New Roman" panose="02020603050405020304" pitchFamily="18" charset="0"/>
              </a:rPr>
              <a:t>predestined the saved in Christ </a:t>
            </a:r>
            <a:r>
              <a:rPr lang="en-US" sz="2400" dirty="0">
                <a:latin typeface="Times New Roman" panose="02020603050405020304" pitchFamily="18" charset="0"/>
                <a:cs typeface="Times New Roman" panose="02020603050405020304" pitchFamily="18" charset="0"/>
              </a:rPr>
              <a:t>to be His son) Or:</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Galatians 3:26-27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you are all </a:t>
            </a:r>
            <a:r>
              <a:rPr lang="en-US" sz="2400" b="1" u="sng" dirty="0">
                <a:highlight>
                  <a:srgbClr val="FFFF00"/>
                </a:highlight>
                <a:latin typeface="Times New Roman" panose="02020603050405020304" pitchFamily="18" charset="0"/>
                <a:cs typeface="Times New Roman" panose="02020603050405020304" pitchFamily="18" charset="0"/>
              </a:rPr>
              <a:t>sons of God </a:t>
            </a:r>
            <a:r>
              <a:rPr lang="en-US" sz="2400" dirty="0">
                <a:latin typeface="Times New Roman" panose="02020603050405020304" pitchFamily="18" charset="0"/>
                <a:cs typeface="Times New Roman" panose="02020603050405020304" pitchFamily="18" charset="0"/>
              </a:rPr>
              <a:t>through faith in Christ Jesus.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For all of you who were </a:t>
            </a:r>
            <a:r>
              <a:rPr lang="en-US" sz="2400" b="1" u="sng" dirty="0">
                <a:highlight>
                  <a:srgbClr val="FFFF00"/>
                </a:highlight>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a:t>
            </a:r>
            <a:r>
              <a:rPr lang="en-US" sz="2400" b="1" u="sng" dirty="0">
                <a:highlight>
                  <a:srgbClr val="FFFF00"/>
                </a:highlight>
                <a:latin typeface="Times New Roman" panose="02020603050405020304" pitchFamily="18" charset="0"/>
                <a:cs typeface="Times New Roman" panose="02020603050405020304" pitchFamily="18" charset="0"/>
              </a:rPr>
              <a:t>put on Christ</a:t>
            </a:r>
            <a:r>
              <a:rPr lang="en-US" sz="2400" dirty="0">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cxnSp>
        <p:nvCxnSpPr>
          <p:cNvPr id="4" name="Straight Connector 3">
            <a:extLst>
              <a:ext uri="{FF2B5EF4-FFF2-40B4-BE49-F238E27FC236}">
                <a16:creationId xmlns:a16="http://schemas.microsoft.com/office/drawing/2014/main" id="{0F251674-70E6-B0CA-8D38-3AA8804CE0C9}"/>
              </a:ext>
            </a:extLst>
          </p:cNvPr>
          <p:cNvCxnSpPr>
            <a:cxnSpLocks/>
          </p:cNvCxnSpPr>
          <p:nvPr/>
        </p:nvCxnSpPr>
        <p:spPr>
          <a:xfrm flipV="1">
            <a:off x="2376055" y="1440873"/>
            <a:ext cx="748145" cy="1461174"/>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B9B7702-D7A9-A73A-443F-531ED65224FA}"/>
              </a:ext>
            </a:extLst>
          </p:cNvPr>
          <p:cNvCxnSpPr>
            <a:cxnSpLocks/>
          </p:cNvCxnSpPr>
          <p:nvPr/>
        </p:nvCxnSpPr>
        <p:spPr>
          <a:xfrm flipH="1" flipV="1">
            <a:off x="2466109" y="3559747"/>
            <a:ext cx="415636" cy="894562"/>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346F3E1E-B129-303C-FAF9-AD3B070CC1CB}"/>
              </a:ext>
            </a:extLst>
          </p:cNvPr>
          <p:cNvSpPr/>
          <p:nvPr/>
        </p:nvSpPr>
        <p:spPr>
          <a:xfrm>
            <a:off x="2667001" y="782782"/>
            <a:ext cx="1156854" cy="658091"/>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79AC020-0F5F-1D77-6BDC-AC1ECDF6A6CF}"/>
              </a:ext>
            </a:extLst>
          </p:cNvPr>
          <p:cNvSpPr/>
          <p:nvPr/>
        </p:nvSpPr>
        <p:spPr>
          <a:xfrm>
            <a:off x="1589334" y="2959191"/>
            <a:ext cx="1156854" cy="658091"/>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091D607-B9AC-0483-C522-903C4E1F6A7A}"/>
              </a:ext>
            </a:extLst>
          </p:cNvPr>
          <p:cNvSpPr/>
          <p:nvPr/>
        </p:nvSpPr>
        <p:spPr>
          <a:xfrm>
            <a:off x="2618985" y="4454309"/>
            <a:ext cx="1156854" cy="658091"/>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43B93A60-6A4D-A188-960D-BA929DE76589}"/>
              </a:ext>
            </a:extLst>
          </p:cNvPr>
          <p:cNvCxnSpPr>
            <a:cxnSpLocks/>
          </p:cNvCxnSpPr>
          <p:nvPr/>
        </p:nvCxnSpPr>
        <p:spPr>
          <a:xfrm flipH="1" flipV="1">
            <a:off x="3456709" y="5092984"/>
            <a:ext cx="1233055" cy="913978"/>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DA04D4-7865-BC27-831B-C470EAE2BE42}"/>
              </a:ext>
            </a:extLst>
          </p:cNvPr>
          <p:cNvCxnSpPr>
            <a:cxnSpLocks/>
          </p:cNvCxnSpPr>
          <p:nvPr/>
        </p:nvCxnSpPr>
        <p:spPr>
          <a:xfrm flipV="1">
            <a:off x="3456709" y="5054865"/>
            <a:ext cx="2988" cy="1442917"/>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74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262979"/>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To Summarize:</a:t>
            </a:r>
          </a:p>
          <a:p>
            <a:pPr marL="5715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baptized</a:t>
            </a:r>
          </a:p>
          <a:p>
            <a:pPr marL="10287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Our sins are </a:t>
            </a:r>
            <a:r>
              <a:rPr lang="en-US" sz="2400" b="1" u="sng" dirty="0">
                <a:latin typeface="Times New Roman" panose="02020603050405020304" pitchFamily="18" charset="0"/>
                <a:cs typeface="Times New Roman" panose="02020603050405020304" pitchFamily="18" charset="0"/>
              </a:rPr>
              <a:t>washed away </a:t>
            </a:r>
            <a:r>
              <a:rPr lang="en-US" sz="2400" dirty="0">
                <a:latin typeface="Times New Roman" panose="02020603050405020304" pitchFamily="18" charset="0"/>
                <a:cs typeface="Times New Roman" panose="02020603050405020304" pitchFamily="18" charset="0"/>
              </a:rPr>
              <a:t>– Acts 22:16</a:t>
            </a:r>
          </a:p>
          <a:p>
            <a:pPr marL="10287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Our sins are </a:t>
            </a:r>
            <a:r>
              <a:rPr lang="en-US" sz="2400" b="1" u="sng" dirty="0">
                <a:latin typeface="Times New Roman" panose="02020603050405020304" pitchFamily="18" charset="0"/>
                <a:cs typeface="Times New Roman" panose="02020603050405020304" pitchFamily="18" charset="0"/>
              </a:rPr>
              <a:t>forgiven</a:t>
            </a:r>
            <a:r>
              <a:rPr lang="en-US" sz="2400" dirty="0">
                <a:latin typeface="Times New Roman" panose="02020603050405020304" pitchFamily="18" charset="0"/>
                <a:cs typeface="Times New Roman" panose="02020603050405020304" pitchFamily="18" charset="0"/>
              </a:rPr>
              <a:t>; made </a:t>
            </a:r>
            <a:r>
              <a:rPr lang="en-US" sz="2400" b="1" u="sng" dirty="0">
                <a:latin typeface="Times New Roman" panose="02020603050405020304" pitchFamily="18" charset="0"/>
                <a:cs typeface="Times New Roman" panose="02020603050405020304" pitchFamily="18" charset="0"/>
              </a:rPr>
              <a:t>holy and blameless</a:t>
            </a:r>
            <a:r>
              <a:rPr lang="en-US" sz="2400" dirty="0">
                <a:latin typeface="Times New Roman" panose="02020603050405020304" pitchFamily="18" charset="0"/>
                <a:cs typeface="Times New Roman" panose="02020603050405020304" pitchFamily="18" charset="0"/>
              </a:rPr>
              <a:t>– Acts 2:38, Ephesian 1:4; 5:26</a:t>
            </a:r>
          </a:p>
          <a:p>
            <a:pPr marL="10287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are </a:t>
            </a:r>
            <a:r>
              <a:rPr lang="en-US" sz="2400" b="1" u="sng" dirty="0">
                <a:highlight>
                  <a:srgbClr val="00FF00"/>
                </a:highlight>
                <a:latin typeface="Times New Roman" panose="02020603050405020304" pitchFamily="18" charset="0"/>
                <a:cs typeface="Times New Roman" panose="02020603050405020304" pitchFamily="18" charset="0"/>
              </a:rPr>
              <a:t>saved</a:t>
            </a:r>
            <a:r>
              <a:rPr lang="en-US" sz="2400" dirty="0">
                <a:latin typeface="Times New Roman" panose="02020603050405020304" pitchFamily="18" charset="0"/>
                <a:cs typeface="Times New Roman" panose="02020603050405020304" pitchFamily="18" charset="0"/>
              </a:rPr>
              <a:t> - Mark 16:16</a:t>
            </a:r>
          </a:p>
          <a:p>
            <a:pPr marL="10287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are </a:t>
            </a:r>
            <a:r>
              <a:rPr lang="en-US" sz="2400" b="1" u="sng" dirty="0">
                <a:highlight>
                  <a:srgbClr val="FFFF00"/>
                </a:highlight>
                <a:latin typeface="Times New Roman" panose="02020603050405020304" pitchFamily="18" charset="0"/>
                <a:cs typeface="Times New Roman" panose="02020603050405020304" pitchFamily="18" charset="0"/>
              </a:rPr>
              <a:t>in Christ </a:t>
            </a:r>
            <a:r>
              <a:rPr lang="en-US" sz="2400" dirty="0">
                <a:latin typeface="Times New Roman" panose="02020603050405020304" pitchFamily="18" charset="0"/>
                <a:cs typeface="Times New Roman" panose="02020603050405020304" pitchFamily="18" charset="0"/>
              </a:rPr>
              <a:t>– Galatians 3:26-27</a:t>
            </a:r>
          </a:p>
          <a:p>
            <a:pPr marL="5715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2 Thessalonians 2:13 </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From the beginning</a:t>
            </a:r>
            <a:r>
              <a:rPr lang="en-US" sz="2400" dirty="0">
                <a:latin typeface="Times New Roman" panose="02020603050405020304" pitchFamily="18" charset="0"/>
                <a:cs typeface="Times New Roman" panose="02020603050405020304" pitchFamily="18" charset="0"/>
              </a:rPr>
              <a:t>, God chose us for </a:t>
            </a:r>
            <a:r>
              <a:rPr lang="en-US" sz="2400" b="1" dirty="0">
                <a:highlight>
                  <a:srgbClr val="00FF00"/>
                </a:highlight>
                <a:latin typeface="Times New Roman" panose="02020603050405020304" pitchFamily="18" charset="0"/>
                <a:cs typeface="Times New Roman" panose="02020603050405020304" pitchFamily="18" charset="0"/>
              </a:rPr>
              <a:t>salvation</a:t>
            </a:r>
            <a:endParaRPr lang="en-US" sz="2400" dirty="0">
              <a:latin typeface="Times New Roman" panose="02020603050405020304" pitchFamily="18" charset="0"/>
              <a:cs typeface="Times New Roman" panose="02020603050405020304" pitchFamily="18" charset="0"/>
            </a:endParaRPr>
          </a:p>
          <a:p>
            <a:pPr marL="5715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Ephesians 1:4 </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r>
              <a:rPr lang="en-US" sz="2400" dirty="0">
                <a:latin typeface="Times New Roman" panose="02020603050405020304" pitchFamily="18" charset="0"/>
                <a:cs typeface="Times New Roman" panose="02020603050405020304" pitchFamily="18" charset="0"/>
              </a:rPr>
              <a:t>, God chose us </a:t>
            </a:r>
            <a:r>
              <a:rPr lang="en-US" sz="2400" b="1"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a:t>
            </a:r>
          </a:p>
          <a:p>
            <a:pPr marL="5715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 and when did God </a:t>
            </a:r>
            <a:r>
              <a:rPr lang="en-US" sz="2400" b="1" dirty="0">
                <a:highlight>
                  <a:srgbClr val="00FFFF"/>
                </a:highlight>
                <a:latin typeface="Times New Roman" panose="02020603050405020304" pitchFamily="18" charset="0"/>
                <a:cs typeface="Times New Roman" panose="02020603050405020304" pitchFamily="18" charset="0"/>
              </a:rPr>
              <a:t>predestine</a:t>
            </a:r>
            <a:r>
              <a:rPr lang="en-US" sz="2400" dirty="0">
                <a:latin typeface="Times New Roman" panose="02020603050405020304" pitchFamily="18" charset="0"/>
                <a:cs typeface="Times New Roman" panose="02020603050405020304" pitchFamily="18" charset="0"/>
              </a:rPr>
              <a:t> our adoption as sons?</a:t>
            </a:r>
          </a:p>
          <a:p>
            <a:pPr marL="1028700" lvl="1" indent="-342900">
              <a:buFont typeface="Arial" panose="020B0604020202020204" pitchFamily="34" charset="0"/>
              <a:buChar char="•"/>
            </a:pP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God chose the </a:t>
            </a:r>
            <a:r>
              <a:rPr lang="en-US" sz="2400" b="1" dirty="0">
                <a:latin typeface="Times New Roman" panose="02020603050405020304" pitchFamily="18" charset="0"/>
                <a:cs typeface="Times New Roman" panose="02020603050405020304" pitchFamily="18" charset="0"/>
              </a:rPr>
              <a:t>in Christ </a:t>
            </a:r>
            <a:r>
              <a:rPr lang="en-US" sz="2400" dirty="0">
                <a:latin typeface="Times New Roman" panose="02020603050405020304" pitchFamily="18" charset="0"/>
                <a:cs typeface="Times New Roman" panose="02020603050405020304" pitchFamily="18" charset="0"/>
              </a:rPr>
              <a:t>for salvation “</a:t>
            </a:r>
            <a:r>
              <a:rPr lang="en-US" sz="2400" b="1" dirty="0">
                <a:highlight>
                  <a:srgbClr val="00FFFF"/>
                </a:highlight>
                <a:latin typeface="Times New Roman" panose="02020603050405020304" pitchFamily="18" charset="0"/>
                <a:cs typeface="Times New Roman" panose="02020603050405020304" pitchFamily="18" charset="0"/>
              </a:rPr>
              <a:t>From the beginning</a:t>
            </a:r>
            <a:r>
              <a:rPr lang="en-US" sz="2400" dirty="0">
                <a:latin typeface="Times New Roman" panose="02020603050405020304" pitchFamily="18" charset="0"/>
                <a:cs typeface="Times New Roman" panose="02020603050405020304" pitchFamily="18" charset="0"/>
              </a:rPr>
              <a:t>” – 2 Thessalonians 2:13</a:t>
            </a:r>
          </a:p>
          <a:p>
            <a:pPr marL="1028700" lvl="1" indent="-342900">
              <a:buFont typeface="Arial" panose="020B0604020202020204" pitchFamily="34" charset="0"/>
              <a:buChar char="•"/>
            </a:pP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God chose the </a:t>
            </a:r>
            <a:r>
              <a:rPr lang="en-US" sz="2400" b="1" dirty="0">
                <a:latin typeface="Times New Roman" panose="02020603050405020304" pitchFamily="18" charset="0"/>
                <a:cs typeface="Times New Roman" panose="02020603050405020304" pitchFamily="18" charset="0"/>
              </a:rPr>
              <a:t>in Christ </a:t>
            </a:r>
            <a:r>
              <a:rPr lang="en-US" sz="2400" dirty="0">
                <a:latin typeface="Times New Roman" panose="02020603050405020304" pitchFamily="18" charset="0"/>
                <a:cs typeface="Times New Roman" panose="02020603050405020304" pitchFamily="18" charset="0"/>
              </a:rPr>
              <a:t>for salvation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r>
              <a:rPr lang="en-US" sz="2400" dirty="0">
                <a:latin typeface="Times New Roman" panose="02020603050405020304" pitchFamily="18" charset="0"/>
                <a:cs typeface="Times New Roman" panose="02020603050405020304" pitchFamily="18" charset="0"/>
              </a:rPr>
              <a:t>” – Ephesians 1:4</a:t>
            </a:r>
          </a:p>
          <a:p>
            <a:pPr marL="1028700" lvl="1" indent="-342900">
              <a:buFont typeface="Arial" panose="020B0604020202020204" pitchFamily="34" charset="0"/>
              <a:buChar char="•"/>
            </a:pP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God “</a:t>
            </a:r>
            <a:r>
              <a:rPr lang="en-US" sz="2400" b="1" dirty="0">
                <a:highlight>
                  <a:srgbClr val="00FFFF"/>
                </a:highlight>
                <a:latin typeface="Times New Roman" panose="02020603050405020304" pitchFamily="18" charset="0"/>
                <a:cs typeface="Times New Roman" panose="02020603050405020304" pitchFamily="18" charset="0"/>
              </a:rPr>
              <a:t>predestined</a:t>
            </a:r>
            <a:r>
              <a:rPr lang="en-US" sz="2400" dirty="0">
                <a:latin typeface="Times New Roman" panose="02020603050405020304" pitchFamily="18" charset="0"/>
                <a:cs typeface="Times New Roman" panose="02020603050405020304" pitchFamily="18" charset="0"/>
              </a:rPr>
              <a:t>” us - the </a:t>
            </a:r>
            <a:r>
              <a:rPr lang="en-US" sz="2400" b="1" dirty="0">
                <a:latin typeface="Times New Roman" panose="02020603050405020304" pitchFamily="18" charset="0"/>
                <a:cs typeface="Times New Roman" panose="02020603050405020304" pitchFamily="18" charset="0"/>
              </a:rPr>
              <a:t>in Christ - </a:t>
            </a:r>
            <a:r>
              <a:rPr lang="en-US" sz="2400" dirty="0">
                <a:latin typeface="Times New Roman" panose="02020603050405020304" pitchFamily="18" charset="0"/>
                <a:cs typeface="Times New Roman" panose="02020603050405020304" pitchFamily="18" charset="0"/>
              </a:rPr>
              <a:t>for adoption as sons </a:t>
            </a:r>
            <a:r>
              <a:rPr lang="en-US" sz="2400" b="1" dirty="0">
                <a:latin typeface="Times New Roman" panose="02020603050405020304" pitchFamily="18" charset="0"/>
                <a:cs typeface="Times New Roman" panose="02020603050405020304" pitchFamily="18" charset="0"/>
              </a:rPr>
              <a:t>Ephesians 1:5</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1148853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35181" y="1166842"/>
            <a:ext cx="11644370" cy="5386090"/>
          </a:xfrm>
          <a:prstGeom prst="rect">
            <a:avLst/>
          </a:prstGeom>
          <a:noFill/>
        </p:spPr>
        <p:txBody>
          <a:bodyPr wrap="square" rtlCol="0">
            <a:spAutoFit/>
          </a:bodyPr>
          <a:lstStyle/>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The Church of Christ</a:t>
            </a:r>
          </a:p>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is the </a:t>
            </a:r>
          </a:p>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Kingdom of Christ</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92141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201424"/>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Most know the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kingdom of Christ is the Church of Christ</a:t>
            </a:r>
          </a:p>
          <a:p>
            <a:pPr marL="0"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Not many know why</a:t>
            </a: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It’s important to understand why the Church is the Kingdom of Christ because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 reveals the grandeur, majesty, and divine purpose of the church.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 answers a number of theological questions such as</a:t>
            </a:r>
          </a:p>
          <a:p>
            <a:pPr marL="800100" lvl="1" indent="-342900">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How we enter into the church </a:t>
            </a:r>
          </a:p>
          <a:p>
            <a:pPr marL="800100" lvl="1" indent="-342900">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W</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ho adds us to the church, i.e., God at baptism. closing the loop on who adds us to the church as discussed at Acts 2:41 and 2:47</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Make a defense when others deny the church is the kingdom for doctrinal biases.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1028700" lvl="1"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36932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35181" y="1166842"/>
            <a:ext cx="11644370" cy="5386090"/>
          </a:xfrm>
          <a:prstGeom prst="rect">
            <a:avLst/>
          </a:prstGeom>
          <a:noFill/>
        </p:spPr>
        <p:txBody>
          <a:bodyPr wrap="square" rtlCol="0">
            <a:spAutoFit/>
          </a:bodyPr>
          <a:lstStyle/>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False Doctrines Concerning the</a:t>
            </a:r>
          </a:p>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Kingdom of Christ</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476431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35181" y="1166842"/>
            <a:ext cx="11644370" cy="3908762"/>
          </a:xfrm>
          <a:prstGeom prst="rect">
            <a:avLst/>
          </a:prstGeom>
          <a:noFill/>
        </p:spPr>
        <p:txBody>
          <a:bodyPr wrap="square" rtlCol="0">
            <a:spAutoFit/>
          </a:bodyPr>
          <a:lstStyle/>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Become Children of God at Baptism</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464746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80101" y="656820"/>
            <a:ext cx="12031798" cy="6247864"/>
          </a:xfrm>
          <a:prstGeom prst="rect">
            <a:avLst/>
          </a:prstGeom>
          <a:noFill/>
        </p:spPr>
        <p:txBody>
          <a:bodyPr wrap="square" rtlCol="0">
            <a:spAutoFit/>
          </a:bodyPr>
          <a:lstStyle/>
          <a:p>
            <a:pPr marL="0" marR="0" algn="ctr">
              <a:spcBef>
                <a:spcPts val="0"/>
              </a:spcBef>
              <a:spcAft>
                <a:spcPts val="0"/>
              </a:spcAft>
            </a:pPr>
            <a:r>
              <a:rPr lang="en-US" sz="2000" b="1" kern="0" dirty="0">
                <a:effectLst/>
                <a:latin typeface="Times New Roman" panose="02020603050405020304" pitchFamily="18" charset="0"/>
                <a:ea typeface="Times New Roman" panose="02020603050405020304" pitchFamily="18" charset="0"/>
              </a:rPr>
              <a:t>Premillennial </a:t>
            </a:r>
            <a:r>
              <a:rPr lang="en-US" sz="2000" b="1" kern="0" dirty="0">
                <a:latin typeface="Times New Roman" panose="02020603050405020304" pitchFamily="18" charset="0"/>
                <a:ea typeface="Times New Roman" panose="02020603050405020304" pitchFamily="18" charset="0"/>
              </a:rPr>
              <a:t>T</a:t>
            </a:r>
            <a:r>
              <a:rPr lang="en-US" sz="2000" b="1" kern="0" dirty="0">
                <a:effectLst/>
                <a:latin typeface="Times New Roman" panose="02020603050405020304" pitchFamily="18" charset="0"/>
                <a:ea typeface="Times New Roman" panose="02020603050405020304" pitchFamily="18" charset="0"/>
              </a:rPr>
              <a:t>heology</a:t>
            </a:r>
          </a:p>
          <a:p>
            <a:pPr marL="0" marR="0">
              <a:spcBef>
                <a:spcPts val="0"/>
              </a:spcBef>
              <a:spcAft>
                <a:spcPts val="0"/>
              </a:spcAft>
            </a:pPr>
            <a:endParaRPr lang="en-US" sz="2000" kern="0" dirty="0">
              <a:effectLst/>
              <a:latin typeface="Times New Roman" panose="02020603050405020304" pitchFamily="18" charset="0"/>
              <a:ea typeface="Times New Roman" panose="02020603050405020304" pitchFamily="18" charset="0"/>
            </a:endParaRPr>
          </a:p>
          <a:p>
            <a:pPr marL="457200" marR="0" lvl="0" indent="-457200">
              <a:spcBef>
                <a:spcPts val="0"/>
              </a:spcBef>
              <a:spcAft>
                <a:spcPts val="0"/>
              </a:spcAft>
              <a:buFont typeface="+mj-lt"/>
              <a:buAutoNum type="arabicPeriod"/>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Christ came into this world to establish His kingdom</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 Timothy 1:15 It is a trustworthy statement, deserving full acceptance, that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Christ Jesus came into the world to save sinners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among whom I am foremost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of all.</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2"/>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However, Christ was crucified and the kingdom was not established</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000" b="1" dirty="0">
              <a:latin typeface="Times New Roman" panose="02020603050405020304" pitchFamily="18" charset="0"/>
              <a:cs typeface="Times New Roman" panose="02020603050405020304" pitchFamily="18" charset="0"/>
            </a:endParaRPr>
          </a:p>
          <a:p>
            <a:pPr marL="45720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Isaiah 14:27</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"For the </a:t>
            </a:r>
            <a:r>
              <a:rPr lang="en-US" sz="2000" cap="small" dirty="0">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of hosts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has planned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who can frustrate </a:t>
            </a:r>
            <a:r>
              <a:rPr lang="en-US" sz="20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it</a:t>
            </a:r>
            <a:r>
              <a:rPr lang="en-US" sz="2000" b="1" i="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And as for His stretched-out hand,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who can turn it back</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Job 42:2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 know that You can do all things, And that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no purpose of Yours can be thwarted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Isaiah 46:9-11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For I am God, and there is no other;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I am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God, and there is no one like Me, </a:t>
            </a:r>
            <a:b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'My purpose will be established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 will accomplish</a:t>
            </a:r>
            <a:r>
              <a:rPr lang="en-US" sz="20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all My good pleasure'; </a:t>
            </a:r>
            <a:r>
              <a:rPr lang="en-US" sz="20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Truly I have spoken; truly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 will bring it to pass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I have planned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it, </a:t>
            </a:r>
            <a:r>
              <a:rPr lang="en-US" sz="20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surely</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I will do it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Colossians 1:13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He</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(God)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rescued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(saved) us from the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domain of darkness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transferred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us to the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 of His beloved Son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968059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078313"/>
          </a:xfrm>
          <a:prstGeom prst="rect">
            <a:avLst/>
          </a:prstGeom>
          <a:noFill/>
        </p:spPr>
        <p:txBody>
          <a:bodyPr wrap="square" rtlCol="0">
            <a:spAutoFit/>
          </a:bodyPr>
          <a:lstStyle/>
          <a:p>
            <a:pPr marR="0" lvl="0" algn="ctr">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Premillennial Doctrine Continued</a:t>
            </a:r>
          </a:p>
          <a:p>
            <a:pPr marR="0" lvl="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Therefore, God established the church as an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interim body for the saved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pending Christ’s second return.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the second return, God will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rapture His saints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church) into heaven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After the rapture, a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worldwide tribulation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ensues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tribulation ends with the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battle of Armageddon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in which Christ defeats all evil</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 is then that Christ establishes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His kingdom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on earth for a thousand years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Then the end of the age comes when all will be judged.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24258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93866"/>
          </a:xfrm>
          <a:prstGeom prst="rect">
            <a:avLst/>
          </a:prstGeom>
          <a:noFill/>
        </p:spPr>
        <p:txBody>
          <a:bodyPr wrap="square" rtlCol="0">
            <a:spAutoFit/>
          </a:bodyPr>
          <a:lstStyle/>
          <a:p>
            <a:pPr marR="0" lvl="0" algn="ctr">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70 A.D. Doctrine</a:t>
            </a:r>
          </a:p>
          <a:p>
            <a:pPr marR="0" lvl="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Asserts the 40-year period between the crucifixion of Christ and the destruction of Jerusalem in 70 AD is a transitional period (Eschaton Period)</a:t>
            </a:r>
          </a:p>
          <a:p>
            <a:pPr marL="514350" marR="0" lvl="0" indent="-514350">
              <a:spcBef>
                <a:spcPts val="0"/>
              </a:spcBef>
              <a:spcAft>
                <a:spcPts val="0"/>
              </a:spcAft>
              <a:buFont typeface="+mj-lt"/>
              <a:buAutoNum type="arabicPeriod"/>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During the 40-year Eschaton period, the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Mosaic Dispensation or age under the Law of Moses transitioned into the eternal Christian age. </a:t>
            </a:r>
          </a:p>
          <a:p>
            <a:pPr marL="514350" marR="0" lvl="0" indent="-514350">
              <a:spcBef>
                <a:spcPts val="0"/>
              </a:spcBef>
              <a:spcAft>
                <a:spcPts val="0"/>
              </a:spcAft>
              <a:buFont typeface="+mj-lt"/>
              <a:buAutoNum type="arabicPeriod"/>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As such, the coming kingdom was not completely established until the destruction of Jerusalem in 70 AD.</a:t>
            </a:r>
          </a:p>
          <a:p>
            <a:pPr marR="0" lvl="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Colossians 1:13 (60-62 AD)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(God)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rescued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(saved) us from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domain of darkness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transferred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us to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 of His beloved Son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253778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262979"/>
          </a:xfrm>
          <a:prstGeom prst="rect">
            <a:avLst/>
          </a:prstGeom>
          <a:noFill/>
        </p:spPr>
        <p:txBody>
          <a:bodyPr wrap="square" rtlCol="0">
            <a:spAutoFit/>
          </a:bodyPr>
          <a:lstStyle/>
          <a:p>
            <a:pPr marL="0" marR="0" algn="ctr">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hird School of Thought</a:t>
            </a:r>
          </a:p>
          <a:p>
            <a:pPr marL="0" marR="0" algn="ctr">
              <a:spcBef>
                <a:spcPts val="0"/>
              </a:spcBef>
              <a:spcAft>
                <a:spcPts val="0"/>
              </a:spcAft>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Jesus established His church during his earthly ministry</a:t>
            </a:r>
          </a:p>
          <a:p>
            <a:pPr marL="342900" marR="0" indent="-342900">
              <a:spcBef>
                <a:spcPts val="0"/>
              </a:spcBef>
              <a:spcAft>
                <a:spcPts val="0"/>
              </a:spcAft>
              <a:buFont typeface="+mj-lt"/>
              <a:buAutoNum type="arabicPeriod"/>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However,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 kingdom of Christ is something different and something greater than the church</a:t>
            </a:r>
          </a:p>
          <a:p>
            <a:pPr marL="342900" marR="0" indent="-342900">
              <a:spcBef>
                <a:spcPts val="0"/>
              </a:spcBef>
              <a:spcAft>
                <a:spcPts val="0"/>
              </a:spcAft>
              <a:buFont typeface="+mj-lt"/>
              <a:buAutoNum type="arabicPeriod"/>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 the effect that the church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is in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kingdom, but the kingdom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is not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church.</a:t>
            </a:r>
          </a:p>
          <a:p>
            <a:pPr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By accepting this doctrine, it is easier to defeat the scriptural truth that we </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entered the kingdom when baptized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into Christ’s body which is the church</a:t>
            </a: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60086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201424"/>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When sin and death entered into the world, God immediately rolled out His plan of salvation as stated in Gen 3:15.  </a:t>
            </a: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God stated there would be enmity between the seed or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descendant of  the woman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the seed of the serpent</a:t>
            </a:r>
          </a:p>
          <a:p>
            <a:pPr marL="285750" marR="0" indent="-285750">
              <a:spcBef>
                <a:spcPts val="0"/>
              </a:spcBef>
              <a:spcAft>
                <a:spcPts val="0"/>
              </a:spcAft>
              <a:buFont typeface="Arial" panose="020B0604020202020204" pitchFamily="34" charset="0"/>
              <a:buChar char="•"/>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descendant of the woman (the Christ child who had no physical father) would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defeat the seed of Satan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From that point forward, scriptures describe the world in starkly different terms.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Satan wages war with the Saints of God</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64854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585871"/>
          </a:xfrm>
          <a:prstGeom prst="rect">
            <a:avLst/>
          </a:prstGeom>
          <a:noFill/>
        </p:spPr>
        <p:txBody>
          <a:bodyPr wrap="square" rtlCol="0">
            <a:spAutoFit/>
          </a:bodyPr>
          <a:lstStyle/>
          <a:p>
            <a:pPr marL="0" marR="0" algn="ctr">
              <a:spcBef>
                <a:spcPts val="0"/>
              </a:spcBef>
              <a:spcAft>
                <a:spcPts val="0"/>
              </a:spcAft>
            </a:pP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Satan’s War with God’s Saints</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Ephesians 6:12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our struggle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is not against flesh and blood, but against the rulers, against the powers, against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world forces of this darkness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against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spiritual </a:t>
            </a:r>
            <a:r>
              <a:rPr lang="en-US" sz="2400" b="1" i="1" u="sng" dirty="0">
                <a:effectLst/>
                <a:latin typeface="Times New Roman" panose="02020603050405020304" pitchFamily="18" charset="0"/>
                <a:ea typeface="Times New Roman" panose="02020603050405020304" pitchFamily="18" charset="0"/>
                <a:cs typeface="Times New Roman" panose="02020603050405020304" pitchFamily="18" charset="0"/>
              </a:rPr>
              <a:t>forces</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 of wickedness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12:13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when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dragon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(Satan) saw that he was thrown down to the earth, he persecuted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the woman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who gave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birth to the male </a:t>
            </a:r>
            <a:r>
              <a:rPr lang="en-US" sz="2400" b="1" i="1" u="sng" dirty="0">
                <a:effectLst/>
                <a:latin typeface="Times New Roman" panose="02020603050405020304" pitchFamily="18" charset="0"/>
                <a:ea typeface="Times New Roman" panose="02020603050405020304" pitchFamily="18" charset="0"/>
                <a:cs typeface="Times New Roman" panose="02020603050405020304" pitchFamily="18" charset="0"/>
              </a:rPr>
              <a:t>child</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12:17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So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dragon was enraged with the woman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went off to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make war with the rest of her children,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who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keep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 commandments of God and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hold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to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testimony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of Jesus (word of God).</a:t>
            </a: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74173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219202"/>
            <a:ext cx="12031798" cy="4524315"/>
          </a:xfrm>
          <a:prstGeom prst="rect">
            <a:avLst/>
          </a:prstGeom>
          <a:noFill/>
        </p:spPr>
        <p:txBody>
          <a:bodyPr wrap="square" rtlCol="0">
            <a:spAutoFit/>
          </a:bodyPr>
          <a:lstStyle/>
          <a:p>
            <a:pPr marL="0" marR="0" algn="ctr">
              <a:spcBef>
                <a:spcPts val="0"/>
              </a:spcBef>
              <a:spcAft>
                <a:spcPts val="0"/>
              </a:spcAft>
            </a:pPr>
            <a:r>
              <a:rPr lang="en-US" sz="9600" b="1" dirty="0">
                <a:latin typeface="Times New Roman" panose="02020603050405020304" pitchFamily="18" charset="0"/>
                <a:cs typeface="Times New Roman" panose="02020603050405020304" pitchFamily="18" charset="0"/>
              </a:rPr>
              <a:t>The Fallen World</a:t>
            </a:r>
          </a:p>
          <a:p>
            <a:pPr marL="0" marR="0" algn="ctr">
              <a:spcBef>
                <a:spcPts val="0"/>
              </a:spcBef>
              <a:spcAft>
                <a:spcPts val="0"/>
              </a:spcAft>
            </a:pPr>
            <a:r>
              <a:rPr lang="en-US" sz="9600" b="1" dirty="0">
                <a:latin typeface="Times New Roman" panose="02020603050405020304" pitchFamily="18" charset="0"/>
                <a:cs typeface="Times New Roman" panose="02020603050405020304" pitchFamily="18" charset="0"/>
              </a:rPr>
              <a:t>Domain of Darkness</a:t>
            </a:r>
          </a:p>
          <a:p>
            <a:pPr marL="0" marR="0" algn="ctr">
              <a:spcBef>
                <a:spcPts val="0"/>
              </a:spcBef>
              <a:spcAft>
                <a:spcPts val="0"/>
              </a:spcAft>
            </a:pPr>
            <a:r>
              <a:rPr lang="en-US" sz="9600" b="1" dirty="0">
                <a:latin typeface="Times New Roman" panose="02020603050405020304" pitchFamily="18" charset="0"/>
                <a:cs typeface="Times New Roman" panose="02020603050405020304" pitchFamily="18" charset="0"/>
              </a:rPr>
              <a:t>Satan’s Dominion</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49692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32311"/>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world is referred to as the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dominion of Satan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a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place of darkness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Acts 26:16-18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(Jesus purpose for Paul)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get up and </a:t>
            </a:r>
            <a:r>
              <a:rPr lang="en-US" sz="2400" u="sng" dirty="0">
                <a:effectLst/>
                <a:latin typeface="Times New Roman" panose="02020603050405020304" pitchFamily="18" charset="0"/>
                <a:ea typeface="Calibri" panose="020F0502020204030204" pitchFamily="34" charset="0"/>
                <a:cs typeface="Times New Roman" panose="02020603050405020304" pitchFamily="18" charset="0"/>
              </a:rPr>
              <a:t>stand on your feet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this purpose I have appeared to you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to appoint you a minister and a witness (to Jews and Gentiles)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to open their eyes so that they may turn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from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darkness</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light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from</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dominion of Satan</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that they may receive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forgiveness of sins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an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inheritance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(eternal life – kingdom) among those who have been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sanctified by faith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in Me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Peter 2:9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you are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A CHOSEN RACE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royal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PRIESTHOOD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HOLY NATION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A PEOPLE FOR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God's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OWN POSSESSION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so that you may proclaim the excellencies of Him (God) who has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called you out of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darkness</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into His marvelous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light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Colossians 1:13-14</a:t>
            </a:r>
            <a:r>
              <a:rPr lang="en-US" sz="2400" dirty="0">
                <a:latin typeface="Times New Roman" panose="02020603050405020304" pitchFamily="18" charset="0"/>
                <a:cs typeface="Times New Roman" panose="02020603050405020304" pitchFamily="18" charset="0"/>
              </a:rPr>
              <a:t> For He rescued us from the </a:t>
            </a:r>
            <a:r>
              <a:rPr lang="en-US" sz="2400" b="1" u="sng" dirty="0">
                <a:highlight>
                  <a:srgbClr val="FFFF00"/>
                </a:highlight>
                <a:latin typeface="Times New Roman" panose="02020603050405020304" pitchFamily="18" charset="0"/>
                <a:cs typeface="Times New Roman" panose="02020603050405020304" pitchFamily="18" charset="0"/>
              </a:rPr>
              <a:t>domain of darkness</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transferred us to </a:t>
            </a:r>
            <a:r>
              <a:rPr lang="en-US" sz="2400" b="1" u="sng" dirty="0">
                <a:highlight>
                  <a:srgbClr val="00FF00"/>
                </a:highlight>
                <a:latin typeface="Times New Roman" panose="02020603050405020304" pitchFamily="18" charset="0"/>
                <a:cs typeface="Times New Roman" panose="02020603050405020304" pitchFamily="18" charset="0"/>
              </a:rPr>
              <a:t>the kingdom of His beloved Son</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14 </a:t>
            </a:r>
            <a:r>
              <a:rPr lang="en-US" sz="2400" dirty="0">
                <a:latin typeface="Times New Roman" panose="02020603050405020304" pitchFamily="18" charset="0"/>
                <a:cs typeface="Times New Roman" panose="02020603050405020304" pitchFamily="18" charset="0"/>
              </a:rPr>
              <a:t> in whom we have redemption, the forgiveness of sins. </a:t>
            </a: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cxnSp>
        <p:nvCxnSpPr>
          <p:cNvPr id="5" name="Straight Arrow Connector 4">
            <a:extLst>
              <a:ext uri="{FF2B5EF4-FFF2-40B4-BE49-F238E27FC236}">
                <a16:creationId xmlns:a16="http://schemas.microsoft.com/office/drawing/2014/main" id="{46C763C1-0200-0FFF-958C-A24601AF22F6}"/>
              </a:ext>
            </a:extLst>
          </p:cNvPr>
          <p:cNvCxnSpPr/>
          <p:nvPr/>
        </p:nvCxnSpPr>
        <p:spPr>
          <a:xfrm flipH="1">
            <a:off x="5596647" y="2723745"/>
            <a:ext cx="1549940" cy="17898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39D0443-51F8-A7EB-728F-D3EE4BAD9B21}"/>
              </a:ext>
            </a:extLst>
          </p:cNvPr>
          <p:cNvCxnSpPr>
            <a:cxnSpLocks/>
          </p:cNvCxnSpPr>
          <p:nvPr/>
        </p:nvCxnSpPr>
        <p:spPr>
          <a:xfrm>
            <a:off x="5361140" y="4979096"/>
            <a:ext cx="1010477" cy="3455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67B5612-256F-0B96-9711-99A842750010}"/>
              </a:ext>
            </a:extLst>
          </p:cNvPr>
          <p:cNvCxnSpPr>
            <a:cxnSpLocks/>
          </p:cNvCxnSpPr>
          <p:nvPr/>
        </p:nvCxnSpPr>
        <p:spPr>
          <a:xfrm>
            <a:off x="1315233" y="3131507"/>
            <a:ext cx="3275556" cy="14279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462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770537"/>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scriptures description of this fallen physical realm is remarkably similar to the description of hell</a:t>
            </a:r>
          </a:p>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Jude 1:6 And angels who did not keep their own domain, but abandoned their proper abode, He has kept in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eternal bonds under darkness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for the judgment of the great day,</a:t>
            </a:r>
          </a:p>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Matthew 8:12 but the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sons of the kingdom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(Kingdom of Israel) will be cast out into the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outer darkness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in that place there will be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weeping and gnashing of teeth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572566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7D0EF1-C93B-DC48-9663-F6F58A593021}"/>
              </a:ext>
            </a:extLst>
          </p:cNvPr>
          <p:cNvSpPr txBox="1"/>
          <p:nvPr/>
        </p:nvSpPr>
        <p:spPr>
          <a:xfrm>
            <a:off x="1359074" y="14376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 Kingdom of Christ</a:t>
            </a:r>
          </a:p>
        </p:txBody>
      </p:sp>
      <p:pic>
        <p:nvPicPr>
          <p:cNvPr id="7" name="Picture 6">
            <a:extLst>
              <a:ext uri="{FF2B5EF4-FFF2-40B4-BE49-F238E27FC236}">
                <a16:creationId xmlns:a16="http://schemas.microsoft.com/office/drawing/2014/main" id="{2C358E3F-975D-B991-3C91-231E1C3495DB}"/>
              </a:ext>
            </a:extLst>
          </p:cNvPr>
          <p:cNvPicPr>
            <a:picLocks noChangeAspect="1"/>
          </p:cNvPicPr>
          <p:nvPr/>
        </p:nvPicPr>
        <p:blipFill>
          <a:blip r:embed="rId3"/>
          <a:stretch>
            <a:fillRect/>
          </a:stretch>
        </p:blipFill>
        <p:spPr>
          <a:xfrm>
            <a:off x="425885" y="1826565"/>
            <a:ext cx="11467578" cy="3204870"/>
          </a:xfrm>
          <a:prstGeom prst="rect">
            <a:avLst/>
          </a:prstGeom>
        </p:spPr>
      </p:pic>
      <p:sp>
        <p:nvSpPr>
          <p:cNvPr id="8" name="TextBox 7">
            <a:extLst>
              <a:ext uri="{FF2B5EF4-FFF2-40B4-BE49-F238E27FC236}">
                <a16:creationId xmlns:a16="http://schemas.microsoft.com/office/drawing/2014/main" id="{A98BE6B0-1098-5621-29DF-BFE7E0B75C04}"/>
              </a:ext>
            </a:extLst>
          </p:cNvPr>
          <p:cNvSpPr txBox="1"/>
          <p:nvPr/>
        </p:nvSpPr>
        <p:spPr>
          <a:xfrm>
            <a:off x="622570" y="1076528"/>
            <a:ext cx="1073933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Summary of the Major Kingdoms identified in Scripture</a:t>
            </a:r>
          </a:p>
        </p:txBody>
      </p:sp>
    </p:spTree>
    <p:extLst>
      <p:ext uri="{BB962C8B-B14F-4D97-AF65-F5344CB8AC3E}">
        <p14:creationId xmlns:p14="http://schemas.microsoft.com/office/powerpoint/2010/main" val="4169114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0090" y="5583454"/>
            <a:ext cx="11644370" cy="1631216"/>
          </a:xfrm>
          <a:prstGeom prst="rect">
            <a:avLst/>
          </a:prstGeom>
          <a:noFill/>
        </p:spPr>
        <p:txBody>
          <a:bodyPr wrap="square" rtlCol="0">
            <a:spAutoFit/>
          </a:bodyPr>
          <a:lstStyle/>
          <a:p>
            <a:pPr marL="571500"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There are a number of verses revealing the sons and children of God</a:t>
            </a:r>
          </a:p>
          <a:p>
            <a:pPr marL="571500"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However, there are only two verses that reveal when and how we become the children of God</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pic>
        <p:nvPicPr>
          <p:cNvPr id="5" name="Picture 4">
            <a:extLst>
              <a:ext uri="{FF2B5EF4-FFF2-40B4-BE49-F238E27FC236}">
                <a16:creationId xmlns:a16="http://schemas.microsoft.com/office/drawing/2014/main" id="{710AEB78-C065-774E-A9FF-081AC9C3FE3D}"/>
              </a:ext>
            </a:extLst>
          </p:cNvPr>
          <p:cNvPicPr>
            <a:picLocks noChangeAspect="1"/>
          </p:cNvPicPr>
          <p:nvPr/>
        </p:nvPicPr>
        <p:blipFill>
          <a:blip r:embed="rId3"/>
          <a:stretch>
            <a:fillRect/>
          </a:stretch>
        </p:blipFill>
        <p:spPr>
          <a:xfrm>
            <a:off x="2527972" y="872564"/>
            <a:ext cx="5450616" cy="4601883"/>
          </a:xfrm>
          <a:prstGeom prst="rect">
            <a:avLst/>
          </a:prstGeom>
        </p:spPr>
      </p:pic>
    </p:spTree>
    <p:extLst>
      <p:ext uri="{BB962C8B-B14F-4D97-AF65-F5344CB8AC3E}">
        <p14:creationId xmlns:p14="http://schemas.microsoft.com/office/powerpoint/2010/main" val="2143084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Over the course of human history, we witness through scripture major milestones in God’s Plan of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Salvation</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promised blessings given to Abraham prophesying that through His seed or descendant all nations would be blessed – that promised blessing being Christ.  Galatians 3:16</a:t>
            </a:r>
          </a:p>
          <a:p>
            <a:pPr marL="342900" marR="0" indent="-342900">
              <a:spcBef>
                <a:spcPts val="0"/>
              </a:spcBef>
              <a:spcAft>
                <a:spcPts val="0"/>
              </a:spcAft>
              <a:buFont typeface="+mj-lt"/>
              <a:buAutoNum type="arabicPeriod"/>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Abraham – Isaac – Jacob (Israel) – Law of Moses - Kingdom of Israel – Christ – Kingdom of Christ</a:t>
            </a:r>
          </a:p>
          <a:p>
            <a:pPr marL="342900" marR="0" indent="-342900">
              <a:spcBef>
                <a:spcPts val="0"/>
              </a:spcBef>
              <a:spcAft>
                <a:spcPts val="0"/>
              </a:spcAft>
              <a:buFont typeface="+mj-lt"/>
              <a:buAutoNum type="arabicPeriod"/>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Associated with the Old Testament or Old Law which served as a tutor to lead us to Christ were all the prophecies.  </a:t>
            </a:r>
          </a:p>
          <a:p>
            <a:pPr marL="342900" marR="0" indent="-342900">
              <a:spcBef>
                <a:spcPts val="0"/>
              </a:spcBef>
              <a:spcAft>
                <a:spcPts val="0"/>
              </a:spcAft>
              <a:buFont typeface="+mj-lt"/>
              <a:buAutoNum type="arabicPeriod"/>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Most prophecies revealed the coming Messiah but many revealed the coming eternal kingdom of God or heaven.  </a:t>
            </a:r>
          </a:p>
          <a:p>
            <a:pPr marL="342900" marR="0" indent="-342900">
              <a:spcBef>
                <a:spcPts val="0"/>
              </a:spcBef>
              <a:spcAft>
                <a:spcPts val="0"/>
              </a:spcAft>
              <a:buFont typeface="+mj-lt"/>
              <a:buAutoNum type="arabicPeriod"/>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Two significant promises are in Daniel and 2 Samuel 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979480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893647"/>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 Samuel 7:12-17  "When your days are complete and you lie down with your fathers,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I will raise up your descendant after you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who will come forth from you, and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I will establish his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kingdom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He shall build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house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for My name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I will establish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throne of his kingdom forever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 will be a father to him and he will be a son to Me;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"Your house and your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kingdom</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shall endure before Me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foreve</a:t>
            </a:r>
            <a:r>
              <a:rPr lang="en-US"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your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throne</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shall be established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forever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accordance with all these words and all this vision, so Nathan spoke to David.</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This is the prophecy and covenant with David that spoke of the coming Messiah.  Thus, Jesus bore three titles: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Son of God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Matthew 27:54 – because He was conceived by the Holy Spirit with out a physical father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Son of Man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Matthew 9:6 – Because He was born of a woman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Son of David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Matthew 1:1; 9:27 - the prophesied King as spoken of in 2 Samuel 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5351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478423"/>
          </a:xfrm>
          <a:prstGeom prst="rect">
            <a:avLst/>
          </a:prstGeom>
          <a:noFill/>
        </p:spPr>
        <p:txBody>
          <a:bodyPr wrap="square" rtlCol="0">
            <a:spAutoFit/>
          </a:bodyPr>
          <a:lstStyle/>
          <a:p>
            <a:pPr marL="22860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Daniel 2:44  "In the days of those kings (Babylon-Persia-Greece-Rome) the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God of heaven will set up a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which will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never be destroyed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kingdom will not be left for another people; it will crush and put an end to all these kingdoms, but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it will itself endure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forever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Daniel 7:13-14  "I kept looking in the night visions, And behold, with the clouds of heaven One like a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Son of Man</a:t>
            </a:r>
            <a:r>
              <a:rPr lang="en-US" sz="2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was coming, And He came up to the Ancient of Days And was presented before Him. </a:t>
            </a:r>
            <a:r>
              <a:rPr lang="en-US" sz="2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to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Him was given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dominion</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 Glory and a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That all the peoples, nations and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men of every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language Might serve Him. His dominion is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an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everlasting</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 dominion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Which will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not pass away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His kingdom</a:t>
            </a:r>
            <a:r>
              <a:rPr lang="en-US" sz="2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is one Which will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not be destroyed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311076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878532"/>
          </a:xfrm>
          <a:prstGeom prst="rect">
            <a:avLst/>
          </a:prstGeom>
          <a:noFill/>
        </p:spPr>
        <p:txBody>
          <a:bodyPr wrap="square" rtlCol="0">
            <a:spAutoFit/>
          </a:bodyPr>
          <a:lstStyle/>
          <a:p>
            <a:pPr marL="228600" marR="0" algn="ctr">
              <a:spcBef>
                <a:spcPts val="0"/>
              </a:spcBef>
              <a:spcAft>
                <a:spcPts val="0"/>
              </a:spcAft>
            </a:pPr>
            <a:r>
              <a:rPr lang="en-US" sz="8800" dirty="0">
                <a:effectLst/>
                <a:latin typeface="Times New Roman" panose="02020603050405020304" pitchFamily="18" charset="0"/>
                <a:ea typeface="Calibri" panose="020F0502020204030204" pitchFamily="34" charset="0"/>
                <a:cs typeface="Times New Roman" panose="02020603050405020304" pitchFamily="18" charset="0"/>
              </a:rPr>
              <a:t>New Covenant</a:t>
            </a:r>
          </a:p>
          <a:p>
            <a:pPr marL="228600" marR="0" algn="ctr">
              <a:spcBef>
                <a:spcPts val="0"/>
              </a:spcBef>
              <a:spcAft>
                <a:spcPts val="0"/>
              </a:spcAft>
            </a:pPr>
            <a:r>
              <a:rPr lang="en-US" sz="8800" dirty="0" err="1">
                <a:effectLst/>
                <a:latin typeface="Times New Roman" panose="02020603050405020304" pitchFamily="18" charset="0"/>
                <a:ea typeface="Calibri" panose="020F0502020204030204" pitchFamily="34" charset="0"/>
                <a:cs typeface="Times New Roman" panose="02020603050405020304" pitchFamily="18" charset="0"/>
              </a:rPr>
              <a:t>Chruch</a:t>
            </a:r>
            <a:r>
              <a:rPr lang="en-US" sz="8800" dirty="0">
                <a:effectLst/>
                <a:latin typeface="Times New Roman" panose="02020603050405020304" pitchFamily="18" charset="0"/>
                <a:ea typeface="Calibri" panose="020F0502020204030204" pitchFamily="34" charset="0"/>
                <a:cs typeface="Times New Roman" panose="02020603050405020304" pitchFamily="18" charset="0"/>
              </a:rPr>
              <a:t> of Christ </a:t>
            </a:r>
          </a:p>
          <a:p>
            <a:pPr marL="228600" marR="0" algn="ctr">
              <a:spcBef>
                <a:spcPts val="0"/>
              </a:spcBef>
              <a:spcAft>
                <a:spcPts val="0"/>
              </a:spcAft>
            </a:pPr>
            <a:r>
              <a:rPr lang="en-US" sz="8800" dirty="0">
                <a:latin typeface="Times New Roman" panose="02020603050405020304" pitchFamily="18" charset="0"/>
                <a:ea typeface="Calibri" panose="020F0502020204030204" pitchFamily="34" charset="0"/>
                <a:cs typeface="Times New Roman" panose="02020603050405020304" pitchFamily="18" charset="0"/>
              </a:rPr>
              <a:t>and</a:t>
            </a:r>
          </a:p>
          <a:p>
            <a:pPr marL="228600" marR="0" algn="ctr">
              <a:spcBef>
                <a:spcPts val="0"/>
              </a:spcBef>
              <a:spcAft>
                <a:spcPts val="0"/>
              </a:spcAft>
            </a:pPr>
            <a:r>
              <a:rPr lang="en-US" sz="8800" dirty="0">
                <a:effectLst/>
                <a:latin typeface="Times New Roman" panose="02020603050405020304" pitchFamily="18" charset="0"/>
                <a:ea typeface="Calibri" panose="020F0502020204030204" pitchFamily="34" charset="0"/>
                <a:cs typeface="Times New Roman" panose="02020603050405020304" pitchFamily="18" charset="0"/>
              </a:rPr>
              <a:t> Kingdom of Christ</a:t>
            </a:r>
          </a:p>
          <a:p>
            <a:pPr marL="342900" marR="0" lvl="0" indent="-342900">
              <a:spcBef>
                <a:spcPts val="0"/>
              </a:spcBef>
              <a:spcAft>
                <a:spcPts val="0"/>
              </a:spcAft>
              <a:buFont typeface="Symbol" panose="05050102010706020507" pitchFamily="18" charset="2"/>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01816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93866"/>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When Jesus came into the world to save men, the repeated refrain was the prophesied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kingdom of heaven</a:t>
            </a:r>
            <a:endParaRPr lang="en-US" sz="28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cs typeface="Times New Roman" panose="02020603050405020304" pitchFamily="18" charset="0"/>
              </a:rPr>
              <a:t>With one exception, 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ospel accounts refer exclusively to the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kingdom of God or the Kingdom of Heaven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term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church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is only mentioned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twice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in the four gospel accounts – really only once.</a:t>
            </a:r>
          </a:p>
          <a:p>
            <a:pPr marL="0"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But….the post-Pentecost use of the term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church - body - body of Christ explodes</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remaining 23 books continue to mention the kingdom but not nearly as often as it references the church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340426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7D0EF1-C93B-DC48-9663-F6F58A593021}"/>
              </a:ext>
            </a:extLst>
          </p:cNvPr>
          <p:cNvSpPr txBox="1"/>
          <p:nvPr/>
        </p:nvSpPr>
        <p:spPr>
          <a:xfrm>
            <a:off x="1359074" y="14376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 Kingdom of Christ</a:t>
            </a:r>
          </a:p>
        </p:txBody>
      </p:sp>
      <p:pic>
        <p:nvPicPr>
          <p:cNvPr id="4" name="Picture 3">
            <a:extLst>
              <a:ext uri="{FF2B5EF4-FFF2-40B4-BE49-F238E27FC236}">
                <a16:creationId xmlns:a16="http://schemas.microsoft.com/office/drawing/2014/main" id="{F338EF6A-3885-BFC5-F571-F9427F315BF8}"/>
              </a:ext>
            </a:extLst>
          </p:cNvPr>
          <p:cNvPicPr>
            <a:picLocks noChangeAspect="1"/>
          </p:cNvPicPr>
          <p:nvPr/>
        </p:nvPicPr>
        <p:blipFill>
          <a:blip r:embed="rId3"/>
          <a:stretch>
            <a:fillRect/>
          </a:stretch>
        </p:blipFill>
        <p:spPr>
          <a:xfrm>
            <a:off x="1683590" y="1031314"/>
            <a:ext cx="8239125" cy="3086100"/>
          </a:xfrm>
          <a:prstGeom prst="rect">
            <a:avLst/>
          </a:prstGeom>
        </p:spPr>
      </p:pic>
      <p:sp>
        <p:nvSpPr>
          <p:cNvPr id="5" name="TextBox 4">
            <a:extLst>
              <a:ext uri="{FF2B5EF4-FFF2-40B4-BE49-F238E27FC236}">
                <a16:creationId xmlns:a16="http://schemas.microsoft.com/office/drawing/2014/main" id="{062FA529-03D5-5CCA-BE29-E33289C5FC01}"/>
              </a:ext>
            </a:extLst>
          </p:cNvPr>
          <p:cNvSpPr txBox="1"/>
          <p:nvPr/>
        </p:nvSpPr>
        <p:spPr>
          <a:xfrm>
            <a:off x="537882" y="4894729"/>
            <a:ext cx="10847294"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Never do the scriptures state or suggest the church and kingdom are two different institutions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However, there are many verses that indicated they are the same</a:t>
            </a:r>
          </a:p>
        </p:txBody>
      </p:sp>
    </p:spTree>
    <p:extLst>
      <p:ext uri="{BB962C8B-B14F-4D97-AF65-F5344CB8AC3E}">
        <p14:creationId xmlns:p14="http://schemas.microsoft.com/office/powerpoint/2010/main" val="50007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078313"/>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Only Revelation of the church in the gospel accounts is made in reference to the Kingdom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Matthew 16:17-19 And Jesus said to him, "Blessed are you, Simon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Barjona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because flesh and blood did not reveal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this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to you, but My Father who is in heaven.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 also say to you that you are Peter, and upon this rock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I will build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My church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the gates of Hades will not overpower it.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 will give you the keys of the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kingdom of heaven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whatever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you bind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on earth shall have been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bound in heaven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whatever you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loose on earth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shall have been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loosed in heaven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Here, the juxtaposition of the church and the kingdom in the same statement indicates they are synonymous with each other, i.e., they are one and the same.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951382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The key to understanding the relationship between the church and the kingdom is the reference to the “keys of the kingdom”.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Keys  are of course the means of gaining and denying entrance</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In this instance, the keys here refer to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gaining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or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denying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access to the kingdom of heaven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It is almost universally understood that the keys mentioned by Jesus is a metaphorical reference to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God’s Word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granting entrance into the kingdom or denial of entrance</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There are many scriptural examples confirming this conclusion of which we covered them all</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588546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370975"/>
          </a:xfrm>
          <a:prstGeom prst="rect">
            <a:avLst/>
          </a:prstGeom>
          <a:noFill/>
        </p:spPr>
        <p:txBody>
          <a:bodyPr wrap="square" rtlCol="0">
            <a:spAutoFit/>
          </a:bodyPr>
          <a:lstStyle/>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2 Peter 1:5-11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Now for this very reason also, applying all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diligence, in your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faith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supply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moral excellence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moral excellence,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knowledge</a:t>
            </a:r>
            <a:r>
              <a:rPr lang="en-US" sz="2400"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knowledge,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self-control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self-control,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perseverance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perseverance,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godliness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godliness,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brotherly kindness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brotherly kindness,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love</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he who lacks these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qualities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is blind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short-sighted, having forgotten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his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purification from his former sins</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baptism).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Therefore, brethren, be all the more diligent to make certain about His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calling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(gospel – 2 Thessalonians 2:14)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choosing you</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salvation in Christ - 2 Thessalonians 2:13); for as long as you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practice these things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you will never stumble;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in this way the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entrance</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into the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eternal kingdom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of our Lord and Savior Jesus Christ</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will be abundantly supplied to you.</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685800" marR="0" indent="-4572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Note:  Peter is writing to the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saints in Christ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those already sanctified through baptism</a:t>
            </a:r>
          </a:p>
          <a:p>
            <a:pPr marL="685800" marR="0" indent="-4572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Note vs 11 -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Kingd</a:t>
            </a:r>
            <a:r>
              <a:rPr lang="en-US" sz="2400" b="1" dirty="0">
                <a:latin typeface="Times New Roman" panose="02020603050405020304" pitchFamily="18" charset="0"/>
                <a:ea typeface="Calibri" panose="020F0502020204030204" pitchFamily="34" charset="0"/>
                <a:cs typeface="Times New Roman" panose="02020603050405020304" pitchFamily="18" charset="0"/>
              </a:rPr>
              <a:t>om of Christ (Church of Christ – Romans 16:16)</a:t>
            </a:r>
          </a:p>
          <a:p>
            <a:pPr marL="685800" marR="0" indent="-4572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Practice of </a:t>
            </a:r>
            <a:r>
              <a:rPr lang="en-US" sz="2400" dirty="0">
                <a:latin typeface="Times New Roman" panose="02020603050405020304" pitchFamily="18" charset="0"/>
                <a:ea typeface="Calibri" panose="020F0502020204030204" pitchFamily="34" charset="0"/>
                <a:cs typeface="Times New Roman" panose="02020603050405020304" pitchFamily="18" charset="0"/>
              </a:rPr>
              <a:t>obedience (holiness and love) assures us entrance into the Kingdom</a:t>
            </a: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Matthew 7:21 </a:t>
            </a:r>
            <a:r>
              <a:rPr lang="en-US" sz="2400" dirty="0">
                <a:latin typeface="Times New Roman" panose="02020603050405020304" pitchFamily="18" charset="0"/>
                <a:cs typeface="Times New Roman" panose="02020603050405020304" pitchFamily="18" charset="0"/>
              </a:rPr>
              <a:t> "Not everyone who says to Me, 'Lord, Lord,' will </a:t>
            </a:r>
            <a:r>
              <a:rPr lang="en-US" sz="2400" b="1" u="sng" dirty="0">
                <a:highlight>
                  <a:srgbClr val="00FF00"/>
                </a:highlight>
                <a:latin typeface="Times New Roman" panose="02020603050405020304" pitchFamily="18" charset="0"/>
                <a:cs typeface="Times New Roman" panose="02020603050405020304" pitchFamily="18" charset="0"/>
              </a:rPr>
              <a:t>enter</a:t>
            </a:r>
            <a:r>
              <a:rPr lang="en-US" sz="2400" dirty="0">
                <a:latin typeface="Times New Roman" panose="02020603050405020304" pitchFamily="18" charset="0"/>
                <a:cs typeface="Times New Roman" panose="02020603050405020304" pitchFamily="18" charset="0"/>
              </a:rPr>
              <a:t> the </a:t>
            </a:r>
            <a:r>
              <a:rPr lang="en-US" sz="2400" b="1" u="sng" dirty="0">
                <a:highlight>
                  <a:srgbClr val="00FF00"/>
                </a:highlight>
                <a:latin typeface="Times New Roman" panose="02020603050405020304" pitchFamily="18" charset="0"/>
                <a:cs typeface="Times New Roman" panose="02020603050405020304" pitchFamily="18" charset="0"/>
              </a:rPr>
              <a:t>kingdom of heaven</a:t>
            </a:r>
            <a:r>
              <a:rPr lang="en-US" sz="2400" dirty="0">
                <a:latin typeface="Times New Roman" panose="02020603050405020304" pitchFamily="18" charset="0"/>
                <a:cs typeface="Times New Roman" panose="02020603050405020304" pitchFamily="18" charset="0"/>
              </a:rPr>
              <a:t>, but </a:t>
            </a:r>
            <a:r>
              <a:rPr lang="en-US" sz="2400" b="1" u="sng" dirty="0">
                <a:highlight>
                  <a:srgbClr val="FFFF00"/>
                </a:highlight>
                <a:latin typeface="Times New Roman" panose="02020603050405020304" pitchFamily="18" charset="0"/>
                <a:cs typeface="Times New Roman" panose="02020603050405020304" pitchFamily="18" charset="0"/>
              </a:rPr>
              <a:t>he who does the will of My Father </a:t>
            </a:r>
            <a:r>
              <a:rPr lang="en-US" sz="2400" dirty="0">
                <a:latin typeface="Times New Roman" panose="02020603050405020304" pitchFamily="18" charset="0"/>
                <a:cs typeface="Times New Roman" panose="02020603050405020304" pitchFamily="18" charset="0"/>
              </a:rPr>
              <a:t>who is in heaven </a:t>
            </a:r>
            <a:r>
              <a:rPr lang="en-US" sz="2400" i="1" dirty="0">
                <a:latin typeface="Times New Roman" panose="02020603050405020304" pitchFamily="18" charset="0"/>
                <a:cs typeface="Times New Roman" panose="02020603050405020304" pitchFamily="18" charset="0"/>
              </a:rPr>
              <a:t>will enter.</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090493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524315"/>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second time the term “church” is used in the New Testament gospel accounts is at Matthew 18:17 in reference to discipline of an erring brother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Matthew 18:15-16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If your brother sins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go and show him his fault in private; if he listens to you, you have won your brother.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"But if he does not listen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to you,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take one or two more with you, so that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BY THE MOUTH OF TWO OR</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THREE WITNESSES EVERY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FACT MAY BE CONFIRMED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Matthew 18:17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"If he refuses to listen to them, tell it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 the church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if he refuses to listen even to the church, let him be to you as a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Gentile and a tax collector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137130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053289"/>
            <a:ext cx="11644370" cy="3970318"/>
          </a:xfrm>
          <a:prstGeom prst="rect">
            <a:avLst/>
          </a:prstGeom>
          <a:noFill/>
        </p:spPr>
        <p:txBody>
          <a:bodyPr wrap="square" rtlCol="0">
            <a:spAutoFit/>
          </a:bodyPr>
          <a:lstStyle/>
          <a:p>
            <a:pPr marL="228600"/>
            <a:r>
              <a:rPr lang="en-US" sz="2800" b="1" dirty="0">
                <a:latin typeface="Times New Roman" panose="02020603050405020304" pitchFamily="18" charset="0"/>
                <a:cs typeface="Times New Roman" panose="02020603050405020304" pitchFamily="18" charset="0"/>
              </a:rPr>
              <a:t>Galatians 3:26-29</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For you are all </a:t>
            </a:r>
            <a:r>
              <a:rPr lang="en-US" sz="2800" b="1" u="sng" dirty="0">
                <a:highlight>
                  <a:srgbClr val="FFFF00"/>
                </a:highlight>
                <a:latin typeface="Times New Roman" panose="02020603050405020304" pitchFamily="18" charset="0"/>
                <a:cs typeface="Times New Roman" panose="02020603050405020304" pitchFamily="18" charset="0"/>
              </a:rPr>
              <a:t>sons of God </a:t>
            </a:r>
            <a:r>
              <a:rPr lang="en-US" sz="2800" dirty="0">
                <a:latin typeface="Times New Roman" panose="02020603050405020304" pitchFamily="18" charset="0"/>
                <a:cs typeface="Times New Roman" panose="02020603050405020304" pitchFamily="18" charset="0"/>
              </a:rPr>
              <a:t>through faith in Christ Jesus. </a:t>
            </a:r>
            <a:br>
              <a:rPr lang="en-US" sz="2800" dirty="0">
                <a:latin typeface="Times New Roman" panose="02020603050405020304" pitchFamily="18" charset="0"/>
                <a:cs typeface="Times New Roman" panose="02020603050405020304" pitchFamily="18" charset="0"/>
              </a:rPr>
            </a:br>
            <a:r>
              <a:rPr lang="en-US" sz="2800" baseline="30000" dirty="0">
                <a:latin typeface="Times New Roman" panose="02020603050405020304" pitchFamily="18" charset="0"/>
                <a:cs typeface="Times New Roman" panose="02020603050405020304" pitchFamily="18" charset="0"/>
              </a:rPr>
              <a:t>27 </a:t>
            </a:r>
            <a:r>
              <a:rPr lang="en-US" sz="2800" dirty="0">
                <a:latin typeface="Times New Roman" panose="02020603050405020304" pitchFamily="18" charset="0"/>
                <a:cs typeface="Times New Roman" panose="02020603050405020304" pitchFamily="18" charset="0"/>
              </a:rPr>
              <a:t> For all of you who were </a:t>
            </a:r>
            <a:r>
              <a:rPr lang="en-US" sz="2800" b="1" u="sng" dirty="0">
                <a:highlight>
                  <a:srgbClr val="FFFF00"/>
                </a:highlight>
                <a:latin typeface="Times New Roman" panose="02020603050405020304" pitchFamily="18" charset="0"/>
                <a:cs typeface="Times New Roman" panose="02020603050405020304" pitchFamily="18" charset="0"/>
              </a:rPr>
              <a:t>baptized into Christ </a:t>
            </a:r>
            <a:r>
              <a:rPr lang="en-US" sz="2800" dirty="0">
                <a:latin typeface="Times New Roman" panose="02020603050405020304" pitchFamily="18" charset="0"/>
                <a:cs typeface="Times New Roman" panose="02020603050405020304" pitchFamily="18" charset="0"/>
              </a:rPr>
              <a:t>have clothed yourselves with Christ. </a:t>
            </a:r>
            <a:r>
              <a:rPr lang="en-US" sz="2800" baseline="30000" dirty="0">
                <a:latin typeface="Times New Roman" panose="02020603050405020304" pitchFamily="18" charset="0"/>
                <a:cs typeface="Times New Roman" panose="02020603050405020304" pitchFamily="18" charset="0"/>
              </a:rPr>
              <a:t>28 </a:t>
            </a:r>
            <a:r>
              <a:rPr lang="en-US" sz="2800" dirty="0">
                <a:latin typeface="Times New Roman" panose="02020603050405020304" pitchFamily="18" charset="0"/>
                <a:cs typeface="Times New Roman" panose="02020603050405020304" pitchFamily="18" charset="0"/>
              </a:rPr>
              <a:t> … for you are all one </a:t>
            </a:r>
            <a:r>
              <a:rPr lang="en-US" sz="2800" b="1" u="sng" dirty="0">
                <a:highlight>
                  <a:srgbClr val="FFFF00"/>
                </a:highlight>
                <a:latin typeface="Times New Roman" panose="02020603050405020304" pitchFamily="18" charset="0"/>
                <a:cs typeface="Times New Roman" panose="02020603050405020304" pitchFamily="18" charset="0"/>
              </a:rPr>
              <a:t>in Christ Jesus</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29 </a:t>
            </a:r>
            <a:r>
              <a:rPr lang="en-US" sz="2800" dirty="0">
                <a:latin typeface="Times New Roman" panose="02020603050405020304" pitchFamily="18" charset="0"/>
                <a:cs typeface="Times New Roman" panose="02020603050405020304" pitchFamily="18" charset="0"/>
              </a:rPr>
              <a:t> And if you belong to Christ, then you are </a:t>
            </a:r>
            <a:r>
              <a:rPr lang="en-US" sz="2800" b="1" u="sng" dirty="0">
                <a:highlight>
                  <a:srgbClr val="FFFF00"/>
                </a:highlight>
                <a:latin typeface="Times New Roman" panose="02020603050405020304" pitchFamily="18" charset="0"/>
                <a:cs typeface="Times New Roman" panose="02020603050405020304" pitchFamily="18" charset="0"/>
              </a:rPr>
              <a:t>Abraham's descendants</a:t>
            </a:r>
            <a:r>
              <a:rPr lang="en-US" sz="2800" dirty="0">
                <a:latin typeface="Times New Roman" panose="02020603050405020304" pitchFamily="18" charset="0"/>
                <a:cs typeface="Times New Roman" panose="02020603050405020304" pitchFamily="18" charset="0"/>
              </a:rPr>
              <a:t>, heirs according </a:t>
            </a:r>
            <a:r>
              <a:rPr lang="en-US" sz="2800" b="1" u="sng" dirty="0">
                <a:highlight>
                  <a:srgbClr val="FFFF00"/>
                </a:highlight>
                <a:latin typeface="Times New Roman" panose="02020603050405020304" pitchFamily="18" charset="0"/>
                <a:cs typeface="Times New Roman" panose="02020603050405020304" pitchFamily="18" charset="0"/>
              </a:rPr>
              <a:t>to promise</a:t>
            </a:r>
            <a:r>
              <a:rPr lang="en-US" sz="2800" dirty="0">
                <a:latin typeface="Times New Roman" panose="02020603050405020304" pitchFamily="18" charset="0"/>
                <a:cs typeface="Times New Roman" panose="02020603050405020304" pitchFamily="18" charset="0"/>
              </a:rPr>
              <a:t>. </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800" b="1" dirty="0">
                <a:latin typeface="Times New Roman" panose="02020603050405020304" pitchFamily="18" charset="0"/>
                <a:cs typeface="Times New Roman" panose="02020603050405020304" pitchFamily="18" charset="0"/>
              </a:rPr>
              <a:t>Ephesians 1:4-5</a:t>
            </a:r>
            <a:r>
              <a:rPr lang="en-US" sz="2800" dirty="0">
                <a:latin typeface="Times New Roman" panose="02020603050405020304" pitchFamily="18" charset="0"/>
                <a:cs typeface="Times New Roman" panose="02020603050405020304" pitchFamily="18" charset="0"/>
              </a:rPr>
              <a:t> </a:t>
            </a:r>
            <a:r>
              <a:rPr lang="en-US" sz="2800" b="1" u="sng" dirty="0">
                <a:highlight>
                  <a:srgbClr val="FFFF00"/>
                </a:highlight>
                <a:latin typeface="Times New Roman" panose="02020603050405020304" pitchFamily="18" charset="0"/>
                <a:cs typeface="Times New Roman" panose="02020603050405020304" pitchFamily="18" charset="0"/>
              </a:rPr>
              <a:t>just as </a:t>
            </a:r>
            <a:r>
              <a:rPr lang="en-US" sz="2800" dirty="0">
                <a:latin typeface="Times New Roman" panose="02020603050405020304" pitchFamily="18" charset="0"/>
                <a:cs typeface="Times New Roman" panose="02020603050405020304" pitchFamily="18" charset="0"/>
              </a:rPr>
              <a:t>He chose us </a:t>
            </a:r>
            <a:r>
              <a:rPr lang="en-US" sz="2800" b="1" u="sng" dirty="0">
                <a:highlight>
                  <a:srgbClr val="FFFF00"/>
                </a:highlight>
                <a:latin typeface="Times New Roman" panose="02020603050405020304" pitchFamily="18" charset="0"/>
                <a:cs typeface="Times New Roman" panose="02020603050405020304" pitchFamily="18" charset="0"/>
              </a:rPr>
              <a:t>in Him </a:t>
            </a:r>
            <a:r>
              <a:rPr lang="en-US" sz="2800" dirty="0">
                <a:latin typeface="Times New Roman" panose="02020603050405020304" pitchFamily="18" charset="0"/>
                <a:cs typeface="Times New Roman" panose="02020603050405020304" pitchFamily="18" charset="0"/>
              </a:rPr>
              <a:t>before the foundation of the world, that we would be holy and blameless before Him. In love </a:t>
            </a:r>
            <a:r>
              <a:rPr lang="en-US" sz="2800" baseline="30000" dirty="0">
                <a:latin typeface="Times New Roman" panose="02020603050405020304" pitchFamily="18" charset="0"/>
                <a:cs typeface="Times New Roman" panose="02020603050405020304" pitchFamily="18" charset="0"/>
              </a:rPr>
              <a:t>5 </a:t>
            </a:r>
            <a:r>
              <a:rPr lang="en-US" sz="2800" dirty="0">
                <a:latin typeface="Times New Roman" panose="02020603050405020304" pitchFamily="18" charset="0"/>
                <a:cs typeface="Times New Roman" panose="02020603050405020304" pitchFamily="18" charset="0"/>
              </a:rPr>
              <a:t> </a:t>
            </a:r>
            <a:r>
              <a:rPr lang="en-US" sz="2800" b="1" u="sng" dirty="0">
                <a:highlight>
                  <a:srgbClr val="FFFF00"/>
                </a:highlight>
                <a:latin typeface="Times New Roman" panose="02020603050405020304" pitchFamily="18" charset="0"/>
                <a:cs typeface="Times New Roman" panose="02020603050405020304" pitchFamily="18" charset="0"/>
              </a:rPr>
              <a:t>He predestined us to adoption as sons </a:t>
            </a:r>
            <a:r>
              <a:rPr lang="en-US" sz="2800" dirty="0">
                <a:latin typeface="Times New Roman" panose="02020603050405020304" pitchFamily="18" charset="0"/>
                <a:cs typeface="Times New Roman" panose="02020603050405020304" pitchFamily="18" charset="0"/>
              </a:rPr>
              <a:t>through Jesus Christ to Himself, according to the kind intention of His will,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2185368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016758"/>
          </a:xfrm>
          <a:prstGeom prst="rect">
            <a:avLst/>
          </a:prstGeom>
          <a:noFill/>
        </p:spPr>
        <p:txBody>
          <a:bodyPr wrap="square" rtlCol="0">
            <a:spAutoFit/>
          </a:bodyPr>
          <a:lstStyle/>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In the Greek, the </a:t>
            </a:r>
            <a:r>
              <a:rPr lang="en-US" sz="3200" b="1" i="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ecclesia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means literally a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community assembly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of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citizens that had governing authority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3200" b="1" u="sng" dirty="0">
                <a:latin typeface="Times New Roman" panose="02020603050405020304" pitchFamily="18" charset="0"/>
                <a:ea typeface="Times New Roman" panose="02020603050405020304" pitchFamily="18" charset="0"/>
                <a:cs typeface="Times New Roman" panose="02020603050405020304" pitchFamily="18" charset="0"/>
              </a:rPr>
              <a:t>C</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hurch of Christ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was not established until the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Day of Pentecost </a:t>
            </a:r>
            <a:endParaRPr lang="en-US" sz="3200" b="1" u="sng" dirty="0">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85750" marR="0" indent="-285750">
              <a:spcBef>
                <a:spcPts val="0"/>
              </a:spcBef>
              <a:spcAft>
                <a:spcPts val="0"/>
              </a:spcAft>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Jesus cited discipline for the unrepentant sinner is to treat him as a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gentile or tax collector</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(i.e., separate him from the community)</a:t>
            </a:r>
          </a:p>
          <a:p>
            <a:pPr marL="285750" marR="0" indent="-285750">
              <a:spcBef>
                <a:spcPts val="0"/>
              </a:spcBef>
              <a:spcAft>
                <a:spcPts val="0"/>
              </a:spcAft>
              <a:buFont typeface="Arial" panose="020B0604020202020204" pitchFamily="34" charset="0"/>
              <a:buChar char="•"/>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ppears the term church or assembly refers more specifically to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Jewish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assembly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such as a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synagogue</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171852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893647"/>
          </a:xfrm>
          <a:prstGeom prst="rect">
            <a:avLst/>
          </a:prstGeom>
          <a:noFill/>
        </p:spPr>
        <p:txBody>
          <a:bodyPr wrap="square" rtlCol="0">
            <a:spAutoFit/>
          </a:bodyPr>
          <a:lstStyle/>
          <a:p>
            <a:pPr marL="0" marR="0" algn="ctr">
              <a:spcBef>
                <a:spcPts val="0"/>
              </a:spcBef>
              <a:spcAft>
                <a:spcPts val="0"/>
              </a:spcAft>
            </a:pP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Gospel Accounts always refer to the Church and the Kingdom in the Future Tense</a:t>
            </a:r>
          </a:p>
          <a:p>
            <a:pPr marL="0" marR="0" algn="ctr">
              <a:spcBef>
                <a:spcPts val="0"/>
              </a:spcBef>
              <a:spcAft>
                <a:spcPts val="0"/>
              </a:spcAft>
            </a:pPr>
            <a:r>
              <a:rPr lang="en-US" sz="7200" dirty="0">
                <a:latin typeface="Times New Roman" panose="02020603050405020304" pitchFamily="18" charset="0"/>
                <a:ea typeface="Calibri" panose="020F0502020204030204" pitchFamily="34" charset="0"/>
                <a:cs typeface="Times New Roman" panose="02020603050405020304" pitchFamily="18" charset="0"/>
              </a:rPr>
              <a:t>But…Near at Hand</a:t>
            </a:r>
            <a:endParaRPr lang="en-US" sz="72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74565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Church will be Built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Matthew 16:18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 also say to you that you are Peter, and upon this rock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will build My church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the gates of Hades will not overpower it.</a:t>
            </a:r>
          </a:p>
          <a:p>
            <a:pPr marL="0" marR="0">
              <a:spcBef>
                <a:spcPts val="0"/>
              </a:spcBef>
              <a:spcAft>
                <a:spcPts val="0"/>
              </a:spcAft>
            </a:pPr>
            <a:r>
              <a:rPr lang="en-US" sz="2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Kingdom preached before hand</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Matthew 3:2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"Repent, for the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kingdom of heaven</a:t>
            </a:r>
            <a:r>
              <a:rPr lang="en-US" sz="2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is at hand."</a:t>
            </a:r>
          </a:p>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Mark 1:14-15</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Now after John had been taken into custody, Jesus came into Galilee, preaching the gospel of God, </a:t>
            </a:r>
            <a:r>
              <a:rPr lang="en-US" sz="2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saying, "The time is fulfilled, and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 of God is at hand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repent and believe in the gospel</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270846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386090"/>
          </a:xfrm>
          <a:prstGeom prst="rect">
            <a:avLst/>
          </a:prstGeom>
          <a:noFill/>
        </p:spPr>
        <p:txBody>
          <a:bodyPr wrap="square" rtlCol="0">
            <a:spAutoFit/>
          </a:bodyPr>
          <a:lstStyle/>
          <a:p>
            <a:pPr marL="0" marR="0">
              <a:spcBef>
                <a:spcPts val="0"/>
              </a:spcBef>
              <a:spcAft>
                <a:spcPts val="0"/>
              </a:spcAft>
            </a:pP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People alive in time of Christ were to witness the coming of the Kingdom</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Mark 9:1</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And Jesus was saying to them, "Truly I say to you,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there are some of those who are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standing here</a:t>
            </a:r>
            <a:r>
              <a:rPr lang="en-US" sz="3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who will not taste death until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they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see the kingdom of God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after it has come with power</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Luke 9:27</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"But I say to you truthfully,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there are some of those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standing here</a:t>
            </a:r>
            <a:r>
              <a:rPr lang="en-US" sz="3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who will not taste death until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they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see the kingdom of God</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285750" marR="0" indent="-28575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884160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031873"/>
          </a:xfrm>
          <a:prstGeom prst="rect">
            <a:avLst/>
          </a:prstGeom>
          <a:noFill/>
        </p:spPr>
        <p:txBody>
          <a:bodyPr wrap="square" rtlCol="0">
            <a:spAutoFit/>
          </a:bodyPr>
          <a:lstStyle/>
          <a:p>
            <a:pPr marL="0" marR="0">
              <a:spcBef>
                <a:spcPts val="0"/>
              </a:spcBef>
              <a:spcAft>
                <a:spcPts val="0"/>
              </a:spcAft>
            </a:pP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Lord’s Supper</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latin typeface="Times New Roman" panose="02020603050405020304" pitchFamily="18" charset="0"/>
                <a:cs typeface="Times New Roman" panose="02020603050405020304" pitchFamily="18" charset="0"/>
              </a:rPr>
              <a:t>Luke 22:15-18</a:t>
            </a:r>
            <a:r>
              <a:rPr lang="en-US" sz="3200" baseline="30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And He said to them, "I have earnestly desired to eat this Passover with you before I suffer; </a:t>
            </a:r>
            <a:r>
              <a:rPr lang="en-US" sz="3200" baseline="30000" dirty="0">
                <a:latin typeface="Times New Roman" panose="02020603050405020304" pitchFamily="18" charset="0"/>
                <a:cs typeface="Times New Roman" panose="02020603050405020304" pitchFamily="18" charset="0"/>
              </a:rPr>
              <a:t>16 </a:t>
            </a:r>
            <a:r>
              <a:rPr lang="en-US" sz="3200" dirty="0">
                <a:latin typeface="Times New Roman" panose="02020603050405020304" pitchFamily="18" charset="0"/>
                <a:cs typeface="Times New Roman" panose="02020603050405020304" pitchFamily="18" charset="0"/>
              </a:rPr>
              <a:t> for I say to you, </a:t>
            </a:r>
            <a:r>
              <a:rPr lang="en-US" sz="3200" b="1" u="sng" dirty="0">
                <a:highlight>
                  <a:srgbClr val="FFFF00"/>
                </a:highlight>
                <a:latin typeface="Times New Roman" panose="02020603050405020304" pitchFamily="18" charset="0"/>
                <a:cs typeface="Times New Roman" panose="02020603050405020304" pitchFamily="18" charset="0"/>
              </a:rPr>
              <a:t>I shall never again eat it until it is fulfilled in the kingdom of God</a:t>
            </a:r>
            <a:r>
              <a:rPr lang="en-US" sz="3200" dirty="0">
                <a:latin typeface="Times New Roman" panose="02020603050405020304" pitchFamily="18" charset="0"/>
                <a:cs typeface="Times New Roman" panose="02020603050405020304" pitchFamily="18" charset="0"/>
              </a:rPr>
              <a:t>." </a:t>
            </a:r>
            <a:r>
              <a:rPr lang="en-US" sz="3200" baseline="30000" dirty="0">
                <a:latin typeface="Times New Roman" panose="02020603050405020304" pitchFamily="18" charset="0"/>
                <a:cs typeface="Times New Roman" panose="02020603050405020304" pitchFamily="18" charset="0"/>
              </a:rPr>
              <a:t>17 </a:t>
            </a:r>
            <a:r>
              <a:rPr lang="en-US" sz="3200" dirty="0">
                <a:latin typeface="Times New Roman" panose="02020603050405020304" pitchFamily="18" charset="0"/>
                <a:cs typeface="Times New Roman" panose="02020603050405020304" pitchFamily="18" charset="0"/>
              </a:rPr>
              <a:t> And when He had taken a cup </a:t>
            </a:r>
            <a:r>
              <a:rPr lang="en-US" sz="3200" i="1" dirty="0">
                <a:latin typeface="Times New Roman" panose="02020603050405020304" pitchFamily="18" charset="0"/>
                <a:cs typeface="Times New Roman" panose="02020603050405020304" pitchFamily="18" charset="0"/>
              </a:rPr>
              <a:t>and</a:t>
            </a:r>
            <a:r>
              <a:rPr lang="en-US" sz="3200" dirty="0">
                <a:latin typeface="Times New Roman" panose="02020603050405020304" pitchFamily="18" charset="0"/>
                <a:cs typeface="Times New Roman" panose="02020603050405020304" pitchFamily="18" charset="0"/>
              </a:rPr>
              <a:t> given thanks, He said, "Take this and share it among yourselves; </a:t>
            </a:r>
            <a:r>
              <a:rPr lang="en-US" sz="3200" baseline="30000" dirty="0">
                <a:latin typeface="Times New Roman" panose="02020603050405020304" pitchFamily="18" charset="0"/>
                <a:cs typeface="Times New Roman" panose="02020603050405020304" pitchFamily="18" charset="0"/>
              </a:rPr>
              <a:t>18 </a:t>
            </a:r>
            <a:r>
              <a:rPr lang="en-US" sz="3200" dirty="0">
                <a:latin typeface="Times New Roman" panose="02020603050405020304" pitchFamily="18" charset="0"/>
                <a:cs typeface="Times New Roman" panose="02020603050405020304" pitchFamily="18" charset="0"/>
              </a:rPr>
              <a:t> for I say to you, </a:t>
            </a:r>
            <a:r>
              <a:rPr lang="en-US" sz="3200" b="1" u="sng" dirty="0">
                <a:highlight>
                  <a:srgbClr val="FFFF00"/>
                </a:highlight>
                <a:latin typeface="Times New Roman" panose="02020603050405020304" pitchFamily="18" charset="0"/>
                <a:cs typeface="Times New Roman" panose="02020603050405020304" pitchFamily="18" charset="0"/>
              </a:rPr>
              <a:t>I will not drink of the fruit of the vine from now on until the kingdom of God comes</a:t>
            </a:r>
            <a:r>
              <a:rPr lang="en-US" sz="3200" dirty="0">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37843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826711"/>
            <a:ext cx="12031798" cy="3785652"/>
          </a:xfrm>
          <a:prstGeom prst="rect">
            <a:avLst/>
          </a:prstGeom>
          <a:noFill/>
        </p:spPr>
        <p:txBody>
          <a:bodyPr wrap="square" rtlCol="0">
            <a:spAutoFit/>
          </a:bodyPr>
          <a:lstStyle/>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cs typeface="Times New Roman" panose="02020603050405020304" pitchFamily="18" charset="0"/>
              </a:rPr>
              <a:t>At Pentecost &amp; Subsequent</a:t>
            </a:r>
          </a:p>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cs typeface="Times New Roman" panose="02020603050405020304" pitchFamily="18" charset="0"/>
              </a:rPr>
              <a:t>Kingdom is spoken of as in Existence</a:t>
            </a:r>
            <a:endParaRPr lang="en-US" sz="7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92006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0" marR="0">
              <a:spcBef>
                <a:spcPts val="0"/>
              </a:spcBef>
              <a:spcAft>
                <a:spcPts val="0"/>
              </a:spcAft>
            </a:pPr>
            <a:r>
              <a:rPr lang="en-US" sz="2400" b="1" u="sng" dirty="0">
                <a:latin typeface="Times New Roman" panose="02020603050405020304" pitchFamily="18" charset="0"/>
                <a:cs typeface="Times New Roman" panose="02020603050405020304" pitchFamily="18" charset="0"/>
              </a:rPr>
              <a:t>Church in Existence at Pentecost and Subsequent</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Colossians 1:24 … </a:t>
            </a:r>
            <a:r>
              <a:rPr lang="en-US" sz="2400" b="1" u="sng" dirty="0">
                <a:latin typeface="Times New Roman" panose="02020603050405020304" pitchFamily="18" charset="0"/>
                <a:cs typeface="Times New Roman" panose="02020603050405020304" pitchFamily="18" charset="0"/>
              </a:rPr>
              <a:t>His body</a:t>
            </a:r>
            <a:r>
              <a:rPr lang="en-US" sz="2400" dirty="0">
                <a:latin typeface="Times New Roman" panose="02020603050405020304" pitchFamily="18" charset="0"/>
                <a:cs typeface="Times New Roman" panose="02020603050405020304" pitchFamily="18" charset="0"/>
              </a:rPr>
              <a:t>, which is </a:t>
            </a:r>
            <a:r>
              <a:rPr lang="en-US" sz="2400" b="1" u="sng" dirty="0">
                <a:latin typeface="Times New Roman" panose="02020603050405020304" pitchFamily="18" charset="0"/>
                <a:cs typeface="Times New Roman" panose="02020603050405020304" pitchFamily="18" charset="0"/>
              </a:rPr>
              <a:t>the church</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Galatians 3:27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all of you who were </a:t>
            </a:r>
            <a:r>
              <a:rPr lang="en-US" sz="2400" b="1" u="sng" dirty="0">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a:t>
            </a:r>
            <a:r>
              <a:rPr lang="en-US" sz="2400" b="1" u="sng" dirty="0">
                <a:latin typeface="Times New Roman" panose="02020603050405020304" pitchFamily="18" charset="0"/>
                <a:cs typeface="Times New Roman" panose="02020603050405020304" pitchFamily="18" charset="0"/>
              </a:rPr>
              <a:t>put on Christ</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2:41 </a:t>
            </a:r>
            <a:r>
              <a:rPr lang="en-US" sz="2400" dirty="0">
                <a:latin typeface="Times New Roman" panose="02020603050405020304" pitchFamily="18" charset="0"/>
                <a:cs typeface="Times New Roman" panose="02020603050405020304" pitchFamily="18" charset="0"/>
              </a:rPr>
              <a:t>So then, those who had received his word were </a:t>
            </a:r>
            <a:r>
              <a:rPr lang="en-US" sz="2400" b="1" u="sng" dirty="0">
                <a:latin typeface="Times New Roman" panose="02020603050405020304" pitchFamily="18" charset="0"/>
                <a:cs typeface="Times New Roman" panose="02020603050405020304" pitchFamily="18" charset="0"/>
              </a:rPr>
              <a:t>baptized;</a:t>
            </a:r>
            <a:r>
              <a:rPr lang="en-US" sz="2400" dirty="0">
                <a:latin typeface="Times New Roman" panose="02020603050405020304" pitchFamily="18" charset="0"/>
                <a:cs typeface="Times New Roman" panose="02020603050405020304" pitchFamily="18" charset="0"/>
              </a:rPr>
              <a:t> and that day </a:t>
            </a:r>
            <a:r>
              <a:rPr lang="en-US" sz="2400" b="1" u="sng" dirty="0">
                <a:latin typeface="Times New Roman" panose="02020603050405020304" pitchFamily="18" charset="0"/>
                <a:cs typeface="Times New Roman" panose="02020603050405020304" pitchFamily="18" charset="0"/>
              </a:rPr>
              <a:t>there were added </a:t>
            </a:r>
            <a:r>
              <a:rPr lang="en-US" sz="2400" dirty="0">
                <a:latin typeface="Times New Roman" panose="02020603050405020304" pitchFamily="18" charset="0"/>
                <a:cs typeface="Times New Roman" panose="02020603050405020304" pitchFamily="18" charset="0"/>
              </a:rPr>
              <a:t>(to the church) about three thousand souls.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2:47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And the </a:t>
            </a:r>
            <a:r>
              <a:rPr lang="en-US" sz="2400" b="1" u="sng" dirty="0">
                <a:latin typeface="Times New Roman" panose="02020603050405020304" pitchFamily="18" charset="0"/>
                <a:cs typeface="Times New Roman" panose="02020603050405020304" pitchFamily="18" charset="0"/>
              </a:rPr>
              <a:t>Lord was adding </a:t>
            </a:r>
            <a:r>
              <a:rPr lang="en-US" sz="2400" dirty="0">
                <a:latin typeface="Times New Roman" panose="02020603050405020304" pitchFamily="18" charset="0"/>
                <a:cs typeface="Times New Roman" panose="02020603050405020304" pitchFamily="18" charset="0"/>
              </a:rPr>
              <a:t>to their number (in the church) day by day </a:t>
            </a:r>
            <a:r>
              <a:rPr lang="en-US" sz="2400" b="1" u="sng" dirty="0">
                <a:latin typeface="Times New Roman" panose="02020603050405020304" pitchFamily="18" charset="0"/>
                <a:cs typeface="Times New Roman" panose="02020603050405020304" pitchFamily="18" charset="0"/>
              </a:rPr>
              <a:t>those who were being saved</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1:30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by </a:t>
            </a:r>
            <a:r>
              <a:rPr lang="en-US" sz="2400" b="1" u="sng" dirty="0">
                <a:latin typeface="Times New Roman" panose="02020603050405020304" pitchFamily="18" charset="0"/>
                <a:cs typeface="Times New Roman" panose="02020603050405020304" pitchFamily="18" charset="0"/>
              </a:rPr>
              <a:t>His doing </a:t>
            </a:r>
            <a:r>
              <a:rPr lang="en-US" sz="2400" dirty="0">
                <a:latin typeface="Times New Roman" panose="02020603050405020304" pitchFamily="18" charset="0"/>
                <a:cs typeface="Times New Roman" panose="02020603050405020304" pitchFamily="18" charset="0"/>
              </a:rPr>
              <a:t>you are </a:t>
            </a:r>
            <a:r>
              <a:rPr lang="en-US" sz="2400" b="1" u="sng" dirty="0">
                <a:latin typeface="Times New Roman" panose="02020603050405020304" pitchFamily="18" charset="0"/>
                <a:cs typeface="Times New Roman" panose="02020603050405020304" pitchFamily="18" charset="0"/>
              </a:rPr>
              <a:t>in Christ Jesus</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12:18 </a:t>
            </a:r>
            <a:r>
              <a:rPr lang="en-US" sz="2400" dirty="0">
                <a:latin typeface="Times New Roman" panose="02020603050405020304" pitchFamily="18" charset="0"/>
                <a:cs typeface="Times New Roman" panose="02020603050405020304" pitchFamily="18" charset="0"/>
              </a:rPr>
              <a:t>But now </a:t>
            </a:r>
            <a:r>
              <a:rPr lang="en-US" sz="2400" b="1" u="sng" dirty="0">
                <a:latin typeface="Times New Roman" panose="02020603050405020304" pitchFamily="18" charset="0"/>
                <a:cs typeface="Times New Roman" panose="02020603050405020304" pitchFamily="18" charset="0"/>
              </a:rPr>
              <a:t>God has placed </a:t>
            </a:r>
            <a:r>
              <a:rPr lang="en-US" sz="2400" dirty="0">
                <a:latin typeface="Times New Roman" panose="02020603050405020304" pitchFamily="18" charset="0"/>
                <a:cs typeface="Times New Roman" panose="02020603050405020304" pitchFamily="18" charset="0"/>
              </a:rPr>
              <a:t>the members, each one of them, </a:t>
            </a:r>
            <a:r>
              <a:rPr lang="en-US" sz="2400" b="1" u="sng" dirty="0">
                <a:latin typeface="Times New Roman" panose="02020603050405020304" pitchFamily="18" charset="0"/>
                <a:cs typeface="Times New Roman" panose="02020603050405020304" pitchFamily="18" charset="0"/>
              </a:rPr>
              <a:t>in the body</a:t>
            </a:r>
            <a:r>
              <a:rPr lang="en-US" sz="2400" dirty="0">
                <a:latin typeface="Times New Roman" panose="02020603050405020304" pitchFamily="18" charset="0"/>
                <a:cs typeface="Times New Roman" panose="02020603050405020304" pitchFamily="18" charset="0"/>
              </a:rPr>
              <a:t>, just as He desired. </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56655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2923877"/>
          </a:xfrm>
          <a:prstGeom prst="rect">
            <a:avLst/>
          </a:prstGeom>
          <a:noFill/>
        </p:spPr>
        <p:txBody>
          <a:bodyPr wrap="square" rtlCol="0">
            <a:spAutoFit/>
          </a:bodyPr>
          <a:lstStyle/>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3200" b="1" u="sng" dirty="0">
                <a:latin typeface="Times New Roman" panose="02020603050405020304" pitchFamily="18" charset="0"/>
                <a:cs typeface="Times New Roman" panose="02020603050405020304" pitchFamily="18" charset="0"/>
              </a:rPr>
              <a:t>Church in Existence at Pentecost and Subsequent</a:t>
            </a:r>
          </a:p>
          <a:p>
            <a:endParaRPr lang="en-US" sz="3200" b="1" dirty="0">
              <a:latin typeface="Times New Roman" panose="02020603050405020304" pitchFamily="18" charset="0"/>
              <a:cs typeface="Times New Roman" panose="02020603050405020304" pitchFamily="18" charset="0"/>
            </a:endParaRP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1 Corinthians 1:2</a:t>
            </a:r>
            <a:r>
              <a:rPr lang="en-US" sz="3200" dirty="0">
                <a:latin typeface="Times New Roman" panose="02020603050405020304" pitchFamily="18" charset="0"/>
                <a:cs typeface="Times New Roman" panose="02020603050405020304" pitchFamily="18" charset="0"/>
              </a:rPr>
              <a:t> To the </a:t>
            </a:r>
            <a:r>
              <a:rPr lang="en-US" sz="3200" b="1" u="sng" dirty="0">
                <a:latin typeface="Times New Roman" panose="02020603050405020304" pitchFamily="18" charset="0"/>
                <a:cs typeface="Times New Roman" panose="02020603050405020304" pitchFamily="18" charset="0"/>
              </a:rPr>
              <a:t>church of God </a:t>
            </a:r>
            <a:r>
              <a:rPr lang="en-US" sz="3200" dirty="0">
                <a:latin typeface="Times New Roman" panose="02020603050405020304" pitchFamily="18" charset="0"/>
                <a:cs typeface="Times New Roman" panose="02020603050405020304" pitchFamily="18" charset="0"/>
              </a:rPr>
              <a:t>which is at Corinth, to those who have been </a:t>
            </a:r>
            <a:r>
              <a:rPr lang="en-US" sz="3200" b="1" u="sng" dirty="0">
                <a:latin typeface="Times New Roman" panose="02020603050405020304" pitchFamily="18" charset="0"/>
                <a:cs typeface="Times New Roman" panose="02020603050405020304" pitchFamily="18" charset="0"/>
              </a:rPr>
              <a:t>sanctified in Christ Jesus</a:t>
            </a:r>
            <a:r>
              <a:rPr lang="en-US" sz="3200" dirty="0">
                <a:latin typeface="Times New Roman" panose="02020603050405020304" pitchFamily="18" charset="0"/>
                <a:cs typeface="Times New Roman" panose="02020603050405020304" pitchFamily="18" charset="0"/>
              </a:rPr>
              <a:t>, </a:t>
            </a:r>
            <a:r>
              <a:rPr lang="en-US" sz="3200" b="1" u="sng" dirty="0">
                <a:latin typeface="Times New Roman" panose="02020603050405020304" pitchFamily="18" charset="0"/>
                <a:cs typeface="Times New Roman" panose="02020603050405020304" pitchFamily="18" charset="0"/>
              </a:rPr>
              <a:t>saints by calling</a:t>
            </a:r>
            <a:r>
              <a:rPr lang="en-US" sz="3200" dirty="0">
                <a:latin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183768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154984"/>
          </a:xfrm>
          <a:prstGeom prst="rect">
            <a:avLst/>
          </a:prstGeom>
          <a:noFill/>
        </p:spPr>
        <p:txBody>
          <a:bodyPr wrap="square" rtlCol="0">
            <a:spAutoFit/>
          </a:bodyPr>
          <a:lstStyle/>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Kingdom in Existence at Pentecost and Subsequent</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2 Thessalonians 2:13-14</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a:t>
            </a:r>
            <a:r>
              <a:rPr lang="en-US" sz="2400" b="1" u="sng" dirty="0">
                <a:highlight>
                  <a:srgbClr val="FFFF00"/>
                </a:highlight>
                <a:latin typeface="Times New Roman" panose="02020603050405020304" pitchFamily="18" charset="0"/>
                <a:cs typeface="Times New Roman" panose="02020603050405020304" pitchFamily="18" charset="0"/>
              </a:rPr>
              <a:t>God has chosen you </a:t>
            </a:r>
            <a:r>
              <a:rPr lang="en-US" sz="2400" dirty="0">
                <a:latin typeface="Times New Roman" panose="02020603050405020304" pitchFamily="18" charset="0"/>
                <a:cs typeface="Times New Roman" panose="02020603050405020304" pitchFamily="18" charset="0"/>
              </a:rPr>
              <a:t>from the beginning </a:t>
            </a:r>
            <a:r>
              <a:rPr lang="en-US" sz="2400" b="1" u="sng" dirty="0">
                <a:highlight>
                  <a:srgbClr val="FFFF00"/>
                </a:highlight>
                <a:latin typeface="Times New Roman" panose="02020603050405020304" pitchFamily="18" charset="0"/>
                <a:cs typeface="Times New Roman" panose="02020603050405020304" pitchFamily="18" charset="0"/>
              </a:rPr>
              <a:t>for salvation </a:t>
            </a:r>
            <a:r>
              <a:rPr lang="en-US" sz="2400" dirty="0">
                <a:latin typeface="Times New Roman" panose="02020603050405020304" pitchFamily="18" charset="0"/>
                <a:cs typeface="Times New Roman" panose="02020603050405020304" pitchFamily="18" charset="0"/>
              </a:rPr>
              <a:t>….</a:t>
            </a:r>
            <a:r>
              <a:rPr lang="en-US" sz="2400" baseline="30000" dirty="0">
                <a:latin typeface="Times New Roman" panose="02020603050405020304" pitchFamily="18" charset="0"/>
                <a:cs typeface="Times New Roman" panose="02020603050405020304" pitchFamily="18" charset="0"/>
              </a:rPr>
              <a:t>14 </a:t>
            </a:r>
            <a:r>
              <a:rPr lang="en-US" sz="2400" dirty="0">
                <a:latin typeface="Times New Roman" panose="02020603050405020304" pitchFamily="18" charset="0"/>
                <a:cs typeface="Times New Roman" panose="02020603050405020304" pitchFamily="18" charset="0"/>
              </a:rPr>
              <a:t> It was for this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00"/>
                </a:highlight>
                <a:latin typeface="Times New Roman" panose="02020603050405020304" pitchFamily="18" charset="0"/>
                <a:cs typeface="Times New Roman" panose="02020603050405020304" pitchFamily="18" charset="0"/>
              </a:rPr>
              <a:t>called </a:t>
            </a:r>
            <a:r>
              <a:rPr lang="en-US" sz="2400" b="1" u="sng" dirty="0">
                <a:highlight>
                  <a:srgbClr val="FFFF00"/>
                </a:highlight>
                <a:latin typeface="Times New Roman" panose="02020603050405020304" pitchFamily="18" charset="0"/>
                <a:cs typeface="Times New Roman" panose="02020603050405020304" pitchFamily="18" charset="0"/>
              </a:rPr>
              <a:t>you </a:t>
            </a:r>
            <a:r>
              <a:rPr lang="en-US" sz="2400" dirty="0">
                <a:latin typeface="Times New Roman" panose="02020603050405020304" pitchFamily="18" charset="0"/>
                <a:cs typeface="Times New Roman" panose="02020603050405020304" pitchFamily="18" charset="0"/>
              </a:rPr>
              <a:t>through our gospel, ….</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Peter 2:9 … </a:t>
            </a:r>
            <a:r>
              <a:rPr lang="en-US" sz="2400" dirty="0">
                <a:latin typeface="Times New Roman" panose="02020603050405020304" pitchFamily="18" charset="0"/>
                <a:cs typeface="Times New Roman" panose="02020603050405020304" pitchFamily="18" charset="0"/>
              </a:rPr>
              <a:t>of Him who has </a:t>
            </a:r>
            <a:r>
              <a:rPr lang="en-US" sz="2400" b="1" u="sng" dirty="0">
                <a:highlight>
                  <a:srgbClr val="00FF00"/>
                </a:highlight>
                <a:latin typeface="Times New Roman" panose="02020603050405020304" pitchFamily="18" charset="0"/>
                <a:cs typeface="Times New Roman" panose="02020603050405020304" pitchFamily="18" charset="0"/>
              </a:rPr>
              <a:t>called</a:t>
            </a:r>
            <a:r>
              <a:rPr lang="en-US" sz="2400" b="1" u="sng" dirty="0">
                <a:highlight>
                  <a:srgbClr val="FFFF00"/>
                </a:highlight>
                <a:latin typeface="Times New Roman" panose="02020603050405020304" pitchFamily="18" charset="0"/>
                <a:cs typeface="Times New Roman" panose="02020603050405020304" pitchFamily="18" charset="0"/>
              </a:rPr>
              <a:t> you out of darkness</a:t>
            </a:r>
            <a:r>
              <a:rPr lang="en-US" sz="2400" dirty="0">
                <a:latin typeface="Times New Roman" panose="02020603050405020304" pitchFamily="18" charset="0"/>
                <a:cs typeface="Times New Roman" panose="02020603050405020304" pitchFamily="18" charset="0"/>
              </a:rPr>
              <a:t> (the world) into </a:t>
            </a:r>
            <a:r>
              <a:rPr lang="en-US" sz="2400" b="1" u="sng" dirty="0">
                <a:highlight>
                  <a:srgbClr val="FFFF00"/>
                </a:highlight>
                <a:latin typeface="Times New Roman" panose="02020603050405020304" pitchFamily="18" charset="0"/>
                <a:cs typeface="Times New Roman" panose="02020603050405020304" pitchFamily="18" charset="0"/>
              </a:rPr>
              <a:t>His marvelous light</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1 Thessalonians 2:12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so that you would walk in a manner worthy of the God who </a:t>
            </a:r>
            <a:r>
              <a:rPr lang="en-US" sz="2400" b="1" u="sng"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calls</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you into His own kingdom and glory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8413391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32311"/>
          </a:xfrm>
          <a:prstGeom prst="rect">
            <a:avLst/>
          </a:prstGeom>
          <a:noFill/>
        </p:spPr>
        <p:txBody>
          <a:bodyPr wrap="square" rtlCol="0">
            <a:spAutoFit/>
          </a:bodyPr>
          <a:lstStyle/>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Kingdom in Existence at Pentecost and Subsequent</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14:22 … </a:t>
            </a:r>
            <a:r>
              <a:rPr lang="en-US" sz="2400" dirty="0">
                <a:latin typeface="Times New Roman" panose="02020603050405020304" pitchFamily="18" charset="0"/>
                <a:cs typeface="Times New Roman" panose="02020603050405020304" pitchFamily="18" charset="0"/>
              </a:rPr>
              <a:t>"Through many tribulations we must enter the </a:t>
            </a:r>
            <a:r>
              <a:rPr lang="en-US" sz="2400" b="1" u="sng" dirty="0">
                <a:highlight>
                  <a:srgbClr val="FFFF00"/>
                </a:highlight>
                <a:latin typeface="Times New Roman" panose="02020603050405020304" pitchFamily="18" charset="0"/>
                <a:cs typeface="Times New Roman" panose="02020603050405020304" pitchFamily="18" charset="0"/>
              </a:rPr>
              <a:t>kingdom of God</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Acts 8:12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when they believed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Philip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preaching</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the good news about the kingdom of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the name of Jesus Christ, they were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being baptized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men and women alike.</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28:23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When </a:t>
            </a:r>
            <a:r>
              <a:rPr lang="en-US" sz="2400" b="1" u="sng" dirty="0">
                <a:highlight>
                  <a:srgbClr val="FFFF00"/>
                </a:highlight>
                <a:latin typeface="Times New Roman" panose="02020603050405020304" pitchFamily="18" charset="0"/>
                <a:cs typeface="Times New Roman" panose="02020603050405020304" pitchFamily="18" charset="0"/>
              </a:rPr>
              <a:t>they</a:t>
            </a:r>
            <a:r>
              <a:rPr lang="en-US" sz="2400" dirty="0">
                <a:latin typeface="Times New Roman" panose="02020603050405020304" pitchFamily="18" charset="0"/>
                <a:cs typeface="Times New Roman" panose="02020603050405020304" pitchFamily="18" charset="0"/>
              </a:rPr>
              <a:t> (leading Jews in Rome who Paul had summoned) had set a day for Paul, they came to him at his lodging in large numbers; and he was explaining to them by solemnly testifying about </a:t>
            </a:r>
            <a:r>
              <a:rPr lang="en-US" sz="2400" b="1" u="sng" dirty="0">
                <a:highlight>
                  <a:srgbClr val="FFFF00"/>
                </a:highlight>
                <a:latin typeface="Times New Roman" panose="02020603050405020304" pitchFamily="18" charset="0"/>
                <a:cs typeface="Times New Roman" panose="02020603050405020304" pitchFamily="18" charset="0"/>
              </a:rPr>
              <a:t>the kingdom of God </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Acts 20:25</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now, behold, I know that all of you, among whom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went about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preaching</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the kingdom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will no longer see my face.</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Hebrews 12:28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Therefore, since </a:t>
            </a:r>
            <a:r>
              <a:rPr lang="en-US" sz="2400" b="1" u="sng" dirty="0">
                <a:highlight>
                  <a:srgbClr val="FFFF00"/>
                </a:highlight>
                <a:latin typeface="Times New Roman" panose="02020603050405020304" pitchFamily="18" charset="0"/>
                <a:cs typeface="Times New Roman" panose="02020603050405020304" pitchFamily="18" charset="0"/>
              </a:rPr>
              <a:t>we receive a kingdom </a:t>
            </a:r>
            <a:r>
              <a:rPr lang="en-US" sz="2400" dirty="0">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47489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900711"/>
            <a:ext cx="11644370" cy="6001643"/>
          </a:xfrm>
          <a:prstGeom prst="rect">
            <a:avLst/>
          </a:prstGeom>
          <a:noFill/>
        </p:spPr>
        <p:txBody>
          <a:bodyPr wrap="square" rtlCol="0">
            <a:spAutoFit/>
          </a:bodyPr>
          <a:lstStyle/>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In the English </a:t>
            </a:r>
            <a:r>
              <a:rPr lang="en-US" sz="2400" dirty="0">
                <a:latin typeface="Times New Roman" panose="02020603050405020304" pitchFamily="18" charset="0"/>
                <a:ea typeface="Calibri" panose="020F0502020204030204" pitchFamily="34" charset="0"/>
                <a:cs typeface="Times New Roman" panose="02020603050405020304" pitchFamily="18" charset="0"/>
              </a:rPr>
              <a:t>language,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word “for” </a:t>
            </a:r>
            <a:r>
              <a:rPr lang="en-US" sz="2400" dirty="0">
                <a:latin typeface="Times New Roman" panose="02020603050405020304" pitchFamily="18" charset="0"/>
                <a:ea typeface="Calibri" panose="020F0502020204030204" pitchFamily="34" charset="0"/>
                <a:cs typeface="Times New Roman" panose="02020603050405020304" pitchFamily="18" charset="0"/>
              </a:rPr>
              <a:t>has many different meanings.  For purposes of understanding scripture, there are two principal applications of the word “for” when used as a preposition </a:t>
            </a:r>
            <a:r>
              <a:rPr lang="en-US" sz="2400" b="1" dirty="0">
                <a:latin typeface="Times New Roman" panose="02020603050405020304" pitchFamily="18" charset="0"/>
                <a:ea typeface="Calibri" panose="020F0502020204030204" pitchFamily="34" charset="0"/>
                <a:cs typeface="Times New Roman" panose="02020603050405020304" pitchFamily="18" charset="0"/>
              </a:rPr>
              <a:t>in the English language</a:t>
            </a:r>
          </a:p>
          <a:p>
            <a:pPr marL="22860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For – </a:t>
            </a:r>
            <a:r>
              <a:rPr lang="en-US" sz="2400" dirty="0">
                <a:latin typeface="Times New Roman" panose="02020603050405020304" pitchFamily="18" charset="0"/>
                <a:ea typeface="Calibri" panose="020F0502020204030204" pitchFamily="34" charset="0"/>
                <a:cs typeface="Times New Roman" panose="02020603050405020304" pitchFamily="18" charset="0"/>
              </a:rPr>
              <a:t>a “function word” indicating the object of the verb to show </a:t>
            </a:r>
            <a:r>
              <a:rPr lang="en-US" sz="2400" b="1" dirty="0">
                <a:latin typeface="Times New Roman" panose="02020603050405020304" pitchFamily="18" charset="0"/>
                <a:ea typeface="Calibri" panose="020F0502020204030204" pitchFamily="34" charset="0"/>
                <a:cs typeface="Times New Roman" panose="02020603050405020304" pitchFamily="18" charset="0"/>
              </a:rPr>
              <a:t>purpose or cause </a:t>
            </a:r>
            <a:r>
              <a:rPr lang="en-US" sz="2400" dirty="0">
                <a:latin typeface="Times New Roman" panose="02020603050405020304" pitchFamily="18" charset="0"/>
                <a:ea typeface="Calibri" panose="020F0502020204030204" pitchFamily="34" charset="0"/>
                <a:cs typeface="Times New Roman" panose="02020603050405020304" pitchFamily="18" charset="0"/>
              </a:rPr>
              <a:t>of something</a:t>
            </a:r>
          </a:p>
          <a:p>
            <a:pPr marL="22860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Example:</a:t>
            </a:r>
            <a:r>
              <a:rPr lang="en-US" sz="2400" dirty="0">
                <a:latin typeface="Times New Roman" panose="02020603050405020304" pitchFamily="18" charset="0"/>
                <a:ea typeface="Calibri" panose="020F0502020204030204" pitchFamily="34" charset="0"/>
                <a:cs typeface="Times New Roman" panose="02020603050405020304" pitchFamily="18" charset="0"/>
              </a:rPr>
              <a:t> Exercise </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for</a:t>
            </a:r>
            <a:r>
              <a:rPr lang="en-US" sz="2400" dirty="0">
                <a:latin typeface="Times New Roman" panose="02020603050405020304" pitchFamily="18" charset="0"/>
                <a:ea typeface="Calibri" panose="020F0502020204030204" pitchFamily="34" charset="0"/>
                <a:cs typeface="Times New Roman" panose="02020603050405020304" pitchFamily="18" charset="0"/>
              </a:rPr>
              <a:t> strength. Strength is the object of the verb exercise – shows the purpose or goal of the verb exercise, i.e., for </a:t>
            </a:r>
            <a:r>
              <a:rPr lang="en-US" sz="2400" b="1" dirty="0">
                <a:latin typeface="Times New Roman" panose="02020603050405020304" pitchFamily="18" charset="0"/>
                <a:ea typeface="Calibri" panose="020F0502020204030204" pitchFamily="34" charset="0"/>
                <a:cs typeface="Times New Roman" panose="02020603050405020304" pitchFamily="18" charset="0"/>
              </a:rPr>
              <a:t>the purpose </a:t>
            </a:r>
            <a:r>
              <a:rPr lang="en-US" sz="2400" dirty="0">
                <a:latin typeface="Times New Roman" panose="02020603050405020304" pitchFamily="18" charset="0"/>
                <a:ea typeface="Calibri" panose="020F0502020204030204" pitchFamily="34" charset="0"/>
                <a:cs typeface="Times New Roman" panose="02020603050405020304" pitchFamily="18" charset="0"/>
              </a:rPr>
              <a:t>of strength or </a:t>
            </a:r>
            <a:r>
              <a:rPr lang="en-US" sz="2400" b="1" dirty="0">
                <a:latin typeface="Times New Roman" panose="02020603050405020304" pitchFamily="18" charset="0"/>
                <a:ea typeface="Calibri" panose="020F0502020204030204" pitchFamily="34" charset="0"/>
                <a:cs typeface="Times New Roman" panose="02020603050405020304" pitchFamily="18" charset="0"/>
              </a:rPr>
              <a:t>in order to </a:t>
            </a:r>
            <a:r>
              <a:rPr lang="en-US" sz="2400" dirty="0">
                <a:latin typeface="Times New Roman" panose="02020603050405020304" pitchFamily="18" charset="0"/>
                <a:ea typeface="Calibri" panose="020F0502020204030204" pitchFamily="34" charset="0"/>
                <a:cs typeface="Times New Roman" panose="02020603050405020304" pitchFamily="18" charset="0"/>
              </a:rPr>
              <a:t>be strong</a:t>
            </a:r>
          </a:p>
          <a:p>
            <a:pPr marL="228600"/>
            <a:endParaRPr lang="en-US" sz="2400" b="1" i="1"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For </a:t>
            </a:r>
            <a:r>
              <a:rPr lang="en-US" sz="2400" dirty="0">
                <a:latin typeface="Times New Roman" panose="02020603050405020304" pitchFamily="18" charset="0"/>
                <a:ea typeface="Calibri" panose="020F0502020204030204" pitchFamily="34" charset="0"/>
                <a:cs typeface="Times New Roman" panose="02020603050405020304" pitchFamily="18" charset="0"/>
              </a:rPr>
              <a:t>– a “causal word” that introduces a </a:t>
            </a:r>
            <a:r>
              <a:rPr lang="en-US" sz="2400" b="0" i="0" dirty="0">
                <a:solidFill>
                  <a:srgbClr val="040C28"/>
                </a:solidFill>
                <a:effectLst/>
                <a:latin typeface="Times New Roman" panose="02020603050405020304" pitchFamily="18" charset="0"/>
                <a:cs typeface="Times New Roman" panose="02020603050405020304" pitchFamily="18" charset="0"/>
              </a:rPr>
              <a:t>clause which is used as </a:t>
            </a:r>
            <a:r>
              <a:rPr lang="en-US" sz="2400" b="1" i="0" dirty="0">
                <a:solidFill>
                  <a:srgbClr val="040C28"/>
                </a:solidFill>
                <a:effectLst/>
                <a:latin typeface="Times New Roman" panose="02020603050405020304" pitchFamily="18" charset="0"/>
                <a:cs typeface="Times New Roman" panose="02020603050405020304" pitchFamily="18" charset="0"/>
              </a:rPr>
              <a:t>an explanation</a:t>
            </a:r>
            <a:r>
              <a:rPr lang="en-US" sz="2400" b="0" i="0" dirty="0">
                <a:solidFill>
                  <a:srgbClr val="040C28"/>
                </a:solidFill>
                <a:effectLst/>
                <a:latin typeface="Times New Roman" panose="02020603050405020304" pitchFamily="18" charset="0"/>
                <a:cs typeface="Times New Roman" panose="02020603050405020304" pitchFamily="18" charset="0"/>
              </a:rPr>
              <a:t>, i.e., </a:t>
            </a:r>
            <a:r>
              <a:rPr lang="en-US" sz="2400" b="1" i="0" u="sng" dirty="0">
                <a:solidFill>
                  <a:srgbClr val="040C28"/>
                </a:solidFill>
                <a:effectLst/>
                <a:latin typeface="Times New Roman" panose="02020603050405020304" pitchFamily="18" charset="0"/>
                <a:cs typeface="Times New Roman" panose="02020603050405020304" pitchFamily="18" charset="0"/>
              </a:rPr>
              <a:t>because.</a:t>
            </a:r>
            <a:r>
              <a:rPr lang="en-US" sz="2400" b="0" i="0" dirty="0">
                <a:solidFill>
                  <a:srgbClr val="040C28"/>
                </a:solidFill>
                <a:effectLst/>
                <a:latin typeface="Times New Roman" panose="02020603050405020304" pitchFamily="18" charset="0"/>
                <a:cs typeface="Times New Roman" panose="02020603050405020304" pitchFamily="18" charset="0"/>
              </a:rPr>
              <a:t> </a:t>
            </a:r>
          </a:p>
          <a:p>
            <a:pPr marL="228600"/>
            <a:endParaRPr lang="en-US" sz="2400" dirty="0">
              <a:solidFill>
                <a:srgbClr val="040C28"/>
              </a:solidFill>
              <a:latin typeface="Times New Roman" panose="02020603050405020304" pitchFamily="18" charset="0"/>
              <a:cs typeface="Times New Roman" panose="02020603050405020304" pitchFamily="18" charset="0"/>
            </a:endParaRPr>
          </a:p>
          <a:p>
            <a:pPr marL="228600"/>
            <a:r>
              <a:rPr lang="en-US" sz="2400" b="0" i="0" dirty="0">
                <a:solidFill>
                  <a:srgbClr val="040C28"/>
                </a:solidFill>
                <a:effectLst/>
                <a:latin typeface="Times New Roman" panose="02020603050405020304" pitchFamily="18" charset="0"/>
                <a:cs typeface="Times New Roman" panose="02020603050405020304" pitchFamily="18" charset="0"/>
              </a:rPr>
              <a:t>Example:  Put on your coat </a:t>
            </a:r>
            <a:r>
              <a:rPr lang="en-US" sz="2400" b="1" i="0" u="sng" dirty="0">
                <a:solidFill>
                  <a:srgbClr val="040C28"/>
                </a:solidFill>
                <a:effectLst/>
                <a:latin typeface="Times New Roman" panose="02020603050405020304" pitchFamily="18" charset="0"/>
                <a:cs typeface="Times New Roman" panose="02020603050405020304" pitchFamily="18" charset="0"/>
              </a:rPr>
              <a:t>for</a:t>
            </a:r>
            <a:r>
              <a:rPr lang="en-US" sz="2400" b="0" i="0" dirty="0">
                <a:solidFill>
                  <a:srgbClr val="040C28"/>
                </a:solidFill>
                <a:effectLst/>
                <a:latin typeface="Times New Roman" panose="02020603050405020304" pitchFamily="18" charset="0"/>
                <a:cs typeface="Times New Roman" panose="02020603050405020304" pitchFamily="18" charset="0"/>
              </a:rPr>
              <a:t> it is cold, </a:t>
            </a:r>
            <a:r>
              <a:rPr lang="en-US" sz="2400" b="0" i="0" dirty="0" err="1">
                <a:solidFill>
                  <a:srgbClr val="040C28"/>
                </a:solidFill>
                <a:effectLst/>
                <a:latin typeface="Times New Roman" panose="02020603050405020304" pitchFamily="18" charset="0"/>
                <a:cs typeface="Times New Roman" panose="02020603050405020304" pitchFamily="18" charset="0"/>
              </a:rPr>
              <a:t>i.e</a:t>
            </a:r>
            <a:r>
              <a:rPr lang="en-US" sz="2400" b="0" i="0" dirty="0">
                <a:solidFill>
                  <a:srgbClr val="040C28"/>
                </a:solidFill>
                <a:effectLst/>
                <a:latin typeface="Times New Roman" panose="02020603050405020304" pitchFamily="18" charset="0"/>
                <a:cs typeface="Times New Roman" panose="02020603050405020304" pitchFamily="18" charset="0"/>
              </a:rPr>
              <a:t>, “for” introduces the clause explaining why you put your coat on - </a:t>
            </a:r>
            <a:r>
              <a:rPr lang="en-US" sz="2400" b="1" i="0" u="sng" dirty="0">
                <a:solidFill>
                  <a:srgbClr val="040C28"/>
                </a:solidFill>
                <a:effectLst/>
                <a:latin typeface="Times New Roman" panose="02020603050405020304" pitchFamily="18" charset="0"/>
                <a:cs typeface="Times New Roman" panose="02020603050405020304" pitchFamily="18" charset="0"/>
              </a:rPr>
              <a:t>because</a:t>
            </a:r>
            <a:r>
              <a:rPr lang="en-US" sz="2400" b="0" i="0" dirty="0">
                <a:solidFill>
                  <a:srgbClr val="040C28"/>
                </a:solidFill>
                <a:effectLst/>
                <a:latin typeface="Times New Roman" panose="02020603050405020304" pitchFamily="18" charset="0"/>
                <a:cs typeface="Times New Roman" panose="02020603050405020304" pitchFamily="18" charset="0"/>
              </a:rPr>
              <a:t> it is cold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13988800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509200"/>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 Kingdom in Existence at Pentecost and Subsequent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Colossians 1:13-14</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For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He rescued</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(saved – 2 Thess 2:13)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us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from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domain of darkness</a:t>
            </a:r>
            <a:r>
              <a:rPr lang="en-US" sz="2800" b="1"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(Satan’s domain in this world – Acts 26:18)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transferred us</a:t>
            </a:r>
            <a:r>
              <a:rPr lang="en-US" sz="28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to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 of His beloved Son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in whom</a:t>
            </a:r>
            <a:r>
              <a:rPr lang="en-US" sz="28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we have </a:t>
            </a:r>
            <a:r>
              <a:rPr lang="en-US" sz="2800" b="1" u="sng"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redemption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 </a:t>
            </a:r>
            <a:r>
              <a:rPr lang="en-US" sz="2800" b="1" u="sng"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forgiveness of sins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Note:  God adds us to Christ at baptism – Gal 3:27;1 Cor 1:30; 12:18</a:t>
            </a:r>
          </a:p>
          <a:p>
            <a:pPr marL="0"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Acts 26:16-18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(Jesus purpose for Paul)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 have appeared to you, to appoint you a minister and a witness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to open their eyes so that they may turn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from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darkness</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8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light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from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dominion of Satan</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8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Question:  How can we enter into God’s Kingdom without the washing away of our sins?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cxnSp>
        <p:nvCxnSpPr>
          <p:cNvPr id="5" name="Straight Arrow Connector 4">
            <a:extLst>
              <a:ext uri="{FF2B5EF4-FFF2-40B4-BE49-F238E27FC236}">
                <a16:creationId xmlns:a16="http://schemas.microsoft.com/office/drawing/2014/main" id="{165E0E7B-35F8-CC00-027F-81046E5A5269}"/>
              </a:ext>
            </a:extLst>
          </p:cNvPr>
          <p:cNvCxnSpPr/>
          <p:nvPr/>
        </p:nvCxnSpPr>
        <p:spPr>
          <a:xfrm flipH="1">
            <a:off x="7612380" y="2118360"/>
            <a:ext cx="3817620" cy="24460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4C94300-DC0E-A136-BD51-CB223864F91F}"/>
              </a:ext>
            </a:extLst>
          </p:cNvPr>
          <p:cNvCxnSpPr>
            <a:cxnSpLocks/>
          </p:cNvCxnSpPr>
          <p:nvPr/>
        </p:nvCxnSpPr>
        <p:spPr>
          <a:xfrm>
            <a:off x="1249680" y="2529840"/>
            <a:ext cx="0" cy="21793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7415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3539430"/>
          </a:xfrm>
          <a:prstGeom prst="rect">
            <a:avLst/>
          </a:prstGeom>
          <a:noFill/>
        </p:spPr>
        <p:txBody>
          <a:bodyPr wrap="square" rtlCol="0">
            <a:spAutoFit/>
          </a:bodyPr>
          <a:lstStyle/>
          <a:p>
            <a:pPr marL="0" marR="0">
              <a:spcBef>
                <a:spcPts val="0"/>
              </a:spcBef>
              <a:spcAft>
                <a:spcPts val="0"/>
              </a:spcAft>
            </a:pPr>
            <a:endParaRPr lang="en-US" sz="9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600" b="1" dirty="0">
                <a:effectLst/>
                <a:latin typeface="Times New Roman" panose="02020603050405020304" pitchFamily="18" charset="0"/>
                <a:ea typeface="Calibri" panose="020F0502020204030204" pitchFamily="34" charset="0"/>
                <a:cs typeface="Times New Roman" panose="02020603050405020304" pitchFamily="18" charset="0"/>
              </a:rPr>
              <a:t>Kingdom of Priests</a:t>
            </a:r>
            <a:br>
              <a:rPr lang="en-US" sz="3200" dirty="0"/>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1637827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016758"/>
          </a:xfrm>
          <a:prstGeom prst="rect">
            <a:avLst/>
          </a:prstGeom>
          <a:noFill/>
        </p:spPr>
        <p:txBody>
          <a:bodyPr wrap="square" rtlCol="0">
            <a:spAutoFit/>
          </a:bodyPr>
          <a:lstStyle/>
          <a:p>
            <a:pPr marL="0" marR="0">
              <a:spcBef>
                <a:spcPts val="0"/>
              </a:spcBef>
              <a:spcAft>
                <a:spcPts val="0"/>
              </a:spcAft>
            </a:pPr>
            <a:r>
              <a:rPr lang="en-US" sz="3200" b="1" dirty="0">
                <a:latin typeface="Times New Roman" panose="02020603050405020304" pitchFamily="18" charset="0"/>
                <a:cs typeface="Times New Roman" panose="02020603050405020304" pitchFamily="18" charset="0"/>
              </a:rPr>
              <a:t>Scriptures declare the Church is a Kingdom of Royal Priests</a:t>
            </a:r>
          </a:p>
          <a:p>
            <a:pPr marL="0" marR="0">
              <a:spcBef>
                <a:spcPts val="0"/>
              </a:spcBef>
              <a:spcAft>
                <a:spcPts val="0"/>
              </a:spcAft>
            </a:pPr>
            <a:endParaRPr lang="en-US" sz="32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3200" b="1" dirty="0">
                <a:latin typeface="Times New Roman" panose="02020603050405020304" pitchFamily="18" charset="0"/>
                <a:cs typeface="Times New Roman" panose="02020603050405020304" pitchFamily="18" charset="0"/>
              </a:rPr>
              <a:t>Revelation 1:5-6 … </a:t>
            </a:r>
            <a:r>
              <a:rPr lang="en-US" sz="3200" b="1" u="sng" dirty="0">
                <a:latin typeface="Times New Roman" panose="02020603050405020304" pitchFamily="18" charset="0"/>
                <a:cs typeface="Times New Roman" panose="02020603050405020304" pitchFamily="18" charset="0"/>
              </a:rPr>
              <a:t>Jesus Christ</a:t>
            </a:r>
            <a:r>
              <a:rPr lang="en-US" sz="3200" dirty="0">
                <a:latin typeface="Times New Roman" panose="02020603050405020304" pitchFamily="18" charset="0"/>
                <a:cs typeface="Times New Roman" panose="02020603050405020304" pitchFamily="18" charset="0"/>
              </a:rPr>
              <a:t>, …To Him who loves us and </a:t>
            </a:r>
            <a:r>
              <a:rPr lang="en-US" sz="3200" b="1" u="sng" dirty="0">
                <a:latin typeface="Times New Roman" panose="02020603050405020304" pitchFamily="18" charset="0"/>
                <a:cs typeface="Times New Roman" panose="02020603050405020304" pitchFamily="18" charset="0"/>
              </a:rPr>
              <a:t>washed us from our sins by His blood</a:t>
            </a:r>
            <a:r>
              <a:rPr lang="en-US" sz="3200" dirty="0">
                <a:latin typeface="Times New Roman" panose="02020603050405020304" pitchFamily="18" charset="0"/>
                <a:cs typeface="Times New Roman" panose="02020603050405020304" pitchFamily="18" charset="0"/>
              </a:rPr>
              <a:t>— </a:t>
            </a:r>
            <a:r>
              <a:rPr lang="en-US" sz="3200" baseline="30000" dirty="0">
                <a:latin typeface="Times New Roman" panose="02020603050405020304" pitchFamily="18" charset="0"/>
                <a:cs typeface="Times New Roman" panose="02020603050405020304" pitchFamily="18" charset="0"/>
              </a:rPr>
              <a:t>6 </a:t>
            </a:r>
            <a:r>
              <a:rPr lang="en-US" sz="3200" dirty="0">
                <a:latin typeface="Times New Roman" panose="02020603050405020304" pitchFamily="18" charset="0"/>
                <a:cs typeface="Times New Roman" panose="02020603050405020304" pitchFamily="18" charset="0"/>
              </a:rPr>
              <a:t> and </a:t>
            </a:r>
            <a:r>
              <a:rPr lang="en-US" sz="3200" b="1" u="sng" dirty="0">
                <a:highlight>
                  <a:srgbClr val="FFFF00"/>
                </a:highlight>
                <a:latin typeface="Times New Roman" panose="02020603050405020304" pitchFamily="18" charset="0"/>
                <a:cs typeface="Times New Roman" panose="02020603050405020304" pitchFamily="18" charset="0"/>
              </a:rPr>
              <a:t>He has made us</a:t>
            </a:r>
            <a:r>
              <a:rPr lang="en-US" sz="3200" dirty="0">
                <a:highlight>
                  <a:srgbClr val="FFFF00"/>
                </a:highlight>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(saints cleansed by Christ’s blood – the church) </a:t>
            </a:r>
            <a:r>
              <a:rPr lang="en-US" sz="3200" i="1" dirty="0">
                <a:latin typeface="Times New Roman" panose="02020603050405020304" pitchFamily="18" charset="0"/>
                <a:cs typeface="Times New Roman" panose="02020603050405020304" pitchFamily="18" charset="0"/>
              </a:rPr>
              <a:t>to be</a:t>
            </a:r>
            <a:r>
              <a:rPr lang="en-US" sz="3200" dirty="0">
                <a:latin typeface="Times New Roman" panose="02020603050405020304" pitchFamily="18" charset="0"/>
                <a:cs typeface="Times New Roman" panose="02020603050405020304" pitchFamily="18" charset="0"/>
              </a:rPr>
              <a:t> </a:t>
            </a:r>
            <a:r>
              <a:rPr lang="en-US" sz="3200" b="1" u="sng" dirty="0">
                <a:highlight>
                  <a:srgbClr val="FFFF00"/>
                </a:highlight>
                <a:latin typeface="Times New Roman" panose="02020603050405020304" pitchFamily="18" charset="0"/>
                <a:cs typeface="Times New Roman" panose="02020603050405020304" pitchFamily="18" charset="0"/>
              </a:rPr>
              <a:t>a kingdom, priests </a:t>
            </a:r>
            <a:r>
              <a:rPr lang="en-US" sz="3200" dirty="0">
                <a:latin typeface="Times New Roman" panose="02020603050405020304" pitchFamily="18" charset="0"/>
                <a:cs typeface="Times New Roman" panose="02020603050405020304" pitchFamily="18" charset="0"/>
              </a:rPr>
              <a:t>to His God and Father….</a:t>
            </a:r>
          </a:p>
          <a:p>
            <a:pPr marL="0" marR="0">
              <a:spcBef>
                <a:spcPts val="0"/>
              </a:spcBef>
              <a:spcAft>
                <a:spcPts val="0"/>
              </a:spcAft>
            </a:pPr>
            <a:endParaRPr lang="en-US" sz="32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3200" b="1" dirty="0">
                <a:latin typeface="Times New Roman" panose="02020603050405020304" pitchFamily="18" charset="0"/>
                <a:cs typeface="Times New Roman" panose="02020603050405020304" pitchFamily="18" charset="0"/>
              </a:rPr>
              <a:t>1 Peter 2:9 (Apostle Peter writing to the “chosen” ) </a:t>
            </a:r>
            <a:r>
              <a:rPr lang="en-US" sz="3200" dirty="0">
                <a:latin typeface="Times New Roman" panose="02020603050405020304" pitchFamily="18" charset="0"/>
                <a:cs typeface="Times New Roman" panose="02020603050405020304" pitchFamily="18" charset="0"/>
              </a:rPr>
              <a:t>But </a:t>
            </a:r>
            <a:r>
              <a:rPr lang="en-US" sz="3200" b="1" u="sng" dirty="0">
                <a:highlight>
                  <a:srgbClr val="FFFF00"/>
                </a:highlight>
                <a:latin typeface="Times New Roman" panose="02020603050405020304" pitchFamily="18" charset="0"/>
                <a:cs typeface="Times New Roman" panose="02020603050405020304" pitchFamily="18" charset="0"/>
              </a:rPr>
              <a:t>you are </a:t>
            </a:r>
            <a:r>
              <a:rPr lang="en-US" sz="3200" cap="small" dirty="0">
                <a:effectLst/>
                <a:latin typeface="Times New Roman" panose="02020603050405020304" pitchFamily="18" charset="0"/>
                <a:cs typeface="Times New Roman" panose="02020603050405020304" pitchFamily="18" charset="0"/>
              </a:rPr>
              <a:t>… a</a:t>
            </a:r>
            <a:r>
              <a:rPr lang="en-US" sz="3200" dirty="0">
                <a:latin typeface="Times New Roman" panose="02020603050405020304" pitchFamily="18" charset="0"/>
                <a:cs typeface="Times New Roman" panose="02020603050405020304" pitchFamily="18" charset="0"/>
              </a:rPr>
              <a:t> </a:t>
            </a:r>
            <a:r>
              <a:rPr lang="en-US" sz="3200" b="1" u="sng" dirty="0">
                <a:highlight>
                  <a:srgbClr val="FFFF00"/>
                </a:highlight>
                <a:latin typeface="Times New Roman" panose="02020603050405020304" pitchFamily="18" charset="0"/>
                <a:cs typeface="Times New Roman" panose="02020603050405020304" pitchFamily="18" charset="0"/>
              </a:rPr>
              <a:t>royal priesthood</a:t>
            </a:r>
            <a:r>
              <a:rPr lang="en-US" sz="3200" dirty="0">
                <a:latin typeface="Times New Roman" panose="02020603050405020304" pitchFamily="18" charset="0"/>
                <a:cs typeface="Times New Roman" panose="02020603050405020304" pitchFamily="18" charset="0"/>
              </a:rPr>
              <a:t>, a </a:t>
            </a:r>
            <a:r>
              <a:rPr lang="en-US" sz="3200" b="1" u="sng" dirty="0">
                <a:highlight>
                  <a:srgbClr val="FFFF00"/>
                </a:highlight>
                <a:latin typeface="Times New Roman" panose="02020603050405020304" pitchFamily="18" charset="0"/>
                <a:cs typeface="Times New Roman" panose="02020603050405020304" pitchFamily="18" charset="0"/>
              </a:rPr>
              <a:t>holy nation</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8233520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2554545"/>
          </a:xfrm>
          <a:prstGeom prst="rect">
            <a:avLst/>
          </a:prstGeom>
          <a:noFill/>
        </p:spPr>
        <p:txBody>
          <a:bodyPr wrap="square" rtlCol="0">
            <a:spAutoFit/>
          </a:bodyPr>
          <a:lstStyle/>
          <a:p>
            <a:pPr marL="0" marR="0">
              <a:spcBef>
                <a:spcPts val="0"/>
              </a:spcBef>
              <a:spcAft>
                <a:spcPts val="0"/>
              </a:spcAft>
            </a:pPr>
            <a:r>
              <a:rPr lang="en-US" sz="3200" b="1" dirty="0">
                <a:effectLst/>
                <a:latin typeface="Times New Roman" panose="02020603050405020304" pitchFamily="18" charset="0"/>
                <a:cs typeface="Times New Roman" panose="02020603050405020304" pitchFamily="18" charset="0"/>
              </a:rPr>
              <a:t>Kingdom</a:t>
            </a:r>
          </a:p>
          <a:p>
            <a:pPr marL="0" marR="0">
              <a:spcBef>
                <a:spcPts val="0"/>
              </a:spcBef>
              <a:spcAft>
                <a:spcPts val="0"/>
              </a:spcAft>
            </a:pP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basileia</a:t>
            </a:r>
            <a:r>
              <a:rPr lang="en-US" sz="3200" dirty="0">
                <a:effectLst/>
                <a:latin typeface="Times New Roman" panose="02020603050405020304" pitchFamily="18" charset="0"/>
                <a:cs typeface="Times New Roman" panose="02020603050405020304" pitchFamily="18" charset="0"/>
              </a:rPr>
              <a:t> - kingdom, sovereignty, royal power</a:t>
            </a:r>
            <a:br>
              <a:rPr lang="en-US" sz="3200" dirty="0">
                <a:effectLst/>
                <a:latin typeface="Times New Roman" panose="02020603050405020304" pitchFamily="18" charset="0"/>
                <a:cs typeface="Times New Roman" panose="02020603050405020304" pitchFamily="18" charset="0"/>
              </a:rPr>
            </a:br>
            <a:r>
              <a:rPr lang="en-US" sz="3200" b="1" dirty="0">
                <a:effectLst/>
                <a:latin typeface="Times New Roman" panose="02020603050405020304" pitchFamily="18" charset="0"/>
                <a:cs typeface="Times New Roman" panose="02020603050405020304" pitchFamily="18" charset="0"/>
              </a:rPr>
              <a:t>Root Greek Word: </a:t>
            </a:r>
            <a:r>
              <a:rPr lang="en-US" sz="3200" b="1" i="1" dirty="0">
                <a:effectLst/>
                <a:latin typeface="Times New Roman" panose="02020603050405020304" pitchFamily="18" charset="0"/>
                <a:cs typeface="Times New Roman" panose="02020603050405020304" pitchFamily="18" charset="0"/>
              </a:rPr>
              <a:t>basileuô</a:t>
            </a:r>
            <a:r>
              <a:rPr lang="en-US" sz="3200" dirty="0">
                <a:latin typeface="Times New Roman" panose="02020603050405020304" pitchFamily="18" charset="0"/>
                <a:cs typeface="Times New Roman" panose="02020603050405020304" pitchFamily="18" charset="0"/>
              </a:rPr>
              <a:t> – to be king, to reign</a:t>
            </a:r>
            <a:br>
              <a:rPr lang="en-US" sz="3200" dirty="0">
                <a:latin typeface="Times New Roman" panose="02020603050405020304" pitchFamily="18" charset="0"/>
                <a:cs typeface="Times New Roman" panose="02020603050405020304" pitchFamily="18" charset="0"/>
              </a:rPr>
            </a:b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basileus</a:t>
            </a:r>
            <a:r>
              <a:rPr lang="en-US" sz="3200" dirty="0">
                <a:effectLst/>
                <a:latin typeface="Times New Roman" panose="02020603050405020304" pitchFamily="18" charset="0"/>
                <a:cs typeface="Times New Roman" panose="02020603050405020304" pitchFamily="18" charset="0"/>
              </a:rPr>
              <a:t> – a king</a:t>
            </a:r>
            <a:br>
              <a:rPr lang="en-US" sz="3200" dirty="0">
                <a:effectLst/>
                <a:latin typeface="Times New Roman" panose="02020603050405020304" pitchFamily="18" charset="0"/>
                <a:cs typeface="Times New Roman" panose="02020603050405020304" pitchFamily="18" charset="0"/>
              </a:rPr>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3972620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3416320"/>
          </a:xfrm>
          <a:prstGeom prst="rect">
            <a:avLst/>
          </a:prstGeom>
          <a:noFill/>
        </p:spPr>
        <p:txBody>
          <a:bodyPr wrap="square" rtlCol="0">
            <a:spAutoFit/>
          </a:bodyPr>
          <a:lstStyle/>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Summarize to this Point:</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Baptism – enter into Christ and are united to – Galatians 3:26-27</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Baptism – God adds us to the body of Christ (the church) – 1 Cor 1:30; 12:13; 12:18</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Baptism – God saves the “in Christ” – 2 Thessalonians 2:13; Ephesians 1:4</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Baptism – God adopts the saved “in Christ” to be His sons – Ephesians 1:5</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God adds the “in Christ” saints to the Kingdom of Christ – Colossians 1:13-14</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Christ makes the saints a kingdom of royal priests – 1 Peter 2:9; Revelation 1:6</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89322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524863"/>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Kingdom of Israel is the prophetic figure of the Kingdom of Christ in virtually every detail. </a:t>
            </a:r>
          </a:p>
          <a:p>
            <a:pPr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revelations concerning these different aspects of the two kingdoms are spoken respectively to</a:t>
            </a:r>
          </a:p>
          <a:p>
            <a:pPr marL="285750" marR="0" indent="-285750">
              <a:spcBef>
                <a:spcPts val="0"/>
              </a:spcBef>
              <a:spcAft>
                <a:spcPts val="0"/>
              </a:spcAft>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children of Israel under the Old Law of Moses and </a:t>
            </a:r>
          </a:p>
          <a:p>
            <a:pPr marL="285750" marR="0" indent="-285750">
              <a:spcBef>
                <a:spcPts val="0"/>
              </a:spcBef>
              <a:spcAft>
                <a:spcPts val="0"/>
              </a:spcAft>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saints in the church (children of God) under the New Covenant law of Christ, i.e., to the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saints in the church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fact these revelations are spoken to the children of God who are in the church is a fairly decisive confirmation the church is the Kingdom of Christ also called the Kingdom of God and the Kingdom of Heaven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br>
              <a:rPr lang="en-US" sz="3200" dirty="0"/>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385422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32311"/>
          </a:xfrm>
          <a:prstGeom prst="rect">
            <a:avLst/>
          </a:prstGeom>
          <a:noFill/>
        </p:spPr>
        <p:txBody>
          <a:bodyPr wrap="square" rtlCol="0">
            <a:spAutoFit/>
          </a:bodyPr>
          <a:lstStyle/>
          <a:p>
            <a:pPr marR="0" lvl="0" algn="ctr">
              <a:spcBef>
                <a:spcPts val="0"/>
              </a:spcBef>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a:p>
            <a:pPr marR="0" lvl="0" algn="ctr">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Kingdom of Israel and the Kingdom of Christ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1 Samuel 15:28; 24:20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Ephesians 5:5; Colossians 1:13-14</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2"/>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Kingdom of Priests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Moses – Exodus 19:6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1 Peter 2:9; Revelation 1:6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3"/>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Holy Nation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Exodus 19:6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1 Peter 2:9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4"/>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Chosen People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out of all the people on the earth.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Chosen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Deut 7:6;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2 Thess 2:13; Eph 1:4-51 Peter 2:9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4981477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6308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a:p>
            <a:pPr marR="0" lvl="0">
              <a:spcBef>
                <a:spcPts val="0"/>
              </a:spcBef>
              <a:spcAft>
                <a:spcPts val="0"/>
              </a:spcAft>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5"/>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Possession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I will be their God and they will be My people.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My People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Ex 19:5-6; Ex 29:45; Lev 26:11-12; Deut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Hebrews 8:10; 2 Cor 6:16; 1 Peter 2:9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5"/>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Holy People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God’s children shall be Holy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Holy (Sanctified, Saints)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Lev 11:45; Deut 7:6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1 Peter 1:15-16, Eph 1:5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5"/>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Dwelling Place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Temple, Saints, Church, and Kingdom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Dwelling Place – think union.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Ex 25:8-9; Ex 29:45; Lev 26:11-12;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2 Cor 6:16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8440434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2215991"/>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Kings and Priests</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74232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6308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a:p>
            <a:pPr marR="0" lvl="0">
              <a:spcBef>
                <a:spcPts val="0"/>
              </a:spcBef>
              <a:spcAft>
                <a:spcPts val="0"/>
              </a:spcAft>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Galatians 3:24</a:t>
            </a:r>
            <a:r>
              <a:rPr lang="en-US" sz="2400" dirty="0">
                <a:latin typeface="Times New Roman" panose="02020603050405020304" pitchFamily="18" charset="0"/>
                <a:cs typeface="Times New Roman" panose="02020603050405020304" pitchFamily="18" charset="0"/>
              </a:rPr>
              <a:t> Therefore the </a:t>
            </a:r>
            <a:r>
              <a:rPr lang="en-US" sz="2400" b="1" u="sng" dirty="0">
                <a:highlight>
                  <a:srgbClr val="FFFF00"/>
                </a:highlight>
                <a:latin typeface="Times New Roman" panose="02020603050405020304" pitchFamily="18" charset="0"/>
                <a:cs typeface="Times New Roman" panose="02020603050405020304" pitchFamily="18" charset="0"/>
              </a:rPr>
              <a:t>Law has become our tutor </a:t>
            </a:r>
            <a:r>
              <a:rPr lang="en-US" sz="2400" b="1" i="1" u="sng" dirty="0">
                <a:highlight>
                  <a:srgbClr val="FFFF00"/>
                </a:highlight>
                <a:latin typeface="Times New Roman" panose="02020603050405020304" pitchFamily="18" charset="0"/>
                <a:cs typeface="Times New Roman" panose="02020603050405020304" pitchFamily="18" charset="0"/>
              </a:rPr>
              <a:t>to lead us</a:t>
            </a:r>
            <a:r>
              <a:rPr lang="en-US" sz="2400" b="1" u="sng" dirty="0">
                <a:highlight>
                  <a:srgbClr val="FFFF00"/>
                </a:highlight>
                <a:latin typeface="Times New Roman" panose="02020603050405020304" pitchFamily="18" charset="0"/>
                <a:cs typeface="Times New Roman" panose="02020603050405020304" pitchFamily="18" charset="0"/>
              </a:rPr>
              <a:t> to Christ</a:t>
            </a:r>
            <a:r>
              <a:rPr lang="en-US" sz="2400" dirty="0">
                <a:latin typeface="Times New Roman" panose="02020603050405020304" pitchFamily="18" charset="0"/>
                <a:cs typeface="Times New Roman" panose="02020603050405020304" pitchFamily="18" charset="0"/>
              </a:rPr>
              <a:t>, so that we may be justified by faith.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10:1</a:t>
            </a:r>
            <a:r>
              <a:rPr lang="en-US" sz="2400" dirty="0">
                <a:latin typeface="Times New Roman" panose="02020603050405020304" pitchFamily="18" charset="0"/>
                <a:cs typeface="Times New Roman" panose="02020603050405020304" pitchFamily="18" charset="0"/>
              </a:rPr>
              <a:t> For </a:t>
            </a:r>
            <a:r>
              <a:rPr lang="en-US" sz="2400" b="1" u="sng" dirty="0">
                <a:highlight>
                  <a:srgbClr val="FFFF00"/>
                </a:highlight>
                <a:latin typeface="Times New Roman" panose="02020603050405020304" pitchFamily="18" charset="0"/>
                <a:cs typeface="Times New Roman" panose="02020603050405020304" pitchFamily="18" charset="0"/>
              </a:rPr>
              <a:t>the Law, since it has </a:t>
            </a:r>
            <a:r>
              <a:rPr lang="en-US" sz="2400" b="1" i="1" u="sng" dirty="0">
                <a:highlight>
                  <a:srgbClr val="FFFF00"/>
                </a:highlight>
                <a:latin typeface="Times New Roman" panose="02020603050405020304" pitchFamily="18" charset="0"/>
                <a:cs typeface="Times New Roman" panose="02020603050405020304" pitchFamily="18" charset="0"/>
              </a:rPr>
              <a:t>only</a:t>
            </a:r>
            <a:r>
              <a:rPr lang="en-US" sz="2400" b="1" u="sng" dirty="0">
                <a:highlight>
                  <a:srgbClr val="FFFF00"/>
                </a:highlight>
                <a:latin typeface="Times New Roman" panose="02020603050405020304" pitchFamily="18" charset="0"/>
                <a:cs typeface="Times New Roman" panose="02020603050405020304" pitchFamily="18" charset="0"/>
              </a:rPr>
              <a:t> a shadow</a:t>
            </a:r>
            <a:r>
              <a:rPr lang="en-US" sz="2400" dirty="0">
                <a:latin typeface="Times New Roman" panose="02020603050405020304" pitchFamily="18" charset="0"/>
                <a:cs typeface="Times New Roman" panose="02020603050405020304" pitchFamily="18" charset="0"/>
              </a:rPr>
              <a:t> of the good things to come </a:t>
            </a:r>
            <a:r>
              <a:rPr lang="en-US" sz="2400" i="1" dirty="0">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not the very form of things,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commanded instructions and practices under the Old Law of Moses represented in physical terms prophetic figures of the New Covenant spiritual realities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Kingdom of Israel was a </a:t>
            </a:r>
            <a:r>
              <a:rPr lang="en-US" sz="2400" b="1" u="sng" dirty="0">
                <a:latin typeface="Times New Roman" panose="02020603050405020304" pitchFamily="18" charset="0"/>
                <a:cs typeface="Times New Roman" panose="02020603050405020304" pitchFamily="18" charset="0"/>
              </a:rPr>
              <a:t>kingdom led by kings and priests </a:t>
            </a:r>
            <a:r>
              <a:rPr lang="en-US" sz="2400" dirty="0">
                <a:latin typeface="Times New Roman" panose="02020603050405020304" pitchFamily="18" charset="0"/>
                <a:cs typeface="Times New Roman" panose="02020603050405020304" pitchFamily="18" charset="0"/>
              </a:rPr>
              <a:t>from two separate tribes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Tribe of Levi – Priests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Tribe of Judah - Kings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37650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900711"/>
            <a:ext cx="11644370" cy="5632311"/>
          </a:xfrm>
          <a:prstGeom prst="rect">
            <a:avLst/>
          </a:prstGeom>
          <a:noFill/>
        </p:spPr>
        <p:txBody>
          <a:bodyPr wrap="square" rtlCol="0">
            <a:spAutoFit/>
          </a:bodyPr>
          <a:lstStyle/>
          <a:p>
            <a:pPr marL="228600"/>
            <a:r>
              <a:rPr lang="en-US" sz="2400" dirty="0">
                <a:latin typeface="Times New Roman" panose="02020603050405020304" pitchFamily="18" charset="0"/>
                <a:ea typeface="Calibri" panose="020F0502020204030204" pitchFamily="34" charset="0"/>
                <a:cs typeface="Times New Roman" panose="02020603050405020304" pitchFamily="18" charset="0"/>
              </a:rPr>
              <a:t>In the Greek language, the English word </a:t>
            </a:r>
            <a:r>
              <a:rPr lang="en-US" sz="2400" b="1" dirty="0">
                <a:latin typeface="Times New Roman" panose="02020603050405020304" pitchFamily="18" charset="0"/>
                <a:ea typeface="Calibri" panose="020F0502020204030204" pitchFamily="34" charset="0"/>
                <a:cs typeface="Times New Roman" panose="02020603050405020304" pitchFamily="18" charset="0"/>
              </a:rPr>
              <a:t>“for”</a:t>
            </a:r>
            <a:r>
              <a:rPr lang="en-US" sz="2400" dirty="0">
                <a:latin typeface="Times New Roman" panose="02020603050405020304" pitchFamily="18" charset="0"/>
                <a:ea typeface="Calibri" panose="020F0502020204030204" pitchFamily="34" charset="0"/>
                <a:cs typeface="Times New Roman" panose="02020603050405020304" pitchFamily="18" charset="0"/>
              </a:rPr>
              <a:t> is translated from </a:t>
            </a:r>
            <a:r>
              <a:rPr lang="en-US" sz="2400" b="1" dirty="0">
                <a:latin typeface="Times New Roman" panose="02020603050405020304" pitchFamily="18" charset="0"/>
                <a:ea typeface="Calibri" panose="020F0502020204030204" pitchFamily="34" charset="0"/>
                <a:cs typeface="Times New Roman" panose="02020603050405020304" pitchFamily="18" charset="0"/>
              </a:rPr>
              <a:t>two Greek words</a:t>
            </a:r>
          </a:p>
          <a:p>
            <a:pPr marL="22860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i="1" dirty="0">
                <a:latin typeface="Times New Roman" panose="02020603050405020304" pitchFamily="18" charset="0"/>
                <a:ea typeface="Calibri" panose="020F0502020204030204" pitchFamily="34" charset="0"/>
                <a:cs typeface="Times New Roman" panose="02020603050405020304" pitchFamily="18" charset="0"/>
              </a:rPr>
              <a:t>Eis</a:t>
            </a:r>
            <a:r>
              <a:rPr lang="en-US" sz="2400" b="1"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a:latin typeface="Times New Roman" panose="02020603050405020304" pitchFamily="18" charset="0"/>
                <a:ea typeface="Calibri" panose="020F0502020204030204" pitchFamily="34" charset="0"/>
                <a:cs typeface="Times New Roman" panose="02020603050405020304" pitchFamily="18" charset="0"/>
              </a:rPr>
              <a:t>a “function word” indicating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object of the verb </a:t>
            </a:r>
            <a:r>
              <a:rPr lang="en-US" sz="2400" dirty="0">
                <a:latin typeface="Times New Roman" panose="02020603050405020304" pitchFamily="18" charset="0"/>
                <a:ea typeface="Calibri" panose="020F0502020204030204" pitchFamily="34" charset="0"/>
                <a:cs typeface="Times New Roman" panose="02020603050405020304" pitchFamily="18" charset="0"/>
              </a:rPr>
              <a:t>to show </a:t>
            </a:r>
            <a:r>
              <a:rPr lang="en-US" sz="2400" b="1" dirty="0">
                <a:latin typeface="Times New Roman" panose="02020603050405020304" pitchFamily="18" charset="0"/>
                <a:ea typeface="Calibri" panose="020F0502020204030204" pitchFamily="34" charset="0"/>
                <a:cs typeface="Times New Roman" panose="02020603050405020304" pitchFamily="18" charset="0"/>
              </a:rPr>
              <a:t>purpose</a:t>
            </a:r>
            <a:r>
              <a:rPr lang="en-US" sz="2400" dirty="0">
                <a:latin typeface="Times New Roman" panose="02020603050405020304" pitchFamily="18" charset="0"/>
                <a:ea typeface="Calibri" panose="020F0502020204030204" pitchFamily="34" charset="0"/>
                <a:cs typeface="Times New Roman" panose="02020603050405020304" pitchFamily="18" charset="0"/>
              </a:rPr>
              <a:t> or </a:t>
            </a:r>
            <a:r>
              <a:rPr lang="en-US" sz="2400" b="1" dirty="0">
                <a:latin typeface="Times New Roman" panose="02020603050405020304" pitchFamily="18" charset="0"/>
                <a:ea typeface="Calibri" panose="020F0502020204030204" pitchFamily="34" charset="0"/>
                <a:cs typeface="Times New Roman" panose="02020603050405020304" pitchFamily="18" charset="0"/>
              </a:rPr>
              <a:t>cause</a:t>
            </a:r>
            <a:r>
              <a:rPr lang="en-US" sz="2400" dirty="0">
                <a:latin typeface="Times New Roman" panose="02020603050405020304" pitchFamily="18" charset="0"/>
                <a:ea typeface="Calibri" panose="020F0502020204030204" pitchFamily="34" charset="0"/>
                <a:cs typeface="Times New Roman" panose="02020603050405020304" pitchFamily="18" charset="0"/>
              </a:rPr>
              <a:t> of something.  </a:t>
            </a:r>
            <a:r>
              <a:rPr lang="en-US" sz="2400" b="1" dirty="0">
                <a:latin typeface="Times New Roman" panose="02020603050405020304" pitchFamily="18" charset="0"/>
                <a:ea typeface="Calibri" panose="020F0502020204030204" pitchFamily="34" charset="0"/>
                <a:cs typeface="Times New Roman" panose="02020603050405020304" pitchFamily="18" charset="0"/>
              </a:rPr>
              <a:t>It is directional </a:t>
            </a:r>
            <a:r>
              <a:rPr lang="en-US" sz="2400" dirty="0">
                <a:latin typeface="Times New Roman" panose="02020603050405020304" pitchFamily="18" charset="0"/>
                <a:ea typeface="Calibri" panose="020F0502020204030204" pitchFamily="34" charset="0"/>
                <a:cs typeface="Times New Roman" panose="02020603050405020304" pitchFamily="18" charset="0"/>
              </a:rPr>
              <a:t>– it is always </a:t>
            </a:r>
            <a:r>
              <a:rPr lang="en-US" sz="2400" b="1" dirty="0">
                <a:latin typeface="Times New Roman" panose="02020603050405020304" pitchFamily="18" charset="0"/>
                <a:ea typeface="Calibri" panose="020F0502020204030204" pitchFamily="34" charset="0"/>
                <a:cs typeface="Times New Roman" panose="02020603050405020304" pitchFamily="18" charset="0"/>
              </a:rPr>
              <a:t>forward looking</a:t>
            </a:r>
            <a:r>
              <a:rPr lang="en-US" sz="2400" dirty="0">
                <a:latin typeface="Times New Roman" panose="02020603050405020304" pitchFamily="18" charset="0"/>
                <a:ea typeface="Calibri" panose="020F0502020204030204" pitchFamily="34" charset="0"/>
                <a:cs typeface="Times New Roman" panose="02020603050405020304" pitchFamily="18" charset="0"/>
              </a:rPr>
              <a:t>. In its most literal sense, it means “</a:t>
            </a:r>
            <a:r>
              <a:rPr lang="en-US" sz="24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a:t>
            </a:r>
            <a:r>
              <a:rPr lang="en-US" sz="2400" dirty="0">
                <a:latin typeface="Times New Roman" panose="02020603050405020304" pitchFamily="18" charset="0"/>
                <a:ea typeface="Calibri" panose="020F0502020204030204" pitchFamily="34" charset="0"/>
                <a:cs typeface="Times New Roman" panose="02020603050405020304" pitchFamily="18" charset="0"/>
              </a:rPr>
              <a:t>” or “</a:t>
            </a:r>
            <a:r>
              <a:rPr lang="en-US" sz="24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into</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22860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Acts 2:38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Peter </a:t>
            </a:r>
            <a:r>
              <a:rPr lang="en-US" sz="2400" i="1" dirty="0">
                <a:latin typeface="Times New Roman" panose="02020603050405020304" pitchFamily="18" charset="0"/>
                <a:cs typeface="Times New Roman" panose="02020603050405020304" pitchFamily="18" charset="0"/>
              </a:rPr>
              <a:t>said</a:t>
            </a:r>
            <a:r>
              <a:rPr lang="en-US" sz="2400" dirty="0">
                <a:latin typeface="Times New Roman" panose="02020603050405020304" pitchFamily="18" charset="0"/>
                <a:cs typeface="Times New Roman" panose="02020603050405020304" pitchFamily="18" charset="0"/>
              </a:rPr>
              <a:t> to them, "Repent, and each of you be baptized in the name of Jesus Christ </a:t>
            </a:r>
            <a:r>
              <a:rPr lang="en-US" sz="2400" b="1" u="sng"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eis – for the purpose of, in order for, to, into</a:t>
            </a:r>
            <a:r>
              <a:rPr lang="en-US" sz="2400" dirty="0">
                <a:latin typeface="Times New Roman" panose="02020603050405020304" pitchFamily="18" charset="0"/>
                <a:cs typeface="Times New Roman" panose="02020603050405020304" pitchFamily="18" charset="0"/>
              </a:rPr>
              <a:t>) the </a:t>
            </a:r>
            <a:r>
              <a:rPr lang="en-US" sz="2400" b="1" u="sng" dirty="0">
                <a:latin typeface="Times New Roman" panose="02020603050405020304" pitchFamily="18" charset="0"/>
                <a:cs typeface="Times New Roman" panose="02020603050405020304" pitchFamily="18" charset="0"/>
              </a:rPr>
              <a:t>forgiveness of your sins</a:t>
            </a:r>
            <a:r>
              <a:rPr lang="en-US" sz="2400" dirty="0">
                <a:latin typeface="Times New Roman" panose="02020603050405020304" pitchFamily="18" charset="0"/>
                <a:cs typeface="Times New Roman" panose="02020603050405020304" pitchFamily="18" charset="0"/>
              </a:rPr>
              <a:t>; ….</a:t>
            </a:r>
          </a:p>
          <a:p>
            <a:pPr marL="228600"/>
            <a:endParaRPr lang="en-US" sz="2400" b="1" dirty="0">
              <a:latin typeface="Times New Roman" panose="02020603050405020304" pitchFamily="18" charset="0"/>
              <a:cs typeface="Times New Roman" panose="02020603050405020304" pitchFamily="18" charset="0"/>
            </a:endParaRPr>
          </a:p>
          <a:p>
            <a:pPr marL="228600"/>
            <a:r>
              <a:rPr lang="en-US" sz="2400" b="1" i="1" dirty="0">
                <a:latin typeface="Times New Roman" panose="02020603050405020304" pitchFamily="18" charset="0"/>
                <a:cs typeface="Times New Roman" panose="02020603050405020304" pitchFamily="18" charset="0"/>
              </a:rPr>
              <a:t>Gar</a:t>
            </a:r>
            <a:r>
              <a:rPr lang="en-US" sz="2400"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ea typeface="Calibri" panose="020F0502020204030204" pitchFamily="34" charset="0"/>
                <a:cs typeface="Times New Roman" panose="02020603050405020304" pitchFamily="18" charset="0"/>
              </a:rPr>
              <a:t>a “causal word” that </a:t>
            </a:r>
            <a:r>
              <a:rPr lang="en-US" sz="2400" b="1" dirty="0">
                <a:latin typeface="Times New Roman" panose="02020603050405020304" pitchFamily="18" charset="0"/>
                <a:ea typeface="Calibri" panose="020F0502020204030204" pitchFamily="34" charset="0"/>
                <a:cs typeface="Times New Roman" panose="02020603050405020304" pitchFamily="18" charset="0"/>
              </a:rPr>
              <a:t>introduces</a:t>
            </a:r>
            <a:r>
              <a:rPr lang="en-US" sz="2400" dirty="0">
                <a:latin typeface="Times New Roman" panose="02020603050405020304" pitchFamily="18" charset="0"/>
                <a:ea typeface="Calibri" panose="020F0502020204030204" pitchFamily="34" charset="0"/>
                <a:cs typeface="Times New Roman" panose="02020603050405020304" pitchFamily="18" charset="0"/>
              </a:rPr>
              <a:t> a </a:t>
            </a:r>
            <a:r>
              <a:rPr lang="en-US" sz="2400" b="0" i="0" dirty="0">
                <a:solidFill>
                  <a:srgbClr val="040C28"/>
                </a:solidFill>
                <a:effectLst/>
                <a:latin typeface="Times New Roman" panose="02020603050405020304" pitchFamily="18" charset="0"/>
                <a:cs typeface="Times New Roman" panose="02020603050405020304" pitchFamily="18" charset="0"/>
              </a:rPr>
              <a:t>clause which is used as </a:t>
            </a:r>
            <a:r>
              <a:rPr lang="en-US" sz="2400" b="1" i="0" dirty="0">
                <a:solidFill>
                  <a:srgbClr val="040C28"/>
                </a:solidFill>
                <a:effectLst/>
                <a:latin typeface="Times New Roman" panose="02020603050405020304" pitchFamily="18" charset="0"/>
                <a:cs typeface="Times New Roman" panose="02020603050405020304" pitchFamily="18" charset="0"/>
              </a:rPr>
              <a:t>an explanation</a:t>
            </a:r>
            <a:r>
              <a:rPr lang="en-US" sz="2400" b="0" i="0" dirty="0">
                <a:solidFill>
                  <a:srgbClr val="040C28"/>
                </a:solidFill>
                <a:effectLst/>
                <a:latin typeface="Times New Roman" panose="02020603050405020304" pitchFamily="18" charset="0"/>
                <a:cs typeface="Times New Roman" panose="02020603050405020304" pitchFamily="18" charset="0"/>
              </a:rPr>
              <a:t>, i.e., </a:t>
            </a:r>
            <a:r>
              <a:rPr lang="en-US" sz="2400" b="1" i="0" u="sng" dirty="0">
                <a:solidFill>
                  <a:srgbClr val="040C28"/>
                </a:solidFill>
                <a:effectLst/>
                <a:latin typeface="Times New Roman" panose="02020603050405020304" pitchFamily="18" charset="0"/>
                <a:cs typeface="Times New Roman" panose="02020603050405020304" pitchFamily="18" charset="0"/>
              </a:rPr>
              <a:t>because.</a:t>
            </a:r>
            <a:r>
              <a:rPr lang="en-US" sz="2400" b="0" i="0" dirty="0">
                <a:solidFill>
                  <a:srgbClr val="040C28"/>
                </a:solidFill>
                <a:effectLst/>
                <a:latin typeface="Times New Roman" panose="02020603050405020304" pitchFamily="18" charset="0"/>
                <a:cs typeface="Times New Roman" panose="02020603050405020304" pitchFamily="18" charset="0"/>
              </a:rPr>
              <a:t> In Matthew 26:28, why drink fro</a:t>
            </a:r>
            <a:r>
              <a:rPr lang="en-US" sz="2400" dirty="0">
                <a:solidFill>
                  <a:srgbClr val="040C28"/>
                </a:solidFill>
                <a:latin typeface="Times New Roman" panose="02020603050405020304" pitchFamily="18" charset="0"/>
                <a:cs typeface="Times New Roman" panose="02020603050405020304" pitchFamily="18" charset="0"/>
              </a:rPr>
              <a:t>m the cup?  </a:t>
            </a:r>
            <a:r>
              <a:rPr lang="en-US" sz="2400" b="1" u="sng" dirty="0">
                <a:solidFill>
                  <a:srgbClr val="040C28"/>
                </a:solidFill>
                <a:highlight>
                  <a:srgbClr val="FFFF00"/>
                </a:highlight>
                <a:latin typeface="Times New Roman" panose="02020603050405020304" pitchFamily="18" charset="0"/>
                <a:cs typeface="Times New Roman" panose="02020603050405020304" pitchFamily="18" charset="0"/>
              </a:rPr>
              <a:t>Because</a:t>
            </a:r>
            <a:r>
              <a:rPr lang="en-US" sz="2400" dirty="0">
                <a:solidFill>
                  <a:srgbClr val="040C28"/>
                </a:solidFill>
                <a:latin typeface="Times New Roman" panose="02020603050405020304" pitchFamily="18" charset="0"/>
                <a:cs typeface="Times New Roman" panose="02020603050405020304" pitchFamily="18" charset="0"/>
              </a:rPr>
              <a:t> ….</a:t>
            </a:r>
          </a:p>
          <a:p>
            <a:pPr marL="228600"/>
            <a:endParaRPr lang="en-US" sz="2400" b="1" i="1" dirty="0">
              <a:solidFill>
                <a:srgbClr val="040C28"/>
              </a:solidFill>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Matthew 26:28</a:t>
            </a:r>
            <a:r>
              <a:rPr lang="en-US" sz="2400" dirty="0">
                <a:latin typeface="Times New Roman" panose="02020603050405020304" pitchFamily="18" charset="0"/>
                <a:cs typeface="Times New Roman" panose="02020603050405020304" pitchFamily="18" charset="0"/>
              </a:rPr>
              <a:t> (drink from the cup)</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gar – because</a:t>
            </a:r>
            <a:r>
              <a:rPr lang="en-US" sz="2400" dirty="0">
                <a:latin typeface="Times New Roman" panose="02020603050405020304" pitchFamily="18" charset="0"/>
                <a:cs typeface="Times New Roman" panose="02020603050405020304" pitchFamily="18" charset="0"/>
              </a:rPr>
              <a:t>) this is My blood of the covenant, which is poured out </a:t>
            </a:r>
            <a:r>
              <a:rPr lang="en-US" sz="2400" b="1" u="sng"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peri – concerning) </a:t>
            </a:r>
            <a:r>
              <a:rPr lang="en-US" sz="2400" dirty="0">
                <a:latin typeface="Times New Roman" panose="02020603050405020304" pitchFamily="18" charset="0"/>
                <a:cs typeface="Times New Roman" panose="02020603050405020304" pitchFamily="18" charset="0"/>
              </a:rPr>
              <a:t>many </a:t>
            </a:r>
            <a:r>
              <a:rPr lang="en-US" sz="2400" b="1" u="sng"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eis – for the purpose of, in order for, to, into</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forgiveness of sins</a:t>
            </a:r>
            <a:r>
              <a:rPr lang="en-US" sz="2400" dirty="0">
                <a:latin typeface="Times New Roman" panose="02020603050405020304" pitchFamily="18" charset="0"/>
                <a:cs typeface="Times New Roman" panose="02020603050405020304" pitchFamily="18" charset="0"/>
              </a:rPr>
              <a:t>.</a:t>
            </a:r>
            <a:endParaRPr lang="en-US" sz="2400" b="1"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1496937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369331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Judah – the Tribe of Kings</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9833409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262979"/>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Judah – the Tribe of Kings</a:t>
            </a:r>
          </a:p>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Genesis 49:8-10 </a:t>
            </a:r>
            <a:r>
              <a:rPr lang="en-US" sz="2800" dirty="0">
                <a:latin typeface="Times New Roman" panose="02020603050405020304" pitchFamily="18" charset="0"/>
                <a:cs typeface="Times New Roman" panose="02020603050405020304" pitchFamily="18" charset="0"/>
              </a:rPr>
              <a:t>"</a:t>
            </a:r>
            <a:r>
              <a:rPr lang="en-US" sz="2800" b="1" u="sng" dirty="0">
                <a:latin typeface="Times New Roman" panose="02020603050405020304" pitchFamily="18" charset="0"/>
                <a:cs typeface="Times New Roman" panose="02020603050405020304" pitchFamily="18" charset="0"/>
              </a:rPr>
              <a:t>Judah</a:t>
            </a:r>
            <a:r>
              <a:rPr lang="en-US" sz="2800" dirty="0">
                <a:latin typeface="Times New Roman" panose="02020603050405020304" pitchFamily="18" charset="0"/>
                <a:cs typeface="Times New Roman" panose="02020603050405020304" pitchFamily="18" charset="0"/>
              </a:rPr>
              <a:t>, your brothers shall praise you; Your hand shall be on the neck of your enemies; Your father's sons </a:t>
            </a:r>
            <a:r>
              <a:rPr lang="en-US" sz="2800" b="1" u="sng" dirty="0">
                <a:latin typeface="Times New Roman" panose="02020603050405020304" pitchFamily="18" charset="0"/>
                <a:cs typeface="Times New Roman" panose="02020603050405020304" pitchFamily="18" charset="0"/>
              </a:rPr>
              <a:t>shall bow down to you</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9 </a:t>
            </a:r>
            <a:r>
              <a:rPr lang="en-US" sz="2800" dirty="0">
                <a:latin typeface="Times New Roman" panose="02020603050405020304" pitchFamily="18" charset="0"/>
                <a:cs typeface="Times New Roman" panose="02020603050405020304" pitchFamily="18" charset="0"/>
              </a:rPr>
              <a:t> "Judah is a </a:t>
            </a:r>
            <a:r>
              <a:rPr lang="en-US" sz="2800" b="1" u="sng" dirty="0">
                <a:latin typeface="Times New Roman" panose="02020603050405020304" pitchFamily="18" charset="0"/>
                <a:cs typeface="Times New Roman" panose="02020603050405020304" pitchFamily="18" charset="0"/>
              </a:rPr>
              <a:t>lion's whelp</a:t>
            </a:r>
            <a:r>
              <a:rPr lang="en-US" sz="2800" dirty="0">
                <a:latin typeface="Times New Roman" panose="02020603050405020304" pitchFamily="18" charset="0"/>
                <a:cs typeface="Times New Roman" panose="02020603050405020304" pitchFamily="18" charset="0"/>
              </a:rPr>
              <a:t>; From the prey, my son, you have gone up. He couches, he lies down as </a:t>
            </a:r>
            <a:r>
              <a:rPr lang="en-US" sz="2800" b="1" u="sng" dirty="0">
                <a:latin typeface="Times New Roman" panose="02020603050405020304" pitchFamily="18" charset="0"/>
                <a:cs typeface="Times New Roman" panose="02020603050405020304" pitchFamily="18" charset="0"/>
              </a:rPr>
              <a:t>a lion</a:t>
            </a:r>
            <a:r>
              <a:rPr lang="en-US" sz="2800" dirty="0">
                <a:latin typeface="Times New Roman" panose="02020603050405020304" pitchFamily="18" charset="0"/>
                <a:cs typeface="Times New Roman" panose="02020603050405020304" pitchFamily="18" charset="0"/>
              </a:rPr>
              <a:t>, And as </a:t>
            </a:r>
            <a:r>
              <a:rPr lang="en-US" sz="2800" b="1" u="sng" dirty="0">
                <a:latin typeface="Times New Roman" panose="02020603050405020304" pitchFamily="18" charset="0"/>
                <a:cs typeface="Times New Roman" panose="02020603050405020304" pitchFamily="18" charset="0"/>
              </a:rPr>
              <a:t>a lion</a:t>
            </a:r>
            <a:r>
              <a:rPr lang="en-US" sz="2800" dirty="0">
                <a:latin typeface="Times New Roman" panose="02020603050405020304" pitchFamily="18" charset="0"/>
                <a:cs typeface="Times New Roman" panose="02020603050405020304" pitchFamily="18" charset="0"/>
              </a:rPr>
              <a:t>, who dares rouse him up? </a:t>
            </a:r>
            <a:r>
              <a:rPr lang="en-US" sz="2800" baseline="30000" dirty="0">
                <a:latin typeface="Times New Roman" panose="02020603050405020304" pitchFamily="18" charset="0"/>
                <a:cs typeface="Times New Roman" panose="02020603050405020304" pitchFamily="18" charset="0"/>
              </a:rPr>
              <a:t>10 </a:t>
            </a:r>
            <a:r>
              <a:rPr lang="en-US" sz="2800" dirty="0">
                <a:latin typeface="Times New Roman" panose="02020603050405020304" pitchFamily="18" charset="0"/>
                <a:cs typeface="Times New Roman" panose="02020603050405020304" pitchFamily="18" charset="0"/>
              </a:rPr>
              <a:t> "The </a:t>
            </a:r>
            <a:r>
              <a:rPr lang="en-US" sz="2800" b="1" u="sng" dirty="0">
                <a:latin typeface="Times New Roman" panose="02020603050405020304" pitchFamily="18" charset="0"/>
                <a:cs typeface="Times New Roman" panose="02020603050405020304" pitchFamily="18" charset="0"/>
              </a:rPr>
              <a:t>scepter shall not depart </a:t>
            </a:r>
            <a:r>
              <a:rPr lang="en-US" sz="2800" dirty="0">
                <a:latin typeface="Times New Roman" panose="02020603050405020304" pitchFamily="18" charset="0"/>
                <a:cs typeface="Times New Roman" panose="02020603050405020304" pitchFamily="18" charset="0"/>
              </a:rPr>
              <a:t>from Judah, Nor the </a:t>
            </a:r>
            <a:r>
              <a:rPr lang="en-US" sz="2800" b="1" u="sng" dirty="0">
                <a:latin typeface="Times New Roman" panose="02020603050405020304" pitchFamily="18" charset="0"/>
                <a:cs typeface="Times New Roman" panose="02020603050405020304" pitchFamily="18" charset="0"/>
              </a:rPr>
              <a:t>ruler's staff </a:t>
            </a:r>
            <a:r>
              <a:rPr lang="en-US" sz="2800" dirty="0">
                <a:latin typeface="Times New Roman" panose="02020603050405020304" pitchFamily="18" charset="0"/>
                <a:cs typeface="Times New Roman" panose="02020603050405020304" pitchFamily="18" charset="0"/>
              </a:rPr>
              <a:t>from between his feet, </a:t>
            </a:r>
            <a:r>
              <a:rPr lang="en-US" sz="2800" b="1" u="sng" dirty="0">
                <a:latin typeface="Times New Roman" panose="02020603050405020304" pitchFamily="18" charset="0"/>
                <a:cs typeface="Times New Roman" panose="02020603050405020304" pitchFamily="18" charset="0"/>
              </a:rPr>
              <a:t>Until Shiloh comes</a:t>
            </a:r>
            <a:r>
              <a:rPr lang="en-US" sz="2800" dirty="0">
                <a:latin typeface="Times New Roman" panose="02020603050405020304" pitchFamily="18" charset="0"/>
                <a:cs typeface="Times New Roman" panose="02020603050405020304" pitchFamily="18" charset="0"/>
              </a:rPr>
              <a:t>, And to him </a:t>
            </a:r>
            <a:r>
              <a:rPr lang="en-US" sz="2800" i="1" dirty="0">
                <a:latin typeface="Times New Roman" panose="02020603050405020304" pitchFamily="18" charset="0"/>
                <a:cs typeface="Times New Roman" panose="02020603050405020304" pitchFamily="18" charset="0"/>
              </a:rPr>
              <a:t>shall be</a:t>
            </a:r>
            <a:r>
              <a:rPr lang="en-US" sz="2800" dirty="0">
                <a:latin typeface="Times New Roman" panose="02020603050405020304" pitchFamily="18" charset="0"/>
                <a:cs typeface="Times New Roman" panose="02020603050405020304" pitchFamily="18" charset="0"/>
              </a:rPr>
              <a:t> the </a:t>
            </a:r>
            <a:r>
              <a:rPr lang="en-US" sz="2800" b="1" u="sng" dirty="0">
                <a:latin typeface="Times New Roman" panose="02020603050405020304" pitchFamily="18" charset="0"/>
                <a:cs typeface="Times New Roman" panose="02020603050405020304" pitchFamily="18" charset="0"/>
              </a:rPr>
              <a:t>obedience of the peoples</a:t>
            </a:r>
            <a:r>
              <a:rPr lang="en-US" sz="2800"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Revelation 5:5 </a:t>
            </a:r>
            <a:r>
              <a:rPr lang="en-US" sz="2800" dirty="0">
                <a:latin typeface="Times New Roman" panose="02020603050405020304" pitchFamily="18" charset="0"/>
                <a:cs typeface="Times New Roman" panose="02020603050405020304" pitchFamily="18" charset="0"/>
              </a:rPr>
              <a:t>(elders declare Jesus is worthy to open the book)… behold, </a:t>
            </a:r>
            <a:r>
              <a:rPr lang="en-US" sz="2800" b="1" u="sng" dirty="0">
                <a:latin typeface="Times New Roman" panose="02020603050405020304" pitchFamily="18" charset="0"/>
                <a:cs typeface="Times New Roman" panose="02020603050405020304" pitchFamily="18" charset="0"/>
              </a:rPr>
              <a:t>the Lion </a:t>
            </a:r>
            <a:r>
              <a:rPr lang="en-US" sz="2800" dirty="0">
                <a:latin typeface="Times New Roman" panose="02020603050405020304" pitchFamily="18" charset="0"/>
                <a:cs typeface="Times New Roman" panose="02020603050405020304" pitchFamily="18" charset="0"/>
              </a:rPr>
              <a:t>that is from the </a:t>
            </a:r>
            <a:r>
              <a:rPr lang="en-US" sz="2800" b="1" u="sng" dirty="0">
                <a:latin typeface="Times New Roman" panose="02020603050405020304" pitchFamily="18" charset="0"/>
                <a:cs typeface="Times New Roman" panose="02020603050405020304" pitchFamily="18" charset="0"/>
              </a:rPr>
              <a:t>tribe of Judah</a:t>
            </a:r>
            <a:r>
              <a:rPr lang="en-US" sz="2800" dirty="0">
                <a:latin typeface="Times New Roman" panose="02020603050405020304" pitchFamily="18" charset="0"/>
                <a:cs typeface="Times New Roman" panose="02020603050405020304" pitchFamily="18" charset="0"/>
              </a:rPr>
              <a:t>, the </a:t>
            </a:r>
            <a:r>
              <a:rPr lang="en-US" sz="2800" b="1" u="sng" dirty="0">
                <a:latin typeface="Times New Roman" panose="02020603050405020304" pitchFamily="18" charset="0"/>
                <a:cs typeface="Times New Roman" panose="02020603050405020304" pitchFamily="18" charset="0"/>
              </a:rPr>
              <a:t>Root of David</a:t>
            </a:r>
            <a:r>
              <a:rPr lang="en-US" sz="2800" dirty="0">
                <a:latin typeface="Times New Roman" panose="02020603050405020304" pitchFamily="18" charset="0"/>
                <a:cs typeface="Times New Roman" panose="02020603050405020304" pitchFamily="18" charset="0"/>
              </a:rPr>
              <a:t>, has overcome so as to open the book and its seven seals." </a:t>
            </a: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781710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93866"/>
          </a:xfrm>
          <a:prstGeom prst="rect">
            <a:avLst/>
          </a:prstGeom>
          <a:noFill/>
        </p:spPr>
        <p:txBody>
          <a:bodyPr wrap="square" rtlCol="0">
            <a:spAutoFit/>
          </a:bodyPr>
          <a:lstStyle/>
          <a:p>
            <a:pPr marL="0" marR="0">
              <a:spcBef>
                <a:spcPts val="0"/>
              </a:spcBef>
              <a:spcAft>
                <a:spcPts val="0"/>
              </a:spcAft>
            </a:pPr>
            <a:r>
              <a:rPr lang="en-US" sz="2800" b="1" dirty="0">
                <a:latin typeface="Times New Roman" panose="02020603050405020304" pitchFamily="18" charset="0"/>
                <a:cs typeface="Times New Roman" panose="02020603050405020304" pitchFamily="18" charset="0"/>
              </a:rPr>
              <a:t>Kingdom of Israel had twenty-two (22) physical Kings (excluding </a:t>
            </a:r>
            <a:r>
              <a:rPr lang="en-US" sz="2800" b="1" dirty="0" err="1">
                <a:latin typeface="Times New Roman" panose="02020603050405020304" pitchFamily="18" charset="0"/>
                <a:cs typeface="Times New Roman" panose="02020603050405020304" pitchFamily="18" charset="0"/>
              </a:rPr>
              <a:t>Athalia</a:t>
            </a:r>
            <a:r>
              <a:rPr lang="en-US" sz="2800" b="1" dirty="0">
                <a:latin typeface="Times New Roman" panose="02020603050405020304" pitchFamily="18" charset="0"/>
                <a:cs typeface="Times New Roman" panose="02020603050405020304" pitchFamily="18" charset="0"/>
              </a:rPr>
              <a:t>)</a:t>
            </a:r>
          </a:p>
          <a:p>
            <a:pPr marL="0"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United Kingdom: </a:t>
            </a:r>
            <a:r>
              <a:rPr lang="en-US" sz="2800" dirty="0">
                <a:latin typeface="Times New Roman" panose="02020603050405020304" pitchFamily="18" charset="0"/>
                <a:cs typeface="Times New Roman" panose="02020603050405020304" pitchFamily="18" charset="0"/>
              </a:rPr>
              <a:t>Three (3)</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Kings Saul, David, and Solomon</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Judah under the divided Kingdom: </a:t>
            </a:r>
            <a:r>
              <a:rPr lang="en-US" sz="2800" dirty="0">
                <a:latin typeface="Times New Roman" panose="02020603050405020304" pitchFamily="18" charset="0"/>
                <a:cs typeface="Times New Roman" panose="02020603050405020304" pitchFamily="18" charset="0"/>
              </a:rPr>
              <a:t>Nineteen (19) Kings Rehoboam-Abijah-Asa-Jehosphat-Jehoram-Ahaziah-Jehoash-Amaziah-Uzziah-Jotham-Ahaz-Hezekiah-Mannasseh-Amon-Josiah-Jehoahaz-Jehoahakim-Jehoiachin-Zedekiah</a:t>
            </a:r>
          </a:p>
          <a:p>
            <a:pPr marL="342900" marR="0" indent="-342900">
              <a:spcBef>
                <a:spcPts val="0"/>
              </a:spcBef>
              <a:spcAft>
                <a:spcPts val="0"/>
              </a:spcAf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 priests came from the Tribe of Judah</a:t>
            </a:r>
          </a:p>
          <a:p>
            <a:pPr marL="342900" marR="0" indent="-342900">
              <a:spcBef>
                <a:spcPts val="0"/>
              </a:spcBef>
              <a:spcAft>
                <a:spcPts val="0"/>
              </a:spcAf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 king was allowed to minister to God in the tabernacle or to perform the duties of a priest</a:t>
            </a:r>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p:txBody>
      </p:sp>
    </p:spTree>
    <p:extLst>
      <p:ext uri="{BB962C8B-B14F-4D97-AF65-F5344CB8AC3E}">
        <p14:creationId xmlns:p14="http://schemas.microsoft.com/office/powerpoint/2010/main" val="32931831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262979"/>
          </a:xfrm>
          <a:prstGeom prst="rect">
            <a:avLst/>
          </a:prstGeom>
          <a:noFill/>
        </p:spPr>
        <p:txBody>
          <a:bodyPr wrap="square" rtlCol="0">
            <a:spAutoFit/>
          </a:bodyPr>
          <a:lstStyle/>
          <a:p>
            <a:pPr marL="0" marR="0">
              <a:spcBef>
                <a:spcPts val="0"/>
              </a:spcBef>
              <a:spcAft>
                <a:spcPts val="0"/>
              </a:spcAft>
            </a:pPr>
            <a:r>
              <a:rPr lang="en-US" sz="2800" b="1" dirty="0">
                <a:latin typeface="Times New Roman" panose="02020603050405020304" pitchFamily="18" charset="0"/>
                <a:cs typeface="Times New Roman" panose="02020603050405020304" pitchFamily="18" charset="0"/>
              </a:rPr>
              <a:t>Sad Story of King Saul</a:t>
            </a:r>
          </a:p>
          <a:p>
            <a:pPr marL="0"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King Saul was from the Tribe of Benjamin – 1 Samuel 9:21</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Notwithstanding Genesis 49:10, God instructed Samuel to anoint Saul as king over Israel  - I Samuel 9:16</a:t>
            </a:r>
          </a:p>
          <a:p>
            <a:pPr marL="342900" marR="0" indent="-342900">
              <a:spcBef>
                <a:spcPts val="0"/>
              </a:spcBef>
              <a:spcAft>
                <a:spcPts val="0"/>
              </a:spcAf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When King Saul was about to be attacked by the Philistines, he grew inpatient waiting on Samuel to offer sacrifices before the Lord.  Therefore, Saul performed the priestly duty himself. 1 Samuel 13:9</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p:txBody>
      </p:sp>
    </p:spTree>
    <p:extLst>
      <p:ext uri="{BB962C8B-B14F-4D97-AF65-F5344CB8AC3E}">
        <p14:creationId xmlns:p14="http://schemas.microsoft.com/office/powerpoint/2010/main" val="4591297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93866"/>
          </a:xfrm>
          <a:prstGeom prst="rect">
            <a:avLst/>
          </a:prstGeom>
          <a:noFill/>
        </p:spPr>
        <p:txBody>
          <a:bodyPr wrap="square" rtlCol="0">
            <a:spAutoFit/>
          </a:bodyPr>
          <a:lstStyle/>
          <a:p>
            <a:pPr marR="0">
              <a:spcBef>
                <a:spcPts val="0"/>
              </a:spcBef>
              <a:spcAft>
                <a:spcPts val="0"/>
              </a:spcAft>
            </a:pPr>
            <a:r>
              <a:rPr lang="en-US" sz="2800" b="1" dirty="0">
                <a:latin typeface="Times New Roman" panose="02020603050405020304" pitchFamily="18" charset="0"/>
                <a:cs typeface="Times New Roman" panose="02020603050405020304" pitchFamily="18" charset="0"/>
              </a:rPr>
              <a:t>1 Samuel 13:13-14</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Samuel said to Saul, "You have </a:t>
            </a:r>
            <a:r>
              <a:rPr lang="en-US" sz="2800" b="1" u="sng" dirty="0">
                <a:latin typeface="Times New Roman" panose="02020603050405020304" pitchFamily="18" charset="0"/>
                <a:cs typeface="Times New Roman" panose="02020603050405020304" pitchFamily="18" charset="0"/>
              </a:rPr>
              <a:t>acted foolishly</a:t>
            </a:r>
            <a:r>
              <a:rPr lang="en-US" sz="2800" dirty="0">
                <a:latin typeface="Times New Roman" panose="02020603050405020304" pitchFamily="18" charset="0"/>
                <a:cs typeface="Times New Roman" panose="02020603050405020304" pitchFamily="18" charset="0"/>
              </a:rPr>
              <a:t>; you have </a:t>
            </a:r>
            <a:r>
              <a:rPr lang="en-US" sz="2800" b="1" u="sng" dirty="0">
                <a:highlight>
                  <a:srgbClr val="FFFF00"/>
                </a:highlight>
                <a:latin typeface="Times New Roman" panose="02020603050405020304" pitchFamily="18" charset="0"/>
                <a:cs typeface="Times New Roman" panose="02020603050405020304" pitchFamily="18" charset="0"/>
              </a:rPr>
              <a:t>not kept the commandment </a:t>
            </a:r>
            <a:r>
              <a:rPr lang="en-US" sz="2800" dirty="0">
                <a:latin typeface="Times New Roman" panose="02020603050405020304" pitchFamily="18" charset="0"/>
                <a:cs typeface="Times New Roman" panose="02020603050405020304" pitchFamily="18" charset="0"/>
              </a:rPr>
              <a:t>of the </a:t>
            </a:r>
            <a:r>
              <a:rPr lang="en-US" sz="2800" cap="small" dirty="0">
                <a:effectLst/>
                <a:latin typeface="Times New Roman" panose="02020603050405020304" pitchFamily="18" charset="0"/>
                <a:cs typeface="Times New Roman" panose="02020603050405020304" pitchFamily="18" charset="0"/>
              </a:rPr>
              <a:t>LORD</a:t>
            </a:r>
            <a:r>
              <a:rPr lang="en-US" sz="2800" dirty="0">
                <a:latin typeface="Times New Roman" panose="02020603050405020304" pitchFamily="18" charset="0"/>
                <a:cs typeface="Times New Roman" panose="02020603050405020304" pitchFamily="18" charset="0"/>
              </a:rPr>
              <a:t> your God, which He commanded you, for now </a:t>
            </a:r>
            <a:r>
              <a:rPr lang="en-US" sz="2800" b="1" u="sng" dirty="0">
                <a:highlight>
                  <a:srgbClr val="FFFF00"/>
                </a:highlight>
                <a:latin typeface="Times New Roman" panose="02020603050405020304" pitchFamily="18" charset="0"/>
                <a:cs typeface="Times New Roman" panose="02020603050405020304" pitchFamily="18" charset="0"/>
              </a:rPr>
              <a:t>the </a:t>
            </a:r>
            <a:r>
              <a:rPr lang="en-US" sz="2800" b="1" u="sng" cap="small" dirty="0">
                <a:effectLst/>
                <a:highlight>
                  <a:srgbClr val="FFFF00"/>
                </a:highlight>
                <a:latin typeface="Times New Roman" panose="02020603050405020304" pitchFamily="18" charset="0"/>
                <a:cs typeface="Times New Roman" panose="02020603050405020304" pitchFamily="18" charset="0"/>
              </a:rPr>
              <a:t>LORD</a:t>
            </a:r>
            <a:r>
              <a:rPr lang="en-US" sz="2800" b="1" u="sng" dirty="0">
                <a:highlight>
                  <a:srgbClr val="FFFF00"/>
                </a:highlight>
                <a:latin typeface="Times New Roman" panose="02020603050405020304" pitchFamily="18" charset="0"/>
                <a:cs typeface="Times New Roman" panose="02020603050405020304" pitchFamily="18" charset="0"/>
              </a:rPr>
              <a:t> would have established </a:t>
            </a:r>
            <a:r>
              <a:rPr lang="en-US" sz="2800" b="1" u="sng" dirty="0">
                <a:highlight>
                  <a:srgbClr val="00FF00"/>
                </a:highlight>
                <a:latin typeface="Times New Roman" panose="02020603050405020304" pitchFamily="18" charset="0"/>
                <a:cs typeface="Times New Roman" panose="02020603050405020304" pitchFamily="18" charset="0"/>
              </a:rPr>
              <a:t>your kingdom </a:t>
            </a:r>
            <a:r>
              <a:rPr lang="en-US" sz="2800" b="1" u="sng" dirty="0">
                <a:highlight>
                  <a:srgbClr val="FFFF00"/>
                </a:highlight>
                <a:latin typeface="Times New Roman" panose="02020603050405020304" pitchFamily="18" charset="0"/>
                <a:cs typeface="Times New Roman" panose="02020603050405020304" pitchFamily="18" charset="0"/>
              </a:rPr>
              <a:t>over Israel </a:t>
            </a:r>
            <a:r>
              <a:rPr lang="en-US" sz="2800" b="1" u="sng" dirty="0">
                <a:highlight>
                  <a:srgbClr val="00FF00"/>
                </a:highlight>
                <a:latin typeface="Times New Roman" panose="02020603050405020304" pitchFamily="18" charset="0"/>
                <a:cs typeface="Times New Roman" panose="02020603050405020304" pitchFamily="18" charset="0"/>
              </a:rPr>
              <a:t>forever</a:t>
            </a:r>
            <a:r>
              <a:rPr lang="en-US" sz="2800" dirty="0">
                <a:highlight>
                  <a:srgbClr val="00FF00"/>
                </a:highlight>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14 </a:t>
            </a:r>
            <a:r>
              <a:rPr lang="en-US" sz="2800" dirty="0">
                <a:latin typeface="Times New Roman" panose="02020603050405020304" pitchFamily="18" charset="0"/>
                <a:cs typeface="Times New Roman" panose="02020603050405020304" pitchFamily="18" charset="0"/>
              </a:rPr>
              <a:t> "</a:t>
            </a:r>
            <a:r>
              <a:rPr lang="en-US" sz="2800" b="1" u="sng" dirty="0">
                <a:highlight>
                  <a:srgbClr val="FFFF00"/>
                </a:highlight>
                <a:latin typeface="Times New Roman" panose="02020603050405020304" pitchFamily="18" charset="0"/>
                <a:cs typeface="Times New Roman" panose="02020603050405020304" pitchFamily="18" charset="0"/>
              </a:rPr>
              <a:t>But now </a:t>
            </a:r>
            <a:r>
              <a:rPr lang="en-US" sz="2800" b="1" u="sng" dirty="0">
                <a:highlight>
                  <a:srgbClr val="00FF00"/>
                </a:highlight>
                <a:latin typeface="Times New Roman" panose="02020603050405020304" pitchFamily="18" charset="0"/>
                <a:cs typeface="Times New Roman" panose="02020603050405020304" pitchFamily="18" charset="0"/>
              </a:rPr>
              <a:t>your kingdom</a:t>
            </a:r>
            <a:r>
              <a:rPr lang="en-US" sz="2800" b="1" u="sng" dirty="0">
                <a:highlight>
                  <a:srgbClr val="FFFF00"/>
                </a:highlight>
                <a:latin typeface="Times New Roman" panose="02020603050405020304" pitchFamily="18" charset="0"/>
                <a:cs typeface="Times New Roman" panose="02020603050405020304" pitchFamily="18" charset="0"/>
              </a:rPr>
              <a:t> shall not endure</a:t>
            </a:r>
            <a:r>
              <a:rPr lang="en-US" sz="2800" dirty="0">
                <a:latin typeface="Times New Roman" panose="02020603050405020304" pitchFamily="18" charset="0"/>
                <a:cs typeface="Times New Roman" panose="02020603050405020304" pitchFamily="18" charset="0"/>
              </a:rPr>
              <a:t>. The </a:t>
            </a:r>
            <a:r>
              <a:rPr lang="en-US" sz="2800" cap="small" dirty="0">
                <a:effectLst/>
                <a:latin typeface="Times New Roman" panose="02020603050405020304" pitchFamily="18" charset="0"/>
                <a:cs typeface="Times New Roman" panose="02020603050405020304" pitchFamily="18" charset="0"/>
              </a:rPr>
              <a:t>LORD</a:t>
            </a:r>
            <a:r>
              <a:rPr lang="en-US" sz="2800" dirty="0">
                <a:latin typeface="Times New Roman" panose="02020603050405020304" pitchFamily="18" charset="0"/>
                <a:cs typeface="Times New Roman" panose="02020603050405020304" pitchFamily="18" charset="0"/>
              </a:rPr>
              <a:t> has sought out for Himself a man after His own heart, and the </a:t>
            </a:r>
            <a:r>
              <a:rPr lang="en-US" sz="2800" cap="small" dirty="0">
                <a:effectLst/>
                <a:latin typeface="Times New Roman" panose="02020603050405020304" pitchFamily="18" charset="0"/>
                <a:cs typeface="Times New Roman" panose="02020603050405020304" pitchFamily="18" charset="0"/>
              </a:rPr>
              <a:t>LORD</a:t>
            </a:r>
            <a:r>
              <a:rPr lang="en-US" sz="2800" dirty="0">
                <a:latin typeface="Times New Roman" panose="02020603050405020304" pitchFamily="18" charset="0"/>
                <a:cs typeface="Times New Roman" panose="02020603050405020304" pitchFamily="18" charset="0"/>
              </a:rPr>
              <a:t> has appointed him as ruler over His people, because </a:t>
            </a:r>
            <a:r>
              <a:rPr lang="en-US" sz="2800" b="1" u="sng" dirty="0">
                <a:highlight>
                  <a:srgbClr val="FFFF00"/>
                </a:highlight>
                <a:latin typeface="Times New Roman" panose="02020603050405020304" pitchFamily="18" charset="0"/>
                <a:cs typeface="Times New Roman" panose="02020603050405020304" pitchFamily="18" charset="0"/>
              </a:rPr>
              <a:t>you have not kept what the </a:t>
            </a:r>
            <a:r>
              <a:rPr lang="en-US" sz="2800" b="1" u="sng" cap="small" dirty="0">
                <a:effectLst/>
                <a:highlight>
                  <a:srgbClr val="FFFF00"/>
                </a:highlight>
                <a:latin typeface="Times New Roman" panose="02020603050405020304" pitchFamily="18" charset="0"/>
                <a:cs typeface="Times New Roman" panose="02020603050405020304" pitchFamily="18" charset="0"/>
              </a:rPr>
              <a:t>LORD</a:t>
            </a:r>
            <a:r>
              <a:rPr lang="en-US" sz="2800" b="1" u="sng" dirty="0">
                <a:highlight>
                  <a:srgbClr val="FFFF00"/>
                </a:highlight>
                <a:latin typeface="Times New Roman" panose="02020603050405020304" pitchFamily="18" charset="0"/>
                <a:cs typeface="Times New Roman" panose="02020603050405020304" pitchFamily="18" charset="0"/>
              </a:rPr>
              <a:t> commanded you</a:t>
            </a:r>
            <a:r>
              <a:rPr lang="en-US" sz="2800" dirty="0">
                <a:latin typeface="Times New Roman" panose="02020603050405020304" pitchFamily="18" charset="0"/>
                <a:cs typeface="Times New Roman" panose="02020603050405020304" pitchFamily="18" charset="0"/>
              </a:rPr>
              <a:t>." </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2800" dirty="0">
                <a:latin typeface="Times New Roman" panose="02020603050405020304" pitchFamily="18" charset="0"/>
                <a:cs typeface="Times New Roman" panose="02020603050405020304" pitchFamily="18" charset="0"/>
              </a:rPr>
              <a:t>King David was given the covenant promise that God would establish an eternal king and kingdom from David’s descendant – the “Son of David.”</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2800" dirty="0">
                <a:latin typeface="Times New Roman" panose="02020603050405020304" pitchFamily="18" charset="0"/>
                <a:cs typeface="Times New Roman" panose="02020603050405020304" pitchFamily="18" charset="0"/>
              </a:rPr>
              <a:t>King Saul is omitted from the royal line of kings from which God brought forth the Messiah – Matthew 1:23-38; Luke 3:23-38</a:t>
            </a: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p:txBody>
      </p:sp>
    </p:spTree>
    <p:extLst>
      <p:ext uri="{BB962C8B-B14F-4D97-AF65-F5344CB8AC3E}">
        <p14:creationId xmlns:p14="http://schemas.microsoft.com/office/powerpoint/2010/main" val="1333404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93866"/>
          </a:xfrm>
          <a:prstGeom prst="rect">
            <a:avLst/>
          </a:prstGeom>
          <a:noFill/>
        </p:spPr>
        <p:txBody>
          <a:bodyPr wrap="square" rtlCol="0">
            <a:spAutoFit/>
          </a:bodyPr>
          <a:lstStyle/>
          <a:p>
            <a:pPr marR="0">
              <a:spcBef>
                <a:spcPts val="0"/>
              </a:spcBef>
              <a:spcAft>
                <a:spcPts val="0"/>
              </a:spcAft>
            </a:pPr>
            <a:r>
              <a:rPr lang="en-US" sz="2800" dirty="0">
                <a:latin typeface="Times New Roman" panose="02020603050405020304" pitchFamily="18" charset="0"/>
                <a:cs typeface="Times New Roman" panose="02020603050405020304" pitchFamily="18" charset="0"/>
              </a:rPr>
              <a:t>Kingdom of Christ has one king – Jesus Christ of the tribe of Judah – the Lion from the Tribe of Judah  Genesis 49:10; Revelation 5:5</a:t>
            </a:r>
          </a:p>
          <a:p>
            <a:pPr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R="0">
              <a:spcBef>
                <a:spcPts val="0"/>
              </a:spcBef>
              <a:spcAft>
                <a:spcPts val="0"/>
              </a:spcAft>
            </a:pPr>
            <a:r>
              <a:rPr lang="en-US" sz="2800" b="1" dirty="0">
                <a:latin typeface="Times New Roman" panose="02020603050405020304" pitchFamily="18" charset="0"/>
                <a:cs typeface="Times New Roman" panose="02020603050405020304" pitchFamily="18" charset="0"/>
              </a:rPr>
              <a:t>Hebrews 7:14 </a:t>
            </a:r>
            <a:r>
              <a:rPr lang="en-US" sz="2800" dirty="0">
                <a:latin typeface="Times New Roman" panose="02020603050405020304" pitchFamily="18" charset="0"/>
                <a:cs typeface="Times New Roman" panose="02020603050405020304" pitchFamily="18" charset="0"/>
              </a:rPr>
              <a:t>For it is evident that our </a:t>
            </a:r>
            <a:r>
              <a:rPr lang="en-US" sz="2800" b="1" u="sng" dirty="0">
                <a:highlight>
                  <a:srgbClr val="FFFF00"/>
                </a:highlight>
                <a:latin typeface="Times New Roman" panose="02020603050405020304" pitchFamily="18" charset="0"/>
                <a:cs typeface="Times New Roman" panose="02020603050405020304" pitchFamily="18" charset="0"/>
              </a:rPr>
              <a:t>Lord was descended from Judah</a:t>
            </a:r>
            <a:r>
              <a:rPr lang="en-US" sz="2800" dirty="0">
                <a:latin typeface="Times New Roman" panose="02020603050405020304" pitchFamily="18" charset="0"/>
                <a:cs typeface="Times New Roman" panose="02020603050405020304" pitchFamily="18" charset="0"/>
              </a:rPr>
              <a:t>, a tribe with reference to which Moses spoke nothing concerning priests. </a:t>
            </a:r>
            <a:endParaRPr lang="en-US" sz="2800" b="1" dirty="0">
              <a:latin typeface="Times New Roman" panose="02020603050405020304" pitchFamily="18" charset="0"/>
              <a:cs typeface="Times New Roman" panose="02020603050405020304" pitchFamily="18" charset="0"/>
            </a:endParaRPr>
          </a:p>
          <a:p>
            <a:pPr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R="0">
              <a:spcBef>
                <a:spcPts val="0"/>
              </a:spcBef>
              <a:spcAft>
                <a:spcPts val="0"/>
              </a:spcAft>
            </a:pPr>
            <a:r>
              <a:rPr lang="en-US" sz="2800" b="1" dirty="0">
                <a:latin typeface="Times New Roman" panose="02020603050405020304" pitchFamily="18" charset="0"/>
                <a:cs typeface="Times New Roman" panose="02020603050405020304" pitchFamily="18" charset="0"/>
              </a:rPr>
              <a:t>John 18:36-37</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Jesus answered, "</a:t>
            </a:r>
            <a:r>
              <a:rPr lang="en-US" sz="2800" b="1" u="sng" dirty="0">
                <a:highlight>
                  <a:srgbClr val="FFFF00"/>
                </a:highlight>
                <a:latin typeface="Times New Roman" panose="02020603050405020304" pitchFamily="18" charset="0"/>
                <a:cs typeface="Times New Roman" panose="02020603050405020304" pitchFamily="18" charset="0"/>
              </a:rPr>
              <a:t>My kingdom </a:t>
            </a:r>
            <a:r>
              <a:rPr lang="en-US" sz="2800" dirty="0">
                <a:latin typeface="Times New Roman" panose="02020603050405020304" pitchFamily="18" charset="0"/>
                <a:cs typeface="Times New Roman" panose="02020603050405020304" pitchFamily="18" charset="0"/>
              </a:rPr>
              <a:t>is not of this world. …</a:t>
            </a:r>
            <a:r>
              <a:rPr lang="en-US" sz="2800" b="1" u="sng" dirty="0">
                <a:highlight>
                  <a:srgbClr val="FFFF00"/>
                </a:highlight>
                <a:latin typeface="Times New Roman" panose="02020603050405020304" pitchFamily="18" charset="0"/>
                <a:cs typeface="Times New Roman" panose="02020603050405020304" pitchFamily="18" charset="0"/>
              </a:rPr>
              <a:t>My kingdom </a:t>
            </a:r>
            <a:r>
              <a:rPr lang="en-US" sz="2800" dirty="0">
                <a:latin typeface="Times New Roman" panose="02020603050405020304" pitchFamily="18" charset="0"/>
                <a:cs typeface="Times New Roman" panose="02020603050405020304" pitchFamily="18" charset="0"/>
              </a:rPr>
              <a:t>is not of this realm." </a:t>
            </a:r>
            <a:r>
              <a:rPr lang="en-US" sz="2800" baseline="30000" dirty="0">
                <a:latin typeface="Times New Roman" panose="02020603050405020304" pitchFamily="18" charset="0"/>
                <a:cs typeface="Times New Roman" panose="02020603050405020304" pitchFamily="18" charset="0"/>
              </a:rPr>
              <a:t>37 </a:t>
            </a:r>
            <a:r>
              <a:rPr lang="en-US" sz="2800" dirty="0">
                <a:latin typeface="Times New Roman" panose="02020603050405020304" pitchFamily="18" charset="0"/>
                <a:cs typeface="Times New Roman" panose="02020603050405020304" pitchFamily="18" charset="0"/>
              </a:rPr>
              <a:t> Therefore Pilate said to Him, "So You are a king?" Jesus answered, "You say </a:t>
            </a:r>
            <a:r>
              <a:rPr lang="en-US" sz="2800" i="1" dirty="0">
                <a:latin typeface="Times New Roman" panose="02020603050405020304" pitchFamily="18" charset="0"/>
                <a:cs typeface="Times New Roman" panose="02020603050405020304" pitchFamily="18" charset="0"/>
              </a:rPr>
              <a:t>correctly</a:t>
            </a:r>
            <a:r>
              <a:rPr lang="en-US" sz="2800" dirty="0">
                <a:latin typeface="Times New Roman" panose="02020603050405020304" pitchFamily="18" charset="0"/>
                <a:cs typeface="Times New Roman" panose="02020603050405020304" pitchFamily="18" charset="0"/>
              </a:rPr>
              <a:t> that </a:t>
            </a:r>
            <a:r>
              <a:rPr lang="en-US" sz="2800" b="1" u="sng" dirty="0">
                <a:highlight>
                  <a:srgbClr val="FFFF00"/>
                </a:highlight>
                <a:latin typeface="Times New Roman" panose="02020603050405020304" pitchFamily="18" charset="0"/>
                <a:cs typeface="Times New Roman" panose="02020603050405020304" pitchFamily="18" charset="0"/>
              </a:rPr>
              <a:t>I am a king</a:t>
            </a:r>
            <a:r>
              <a:rPr lang="en-US" sz="2800" dirty="0">
                <a:latin typeface="Times New Roman" panose="02020603050405020304" pitchFamily="18" charset="0"/>
                <a:cs typeface="Times New Roman" panose="02020603050405020304" pitchFamily="18" charset="0"/>
              </a:rPr>
              <a:t>. …</a:t>
            </a:r>
          </a:p>
          <a:p>
            <a:pPr marR="0">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pPr>
            <a:r>
              <a:rPr lang="en-US" sz="2800" b="1" dirty="0">
                <a:latin typeface="Times New Roman" panose="02020603050405020304" pitchFamily="18" charset="0"/>
                <a:cs typeface="Times New Roman" panose="02020603050405020304" pitchFamily="18" charset="0"/>
              </a:rPr>
              <a:t>1 Timothy 6:15 ...</a:t>
            </a:r>
            <a:r>
              <a:rPr lang="en-US" sz="2800" dirty="0">
                <a:latin typeface="Times New Roman" panose="02020603050405020304" pitchFamily="18" charset="0"/>
                <a:cs typeface="Times New Roman" panose="02020603050405020304" pitchFamily="18" charset="0"/>
              </a:rPr>
              <a:t>He who is the blessed and only Sovereign, the </a:t>
            </a:r>
            <a:r>
              <a:rPr lang="en-US" sz="2800" b="1" u="sng" dirty="0">
                <a:highlight>
                  <a:srgbClr val="FFFF00"/>
                </a:highlight>
                <a:latin typeface="Times New Roman" panose="02020603050405020304" pitchFamily="18" charset="0"/>
                <a:cs typeface="Times New Roman" panose="02020603050405020304" pitchFamily="18" charset="0"/>
              </a:rPr>
              <a:t>King of kings and Lord of lords</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p:txBody>
      </p:sp>
    </p:spTree>
    <p:extLst>
      <p:ext uri="{BB962C8B-B14F-4D97-AF65-F5344CB8AC3E}">
        <p14:creationId xmlns:p14="http://schemas.microsoft.com/office/powerpoint/2010/main" val="37837770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262979"/>
          </a:xfrm>
          <a:prstGeom prst="rect">
            <a:avLst/>
          </a:prstGeom>
          <a:noFill/>
        </p:spPr>
        <p:txBody>
          <a:bodyPr wrap="square" rtlCol="0">
            <a:spAutoFit/>
          </a:bodyPr>
          <a:lstStyle/>
          <a:p>
            <a:pPr marR="0">
              <a:spcBef>
                <a:spcPts val="0"/>
              </a:spcBef>
              <a:spcAft>
                <a:spcPts val="0"/>
              </a:spcAft>
            </a:pPr>
            <a:r>
              <a:rPr lang="en-US" sz="2400" b="1" dirty="0">
                <a:latin typeface="Times New Roman" panose="02020603050405020304" pitchFamily="18" charset="0"/>
                <a:cs typeface="Times New Roman" panose="02020603050405020304" pitchFamily="18" charset="0"/>
              </a:rPr>
              <a:t>As King, God granted a throne to sit upon and reign</a:t>
            </a:r>
          </a:p>
          <a:p>
            <a:pPr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R="0">
              <a:spcBef>
                <a:spcPts val="0"/>
              </a:spcBef>
              <a:spcAft>
                <a:spcPts val="0"/>
              </a:spcAft>
            </a:pPr>
            <a:r>
              <a:rPr lang="en-US" sz="2400" b="1" dirty="0">
                <a:latin typeface="Times New Roman" panose="02020603050405020304" pitchFamily="18" charset="0"/>
                <a:cs typeface="Times New Roman" panose="02020603050405020304" pitchFamily="18" charset="0"/>
              </a:rPr>
              <a:t>Luke 1:32-33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 Lord God will </a:t>
            </a:r>
            <a:r>
              <a:rPr lang="en-US" sz="2400" b="1" u="sng" dirty="0">
                <a:latin typeface="Times New Roman" panose="02020603050405020304" pitchFamily="18" charset="0"/>
                <a:cs typeface="Times New Roman" panose="02020603050405020304" pitchFamily="18" charset="0"/>
              </a:rPr>
              <a:t>give Him </a:t>
            </a:r>
            <a:r>
              <a:rPr lang="en-US" sz="2400" b="1" u="sng" dirty="0">
                <a:highlight>
                  <a:srgbClr val="FFFF00"/>
                </a:highlight>
                <a:latin typeface="Times New Roman" panose="02020603050405020304" pitchFamily="18" charset="0"/>
                <a:cs typeface="Times New Roman" panose="02020603050405020304" pitchFamily="18" charset="0"/>
              </a:rPr>
              <a:t>the throne </a:t>
            </a:r>
            <a:r>
              <a:rPr lang="en-US" sz="2400" b="1" u="sng" dirty="0">
                <a:latin typeface="Times New Roman" panose="02020603050405020304" pitchFamily="18" charset="0"/>
                <a:cs typeface="Times New Roman" panose="02020603050405020304" pitchFamily="18" charset="0"/>
              </a:rPr>
              <a:t>of His father David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33 </a:t>
            </a:r>
            <a:r>
              <a:rPr lang="en-US" sz="2400" dirty="0">
                <a:latin typeface="Times New Roman" panose="02020603050405020304" pitchFamily="18" charset="0"/>
                <a:cs typeface="Times New Roman" panose="02020603050405020304" pitchFamily="18" charset="0"/>
              </a:rPr>
              <a:t> and </a:t>
            </a:r>
            <a:r>
              <a:rPr lang="en-US" sz="2400" b="1" u="sng" dirty="0">
                <a:latin typeface="Times New Roman" panose="02020603050405020304" pitchFamily="18" charset="0"/>
                <a:cs typeface="Times New Roman" panose="02020603050405020304" pitchFamily="18" charset="0"/>
              </a:rPr>
              <a:t>He will reign </a:t>
            </a:r>
            <a:r>
              <a:rPr lang="en-US" sz="2400" dirty="0">
                <a:latin typeface="Times New Roman" panose="02020603050405020304" pitchFamily="18" charset="0"/>
                <a:cs typeface="Times New Roman" panose="02020603050405020304" pitchFamily="18" charset="0"/>
              </a:rPr>
              <a:t>over the house of Jacob </a:t>
            </a:r>
            <a:r>
              <a:rPr lang="en-US" sz="2400" b="1" u="sng" dirty="0">
                <a:latin typeface="Times New Roman" panose="02020603050405020304" pitchFamily="18" charset="0"/>
                <a:cs typeface="Times New Roman" panose="02020603050405020304" pitchFamily="18" charset="0"/>
              </a:rPr>
              <a:t>forever</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His kingdom will have no end</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of the </a:t>
            </a:r>
            <a:r>
              <a:rPr lang="en-US" sz="2400" b="1" u="sng" dirty="0">
                <a:highlight>
                  <a:srgbClr val="FFFF00"/>
                </a:highlight>
                <a:latin typeface="Times New Roman" panose="02020603050405020304" pitchFamily="18" charset="0"/>
                <a:cs typeface="Times New Roman" panose="02020603050405020304" pitchFamily="18" charset="0"/>
              </a:rPr>
              <a:t>Son</a:t>
            </a:r>
            <a:r>
              <a:rPr lang="en-US" sz="2400" dirty="0">
                <a:latin typeface="Times New Roman" panose="02020603050405020304" pitchFamily="18" charset="0"/>
                <a:cs typeface="Times New Roman" panose="02020603050405020304" pitchFamily="18" charset="0"/>
              </a:rPr>
              <a:t> </a:t>
            </a:r>
            <a:r>
              <a:rPr lang="en-US" sz="2400" b="1" i="1" u="sng" dirty="0">
                <a:highlight>
                  <a:srgbClr val="FFFF00"/>
                </a:highlight>
                <a:latin typeface="Times New Roman" panose="02020603050405020304" pitchFamily="18" charset="0"/>
                <a:cs typeface="Times New Roman" panose="02020603050405020304" pitchFamily="18" charset="0"/>
              </a:rPr>
              <a:t>He</a:t>
            </a:r>
            <a:r>
              <a:rPr lang="en-US" sz="2400" i="1" dirty="0">
                <a:latin typeface="Times New Roman" panose="02020603050405020304" pitchFamily="18" charset="0"/>
                <a:cs typeface="Times New Roman" panose="02020603050405020304" pitchFamily="18" charset="0"/>
              </a:rPr>
              <a:t> (God) says,</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YOUR</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THRONE</a:t>
            </a:r>
            <a:r>
              <a:rPr lang="en-US" sz="2400" dirty="0">
                <a:latin typeface="Times New Roman" panose="02020603050405020304" pitchFamily="18" charset="0"/>
                <a:cs typeface="Times New Roman" panose="02020603050405020304" pitchFamily="18" charset="0"/>
              </a:rPr>
              <a:t>, O </a:t>
            </a:r>
            <a:r>
              <a:rPr lang="en-US" sz="2400" cap="small" dirty="0">
                <a:effectLst/>
                <a:latin typeface="Times New Roman" panose="02020603050405020304" pitchFamily="18" charset="0"/>
                <a:cs typeface="Times New Roman" panose="02020603050405020304" pitchFamily="18" charset="0"/>
              </a:rPr>
              <a:t>GOD</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IS FOREVER AND EVER</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 THE RIGHTEOUS SCEPTER IS THE </a:t>
            </a:r>
            <a:r>
              <a:rPr lang="en-US" sz="2400" b="1" u="sng" cap="small" dirty="0">
                <a:effectLst/>
                <a:highlight>
                  <a:srgbClr val="00FF00"/>
                </a:highlight>
                <a:latin typeface="Times New Roman" panose="02020603050405020304" pitchFamily="18" charset="0"/>
                <a:cs typeface="Times New Roman" panose="02020603050405020304" pitchFamily="18" charset="0"/>
              </a:rPr>
              <a:t>SCEPTER</a:t>
            </a:r>
            <a:r>
              <a:rPr lang="en-US" sz="2400" b="1" u="sng" cap="small" dirty="0">
                <a:effectLst/>
                <a:highlight>
                  <a:srgbClr val="FFFF00"/>
                </a:highlight>
                <a:latin typeface="Times New Roman" panose="02020603050405020304" pitchFamily="18" charset="0"/>
                <a:cs typeface="Times New Roman" panose="02020603050405020304" pitchFamily="18" charset="0"/>
              </a:rPr>
              <a:t> OF</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HIS KINGDOM</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Genesis 49:10</a:t>
            </a:r>
            <a:r>
              <a:rPr lang="en-US" sz="2400" dirty="0">
                <a:latin typeface="Times New Roman" panose="02020603050405020304" pitchFamily="18" charset="0"/>
                <a:cs typeface="Times New Roman" panose="02020603050405020304" pitchFamily="18" charset="0"/>
              </a:rPr>
              <a:t> The </a:t>
            </a:r>
            <a:r>
              <a:rPr lang="en-US" sz="2400" b="1" u="sng" dirty="0">
                <a:highlight>
                  <a:srgbClr val="00FF00"/>
                </a:highlight>
                <a:latin typeface="Times New Roman" panose="02020603050405020304" pitchFamily="18" charset="0"/>
                <a:cs typeface="Times New Roman" panose="02020603050405020304" pitchFamily="18" charset="0"/>
              </a:rPr>
              <a:t>scepter</a:t>
            </a:r>
            <a:r>
              <a:rPr lang="en-US" sz="2400" b="1" u="sng" dirty="0">
                <a:latin typeface="Times New Roman" panose="02020603050405020304" pitchFamily="18" charset="0"/>
                <a:cs typeface="Times New Roman" panose="02020603050405020304" pitchFamily="18" charset="0"/>
              </a:rPr>
              <a:t> shall not depart </a:t>
            </a:r>
            <a:r>
              <a:rPr lang="en-US" sz="2400" dirty="0">
                <a:latin typeface="Times New Roman" panose="02020603050405020304" pitchFamily="18" charset="0"/>
                <a:cs typeface="Times New Roman" panose="02020603050405020304" pitchFamily="18" charset="0"/>
              </a:rPr>
              <a:t>from Judah, Nor the </a:t>
            </a:r>
            <a:r>
              <a:rPr lang="en-US" sz="2400" b="1" u="sng" dirty="0">
                <a:latin typeface="Times New Roman" panose="02020603050405020304" pitchFamily="18" charset="0"/>
                <a:cs typeface="Times New Roman" panose="02020603050405020304" pitchFamily="18" charset="0"/>
              </a:rPr>
              <a:t>ruler's staff </a:t>
            </a:r>
            <a:r>
              <a:rPr lang="en-US" sz="2400" dirty="0">
                <a:latin typeface="Times New Roman" panose="02020603050405020304" pitchFamily="18" charset="0"/>
                <a:cs typeface="Times New Roman" panose="02020603050405020304" pitchFamily="18" charset="0"/>
              </a:rPr>
              <a:t>from between his feet, </a:t>
            </a:r>
            <a:r>
              <a:rPr lang="en-US" sz="2400" b="1" u="sng" dirty="0">
                <a:latin typeface="Times New Roman" panose="02020603050405020304" pitchFamily="18" charset="0"/>
                <a:cs typeface="Times New Roman" panose="02020603050405020304" pitchFamily="18" charset="0"/>
              </a:rPr>
              <a:t>Until Shiloh comes</a:t>
            </a:r>
            <a:r>
              <a:rPr lang="en-US" sz="2400" dirty="0">
                <a:latin typeface="Times New Roman" panose="02020603050405020304" pitchFamily="18" charset="0"/>
                <a:cs typeface="Times New Roman" panose="02020603050405020304" pitchFamily="18" charset="0"/>
              </a:rPr>
              <a:t>, And to him </a:t>
            </a:r>
            <a:r>
              <a:rPr lang="en-US" sz="2400" i="1" dirty="0">
                <a:latin typeface="Times New Roman" panose="02020603050405020304" pitchFamily="18" charset="0"/>
                <a:cs typeface="Times New Roman" panose="02020603050405020304" pitchFamily="18" charset="0"/>
              </a:rPr>
              <a:t>shall be</a:t>
            </a:r>
            <a:r>
              <a:rPr lang="en-US" sz="2400" dirty="0">
                <a:latin typeface="Times New Roman" panose="02020603050405020304" pitchFamily="18" charset="0"/>
                <a:cs typeface="Times New Roman" panose="02020603050405020304" pitchFamily="18" charset="0"/>
              </a:rPr>
              <a:t> the </a:t>
            </a:r>
            <a:r>
              <a:rPr lang="en-US" sz="2400" b="1" u="sng" dirty="0">
                <a:latin typeface="Times New Roman" panose="02020603050405020304" pitchFamily="18" charset="0"/>
                <a:cs typeface="Times New Roman" panose="02020603050405020304" pitchFamily="18" charset="0"/>
              </a:rPr>
              <a:t>obedience of the peoples</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Revelation 22:1</a:t>
            </a:r>
            <a:r>
              <a:rPr lang="en-US" sz="2400" dirty="0">
                <a:latin typeface="Times New Roman" panose="02020603050405020304" pitchFamily="18" charset="0"/>
                <a:cs typeface="Times New Roman" panose="02020603050405020304" pitchFamily="18" charset="0"/>
              </a:rPr>
              <a:t>… the </a:t>
            </a:r>
            <a:r>
              <a:rPr lang="en-US" sz="2400" b="1" u="sng" dirty="0">
                <a:highlight>
                  <a:srgbClr val="FFFF00"/>
                </a:highlight>
                <a:latin typeface="Times New Roman" panose="02020603050405020304" pitchFamily="18" charset="0"/>
                <a:cs typeface="Times New Roman" panose="02020603050405020304" pitchFamily="18" charset="0"/>
              </a:rPr>
              <a:t>throne of God and of the Lamb</a:t>
            </a:r>
            <a:r>
              <a:rPr lang="en-US" sz="2400" dirty="0">
                <a:latin typeface="Times New Roman" panose="02020603050405020304" pitchFamily="18" charset="0"/>
                <a:cs typeface="Times New Roman" panose="02020603050405020304" pitchFamily="18" charset="0"/>
              </a:rPr>
              <a:t> will be in </a:t>
            </a:r>
            <a:r>
              <a:rPr lang="en-US" sz="2400" b="1" u="sng" dirty="0">
                <a:highlight>
                  <a:srgbClr val="FFFF00"/>
                </a:highlight>
                <a:latin typeface="Times New Roman" panose="02020603050405020304" pitchFamily="18" charset="0"/>
                <a:cs typeface="Times New Roman" panose="02020603050405020304" pitchFamily="18" charset="0"/>
              </a:rPr>
              <a:t>it</a:t>
            </a:r>
            <a:r>
              <a:rPr lang="en-US" sz="2400" dirty="0">
                <a:latin typeface="Times New Roman" panose="02020603050405020304" pitchFamily="18" charset="0"/>
                <a:cs typeface="Times New Roman" panose="02020603050405020304" pitchFamily="18" charset="0"/>
              </a:rPr>
              <a:t>, (heavenly city of the New Jerusalem)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36467006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6001643"/>
          </a:xfrm>
          <a:prstGeom prst="rect">
            <a:avLst/>
          </a:prstGeom>
          <a:noFill/>
        </p:spPr>
        <p:txBody>
          <a:bodyPr wrap="square" rtlCol="0">
            <a:spAutoFit/>
          </a:bodyPr>
          <a:lstStyle/>
          <a:p>
            <a:pPr marR="0">
              <a:spcBef>
                <a:spcPts val="0"/>
              </a:spcBef>
              <a:spcAft>
                <a:spcPts val="0"/>
              </a:spcAft>
            </a:pPr>
            <a:r>
              <a:rPr lang="en-US" sz="2400" b="1" dirty="0">
                <a:latin typeface="Times New Roman" panose="02020603050405020304" pitchFamily="18" charset="0"/>
                <a:cs typeface="Times New Roman" panose="02020603050405020304" pitchFamily="18" charset="0"/>
              </a:rPr>
              <a:t>However, God has granted His other sons reigning authority</a:t>
            </a:r>
          </a:p>
          <a:p>
            <a:pPr marR="0">
              <a:spcBef>
                <a:spcPts val="0"/>
              </a:spcBef>
              <a:spcAft>
                <a:spcPts val="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Revelation 1:5-6 … </a:t>
            </a:r>
            <a:r>
              <a:rPr lang="en-US" sz="2400" b="1" u="sng" dirty="0">
                <a:latin typeface="Times New Roman" panose="02020603050405020304" pitchFamily="18" charset="0"/>
                <a:cs typeface="Times New Roman" panose="02020603050405020304" pitchFamily="18" charset="0"/>
              </a:rPr>
              <a:t>Jesus Christ</a:t>
            </a:r>
            <a:r>
              <a:rPr lang="en-US" sz="2400" dirty="0">
                <a:latin typeface="Times New Roman" panose="02020603050405020304" pitchFamily="18" charset="0"/>
                <a:cs typeface="Times New Roman" panose="02020603050405020304" pitchFamily="18" charset="0"/>
              </a:rPr>
              <a:t>, …To Him who loves us and washed us from our sins by His blood— </a:t>
            </a:r>
            <a:r>
              <a:rPr lang="en-US" sz="2400" baseline="30000" dirty="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 and He has made us </a:t>
            </a:r>
            <a:r>
              <a:rPr lang="en-US" sz="2400" i="1" dirty="0">
                <a:latin typeface="Times New Roman" panose="02020603050405020304" pitchFamily="18" charset="0"/>
                <a:cs typeface="Times New Roman" panose="02020603050405020304" pitchFamily="18" charset="0"/>
              </a:rPr>
              <a:t>to be</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a kingdom</a:t>
            </a:r>
            <a:r>
              <a:rPr lang="en-US" sz="2400" dirty="0">
                <a:latin typeface="Times New Roman" panose="02020603050405020304" pitchFamily="18" charset="0"/>
                <a:cs typeface="Times New Roman" panose="02020603050405020304" pitchFamily="18" charset="0"/>
              </a:rPr>
              <a:t>, priests</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 Timothy 2:12 </a:t>
            </a:r>
            <a:r>
              <a:rPr lang="en-US" sz="2400" dirty="0">
                <a:latin typeface="Times New Roman" panose="02020603050405020304" pitchFamily="18" charset="0"/>
                <a:cs typeface="Times New Roman" panose="02020603050405020304" pitchFamily="18" charset="0"/>
              </a:rPr>
              <a:t>If </a:t>
            </a:r>
            <a:r>
              <a:rPr lang="en-US" sz="2400" b="1" u="sng" dirty="0">
                <a:highlight>
                  <a:srgbClr val="FFFF00"/>
                </a:highlight>
                <a:latin typeface="Times New Roman" panose="02020603050405020304" pitchFamily="18" charset="0"/>
                <a:cs typeface="Times New Roman" panose="02020603050405020304" pitchFamily="18" charset="0"/>
              </a:rPr>
              <a:t>we</a:t>
            </a:r>
            <a:r>
              <a:rPr lang="en-US" sz="2400" dirty="0">
                <a:latin typeface="Times New Roman" panose="02020603050405020304" pitchFamily="18" charset="0"/>
                <a:cs typeface="Times New Roman" panose="02020603050405020304" pitchFamily="18" charset="0"/>
              </a:rPr>
              <a:t> endure, we will also </a:t>
            </a:r>
            <a:r>
              <a:rPr lang="en-US" sz="2400" b="1" u="sng" dirty="0">
                <a:highlight>
                  <a:srgbClr val="FFFF00"/>
                </a:highlight>
                <a:latin typeface="Times New Roman" panose="02020603050405020304" pitchFamily="18" charset="0"/>
                <a:cs typeface="Times New Roman" panose="02020603050405020304" pitchFamily="18" charset="0"/>
              </a:rPr>
              <a:t>reign</a:t>
            </a:r>
            <a:r>
              <a:rPr lang="en-US" sz="2400" dirty="0">
                <a:latin typeface="Times New Roman" panose="02020603050405020304" pitchFamily="18" charset="0"/>
                <a:cs typeface="Times New Roman" panose="02020603050405020304" pitchFamily="18" charset="0"/>
              </a:rPr>
              <a:t> with Him;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Revelation 22:3-5 </a:t>
            </a:r>
            <a:r>
              <a:rPr lang="en-US" sz="2400" dirty="0">
                <a:latin typeface="Times New Roman" panose="02020603050405020304" pitchFamily="18" charset="0"/>
                <a:cs typeface="Times New Roman" panose="02020603050405020304" pitchFamily="18" charset="0"/>
              </a:rPr>
              <a:t>the throne of God and of the Lamb will be in it, and His bond-servants will serve Him;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they will reign forever and ever</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Kingdom</a:t>
            </a:r>
          </a:p>
          <a:p>
            <a:pPr marL="0"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Greek Word: </a:t>
            </a:r>
            <a:r>
              <a:rPr lang="en-US" sz="2400" b="1" i="1" dirty="0">
                <a:effectLst/>
                <a:latin typeface="Times New Roman" panose="02020603050405020304" pitchFamily="18" charset="0"/>
                <a:cs typeface="Times New Roman" panose="02020603050405020304" pitchFamily="18" charset="0"/>
              </a:rPr>
              <a:t>basileia</a:t>
            </a:r>
            <a:r>
              <a:rPr lang="en-US" sz="2400" dirty="0">
                <a:effectLst/>
                <a:latin typeface="Times New Roman" panose="02020603050405020304" pitchFamily="18" charset="0"/>
                <a:cs typeface="Times New Roman" panose="02020603050405020304" pitchFamily="18" charset="0"/>
              </a:rPr>
              <a:t> - kingdom, sovereignty, royal power</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Reign </a:t>
            </a:r>
            <a:r>
              <a:rPr lang="en-US" sz="2400" dirty="0">
                <a:effectLst/>
                <a:latin typeface="Times New Roman" panose="02020603050405020304" pitchFamily="18" charset="0"/>
                <a:cs typeface="Times New Roman" panose="02020603050405020304" pitchFamily="18" charset="0"/>
              </a:rPr>
              <a:t>(root word for kingdom)</a:t>
            </a:r>
            <a:br>
              <a:rPr lang="en-US" sz="2400" dirty="0">
                <a:effectLst/>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Greek Word: </a:t>
            </a:r>
            <a:r>
              <a:rPr lang="en-US" sz="2400" b="1" i="1" dirty="0">
                <a:effectLst/>
                <a:latin typeface="Times New Roman" panose="02020603050405020304" pitchFamily="18" charset="0"/>
                <a:cs typeface="Times New Roman" panose="02020603050405020304" pitchFamily="18" charset="0"/>
              </a:rPr>
              <a:t>basileuô</a:t>
            </a:r>
            <a:r>
              <a:rPr lang="en-US" sz="2400" dirty="0">
                <a:latin typeface="Times New Roman" panose="02020603050405020304" pitchFamily="18" charset="0"/>
                <a:cs typeface="Times New Roman" panose="02020603050405020304" pitchFamily="18" charset="0"/>
              </a:rPr>
              <a:t> – to be king, to reign</a:t>
            </a:r>
          </a:p>
          <a:p>
            <a:pPr marL="342900" marR="0" indent="-342900">
              <a:spcBef>
                <a:spcPts val="0"/>
              </a:spcBef>
              <a:spcAft>
                <a:spcPts val="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Root </a:t>
            </a:r>
            <a:r>
              <a:rPr lang="en-US" sz="2400" b="1" dirty="0">
                <a:effectLst/>
                <a:latin typeface="Times New Roman" panose="02020603050405020304" pitchFamily="18" charset="0"/>
                <a:cs typeface="Times New Roman" panose="02020603050405020304" pitchFamily="18" charset="0"/>
              </a:rPr>
              <a:t>Greek Word: </a:t>
            </a:r>
            <a:r>
              <a:rPr lang="en-US" sz="2400" b="1" i="1" dirty="0">
                <a:effectLst/>
                <a:latin typeface="Times New Roman" panose="02020603050405020304" pitchFamily="18" charset="0"/>
                <a:cs typeface="Times New Roman" panose="02020603050405020304" pitchFamily="18" charset="0"/>
              </a:rPr>
              <a:t>basileus</a:t>
            </a:r>
            <a:r>
              <a:rPr lang="en-US" sz="2400" dirty="0">
                <a:effectLst/>
                <a:latin typeface="Times New Roman" panose="02020603050405020304" pitchFamily="18" charset="0"/>
                <a:cs typeface="Times New Roman" panose="02020603050405020304" pitchFamily="18" charset="0"/>
              </a:rPr>
              <a:t> – a king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32958092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3539430"/>
          </a:xfrm>
          <a:prstGeom prst="rect">
            <a:avLst/>
          </a:prstGeom>
          <a:noFill/>
        </p:spPr>
        <p:txBody>
          <a:bodyPr wrap="square" rtlCol="0">
            <a:spAutoFit/>
          </a:bodyPr>
          <a:lstStyle/>
          <a:p>
            <a:pPr marR="0">
              <a:spcBef>
                <a:spcPts val="0"/>
              </a:spcBef>
              <a:spcAft>
                <a:spcPts val="0"/>
              </a:spcAft>
            </a:pPr>
            <a:r>
              <a:rPr lang="en-US" sz="3200" b="1" dirty="0">
                <a:latin typeface="Times New Roman" panose="02020603050405020304" pitchFamily="18" charset="0"/>
                <a:cs typeface="Times New Roman" panose="02020603050405020304" pitchFamily="18" charset="0"/>
              </a:rPr>
              <a:t>Thus, as God has granted Jesus Christ the right to sit on His throne, Christ grants to us the right to sit with Him on His throne</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Revelation 3:21 </a:t>
            </a:r>
            <a:r>
              <a:rPr lang="en-US" sz="3200" b="1" u="sng" dirty="0">
                <a:highlight>
                  <a:srgbClr val="FFFF00"/>
                </a:highlight>
                <a:latin typeface="Times New Roman" panose="02020603050405020304" pitchFamily="18" charset="0"/>
                <a:cs typeface="Times New Roman" panose="02020603050405020304" pitchFamily="18" charset="0"/>
              </a:rPr>
              <a:t>'He who overcomes</a:t>
            </a:r>
            <a:r>
              <a:rPr lang="en-US" sz="3200" dirty="0">
                <a:latin typeface="Times New Roman" panose="02020603050405020304" pitchFamily="18" charset="0"/>
                <a:cs typeface="Times New Roman" panose="02020603050405020304" pitchFamily="18" charset="0"/>
              </a:rPr>
              <a:t>, I will grant to him to </a:t>
            </a:r>
            <a:r>
              <a:rPr lang="en-US" sz="3200" b="1" u="sng" dirty="0">
                <a:highlight>
                  <a:srgbClr val="FFFF00"/>
                </a:highlight>
                <a:latin typeface="Times New Roman" panose="02020603050405020304" pitchFamily="18" charset="0"/>
                <a:cs typeface="Times New Roman" panose="02020603050405020304" pitchFamily="18" charset="0"/>
              </a:rPr>
              <a:t>sit down with Me on My throne</a:t>
            </a:r>
            <a:r>
              <a:rPr lang="en-US" sz="3200" dirty="0">
                <a:highlight>
                  <a:srgbClr val="FFFF00"/>
                </a:highlight>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as I also overcame and sat down with My Father on His throne.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18146334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369331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Levi – the Tribe of Priests</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912761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705311"/>
            <a:ext cx="11644370" cy="5940088"/>
          </a:xfrm>
          <a:prstGeom prst="rect">
            <a:avLst/>
          </a:prstGeom>
          <a:noFill/>
        </p:spPr>
        <p:txBody>
          <a:bodyPr wrap="square" rtlCol="0">
            <a:spAutoFit/>
          </a:bodyPr>
          <a:lstStyle/>
          <a:p>
            <a:pPr marL="22860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Galatians 3:24-25</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(Concerning the preparatory nature of the Law of Moses) Therefore the Law has become </a:t>
            </a:r>
            <a:r>
              <a:rPr lang="en-US" sz="2000" b="1" u="sng" dirty="0">
                <a:latin typeface="Times New Roman" panose="02020603050405020304" pitchFamily="18" charset="0"/>
                <a:cs typeface="Times New Roman" panose="02020603050405020304" pitchFamily="18" charset="0"/>
              </a:rPr>
              <a:t>our tutor </a:t>
            </a:r>
            <a:r>
              <a:rPr lang="en-US" sz="2000" b="1" i="1" u="sng" dirty="0">
                <a:latin typeface="Times New Roman" panose="02020603050405020304" pitchFamily="18" charset="0"/>
                <a:cs typeface="Times New Roman" panose="02020603050405020304" pitchFamily="18" charset="0"/>
              </a:rPr>
              <a:t>to lead us</a:t>
            </a:r>
            <a:r>
              <a:rPr lang="en-US" sz="2000" b="1" u="sng" dirty="0">
                <a:latin typeface="Times New Roman" panose="02020603050405020304" pitchFamily="18" charset="0"/>
                <a:cs typeface="Times New Roman" panose="02020603050405020304" pitchFamily="18" charset="0"/>
              </a:rPr>
              <a:t> to Christ</a:t>
            </a:r>
            <a:r>
              <a:rPr lang="en-US" sz="2000" dirty="0">
                <a:latin typeface="Times New Roman" panose="02020603050405020304" pitchFamily="18" charset="0"/>
                <a:cs typeface="Times New Roman" panose="02020603050405020304" pitchFamily="18" charset="0"/>
              </a:rPr>
              <a:t>, so that we may be justified by faith. </a:t>
            </a:r>
            <a:r>
              <a:rPr lang="en-US" sz="2000" baseline="30000" dirty="0">
                <a:latin typeface="Times New Roman" panose="02020603050405020304" pitchFamily="18" charset="0"/>
                <a:cs typeface="Times New Roman" panose="02020603050405020304" pitchFamily="18" charset="0"/>
              </a:rPr>
              <a:t>25 </a:t>
            </a:r>
            <a:r>
              <a:rPr lang="en-US" sz="2000" dirty="0">
                <a:latin typeface="Times New Roman" panose="02020603050405020304" pitchFamily="18" charset="0"/>
                <a:cs typeface="Times New Roman" panose="02020603050405020304" pitchFamily="18" charset="0"/>
              </a:rPr>
              <a:t> But now that faith has come, </a:t>
            </a:r>
            <a:r>
              <a:rPr lang="en-US" sz="2000" b="1" u="sng" dirty="0">
                <a:latin typeface="Times New Roman" panose="02020603050405020304" pitchFamily="18" charset="0"/>
                <a:cs typeface="Times New Roman" panose="02020603050405020304" pitchFamily="18" charset="0"/>
              </a:rPr>
              <a:t>we are no longer under a tutor</a:t>
            </a:r>
            <a:r>
              <a:rPr lang="en-US" sz="20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0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000" b="1" dirty="0">
                <a:latin typeface="Times New Roman" panose="02020603050405020304" pitchFamily="18" charset="0"/>
                <a:cs typeface="Times New Roman" panose="02020603050405020304" pitchFamily="18" charset="0"/>
              </a:rPr>
              <a:t>Question: </a:t>
            </a:r>
            <a:r>
              <a:rPr lang="en-US" sz="2000" b="1" dirty="0">
                <a:highlight>
                  <a:srgbClr val="00FF00"/>
                </a:highlight>
                <a:latin typeface="Times New Roman" panose="02020603050405020304" pitchFamily="18" charset="0"/>
                <a:cs typeface="Times New Roman" panose="02020603050405020304" pitchFamily="18" charset="0"/>
              </a:rPr>
              <a:t>Why?</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How do we know faith has come?  </a:t>
            </a:r>
            <a:r>
              <a:rPr lang="en-US" sz="2000" b="1" dirty="0">
                <a:highlight>
                  <a:srgbClr val="00FF00"/>
                </a:highlight>
                <a:latin typeface="Times New Roman" panose="02020603050405020304" pitchFamily="18" charset="0"/>
                <a:cs typeface="Times New Roman" panose="02020603050405020304" pitchFamily="18" charset="0"/>
              </a:rPr>
              <a:t>Because….</a:t>
            </a:r>
            <a:endParaRPr lang="en-US" sz="2000" b="1" dirty="0">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Galatians 3:26 </a:t>
            </a:r>
            <a:r>
              <a:rPr lang="en-US" sz="20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For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(Geek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gar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because)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 are all sons of God</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through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faith in Christ Jesus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b="1" dirty="0">
                <a:latin typeface="Times New Roman" panose="02020603050405020304" pitchFamily="18" charset="0"/>
                <a:cs typeface="Times New Roman" panose="02020603050405020304" pitchFamily="18" charset="0"/>
              </a:rPr>
              <a:t>Question: Why?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How do we know we are sons of God? </a:t>
            </a:r>
            <a:r>
              <a:rPr lang="en-US" sz="20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Because….</a:t>
            </a:r>
          </a:p>
          <a:p>
            <a:pPr marL="228600" marR="0">
              <a:spcBef>
                <a:spcPts val="0"/>
              </a:spcBef>
              <a:spcAft>
                <a:spcPts val="0"/>
              </a:spcAft>
            </a:pPr>
            <a:br>
              <a:rPr lang="en-US" sz="2000"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Galatians 3:27 </a:t>
            </a:r>
            <a:r>
              <a:rPr lang="en-US" sz="20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For</a:t>
            </a:r>
            <a:r>
              <a:rPr lang="en-US" sz="20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(Geek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gar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because) all of you who were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baptized into Christ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have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put on</a:t>
            </a:r>
            <a:r>
              <a:rPr lang="en-US" sz="20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C</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hrist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000" b="1" dirty="0">
                <a:latin typeface="Times New Roman" panose="02020603050405020304" pitchFamily="18" charset="0"/>
                <a:cs typeface="Times New Roman" panose="02020603050405020304" pitchFamily="18" charset="0"/>
              </a:rPr>
              <a:t>Question: Why?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How do we know we are in Christ? </a:t>
            </a:r>
            <a:r>
              <a:rPr lang="en-US" sz="20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Because….</a:t>
            </a:r>
          </a:p>
          <a:p>
            <a:pPr marL="228600"/>
            <a:endParaRPr lang="en-US" sz="2000" b="1" dirty="0">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000" baseline="30000" dirty="0">
                <a:latin typeface="Times New Roman" panose="02020603050405020304" pitchFamily="18" charset="0"/>
                <a:cs typeface="Times New Roman" panose="02020603050405020304" pitchFamily="18" charset="0"/>
              </a:rPr>
              <a:t>28 </a:t>
            </a:r>
            <a:r>
              <a:rPr lang="en-US" sz="2000" dirty="0">
                <a:latin typeface="Times New Roman" panose="02020603050405020304" pitchFamily="18" charset="0"/>
                <a:cs typeface="Times New Roman" panose="02020603050405020304" pitchFamily="18" charset="0"/>
              </a:rPr>
              <a:t> … </a:t>
            </a:r>
            <a:r>
              <a:rPr lang="en-US" sz="2000" b="1" dirty="0">
                <a:highlight>
                  <a:srgbClr val="00FF00"/>
                </a:highlight>
                <a:latin typeface="Times New Roman" panose="02020603050405020304" pitchFamily="18" charset="0"/>
                <a:cs typeface="Times New Roman" panose="02020603050405020304" pitchFamily="18" charset="0"/>
              </a:rPr>
              <a:t>for</a:t>
            </a:r>
            <a:r>
              <a:rPr lang="en-US" sz="2000" dirty="0">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(Geek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gar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because) </a:t>
            </a:r>
            <a:r>
              <a:rPr lang="en-US" sz="2000" b="1" u="sng" dirty="0">
                <a:highlight>
                  <a:srgbClr val="FFFF00"/>
                </a:highlight>
                <a:latin typeface="Times New Roman" panose="02020603050405020304" pitchFamily="18" charset="0"/>
                <a:cs typeface="Times New Roman" panose="02020603050405020304" pitchFamily="18" charset="0"/>
              </a:rPr>
              <a:t>you are all one in Christ Jesus</a:t>
            </a:r>
            <a:r>
              <a:rPr lang="en-US" sz="2000" dirty="0">
                <a:latin typeface="Times New Roman" panose="02020603050405020304" pitchFamily="18" charset="0"/>
                <a:cs typeface="Times New Roman" panose="02020603050405020304" pitchFamily="18" charset="0"/>
              </a:rPr>
              <a:t>.(the body of Christ which is the church) </a:t>
            </a:r>
            <a:r>
              <a:rPr lang="en-US" sz="2000" baseline="30000" dirty="0">
                <a:latin typeface="Times New Roman" panose="02020603050405020304" pitchFamily="18" charset="0"/>
                <a:cs typeface="Times New Roman" panose="02020603050405020304" pitchFamily="18" charset="0"/>
              </a:rPr>
              <a:t>29 </a:t>
            </a:r>
            <a:r>
              <a:rPr lang="en-US" sz="2000" dirty="0">
                <a:latin typeface="Times New Roman" panose="02020603050405020304" pitchFamily="18" charset="0"/>
                <a:cs typeface="Times New Roman" panose="02020603050405020304" pitchFamily="18" charset="0"/>
              </a:rPr>
              <a:t> And if </a:t>
            </a:r>
            <a:r>
              <a:rPr lang="en-US" sz="2000" b="1" u="sng" dirty="0">
                <a:highlight>
                  <a:srgbClr val="FFFF00"/>
                </a:highlight>
                <a:latin typeface="Times New Roman" panose="02020603050405020304" pitchFamily="18" charset="0"/>
                <a:cs typeface="Times New Roman" panose="02020603050405020304" pitchFamily="18" charset="0"/>
              </a:rPr>
              <a:t>you</a:t>
            </a:r>
            <a:r>
              <a:rPr lang="en-US" sz="2000" dirty="0">
                <a:highlight>
                  <a:srgbClr val="FFFF00"/>
                </a:highlight>
                <a:latin typeface="Times New Roman" panose="02020603050405020304" pitchFamily="18" charset="0"/>
                <a:cs typeface="Times New Roman" panose="02020603050405020304" pitchFamily="18" charset="0"/>
              </a:rPr>
              <a:t> </a:t>
            </a:r>
            <a:r>
              <a:rPr lang="en-US" sz="2000" b="1" u="sng" dirty="0">
                <a:highlight>
                  <a:srgbClr val="FFFF00"/>
                </a:highlight>
                <a:latin typeface="Times New Roman" panose="02020603050405020304" pitchFamily="18" charset="0"/>
                <a:cs typeface="Times New Roman" panose="02020603050405020304" pitchFamily="18" charset="0"/>
              </a:rPr>
              <a:t>belong to Christ</a:t>
            </a:r>
            <a:r>
              <a:rPr lang="en-US" sz="2000" dirty="0">
                <a:latin typeface="Times New Roman" panose="02020603050405020304" pitchFamily="18" charset="0"/>
                <a:cs typeface="Times New Roman" panose="02020603050405020304" pitchFamily="18" charset="0"/>
              </a:rPr>
              <a:t> (church belongs to Christ), then </a:t>
            </a:r>
            <a:r>
              <a:rPr lang="en-US" sz="2000" b="1" u="sng" dirty="0">
                <a:highlight>
                  <a:srgbClr val="00FF00"/>
                </a:highlight>
                <a:latin typeface="Times New Roman" panose="02020603050405020304" pitchFamily="18" charset="0"/>
                <a:cs typeface="Times New Roman" panose="02020603050405020304" pitchFamily="18" charset="0"/>
              </a:rPr>
              <a:t>you</a:t>
            </a:r>
            <a:r>
              <a:rPr lang="en-US" sz="2000" dirty="0">
                <a:latin typeface="Times New Roman" panose="02020603050405020304" pitchFamily="18" charset="0"/>
                <a:cs typeface="Times New Roman" panose="02020603050405020304" pitchFamily="18" charset="0"/>
              </a:rPr>
              <a:t> are </a:t>
            </a:r>
            <a:r>
              <a:rPr lang="en-US" sz="2000" b="1" u="sng" dirty="0">
                <a:highlight>
                  <a:srgbClr val="00FF00"/>
                </a:highlight>
                <a:latin typeface="Times New Roman" panose="02020603050405020304" pitchFamily="18" charset="0"/>
                <a:cs typeface="Times New Roman" panose="02020603050405020304" pitchFamily="18" charset="0"/>
              </a:rPr>
              <a:t>Abraham's descendants</a:t>
            </a:r>
            <a:r>
              <a:rPr lang="en-US" sz="2000" dirty="0">
                <a:latin typeface="Times New Roman" panose="02020603050405020304" pitchFamily="18" charset="0"/>
                <a:cs typeface="Times New Roman" panose="02020603050405020304" pitchFamily="18" charset="0"/>
              </a:rPr>
              <a:t>, </a:t>
            </a:r>
            <a:r>
              <a:rPr lang="en-US" sz="2000" b="1" u="sng" dirty="0">
                <a:highlight>
                  <a:srgbClr val="00FF00"/>
                </a:highlight>
                <a:latin typeface="Times New Roman" panose="02020603050405020304" pitchFamily="18" charset="0"/>
                <a:cs typeface="Times New Roman" panose="02020603050405020304" pitchFamily="18" charset="0"/>
              </a:rPr>
              <a:t>heirs according to promise</a:t>
            </a:r>
            <a:r>
              <a:rPr lang="en-US" sz="2000" dirty="0">
                <a:latin typeface="Times New Roman" panose="02020603050405020304" pitchFamily="18" charset="0"/>
                <a:cs typeface="Times New Roman" panose="02020603050405020304" pitchFamily="18" charset="0"/>
              </a:rPr>
              <a:t>. (Promise is eternal life – Titus 1:2; Christ is the promised blessing – Galatians 3:16)</a:t>
            </a:r>
          </a:p>
          <a:p>
            <a:pPr marL="228600"/>
            <a:endParaRPr lang="en-US" sz="2000" dirty="0">
              <a:latin typeface="Times New Roman" panose="02020603050405020304" pitchFamily="18" charset="0"/>
              <a:cs typeface="Times New Roman" panose="02020603050405020304" pitchFamily="18" charset="0"/>
            </a:endParaRPr>
          </a:p>
          <a:p>
            <a:pPr marL="228600"/>
            <a:r>
              <a:rPr lang="en-US" sz="2000" b="1" dirty="0">
                <a:latin typeface="Times New Roman" panose="02020603050405020304" pitchFamily="18" charset="0"/>
                <a:cs typeface="Times New Roman" panose="02020603050405020304" pitchFamily="18" charset="0"/>
              </a:rPr>
              <a:t>Galatians 4:28</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And </a:t>
            </a:r>
            <a:r>
              <a:rPr lang="en-US" sz="2000" b="1" u="sng" dirty="0">
                <a:highlight>
                  <a:srgbClr val="00FF00"/>
                </a:highlight>
                <a:latin typeface="Times New Roman" panose="02020603050405020304" pitchFamily="18" charset="0"/>
                <a:cs typeface="Times New Roman" panose="02020603050405020304" pitchFamily="18" charset="0"/>
              </a:rPr>
              <a:t>you</a:t>
            </a:r>
            <a:r>
              <a:rPr lang="en-US" sz="2000" dirty="0">
                <a:latin typeface="Times New Roman" panose="02020603050405020304" pitchFamily="18" charset="0"/>
                <a:cs typeface="Times New Roman" panose="02020603050405020304" pitchFamily="18" charset="0"/>
              </a:rPr>
              <a:t> brethren, like </a:t>
            </a:r>
            <a:r>
              <a:rPr lang="en-US" sz="2000" b="1" u="sng" dirty="0">
                <a:highlight>
                  <a:srgbClr val="00FF00"/>
                </a:highlight>
                <a:latin typeface="Times New Roman" panose="02020603050405020304" pitchFamily="18" charset="0"/>
                <a:cs typeface="Times New Roman" panose="02020603050405020304" pitchFamily="18" charset="0"/>
              </a:rPr>
              <a:t>Isaac</a:t>
            </a:r>
            <a:r>
              <a:rPr lang="en-US" sz="2000" dirty="0">
                <a:latin typeface="Times New Roman" panose="02020603050405020304" pitchFamily="18" charset="0"/>
                <a:cs typeface="Times New Roman" panose="02020603050405020304" pitchFamily="18" charset="0"/>
              </a:rPr>
              <a:t>, are </a:t>
            </a:r>
            <a:r>
              <a:rPr lang="en-US" sz="2000" b="1" u="sng" dirty="0">
                <a:highlight>
                  <a:srgbClr val="00FF00"/>
                </a:highlight>
                <a:latin typeface="Times New Roman" panose="02020603050405020304" pitchFamily="18" charset="0"/>
                <a:cs typeface="Times New Roman" panose="02020603050405020304" pitchFamily="18" charset="0"/>
              </a:rPr>
              <a:t>children of promise</a:t>
            </a:r>
            <a:r>
              <a:rPr lang="en-US" sz="2000" dirty="0"/>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120536"/>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24239015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529719"/>
          </a:xfrm>
          <a:prstGeom prst="rect">
            <a:avLst/>
          </a:prstGeom>
          <a:noFill/>
        </p:spPr>
        <p:txBody>
          <a:bodyPr wrap="square" rtlCol="0">
            <a:spAutoFit/>
          </a:bodyPr>
          <a:lstStyle/>
          <a:p>
            <a:pPr marL="0" marR="0">
              <a:lnSpc>
                <a:spcPct val="107000"/>
              </a:lnSpc>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Genesis 46:11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sons of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Levi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Gershon,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Kohath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Merari.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Exodus 6:18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sons of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Kohath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Amram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Izhar and Hebron and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Uzziel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Exodus 6:20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Amram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married his father's sister Jochebed, and she bore him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Aaron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Moses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Exodus 28:1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(God speaking to Moses)</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"Then bring near to yourself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Aaron</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 your brother</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his sons</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with him, from among the sons of Israel,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to minister as priest to Me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nSpc>
                <a:spcPct val="107000"/>
              </a:lnSpc>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kings came from the Tribe of Levi</a:t>
            </a:r>
          </a:p>
          <a:p>
            <a:pPr marL="342900" marR="0" indent="-342900">
              <a:spcBef>
                <a:spcPts val="0"/>
              </a:spcBef>
              <a:spcAft>
                <a:spcPts val="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priest was allowed to serve as king over Israel or to perform the duties of a king</a:t>
            </a: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cxnSp>
        <p:nvCxnSpPr>
          <p:cNvPr id="5" name="Straight Arrow Connector 4">
            <a:extLst>
              <a:ext uri="{FF2B5EF4-FFF2-40B4-BE49-F238E27FC236}">
                <a16:creationId xmlns:a16="http://schemas.microsoft.com/office/drawing/2014/main" id="{07037FE3-10FC-CC31-8BE0-9E86345FD34C}"/>
              </a:ext>
            </a:extLst>
          </p:cNvPr>
          <p:cNvCxnSpPr/>
          <p:nvPr/>
        </p:nvCxnSpPr>
        <p:spPr>
          <a:xfrm flipH="1">
            <a:off x="4175760" y="1249680"/>
            <a:ext cx="1767840" cy="4114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9EF1ECB-A524-60A1-76FA-CAD33472DB36}"/>
              </a:ext>
            </a:extLst>
          </p:cNvPr>
          <p:cNvCxnSpPr/>
          <p:nvPr/>
        </p:nvCxnSpPr>
        <p:spPr>
          <a:xfrm flipH="1">
            <a:off x="3093720" y="2118360"/>
            <a:ext cx="1767840" cy="4114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C0194D6-77CA-1E2D-3556-EEF2CA03AFC1}"/>
              </a:ext>
            </a:extLst>
          </p:cNvPr>
          <p:cNvCxnSpPr>
            <a:cxnSpLocks/>
          </p:cNvCxnSpPr>
          <p:nvPr/>
        </p:nvCxnSpPr>
        <p:spPr>
          <a:xfrm flipH="1">
            <a:off x="9380220" y="2857500"/>
            <a:ext cx="784860" cy="7546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9120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32311"/>
          </a:xfrm>
          <a:prstGeom prst="rect">
            <a:avLst/>
          </a:prstGeom>
          <a:noFill/>
        </p:spPr>
        <p:txBody>
          <a:bodyPr wrap="square" rtlCol="0">
            <a:spAutoFit/>
          </a:bodyPr>
          <a:lstStyle/>
          <a:p>
            <a:pPr marR="0">
              <a:spcBef>
                <a:spcPts val="0"/>
              </a:spcBef>
              <a:spcAft>
                <a:spcPts val="0"/>
              </a:spcAft>
            </a:pPr>
            <a:r>
              <a:rPr lang="en-US" sz="2400" dirty="0">
                <a:latin typeface="Times New Roman" panose="02020603050405020304" pitchFamily="18" charset="0"/>
                <a:cs typeface="Times New Roman" panose="02020603050405020304" pitchFamily="18" charset="0"/>
              </a:rPr>
              <a:t>In the Kingdom of Israel, God appointed High Priests and Priests to serve in the tabernacle</a:t>
            </a:r>
          </a:p>
          <a:p>
            <a:pPr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Only Aaron and his sons were consecrated priests to serve in the tabernacle</a:t>
            </a:r>
          </a:p>
          <a:p>
            <a:pPr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Aaron – the brother of Moses – consecrated to be the first High Priest</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High Priest could enter both chambers of the tabernacle</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Outer chamber was a copy of the church</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Inner chamber was a copy of heaven – Hebrews 9:24</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Day of Atonement – entrance to purify the people of their sins</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Aaron’s sons were consecrated to serve in the outer chamber of the tabernacle – the copy of the church</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7 branch oil burning lamp – churches – Revelation 1:20</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Partake of the wine and the bread of the presence – Lord’s Supper – Numbers 4:7</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Burned incense – prayers of the saints – Revelation 5:8</a:t>
            </a: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24794467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pic>
        <p:nvPicPr>
          <p:cNvPr id="5" name="Picture 4">
            <a:extLst>
              <a:ext uri="{FF2B5EF4-FFF2-40B4-BE49-F238E27FC236}">
                <a16:creationId xmlns:a16="http://schemas.microsoft.com/office/drawing/2014/main" id="{02065F28-9C34-D552-F042-14D5B9F6AC33}"/>
              </a:ext>
            </a:extLst>
          </p:cNvPr>
          <p:cNvPicPr>
            <a:picLocks noChangeAspect="1"/>
          </p:cNvPicPr>
          <p:nvPr/>
        </p:nvPicPr>
        <p:blipFill>
          <a:blip r:embed="rId2"/>
          <a:stretch>
            <a:fillRect/>
          </a:stretch>
        </p:blipFill>
        <p:spPr>
          <a:xfrm>
            <a:off x="967740" y="1019347"/>
            <a:ext cx="8823960" cy="4099560"/>
          </a:xfrm>
          <a:prstGeom prst="rect">
            <a:avLst/>
          </a:prstGeom>
        </p:spPr>
      </p:pic>
      <p:sp>
        <p:nvSpPr>
          <p:cNvPr id="6" name="TextBox 5">
            <a:extLst>
              <a:ext uri="{FF2B5EF4-FFF2-40B4-BE49-F238E27FC236}">
                <a16:creationId xmlns:a16="http://schemas.microsoft.com/office/drawing/2014/main" id="{75C15CC6-D344-EF0D-40A2-0786C8477932}"/>
              </a:ext>
            </a:extLst>
          </p:cNvPr>
          <p:cNvSpPr txBox="1"/>
          <p:nvPr/>
        </p:nvSpPr>
        <p:spPr>
          <a:xfrm>
            <a:off x="1518698" y="4431268"/>
            <a:ext cx="2565622" cy="369332"/>
          </a:xfrm>
          <a:prstGeom prst="rect">
            <a:avLst/>
          </a:prstGeom>
          <a:solidFill>
            <a:schemeClr val="bg1"/>
          </a:solidFill>
          <a:ln w="41275">
            <a:solidFill>
              <a:srgbClr val="FF0000"/>
            </a:solidFill>
          </a:ln>
        </p:spPr>
        <p:txBody>
          <a:bodyPr wrap="square" rtlCol="0">
            <a:spAutoFit/>
          </a:bodyPr>
          <a:lstStyle/>
          <a:p>
            <a:r>
              <a:rPr lang="en-US" dirty="0"/>
              <a:t>Heaven – Hebrews 9:24</a:t>
            </a:r>
          </a:p>
        </p:txBody>
      </p:sp>
      <p:sp>
        <p:nvSpPr>
          <p:cNvPr id="7" name="TextBox 6">
            <a:extLst>
              <a:ext uri="{FF2B5EF4-FFF2-40B4-BE49-F238E27FC236}">
                <a16:creationId xmlns:a16="http://schemas.microsoft.com/office/drawing/2014/main" id="{3C930787-1A22-9A2B-F86A-4DC93CE4D3CE}"/>
              </a:ext>
            </a:extLst>
          </p:cNvPr>
          <p:cNvSpPr txBox="1"/>
          <p:nvPr/>
        </p:nvSpPr>
        <p:spPr>
          <a:xfrm>
            <a:off x="1518698" y="2175358"/>
            <a:ext cx="3695700" cy="369332"/>
          </a:xfrm>
          <a:prstGeom prst="rect">
            <a:avLst/>
          </a:prstGeom>
          <a:solidFill>
            <a:schemeClr val="bg1"/>
          </a:solidFill>
          <a:ln w="41275">
            <a:solidFill>
              <a:srgbClr val="FF0000"/>
            </a:solidFill>
          </a:ln>
        </p:spPr>
        <p:txBody>
          <a:bodyPr wrap="square" rtlCol="0">
            <a:spAutoFit/>
          </a:bodyPr>
          <a:lstStyle/>
          <a:p>
            <a:r>
              <a:rPr lang="en-US" dirty="0"/>
              <a:t>Body of </a:t>
            </a:r>
            <a:r>
              <a:rPr lang="en-US" dirty="0" err="1"/>
              <a:t>Chrfist</a:t>
            </a:r>
            <a:r>
              <a:rPr lang="en-US" dirty="0"/>
              <a:t> – Hebrews 10:20</a:t>
            </a:r>
          </a:p>
        </p:txBody>
      </p:sp>
      <p:sp>
        <p:nvSpPr>
          <p:cNvPr id="9" name="TextBox 8">
            <a:extLst>
              <a:ext uri="{FF2B5EF4-FFF2-40B4-BE49-F238E27FC236}">
                <a16:creationId xmlns:a16="http://schemas.microsoft.com/office/drawing/2014/main" id="{456A33A2-387A-B43C-91BC-E66B4F669EF8}"/>
              </a:ext>
            </a:extLst>
          </p:cNvPr>
          <p:cNvSpPr txBox="1"/>
          <p:nvPr/>
        </p:nvSpPr>
        <p:spPr>
          <a:xfrm>
            <a:off x="213360" y="5522488"/>
            <a:ext cx="11811000" cy="954107"/>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Matthew 27:51 </a:t>
            </a:r>
            <a:r>
              <a:rPr lang="en-US" sz="2800" dirty="0">
                <a:latin typeface="Times New Roman" panose="02020603050405020304" pitchFamily="18" charset="0"/>
                <a:cs typeface="Times New Roman" panose="02020603050405020304" pitchFamily="18" charset="0"/>
              </a:rPr>
              <a:t> And behold, the veil of the temple was torn in two from top to bottom; and the earth shook and the rocks were split. </a:t>
            </a:r>
          </a:p>
        </p:txBody>
      </p:sp>
      <p:cxnSp>
        <p:nvCxnSpPr>
          <p:cNvPr id="10" name="Straight Arrow Connector 9">
            <a:extLst>
              <a:ext uri="{FF2B5EF4-FFF2-40B4-BE49-F238E27FC236}">
                <a16:creationId xmlns:a16="http://schemas.microsoft.com/office/drawing/2014/main" id="{9F2C5D5A-E127-17F1-75B1-AB3DF996FC94}"/>
              </a:ext>
            </a:extLst>
          </p:cNvPr>
          <p:cNvCxnSpPr>
            <a:cxnSpLocks/>
          </p:cNvCxnSpPr>
          <p:nvPr/>
        </p:nvCxnSpPr>
        <p:spPr>
          <a:xfrm>
            <a:off x="3124200" y="2544690"/>
            <a:ext cx="426720" cy="9757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A98429A-4DB7-14E3-7C79-EC6E56A2E81C}"/>
              </a:ext>
            </a:extLst>
          </p:cNvPr>
          <p:cNvCxnSpPr>
            <a:cxnSpLocks/>
          </p:cNvCxnSpPr>
          <p:nvPr/>
        </p:nvCxnSpPr>
        <p:spPr>
          <a:xfrm flipV="1">
            <a:off x="1988820" y="3710940"/>
            <a:ext cx="662940" cy="7203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2240521-DEDD-A3EB-8243-61EF80FA97EA}"/>
              </a:ext>
            </a:extLst>
          </p:cNvPr>
          <p:cNvSpPr txBox="1"/>
          <p:nvPr/>
        </p:nvSpPr>
        <p:spPr>
          <a:xfrm>
            <a:off x="6189758" y="4370308"/>
            <a:ext cx="1818862" cy="369332"/>
          </a:xfrm>
          <a:prstGeom prst="rect">
            <a:avLst/>
          </a:prstGeom>
          <a:solidFill>
            <a:schemeClr val="bg1"/>
          </a:solidFill>
          <a:ln w="41275">
            <a:solidFill>
              <a:srgbClr val="FF0000"/>
            </a:solidFill>
          </a:ln>
        </p:spPr>
        <p:txBody>
          <a:bodyPr wrap="square" rtlCol="0">
            <a:spAutoFit/>
          </a:bodyPr>
          <a:lstStyle/>
          <a:p>
            <a:r>
              <a:rPr lang="en-US" dirty="0"/>
              <a:t>Water - Baptism</a:t>
            </a:r>
          </a:p>
        </p:txBody>
      </p:sp>
      <p:cxnSp>
        <p:nvCxnSpPr>
          <p:cNvPr id="17" name="Straight Arrow Connector 16">
            <a:extLst>
              <a:ext uri="{FF2B5EF4-FFF2-40B4-BE49-F238E27FC236}">
                <a16:creationId xmlns:a16="http://schemas.microsoft.com/office/drawing/2014/main" id="{B4C74239-3831-F9E2-9AC7-2AD1C6BF1687}"/>
              </a:ext>
            </a:extLst>
          </p:cNvPr>
          <p:cNvCxnSpPr>
            <a:cxnSpLocks/>
          </p:cNvCxnSpPr>
          <p:nvPr/>
        </p:nvCxnSpPr>
        <p:spPr>
          <a:xfrm flipV="1">
            <a:off x="6667500" y="3787140"/>
            <a:ext cx="0" cy="5831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D854E77-B362-9990-9CCC-454679C451CD}"/>
              </a:ext>
            </a:extLst>
          </p:cNvPr>
          <p:cNvSpPr txBox="1"/>
          <p:nvPr/>
        </p:nvSpPr>
        <p:spPr>
          <a:xfrm>
            <a:off x="9108218" y="3341608"/>
            <a:ext cx="1704562" cy="369332"/>
          </a:xfrm>
          <a:prstGeom prst="rect">
            <a:avLst/>
          </a:prstGeom>
          <a:solidFill>
            <a:schemeClr val="bg1"/>
          </a:solidFill>
          <a:ln w="41275">
            <a:solidFill>
              <a:srgbClr val="FF0000"/>
            </a:solidFill>
          </a:ln>
        </p:spPr>
        <p:txBody>
          <a:bodyPr wrap="square" rtlCol="0">
            <a:spAutoFit/>
          </a:bodyPr>
          <a:lstStyle/>
          <a:p>
            <a:r>
              <a:rPr lang="en-US" dirty="0"/>
              <a:t>Sacrifice - Jesus</a:t>
            </a:r>
          </a:p>
        </p:txBody>
      </p:sp>
      <p:cxnSp>
        <p:nvCxnSpPr>
          <p:cNvPr id="23" name="Straight Arrow Connector 22">
            <a:extLst>
              <a:ext uri="{FF2B5EF4-FFF2-40B4-BE49-F238E27FC236}">
                <a16:creationId xmlns:a16="http://schemas.microsoft.com/office/drawing/2014/main" id="{0C5CE7FD-C18B-29C4-0E1E-77BA259EC780}"/>
              </a:ext>
            </a:extLst>
          </p:cNvPr>
          <p:cNvCxnSpPr>
            <a:cxnSpLocks/>
          </p:cNvCxnSpPr>
          <p:nvPr/>
        </p:nvCxnSpPr>
        <p:spPr>
          <a:xfrm flipH="1">
            <a:off x="8374380" y="3550920"/>
            <a:ext cx="67818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5093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4431983"/>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ea typeface="Times New Roman" panose="02020603050405020304" pitchFamily="18" charset="0"/>
                <a:cs typeface="Times New Roman" panose="02020603050405020304" pitchFamily="18" charset="0"/>
              </a:rPr>
              <a:t>If Christ is the High Priest – How Can He be a King?</a:t>
            </a:r>
          </a:p>
          <a:p>
            <a:pPr algn="ct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4800" b="1" dirty="0">
                <a:latin typeface="Times New Roman" panose="02020603050405020304" pitchFamily="18" charset="0"/>
                <a:ea typeface="Calibri" panose="020F0502020204030204" pitchFamily="34" charset="0"/>
                <a:cs typeface="Times New Roman" panose="02020603050405020304" pitchFamily="18" charset="0"/>
              </a:rPr>
              <a:t>If the Saints are Priests – How Can We Reign with Christ?</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173893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121562"/>
            <a:ext cx="11644370" cy="5170646"/>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High Priest According to the Order of Melchizedek</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575296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26142" y="938682"/>
            <a:ext cx="11644370" cy="5909310"/>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Genesis 14:18 </a:t>
            </a:r>
            <a:r>
              <a:rPr lang="en-US" sz="2400" dirty="0">
                <a:latin typeface="Times New Roman" panose="02020603050405020304" pitchFamily="18" charset="0"/>
                <a:cs typeface="Times New Roman" panose="02020603050405020304" pitchFamily="18" charset="0"/>
              </a:rPr>
              <a:t> And Melchizedek </a:t>
            </a:r>
            <a:r>
              <a:rPr lang="en-US" sz="2400" b="1" u="sng" dirty="0">
                <a:highlight>
                  <a:srgbClr val="00FF00"/>
                </a:highlight>
                <a:latin typeface="Times New Roman" panose="02020603050405020304" pitchFamily="18" charset="0"/>
                <a:cs typeface="Times New Roman" panose="02020603050405020304" pitchFamily="18" charset="0"/>
              </a:rPr>
              <a:t>king</a:t>
            </a:r>
            <a:r>
              <a:rPr lang="en-US" sz="2400" dirty="0">
                <a:latin typeface="Times New Roman" panose="02020603050405020304" pitchFamily="18" charset="0"/>
                <a:cs typeface="Times New Roman" panose="02020603050405020304" pitchFamily="18" charset="0"/>
              </a:rPr>
              <a:t> of Salem brought out bread and wine; now he was a </a:t>
            </a:r>
            <a:r>
              <a:rPr lang="en-US" sz="2400" b="1" u="sng" dirty="0">
                <a:highlight>
                  <a:srgbClr val="00FF00"/>
                </a:highlight>
                <a:latin typeface="Times New Roman" panose="02020603050405020304" pitchFamily="18" charset="0"/>
                <a:cs typeface="Times New Roman" panose="02020603050405020304" pitchFamily="18" charset="0"/>
              </a:rPr>
              <a:t>priest</a:t>
            </a:r>
            <a:r>
              <a:rPr lang="en-US" sz="2400" dirty="0">
                <a:latin typeface="Times New Roman" panose="02020603050405020304" pitchFamily="18" charset="0"/>
                <a:cs typeface="Times New Roman" panose="02020603050405020304" pitchFamily="18" charset="0"/>
              </a:rPr>
              <a:t> of God Most High. </a:t>
            </a:r>
            <a:r>
              <a:rPr lang="en-US" sz="2400" baseline="30000" dirty="0">
                <a:latin typeface="Times New Roman" panose="02020603050405020304" pitchFamily="18" charset="0"/>
                <a:cs typeface="Times New Roman" panose="02020603050405020304" pitchFamily="18" charset="0"/>
              </a:rPr>
              <a:t>19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(Melchizedek) blessed </a:t>
            </a:r>
            <a:r>
              <a:rPr lang="en-US" sz="2400" b="1" u="sng" dirty="0">
                <a:highlight>
                  <a:srgbClr val="FFFF00"/>
                </a:highlight>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(Abram) and said, "Blessed be Abram of God Most High, Possessor of heaven and earth;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And blessed be God Most High, Who has delivered your enemies into your hand."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(Abram) gave </a:t>
            </a:r>
            <a:r>
              <a:rPr lang="en-US" sz="2400" b="1" u="sng" dirty="0">
                <a:highlight>
                  <a:srgbClr val="FFFF00"/>
                </a:highlight>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(Melchizedek) a tenth of all.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After Abraham defeated the five kings to free his nephew Lot, Melchizedek greeted Abram who would become Abraham from whom Jesus was descended</a:t>
            </a: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Mechizedek</a:t>
            </a:r>
            <a:r>
              <a:rPr lang="en-US" sz="2400" dirty="0">
                <a:latin typeface="Times New Roman" panose="02020603050405020304" pitchFamily="18" charset="0"/>
                <a:cs typeface="Times New Roman" panose="02020603050405020304" pitchFamily="18" charset="0"/>
              </a:rPr>
              <a:t> is both King and Priest.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birth. No death. No parents or lineage given – indicates eternal</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Melchizedek was greater than Abram because</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Melchizedek blessed Abram and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Abram paid tithes to Melchizedek</a:t>
            </a:r>
          </a:p>
          <a:p>
            <a:br>
              <a:rPr lang="en-US" sz="2400" dirty="0"/>
            </a:b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2618186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4" y="847242"/>
            <a:ext cx="11803885" cy="5262979"/>
          </a:xfrm>
          <a:prstGeom prst="rect">
            <a:avLst/>
          </a:prstGeom>
          <a:noFill/>
        </p:spPr>
        <p:txBody>
          <a:bodyPr wrap="square" rtlCol="0">
            <a:spAutoFit/>
          </a:bodyPr>
          <a:lstStyle/>
          <a:p>
            <a:pPr marR="0" lvl="0">
              <a:spcBef>
                <a:spcPts val="0"/>
              </a:spcBef>
              <a:spcAft>
                <a:spcPts val="0"/>
              </a:spcAft>
            </a:pPr>
            <a:r>
              <a:rPr lang="en-US" sz="2400" b="1" dirty="0">
                <a:latin typeface="Times New Roman" panose="02020603050405020304" pitchFamily="18" charset="0"/>
                <a:cs typeface="Times New Roman" panose="02020603050405020304" pitchFamily="18" charset="0"/>
              </a:rPr>
              <a:t>Hebrews 2:10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it was fitting for </a:t>
            </a:r>
            <a:r>
              <a:rPr lang="en-US" sz="2400" b="1" u="sng" dirty="0">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(God), for whom are all things, and through whom are all things, in </a:t>
            </a:r>
            <a:r>
              <a:rPr lang="en-US" sz="2400" b="1" u="sng" dirty="0">
                <a:highlight>
                  <a:srgbClr val="FFFF00"/>
                </a:highlight>
                <a:latin typeface="Times New Roman" panose="02020603050405020304" pitchFamily="18" charset="0"/>
                <a:cs typeface="Times New Roman" panose="02020603050405020304" pitchFamily="18" charset="0"/>
              </a:rPr>
              <a:t>bringing many </a:t>
            </a:r>
            <a:r>
              <a:rPr lang="en-US" sz="2400" b="1" u="sng" dirty="0">
                <a:highlight>
                  <a:srgbClr val="00FF00"/>
                </a:highlight>
                <a:latin typeface="Times New Roman" panose="02020603050405020304" pitchFamily="18" charset="0"/>
                <a:cs typeface="Times New Roman" panose="02020603050405020304" pitchFamily="18" charset="0"/>
              </a:rPr>
              <a:t>sons</a:t>
            </a:r>
            <a:r>
              <a:rPr lang="en-US" sz="2400" b="1" u="sng" dirty="0">
                <a:highlight>
                  <a:srgbClr val="FFFF00"/>
                </a:highlight>
                <a:latin typeface="Times New Roman" panose="02020603050405020304" pitchFamily="18" charset="0"/>
                <a:cs typeface="Times New Roman" panose="02020603050405020304" pitchFamily="18" charset="0"/>
              </a:rPr>
              <a:t> to glory</a:t>
            </a:r>
            <a:r>
              <a:rPr lang="en-US" sz="2400" dirty="0">
                <a:latin typeface="Times New Roman" panose="02020603050405020304" pitchFamily="18" charset="0"/>
                <a:cs typeface="Times New Roman" panose="02020603050405020304" pitchFamily="18" charset="0"/>
              </a:rPr>
              <a:t>, to </a:t>
            </a:r>
            <a:r>
              <a:rPr lang="en-US" sz="2400" b="1" u="sng" dirty="0">
                <a:highlight>
                  <a:srgbClr val="00FF00"/>
                </a:highlight>
                <a:latin typeface="Times New Roman" panose="02020603050405020304" pitchFamily="18" charset="0"/>
                <a:cs typeface="Times New Roman" panose="02020603050405020304" pitchFamily="18" charset="0"/>
              </a:rPr>
              <a:t>perfect</a:t>
            </a:r>
            <a:r>
              <a:rPr lang="en-US" sz="2400" b="1" u="sng" dirty="0">
                <a:highlight>
                  <a:srgbClr val="FFFF00"/>
                </a:highlight>
                <a:latin typeface="Times New Roman" panose="02020603050405020304" pitchFamily="18" charset="0"/>
                <a:cs typeface="Times New Roman" panose="02020603050405020304" pitchFamily="18" charset="0"/>
              </a:rPr>
              <a:t> the author of their salvation through sufferings</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5:5-10</a:t>
            </a:r>
            <a:r>
              <a:rPr lang="en-US" sz="2400" dirty="0">
                <a:latin typeface="Times New Roman" panose="02020603050405020304" pitchFamily="18" charset="0"/>
                <a:cs typeface="Times New Roman" panose="02020603050405020304" pitchFamily="18" charset="0"/>
              </a:rPr>
              <a:t> So also Christ did not glorify Himself so as to become </a:t>
            </a:r>
            <a:r>
              <a:rPr lang="en-US" sz="2400" b="1" u="sng" dirty="0">
                <a:highlight>
                  <a:srgbClr val="FFFF00"/>
                </a:highlight>
                <a:latin typeface="Times New Roman" panose="02020603050405020304" pitchFamily="18" charset="0"/>
                <a:cs typeface="Times New Roman" panose="02020603050405020304" pitchFamily="18" charset="0"/>
              </a:rPr>
              <a:t>a high priest</a:t>
            </a:r>
            <a:r>
              <a:rPr lang="en-US" sz="2400" dirty="0">
                <a:latin typeface="Times New Roman" panose="02020603050405020304" pitchFamily="18" charset="0"/>
                <a:cs typeface="Times New Roman" panose="02020603050405020304" pitchFamily="18" charset="0"/>
              </a:rPr>
              <a:t>, but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(God) who said to Him, "</a:t>
            </a:r>
            <a:r>
              <a:rPr lang="en-US" sz="2400" cap="small" dirty="0">
                <a:effectLst/>
                <a:latin typeface="Times New Roman" panose="02020603050405020304" pitchFamily="18" charset="0"/>
                <a:cs typeface="Times New Roman" panose="02020603050405020304" pitchFamily="18" charset="0"/>
              </a:rPr>
              <a:t>YOU ARE</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MY</a:t>
            </a:r>
            <a:r>
              <a:rPr lang="en-US" sz="2400" b="1" u="sng" dirty="0">
                <a:highlight>
                  <a:srgbClr val="00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SON</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TODAY</a:t>
            </a:r>
            <a:r>
              <a:rPr lang="en-US" sz="2400" dirty="0">
                <a:latin typeface="Times New Roman" panose="02020603050405020304" pitchFamily="18" charset="0"/>
                <a:cs typeface="Times New Roman" panose="02020603050405020304" pitchFamily="18" charset="0"/>
              </a:rPr>
              <a:t> I </a:t>
            </a:r>
            <a:r>
              <a:rPr lang="en-US" sz="2400" cap="small" dirty="0">
                <a:effectLst/>
                <a:latin typeface="Times New Roman" panose="02020603050405020304" pitchFamily="18" charset="0"/>
                <a:cs typeface="Times New Roman" panose="02020603050405020304" pitchFamily="18" charset="0"/>
              </a:rPr>
              <a:t>HAVE BEGOTTEN</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 just as He says also in another </a:t>
            </a:r>
            <a:r>
              <a:rPr lang="en-US" sz="2400" i="1" dirty="0">
                <a:latin typeface="Times New Roman" panose="02020603050405020304" pitchFamily="18" charset="0"/>
                <a:cs typeface="Times New Roman" panose="02020603050405020304" pitchFamily="18" charset="0"/>
              </a:rPr>
              <a:t>passage,</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YOU ARE A PRIEST FOREVER</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ACCORDING TO</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THE ORDER OF</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MELCHIZEDEK</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7 </a:t>
            </a:r>
            <a:r>
              <a:rPr lang="en-US" sz="2400" dirty="0">
                <a:latin typeface="Times New Roman" panose="02020603050405020304" pitchFamily="18" charset="0"/>
                <a:cs typeface="Times New Roman" panose="02020603050405020304" pitchFamily="18" charset="0"/>
              </a:rPr>
              <a:t> In the days of His flesh, He offered up both prayers and supplications with loud crying and tears to the One able to save Him from death, and He was heard because of His piety. </a:t>
            </a:r>
            <a:r>
              <a:rPr lang="en-US" sz="2400" baseline="30000" dirty="0">
                <a:latin typeface="Times New Roman" panose="02020603050405020304" pitchFamily="18" charset="0"/>
                <a:cs typeface="Times New Roman" panose="02020603050405020304" pitchFamily="18" charset="0"/>
              </a:rPr>
              <a:t>8 </a:t>
            </a:r>
            <a:r>
              <a:rPr lang="en-US" sz="2400" dirty="0">
                <a:latin typeface="Times New Roman" panose="02020603050405020304" pitchFamily="18" charset="0"/>
                <a:cs typeface="Times New Roman" panose="02020603050405020304" pitchFamily="18" charset="0"/>
              </a:rPr>
              <a:t> Although He was a Son, He </a:t>
            </a:r>
            <a:r>
              <a:rPr lang="en-US" sz="2400" b="1" u="sng" dirty="0">
                <a:highlight>
                  <a:srgbClr val="FFFF00"/>
                </a:highlight>
                <a:latin typeface="Times New Roman" panose="02020603050405020304" pitchFamily="18" charset="0"/>
                <a:cs typeface="Times New Roman" panose="02020603050405020304" pitchFamily="18" charset="0"/>
              </a:rPr>
              <a:t>learned obedience from the things which He suffered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9 </a:t>
            </a:r>
            <a:r>
              <a:rPr lang="en-US" sz="2400" dirty="0">
                <a:latin typeface="Times New Roman" panose="02020603050405020304" pitchFamily="18" charset="0"/>
                <a:cs typeface="Times New Roman" panose="02020603050405020304" pitchFamily="18" charset="0"/>
              </a:rPr>
              <a:t> And having </a:t>
            </a:r>
            <a:r>
              <a:rPr lang="en-US" sz="2400" b="1" u="sng" dirty="0">
                <a:highlight>
                  <a:srgbClr val="FFFF00"/>
                </a:highlight>
                <a:latin typeface="Times New Roman" panose="02020603050405020304" pitchFamily="18" charset="0"/>
                <a:cs typeface="Times New Roman" panose="02020603050405020304" pitchFamily="18" charset="0"/>
              </a:rPr>
              <a:t>been made </a:t>
            </a:r>
            <a:r>
              <a:rPr lang="en-US" sz="2400" b="1" u="sng" dirty="0">
                <a:highlight>
                  <a:srgbClr val="00FF00"/>
                </a:highlight>
                <a:latin typeface="Times New Roman" panose="02020603050405020304" pitchFamily="18" charset="0"/>
                <a:cs typeface="Times New Roman" panose="02020603050405020304" pitchFamily="18" charset="0"/>
              </a:rPr>
              <a:t>perfect</a:t>
            </a:r>
            <a:r>
              <a:rPr lang="en-US" sz="2400" dirty="0">
                <a:latin typeface="Times New Roman" panose="02020603050405020304" pitchFamily="18" charset="0"/>
                <a:cs typeface="Times New Roman" panose="02020603050405020304" pitchFamily="18" charset="0"/>
              </a:rPr>
              <a:t>, He became to all those who obey Him the source of eternal salvation, </a:t>
            </a:r>
            <a:r>
              <a:rPr lang="en-US" sz="2400" baseline="30000" dirty="0">
                <a:latin typeface="Times New Roman" panose="02020603050405020304" pitchFamily="18" charset="0"/>
                <a:cs typeface="Times New Roman" panose="02020603050405020304" pitchFamily="18" charset="0"/>
              </a:rPr>
              <a:t>10 </a:t>
            </a:r>
            <a:r>
              <a:rPr lang="en-US" sz="2400" dirty="0">
                <a:latin typeface="Times New Roman" panose="02020603050405020304" pitchFamily="18" charset="0"/>
                <a:cs typeface="Times New Roman" panose="02020603050405020304" pitchFamily="18" charset="0"/>
              </a:rPr>
              <a:t> being </a:t>
            </a:r>
            <a:r>
              <a:rPr lang="en-US" sz="2400" b="1" u="sng" dirty="0">
                <a:highlight>
                  <a:srgbClr val="FFFF00"/>
                </a:highlight>
                <a:latin typeface="Times New Roman" panose="02020603050405020304" pitchFamily="18" charset="0"/>
                <a:cs typeface="Times New Roman" panose="02020603050405020304" pitchFamily="18" charset="0"/>
              </a:rPr>
              <a:t>designated by God as a high priest according to the order of Melchizedek</a:t>
            </a:r>
            <a:r>
              <a:rPr lang="en-US"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9929460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94722" y="816762"/>
            <a:ext cx="11644370" cy="4801314"/>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t>Hebrews 7:11-17</a:t>
            </a:r>
            <a:r>
              <a:rPr lang="en-US" sz="2400" baseline="30000" dirty="0"/>
              <a:t> </a:t>
            </a:r>
            <a:r>
              <a:rPr lang="en-US" sz="2400" dirty="0"/>
              <a:t> Now if perfection was through the </a:t>
            </a:r>
            <a:r>
              <a:rPr lang="en-US" sz="2400" b="1" u="sng" dirty="0">
                <a:highlight>
                  <a:srgbClr val="FFFF00"/>
                </a:highlight>
              </a:rPr>
              <a:t>Levitical priesthood </a:t>
            </a:r>
            <a:r>
              <a:rPr lang="en-US" sz="2400" dirty="0"/>
              <a:t>(for on the basis of it the people received the Law), what further need </a:t>
            </a:r>
            <a:r>
              <a:rPr lang="en-US" sz="2400" i="1" dirty="0"/>
              <a:t>was there</a:t>
            </a:r>
            <a:r>
              <a:rPr lang="en-US" sz="2400" dirty="0"/>
              <a:t> for </a:t>
            </a:r>
            <a:r>
              <a:rPr lang="en-US" sz="2400" b="1" u="sng" dirty="0">
                <a:highlight>
                  <a:srgbClr val="FFFF00"/>
                </a:highlight>
              </a:rPr>
              <a:t>another priest to arise </a:t>
            </a:r>
            <a:r>
              <a:rPr lang="en-US" sz="2400" dirty="0"/>
              <a:t>according to the </a:t>
            </a:r>
            <a:r>
              <a:rPr lang="en-US" sz="2400" b="1" u="sng" dirty="0">
                <a:highlight>
                  <a:srgbClr val="FFFF00"/>
                </a:highlight>
              </a:rPr>
              <a:t>order of Melchizedek</a:t>
            </a:r>
            <a:r>
              <a:rPr lang="en-US" sz="2400" dirty="0"/>
              <a:t>, and not be designated according to the </a:t>
            </a:r>
            <a:r>
              <a:rPr lang="en-US" sz="2400" b="1" u="sng" dirty="0">
                <a:highlight>
                  <a:srgbClr val="FFFF00"/>
                </a:highlight>
              </a:rPr>
              <a:t>order of Aaron</a:t>
            </a:r>
            <a:r>
              <a:rPr lang="en-US" sz="2400" dirty="0"/>
              <a:t>? </a:t>
            </a:r>
            <a:r>
              <a:rPr lang="en-US" sz="2400" baseline="30000" dirty="0"/>
              <a:t>12 </a:t>
            </a:r>
            <a:r>
              <a:rPr lang="en-US" sz="2400" dirty="0"/>
              <a:t> For when the </a:t>
            </a:r>
            <a:r>
              <a:rPr lang="en-US" sz="2400" b="1" u="sng" dirty="0">
                <a:highlight>
                  <a:srgbClr val="FFFF00"/>
                </a:highlight>
              </a:rPr>
              <a:t>priesthood is changed</a:t>
            </a:r>
            <a:r>
              <a:rPr lang="en-US" sz="2400" dirty="0"/>
              <a:t>, of necessity there takes place </a:t>
            </a:r>
            <a:r>
              <a:rPr lang="en-US" sz="2400" b="1" u="sng" dirty="0"/>
              <a:t>a </a:t>
            </a:r>
            <a:r>
              <a:rPr lang="en-US" sz="2400" b="1" u="sng" dirty="0">
                <a:highlight>
                  <a:srgbClr val="FFFF00"/>
                </a:highlight>
              </a:rPr>
              <a:t>change of law </a:t>
            </a:r>
            <a:r>
              <a:rPr lang="en-US" sz="2400" dirty="0"/>
              <a:t>also. </a:t>
            </a:r>
            <a:r>
              <a:rPr lang="en-US" sz="2400" baseline="30000" dirty="0"/>
              <a:t>13 </a:t>
            </a:r>
            <a:r>
              <a:rPr lang="en-US" sz="2400" dirty="0"/>
              <a:t> </a:t>
            </a:r>
            <a:r>
              <a:rPr lang="en-US" sz="2400" b="1" u="sng" dirty="0">
                <a:highlight>
                  <a:srgbClr val="FFFF00"/>
                </a:highlight>
              </a:rPr>
              <a:t>For the one </a:t>
            </a:r>
            <a:r>
              <a:rPr lang="en-US" sz="2400" dirty="0"/>
              <a:t>concerning whom these things are spoken </a:t>
            </a:r>
            <a:r>
              <a:rPr lang="en-US" sz="2400" b="1" u="sng" dirty="0">
                <a:highlight>
                  <a:srgbClr val="FFFF00"/>
                </a:highlight>
              </a:rPr>
              <a:t>belongs to another tribe </a:t>
            </a:r>
            <a:r>
              <a:rPr lang="en-US" sz="2400" dirty="0"/>
              <a:t>(Jesus of Judah) , from which </a:t>
            </a:r>
            <a:r>
              <a:rPr lang="en-US" sz="2400" b="1" u="sng" dirty="0">
                <a:highlight>
                  <a:srgbClr val="FFFF00"/>
                </a:highlight>
              </a:rPr>
              <a:t>no one has officiated at the altar </a:t>
            </a:r>
            <a:r>
              <a:rPr lang="en-US" sz="2400" dirty="0"/>
              <a:t>(Aaron of Levi). </a:t>
            </a:r>
            <a:r>
              <a:rPr lang="en-US" sz="2400" baseline="30000" dirty="0"/>
              <a:t>14 </a:t>
            </a:r>
            <a:r>
              <a:rPr lang="en-US" sz="2400" dirty="0"/>
              <a:t> For it is evident that our </a:t>
            </a:r>
            <a:r>
              <a:rPr lang="en-US" sz="2400" b="1" u="sng" dirty="0">
                <a:highlight>
                  <a:srgbClr val="FFFF00"/>
                </a:highlight>
              </a:rPr>
              <a:t>Lord was descended from Judah</a:t>
            </a:r>
            <a:r>
              <a:rPr lang="en-US" sz="2400" dirty="0"/>
              <a:t>, a tribe with reference to which </a:t>
            </a:r>
            <a:r>
              <a:rPr lang="en-US" sz="2400" b="1" u="sng" dirty="0">
                <a:highlight>
                  <a:srgbClr val="FFFF00"/>
                </a:highlight>
              </a:rPr>
              <a:t>Moses spoke nothing concerning priests</a:t>
            </a:r>
            <a:r>
              <a:rPr lang="en-US" sz="2400" dirty="0"/>
              <a:t>. </a:t>
            </a:r>
            <a:r>
              <a:rPr lang="en-US" sz="2400" baseline="30000" dirty="0"/>
              <a:t>15 </a:t>
            </a:r>
            <a:r>
              <a:rPr lang="en-US" sz="2400" dirty="0"/>
              <a:t> And this is clearer still, if another priest arises according to the likeness of Melchizedek, </a:t>
            </a:r>
            <a:r>
              <a:rPr lang="en-US" sz="2400" baseline="30000" dirty="0"/>
              <a:t>16 </a:t>
            </a:r>
            <a:r>
              <a:rPr lang="en-US" sz="2400" dirty="0"/>
              <a:t> who has become </a:t>
            </a:r>
            <a:r>
              <a:rPr lang="en-US" sz="2400" i="1" dirty="0"/>
              <a:t>such</a:t>
            </a:r>
            <a:r>
              <a:rPr lang="en-US" sz="2400" dirty="0"/>
              <a:t> not on the </a:t>
            </a:r>
            <a:r>
              <a:rPr lang="en-US" sz="2400" b="1" u="sng" dirty="0">
                <a:highlight>
                  <a:srgbClr val="FFFF00"/>
                </a:highlight>
              </a:rPr>
              <a:t>basis of a law of physical requirement</a:t>
            </a:r>
            <a:r>
              <a:rPr lang="en-US" sz="2400" dirty="0"/>
              <a:t>, but according to the </a:t>
            </a:r>
            <a:r>
              <a:rPr lang="en-US" sz="2400" b="1" u="sng" dirty="0">
                <a:highlight>
                  <a:srgbClr val="FFFF00"/>
                </a:highlight>
              </a:rPr>
              <a:t>power of an indestructible life</a:t>
            </a:r>
            <a:r>
              <a:rPr lang="en-US" sz="2400" dirty="0"/>
              <a:t>. </a:t>
            </a:r>
            <a:r>
              <a:rPr lang="en-US" sz="2400" baseline="30000" dirty="0"/>
              <a:t>17 </a:t>
            </a:r>
            <a:r>
              <a:rPr lang="en-US" sz="2400" dirty="0"/>
              <a:t> For it is attested </a:t>
            </a:r>
            <a:r>
              <a:rPr lang="en-US" sz="2400" i="1" dirty="0"/>
              <a:t>of Him,</a:t>
            </a:r>
            <a:r>
              <a:rPr lang="en-US" sz="2400" dirty="0"/>
              <a:t> "</a:t>
            </a:r>
            <a:r>
              <a:rPr lang="en-US" sz="2400" cap="small" dirty="0">
                <a:effectLst/>
              </a:rPr>
              <a:t>YOU ARE A PRIEST FOREVER</a:t>
            </a:r>
            <a:r>
              <a:rPr lang="en-US" sz="2400" dirty="0"/>
              <a:t> </a:t>
            </a:r>
            <a:r>
              <a:rPr lang="en-US" sz="2400" cap="small" dirty="0">
                <a:effectLst/>
              </a:rPr>
              <a:t>ACCORDING TO THE ORDER OF</a:t>
            </a:r>
            <a:r>
              <a:rPr lang="en-US" sz="2400" dirty="0"/>
              <a:t> </a:t>
            </a:r>
            <a:r>
              <a:rPr lang="en-US" sz="2400" cap="small" dirty="0">
                <a:effectLst/>
              </a:rPr>
              <a:t>MELCHIZEDEK</a:t>
            </a:r>
            <a:r>
              <a:rPr lang="en-US" sz="2400" dirty="0"/>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8737427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4" y="847242"/>
            <a:ext cx="11803885" cy="4401205"/>
          </a:xfrm>
          <a:prstGeom prst="rect">
            <a:avLst/>
          </a:prstGeom>
          <a:noFill/>
        </p:spPr>
        <p:txBody>
          <a:bodyPr wrap="square" rtlCol="0">
            <a:spAutoFit/>
          </a:bodyPr>
          <a:lstStyle/>
          <a:p>
            <a:pPr marR="0" lvl="0">
              <a:spcBef>
                <a:spcPts val="0"/>
              </a:spcBef>
              <a:spcAft>
                <a:spcPts val="0"/>
              </a:spcAft>
            </a:pPr>
            <a:r>
              <a:rPr lang="en-US" sz="3200" b="1" u="sng" dirty="0">
                <a:latin typeface="Times New Roman" panose="02020603050405020304" pitchFamily="18" charset="0"/>
                <a:cs typeface="Times New Roman" panose="02020603050405020304" pitchFamily="18" charset="0"/>
              </a:rPr>
              <a:t>Being designated by God as a high priest according to the order of Melchizedek</a:t>
            </a:r>
            <a:r>
              <a:rPr lang="en-US" sz="3200" dirty="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Jesus is both King and High Priest according to the order of Melchizedek</a:t>
            </a:r>
          </a:p>
          <a:p>
            <a:endParaRPr lang="en-US" sz="3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Therefore, Jesus is both Head over the Church and King over the Kingdom; the two being the same institution</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869165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2215991"/>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The Royal Priesthood</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96272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97762" cy="6278642"/>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God promised Abraham a son – Isaac – the promised child</a:t>
            </a:r>
          </a:p>
          <a:p>
            <a:pPr marL="571500" marR="0" indent="-342900">
              <a:spcBef>
                <a:spcPts val="0"/>
              </a:spcBef>
              <a:spcAft>
                <a:spcPts val="0"/>
              </a:spcAft>
              <a:buFont typeface="Arial" panose="020B0604020202020204" pitchFamily="34" charset="0"/>
              <a:buChar char="•"/>
            </a:pPr>
            <a:r>
              <a:rPr lang="en-US" sz="2400" b="1" dirty="0">
                <a:latin typeface="Times New Roman" panose="02020603050405020304" pitchFamily="18" charset="0"/>
                <a:ea typeface="Calibri" panose="020F0502020204030204" pitchFamily="34" charset="0"/>
                <a:cs typeface="Times New Roman" panose="02020603050405020304" pitchFamily="18" charset="0"/>
              </a:rPr>
              <a:t>God chose Isaac over Ishmael – Abraham’s son and heir</a:t>
            </a:r>
          </a:p>
          <a:p>
            <a:pPr marL="571500" marR="0" indent="-342900">
              <a:spcBef>
                <a:spcPts val="0"/>
              </a:spcBef>
              <a:spcAft>
                <a:spcPts val="0"/>
              </a:spcAft>
              <a:buFont typeface="Arial" panose="020B0604020202020204" pitchFamily="34" charset="0"/>
              <a:buChar char="•"/>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God chooses us in Christ (the promised blessing) to be His children</a:t>
            </a:r>
          </a:p>
          <a:p>
            <a:pPr marL="571500" marR="0" indent="-342900">
              <a:spcBef>
                <a:spcPts val="0"/>
              </a:spcBef>
              <a:spcAft>
                <a:spcPts val="0"/>
              </a:spcAft>
              <a:buFont typeface="Arial" panose="020B0604020202020204" pitchFamily="34" charset="0"/>
              <a:buChar char="•"/>
            </a:pPr>
            <a:r>
              <a:rPr lang="en-US" sz="2400" b="1" dirty="0">
                <a:latin typeface="Times New Roman" panose="02020603050405020304" pitchFamily="18" charset="0"/>
                <a:ea typeface="Calibri" panose="020F0502020204030204" pitchFamily="34" charset="0"/>
                <a:cs typeface="Times New Roman" panose="02020603050405020304" pitchFamily="18" charset="0"/>
              </a:rPr>
              <a:t>Therefore, we are children of promise and heirs of promise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a:r>
              <a:rPr lang="en-US" sz="2400" b="1" dirty="0">
                <a:latin typeface="Times New Roman" panose="02020603050405020304" pitchFamily="18" charset="0"/>
                <a:cs typeface="Times New Roman" panose="02020603050405020304" pitchFamily="18" charset="0"/>
              </a:rPr>
              <a:t>Galatians 3:26-29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t>
            </a:r>
            <a:r>
              <a:rPr lang="en-US" sz="2400" b="1" u="sng" dirty="0">
                <a:highlight>
                  <a:srgbClr val="00FF00"/>
                </a:highlight>
                <a:latin typeface="Times New Roman" panose="02020603050405020304" pitchFamily="18" charset="0"/>
                <a:cs typeface="Times New Roman" panose="02020603050405020304" pitchFamily="18" charset="0"/>
              </a:rPr>
              <a:t>you are all sons of God </a:t>
            </a:r>
            <a:r>
              <a:rPr lang="en-US" sz="2400" dirty="0">
                <a:latin typeface="Times New Roman" panose="02020603050405020304" pitchFamily="18" charset="0"/>
                <a:cs typeface="Times New Roman" panose="02020603050405020304" pitchFamily="18" charset="0"/>
              </a:rPr>
              <a:t>through faith in Christ Jesus.  (Why?)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a:t>
            </a:r>
            <a:r>
              <a:rPr lang="en-US" sz="2400" b="1" dirty="0">
                <a:highlight>
                  <a:srgbClr val="FFFF00"/>
                </a:highlight>
                <a:latin typeface="Times New Roman" panose="02020603050405020304" pitchFamily="18" charset="0"/>
                <a:cs typeface="Times New Roman" panose="02020603050405020304" pitchFamily="18" charset="0"/>
              </a:rPr>
              <a:t>For </a:t>
            </a:r>
            <a:r>
              <a:rPr lang="en-US" sz="2400" dirty="0">
                <a:latin typeface="Times New Roman" panose="02020603050405020304" pitchFamily="18" charset="0"/>
                <a:cs typeface="Times New Roman" panose="02020603050405020304" pitchFamily="18" charset="0"/>
              </a:rPr>
              <a:t>all of you who were </a:t>
            </a:r>
            <a:r>
              <a:rPr lang="en-US" sz="2400" b="1" u="sng" dirty="0">
                <a:highlight>
                  <a:srgbClr val="FFFF00"/>
                </a:highlight>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clothed yourselves with Christ. (Why?)</a:t>
            </a:r>
          </a:p>
          <a:p>
            <a:pPr marL="171450"/>
            <a:r>
              <a:rPr lang="en-US" sz="2400" baseline="30000" dirty="0">
                <a:latin typeface="Times New Roman" panose="02020603050405020304" pitchFamily="18" charset="0"/>
                <a:cs typeface="Times New Roman" panose="02020603050405020304" pitchFamily="18" charset="0"/>
              </a:rPr>
              <a:t>28 </a:t>
            </a:r>
            <a:r>
              <a:rPr lang="en-US" sz="2400" dirty="0">
                <a:latin typeface="Times New Roman" panose="02020603050405020304" pitchFamily="18" charset="0"/>
                <a:cs typeface="Times New Roman" panose="02020603050405020304" pitchFamily="18" charset="0"/>
              </a:rPr>
              <a:t> … </a:t>
            </a:r>
            <a:r>
              <a:rPr lang="en-US" sz="2400" b="1"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are all one </a:t>
            </a:r>
            <a:r>
              <a:rPr lang="en-US" sz="2400" b="1" u="sng" dirty="0">
                <a:highlight>
                  <a:srgbClr val="FFFF00"/>
                </a:highlight>
                <a:latin typeface="Times New Roman" panose="02020603050405020304" pitchFamily="18" charset="0"/>
                <a:cs typeface="Times New Roman" panose="02020603050405020304" pitchFamily="18" charset="0"/>
              </a:rPr>
              <a:t>in Christ Jesus</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29 </a:t>
            </a:r>
            <a:r>
              <a:rPr lang="en-US" sz="2400" dirty="0">
                <a:latin typeface="Times New Roman" panose="02020603050405020304" pitchFamily="18" charset="0"/>
                <a:cs typeface="Times New Roman" panose="02020603050405020304" pitchFamily="18" charset="0"/>
              </a:rPr>
              <a:t> And if </a:t>
            </a:r>
            <a:r>
              <a:rPr lang="en-US" sz="2400" b="1" u="sng" dirty="0">
                <a:highlight>
                  <a:srgbClr val="00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belong to Christ</a:t>
            </a:r>
            <a:r>
              <a:rPr lang="en-US" sz="2400" dirty="0">
                <a:latin typeface="Times New Roman" panose="02020603050405020304" pitchFamily="18" charset="0"/>
                <a:cs typeface="Times New Roman" panose="02020603050405020304" pitchFamily="18" charset="0"/>
              </a:rPr>
              <a:t> (church belongs to Christ), then </a:t>
            </a:r>
            <a:r>
              <a:rPr lang="en-US" sz="2400" b="1" u="sng" dirty="0">
                <a:highlight>
                  <a:srgbClr val="00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are </a:t>
            </a:r>
            <a:r>
              <a:rPr lang="en-US" sz="2400" b="1" u="sng" dirty="0">
                <a:highlight>
                  <a:srgbClr val="00FF00"/>
                </a:highlight>
                <a:latin typeface="Times New Roman" panose="02020603050405020304" pitchFamily="18" charset="0"/>
                <a:cs typeface="Times New Roman" panose="02020603050405020304" pitchFamily="18" charset="0"/>
              </a:rPr>
              <a:t>Abraham's descendants</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heirs according to promise</a:t>
            </a:r>
            <a:r>
              <a:rPr lang="en-US" sz="2400" dirty="0">
                <a:latin typeface="Times New Roman" panose="02020603050405020304" pitchFamily="18" charset="0"/>
                <a:cs typeface="Times New Roman" panose="02020603050405020304" pitchFamily="18" charset="0"/>
              </a:rPr>
              <a:t>. </a:t>
            </a:r>
          </a:p>
          <a:p>
            <a:pPr marL="17145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171450"/>
            <a:r>
              <a:rPr lang="en-US" sz="2400" b="1" dirty="0">
                <a:latin typeface="Times New Roman" panose="02020603050405020304" pitchFamily="18" charset="0"/>
                <a:cs typeface="Times New Roman" panose="02020603050405020304" pitchFamily="18" charset="0"/>
              </a:rPr>
              <a:t>Galatians 4:28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a:t>
            </a:r>
            <a:r>
              <a:rPr lang="en-US" sz="2400" b="1" u="sng" dirty="0">
                <a:highlight>
                  <a:srgbClr val="00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brethren, like </a:t>
            </a:r>
            <a:r>
              <a:rPr lang="en-US" sz="2400" b="1" u="sng" dirty="0">
                <a:highlight>
                  <a:srgbClr val="00FF00"/>
                </a:highlight>
                <a:latin typeface="Times New Roman" panose="02020603050405020304" pitchFamily="18" charset="0"/>
                <a:cs typeface="Times New Roman" panose="02020603050405020304" pitchFamily="18" charset="0"/>
              </a:rPr>
              <a:t>Isaac</a:t>
            </a:r>
            <a:r>
              <a:rPr lang="en-US" sz="2400" dirty="0">
                <a:latin typeface="Times New Roman" panose="02020603050405020304" pitchFamily="18" charset="0"/>
                <a:cs typeface="Times New Roman" panose="02020603050405020304" pitchFamily="18" charset="0"/>
              </a:rPr>
              <a:t>, are </a:t>
            </a:r>
            <a:r>
              <a:rPr lang="en-US" sz="2400" b="1" u="sng" dirty="0">
                <a:highlight>
                  <a:srgbClr val="00FF00"/>
                </a:highlight>
                <a:latin typeface="Times New Roman" panose="02020603050405020304" pitchFamily="18" charset="0"/>
                <a:cs typeface="Times New Roman" panose="02020603050405020304" pitchFamily="18" charset="0"/>
              </a:rPr>
              <a:t>children of promise</a:t>
            </a:r>
            <a:r>
              <a:rPr lang="en-US" sz="2400" dirty="0"/>
              <a:t>. </a:t>
            </a:r>
            <a:r>
              <a:rPr lang="en-US" sz="2400" dirty="0">
                <a:latin typeface="Times New Roman" panose="02020603050405020304" pitchFamily="18" charset="0"/>
                <a:cs typeface="Times New Roman" panose="02020603050405020304" pitchFamily="18" charset="0"/>
              </a:rPr>
              <a:t>(Christ is the promise)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171450" marR="0">
              <a:spcBef>
                <a:spcPts val="0"/>
              </a:spcBef>
              <a:spcAft>
                <a:spcPts val="0"/>
              </a:spcAft>
            </a:pPr>
            <a:r>
              <a:rPr lang="en-US" sz="2400" b="1" dirty="0">
                <a:latin typeface="Times New Roman" panose="02020603050405020304" pitchFamily="18" charset="0"/>
                <a:cs typeface="Times New Roman" panose="02020603050405020304" pitchFamily="18" charset="0"/>
              </a:rPr>
              <a:t>Romans 9:6-8 … </a:t>
            </a:r>
            <a:r>
              <a:rPr lang="en-US" sz="2400" dirty="0">
                <a:latin typeface="Times New Roman" panose="02020603050405020304" pitchFamily="18" charset="0"/>
                <a:cs typeface="Times New Roman" panose="02020603050405020304" pitchFamily="18" charset="0"/>
              </a:rPr>
              <a:t>For they are not all Israel who are </a:t>
            </a:r>
            <a:r>
              <a:rPr lang="en-US" sz="2400" i="1" dirty="0">
                <a:latin typeface="Times New Roman" panose="02020603050405020304" pitchFamily="18" charset="0"/>
                <a:cs typeface="Times New Roman" panose="02020603050405020304" pitchFamily="18" charset="0"/>
              </a:rPr>
              <a:t>descended</a:t>
            </a:r>
            <a:r>
              <a:rPr lang="en-US" sz="2400" dirty="0">
                <a:latin typeface="Times New Roman" panose="02020603050405020304" pitchFamily="18" charset="0"/>
                <a:cs typeface="Times New Roman" panose="02020603050405020304" pitchFamily="18" charset="0"/>
              </a:rPr>
              <a:t> from Israel; </a:t>
            </a:r>
            <a:r>
              <a:rPr lang="en-US" sz="2400" baseline="30000" dirty="0">
                <a:latin typeface="Times New Roman" panose="02020603050405020304" pitchFamily="18" charset="0"/>
                <a:cs typeface="Times New Roman" panose="02020603050405020304" pitchFamily="18" charset="0"/>
              </a:rPr>
              <a:t>7 </a:t>
            </a:r>
            <a:r>
              <a:rPr lang="en-US" sz="2400" dirty="0">
                <a:latin typeface="Times New Roman" panose="02020603050405020304" pitchFamily="18" charset="0"/>
                <a:cs typeface="Times New Roman" panose="02020603050405020304" pitchFamily="18" charset="0"/>
              </a:rPr>
              <a:t> nor are they all children because they are Abraham's descendants, but: "</a:t>
            </a:r>
            <a:r>
              <a:rPr lang="en-US" sz="2400" b="1" cap="small" dirty="0">
                <a:effectLst/>
                <a:highlight>
                  <a:srgbClr val="FFFF00"/>
                </a:highlight>
                <a:latin typeface="Times New Roman" panose="02020603050405020304" pitchFamily="18" charset="0"/>
                <a:cs typeface="Times New Roman" panose="02020603050405020304" pitchFamily="18" charset="0"/>
              </a:rPr>
              <a:t>THROUGH</a:t>
            </a:r>
            <a:r>
              <a:rPr lang="en-US" sz="2400" b="1"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ISAAC</a:t>
            </a:r>
            <a:r>
              <a:rPr lang="en-US" sz="2400" b="1" cap="small" dirty="0">
                <a:effectLst/>
                <a:highlight>
                  <a:srgbClr val="FFFF00"/>
                </a:highlight>
                <a:latin typeface="Times New Roman" panose="02020603050405020304" pitchFamily="18" charset="0"/>
                <a:cs typeface="Times New Roman" panose="02020603050405020304" pitchFamily="18" charset="0"/>
              </a:rPr>
              <a:t> YOUR</a:t>
            </a:r>
            <a:r>
              <a:rPr lang="en-US" sz="2400" b="1"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DESCENDANTS</a:t>
            </a:r>
            <a:r>
              <a:rPr lang="en-US" sz="2400" b="1" cap="small" dirty="0">
                <a:effectLst/>
                <a:highlight>
                  <a:srgbClr val="00FF00"/>
                </a:highlight>
                <a:latin typeface="Times New Roman" panose="02020603050405020304" pitchFamily="18" charset="0"/>
                <a:cs typeface="Times New Roman" panose="02020603050405020304" pitchFamily="18" charset="0"/>
              </a:rPr>
              <a:t> </a:t>
            </a:r>
            <a:r>
              <a:rPr lang="en-US" sz="2400" b="1" cap="small" dirty="0">
                <a:effectLst/>
                <a:highlight>
                  <a:srgbClr val="FFFF00"/>
                </a:highlight>
                <a:latin typeface="Times New Roman" panose="02020603050405020304" pitchFamily="18" charset="0"/>
                <a:cs typeface="Times New Roman" panose="02020603050405020304" pitchFamily="18" charset="0"/>
              </a:rPr>
              <a:t>WILL BE CALLED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8 </a:t>
            </a:r>
            <a:r>
              <a:rPr lang="en-US" sz="2400" dirty="0">
                <a:latin typeface="Times New Roman" panose="02020603050405020304" pitchFamily="18" charset="0"/>
                <a:cs typeface="Times New Roman" panose="02020603050405020304" pitchFamily="18" charset="0"/>
              </a:rPr>
              <a:t> That is, it is not the children of the flesh who are </a:t>
            </a:r>
            <a:r>
              <a:rPr lang="en-US" sz="2400" b="1" u="sng" dirty="0">
                <a:highlight>
                  <a:srgbClr val="00FF00"/>
                </a:highlight>
                <a:latin typeface="Times New Roman" panose="02020603050405020304" pitchFamily="18" charset="0"/>
                <a:cs typeface="Times New Roman" panose="02020603050405020304" pitchFamily="18" charset="0"/>
              </a:rPr>
              <a:t>children of God</a:t>
            </a:r>
            <a:r>
              <a:rPr lang="en-US" sz="2400" dirty="0">
                <a:latin typeface="Times New Roman" panose="02020603050405020304" pitchFamily="18" charset="0"/>
                <a:cs typeface="Times New Roman" panose="02020603050405020304" pitchFamily="18" charset="0"/>
              </a:rPr>
              <a:t>, but the </a:t>
            </a:r>
            <a:r>
              <a:rPr lang="en-US" sz="2400" b="1" u="sng" dirty="0">
                <a:highlight>
                  <a:srgbClr val="00FF00"/>
                </a:highlight>
                <a:latin typeface="Times New Roman" panose="02020603050405020304" pitchFamily="18" charset="0"/>
                <a:cs typeface="Times New Roman" panose="02020603050405020304" pitchFamily="18" charset="0"/>
              </a:rPr>
              <a:t>children of the promise </a:t>
            </a:r>
            <a:r>
              <a:rPr lang="en-US" sz="2400" dirty="0">
                <a:latin typeface="Times New Roman" panose="02020603050405020304" pitchFamily="18" charset="0"/>
                <a:cs typeface="Times New Roman" panose="02020603050405020304" pitchFamily="18" charset="0"/>
              </a:rPr>
              <a:t>are regarded as </a:t>
            </a:r>
            <a:r>
              <a:rPr lang="en-US" sz="2400" b="1" u="sng" dirty="0">
                <a:highlight>
                  <a:srgbClr val="00FF00"/>
                </a:highlight>
                <a:latin typeface="Times New Roman" panose="02020603050405020304" pitchFamily="18" charset="0"/>
                <a:cs typeface="Times New Roman" panose="02020603050405020304" pitchFamily="18" charset="0"/>
              </a:rPr>
              <a:t>descendants</a:t>
            </a:r>
            <a:r>
              <a:rPr lang="en-US" sz="2400" dirty="0">
                <a:latin typeface="Times New Roman" panose="02020603050405020304" pitchFamily="18" charset="0"/>
                <a:cs typeface="Times New Roman" panose="02020603050405020304" pitchFamily="18" charset="0"/>
              </a:rPr>
              <a:t>. </a:t>
            </a:r>
          </a:p>
          <a:p>
            <a:pPr marL="17145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cxnSp>
        <p:nvCxnSpPr>
          <p:cNvPr id="6" name="Straight Arrow Connector 5">
            <a:extLst>
              <a:ext uri="{FF2B5EF4-FFF2-40B4-BE49-F238E27FC236}">
                <a16:creationId xmlns:a16="http://schemas.microsoft.com/office/drawing/2014/main" id="{5222EE7D-FFCE-223B-53DF-40DE8B7CC845}"/>
              </a:ext>
            </a:extLst>
          </p:cNvPr>
          <p:cNvCxnSpPr>
            <a:cxnSpLocks/>
          </p:cNvCxnSpPr>
          <p:nvPr/>
        </p:nvCxnSpPr>
        <p:spPr>
          <a:xfrm>
            <a:off x="5780197" y="4132321"/>
            <a:ext cx="0" cy="3565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17CD63A-C24C-1E69-3A50-DF6E13809675}"/>
              </a:ext>
            </a:extLst>
          </p:cNvPr>
          <p:cNvCxnSpPr>
            <a:cxnSpLocks/>
          </p:cNvCxnSpPr>
          <p:nvPr/>
        </p:nvCxnSpPr>
        <p:spPr>
          <a:xfrm>
            <a:off x="5839690" y="3058391"/>
            <a:ext cx="0" cy="7412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858CE9E-E5FE-7551-908B-F61090A81F01}"/>
              </a:ext>
            </a:extLst>
          </p:cNvPr>
          <p:cNvCxnSpPr>
            <a:cxnSpLocks/>
          </p:cNvCxnSpPr>
          <p:nvPr/>
        </p:nvCxnSpPr>
        <p:spPr>
          <a:xfrm flipH="1">
            <a:off x="6283036" y="4862263"/>
            <a:ext cx="969819" cy="14900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163BB74-52FB-84B4-EC92-860061ABEC11}"/>
              </a:ext>
            </a:extLst>
          </p:cNvPr>
          <p:cNvCxnSpPr>
            <a:cxnSpLocks/>
          </p:cNvCxnSpPr>
          <p:nvPr/>
        </p:nvCxnSpPr>
        <p:spPr>
          <a:xfrm flipH="1">
            <a:off x="1773382" y="2918691"/>
            <a:ext cx="1496291" cy="4479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4176715-69D8-2015-D160-6C3C1C6BD1BA}"/>
              </a:ext>
            </a:extLst>
          </p:cNvPr>
          <p:cNvCxnSpPr>
            <a:cxnSpLocks/>
          </p:cNvCxnSpPr>
          <p:nvPr/>
        </p:nvCxnSpPr>
        <p:spPr>
          <a:xfrm>
            <a:off x="2410691" y="4132322"/>
            <a:ext cx="461275" cy="3565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63718A2-3E28-8957-3F80-EB9D49C31E99}"/>
              </a:ext>
            </a:extLst>
          </p:cNvPr>
          <p:cNvCxnSpPr>
            <a:cxnSpLocks/>
          </p:cNvCxnSpPr>
          <p:nvPr/>
        </p:nvCxnSpPr>
        <p:spPr>
          <a:xfrm>
            <a:off x="7252855" y="4132321"/>
            <a:ext cx="0" cy="3565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AA27A7E-3E46-DE27-CB16-0D51FF6B2F55}"/>
              </a:ext>
            </a:extLst>
          </p:cNvPr>
          <p:cNvCxnSpPr>
            <a:cxnSpLocks/>
          </p:cNvCxnSpPr>
          <p:nvPr/>
        </p:nvCxnSpPr>
        <p:spPr>
          <a:xfrm flipH="1">
            <a:off x="2410691" y="4862263"/>
            <a:ext cx="755072" cy="14900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9B48770-71A5-F320-FBD4-AB1A101B7A0C}"/>
              </a:ext>
            </a:extLst>
          </p:cNvPr>
          <p:cNvCxnSpPr>
            <a:cxnSpLocks/>
          </p:cNvCxnSpPr>
          <p:nvPr/>
        </p:nvCxnSpPr>
        <p:spPr>
          <a:xfrm>
            <a:off x="3269673" y="2918691"/>
            <a:ext cx="318654" cy="2609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CF292CF-560E-C5D4-9A15-D60FACC42D4D}"/>
              </a:ext>
            </a:extLst>
          </p:cNvPr>
          <p:cNvCxnSpPr>
            <a:cxnSpLocks/>
          </p:cNvCxnSpPr>
          <p:nvPr/>
        </p:nvCxnSpPr>
        <p:spPr>
          <a:xfrm>
            <a:off x="5780197" y="4862263"/>
            <a:ext cx="0" cy="14207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4435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4" y="847242"/>
            <a:ext cx="11803885" cy="6001643"/>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Revelation 1:5-6 … </a:t>
            </a:r>
            <a:r>
              <a:rPr lang="en-US" sz="3200" b="1" u="sng" dirty="0">
                <a:latin typeface="Times New Roman" panose="02020603050405020304" pitchFamily="18" charset="0"/>
                <a:cs typeface="Times New Roman" panose="02020603050405020304" pitchFamily="18" charset="0"/>
              </a:rPr>
              <a:t>Jesus Christ</a:t>
            </a:r>
            <a:r>
              <a:rPr lang="en-US" sz="3200" dirty="0">
                <a:latin typeface="Times New Roman" panose="02020603050405020304" pitchFamily="18" charset="0"/>
                <a:cs typeface="Times New Roman" panose="02020603050405020304" pitchFamily="18" charset="0"/>
              </a:rPr>
              <a:t>, …To Him who loves us and washed us from our sins by His blood— </a:t>
            </a:r>
            <a:r>
              <a:rPr lang="en-US" sz="3200" baseline="30000" dirty="0">
                <a:latin typeface="Times New Roman" panose="02020603050405020304" pitchFamily="18" charset="0"/>
                <a:cs typeface="Times New Roman" panose="02020603050405020304" pitchFamily="18" charset="0"/>
              </a:rPr>
              <a:t>6 </a:t>
            </a:r>
            <a:r>
              <a:rPr lang="en-US" sz="3200" dirty="0">
                <a:latin typeface="Times New Roman" panose="02020603050405020304" pitchFamily="18" charset="0"/>
                <a:cs typeface="Times New Roman" panose="02020603050405020304" pitchFamily="18" charset="0"/>
              </a:rPr>
              <a:t> and He has made us </a:t>
            </a:r>
            <a:r>
              <a:rPr lang="en-US" sz="3200" i="1" dirty="0">
                <a:latin typeface="Times New Roman" panose="02020603050405020304" pitchFamily="18" charset="0"/>
                <a:cs typeface="Times New Roman" panose="02020603050405020304" pitchFamily="18" charset="0"/>
              </a:rPr>
              <a:t>to be</a:t>
            </a:r>
            <a:r>
              <a:rPr lang="en-US" sz="3200" dirty="0">
                <a:latin typeface="Times New Roman" panose="02020603050405020304" pitchFamily="18" charset="0"/>
                <a:cs typeface="Times New Roman" panose="02020603050405020304" pitchFamily="18" charset="0"/>
              </a:rPr>
              <a:t> </a:t>
            </a:r>
            <a:r>
              <a:rPr lang="en-US" sz="3200" b="1" u="sng" dirty="0">
                <a:highlight>
                  <a:srgbClr val="FFFF00"/>
                </a:highlight>
                <a:latin typeface="Times New Roman" panose="02020603050405020304" pitchFamily="18" charset="0"/>
                <a:cs typeface="Times New Roman" panose="02020603050405020304" pitchFamily="18" charset="0"/>
              </a:rPr>
              <a:t>a kingdom</a:t>
            </a:r>
            <a:r>
              <a:rPr lang="en-US" sz="3200" dirty="0">
                <a:latin typeface="Times New Roman" panose="02020603050405020304" pitchFamily="18" charset="0"/>
                <a:cs typeface="Times New Roman" panose="02020603050405020304" pitchFamily="18" charset="0"/>
              </a:rPr>
              <a:t>, priests</a:t>
            </a: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2 Timothy 2:12 </a:t>
            </a:r>
            <a:r>
              <a:rPr lang="en-US" sz="3200" dirty="0">
                <a:latin typeface="Times New Roman" panose="02020603050405020304" pitchFamily="18" charset="0"/>
                <a:cs typeface="Times New Roman" panose="02020603050405020304" pitchFamily="18" charset="0"/>
              </a:rPr>
              <a:t>If </a:t>
            </a:r>
            <a:r>
              <a:rPr lang="en-US" sz="3200" b="1" u="sng" dirty="0">
                <a:highlight>
                  <a:srgbClr val="FFFF00"/>
                </a:highlight>
                <a:latin typeface="Times New Roman" panose="02020603050405020304" pitchFamily="18" charset="0"/>
                <a:cs typeface="Times New Roman" panose="02020603050405020304" pitchFamily="18" charset="0"/>
              </a:rPr>
              <a:t>we</a:t>
            </a:r>
            <a:r>
              <a:rPr lang="en-US" sz="3200" dirty="0">
                <a:latin typeface="Times New Roman" panose="02020603050405020304" pitchFamily="18" charset="0"/>
                <a:cs typeface="Times New Roman" panose="02020603050405020304" pitchFamily="18" charset="0"/>
              </a:rPr>
              <a:t> endure, we will also </a:t>
            </a:r>
            <a:r>
              <a:rPr lang="en-US" sz="3200" b="1" u="sng" dirty="0">
                <a:highlight>
                  <a:srgbClr val="FFFF00"/>
                </a:highlight>
                <a:latin typeface="Times New Roman" panose="02020603050405020304" pitchFamily="18" charset="0"/>
                <a:cs typeface="Times New Roman" panose="02020603050405020304" pitchFamily="18" charset="0"/>
              </a:rPr>
              <a:t>reign</a:t>
            </a:r>
            <a:r>
              <a:rPr lang="en-US" sz="3200" dirty="0">
                <a:latin typeface="Times New Roman" panose="02020603050405020304" pitchFamily="18" charset="0"/>
                <a:cs typeface="Times New Roman" panose="02020603050405020304" pitchFamily="18" charset="0"/>
              </a:rPr>
              <a:t> with Him; …</a:t>
            </a:r>
          </a:p>
          <a:p>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Revelation 22:3-5 </a:t>
            </a:r>
            <a:r>
              <a:rPr lang="en-US" sz="3200" dirty="0">
                <a:latin typeface="Times New Roman" panose="02020603050405020304" pitchFamily="18" charset="0"/>
                <a:cs typeface="Times New Roman" panose="02020603050405020304" pitchFamily="18" charset="0"/>
              </a:rPr>
              <a:t>the throne of God and of the Lamb will be in it, and His bond-servants will serve Him; ….</a:t>
            </a:r>
            <a:r>
              <a:rPr lang="en-US" sz="3200" baseline="30000" dirty="0">
                <a:latin typeface="Times New Roman" panose="02020603050405020304" pitchFamily="18" charset="0"/>
                <a:cs typeface="Times New Roman" panose="02020603050405020304" pitchFamily="18" charset="0"/>
              </a:rPr>
              <a:t>5 </a:t>
            </a:r>
            <a:r>
              <a:rPr lang="en-US" sz="3200" dirty="0">
                <a:latin typeface="Times New Roman" panose="02020603050405020304" pitchFamily="18" charset="0"/>
                <a:cs typeface="Times New Roman" panose="02020603050405020304" pitchFamily="18" charset="0"/>
              </a:rPr>
              <a:t> ….and </a:t>
            </a:r>
            <a:r>
              <a:rPr lang="en-US" sz="3200" b="1" u="sng" dirty="0">
                <a:highlight>
                  <a:srgbClr val="FFFF00"/>
                </a:highlight>
                <a:latin typeface="Times New Roman" panose="02020603050405020304" pitchFamily="18" charset="0"/>
                <a:cs typeface="Times New Roman" panose="02020603050405020304" pitchFamily="18" charset="0"/>
              </a:rPr>
              <a:t>they will reign forever and ever</a:t>
            </a:r>
            <a:r>
              <a:rPr lang="en-US" sz="3200" dirty="0">
                <a:latin typeface="Times New Roman" panose="02020603050405020304" pitchFamily="18" charset="0"/>
                <a:cs typeface="Times New Roman" panose="02020603050405020304" pitchFamily="18" charset="0"/>
              </a:rPr>
              <a:t>. </a:t>
            </a:r>
          </a:p>
          <a:p>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1 Peter 2:9</a:t>
            </a:r>
            <a:r>
              <a:rPr lang="en-US" sz="3200" baseline="30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But you are a chosen race, a </a:t>
            </a:r>
            <a:r>
              <a:rPr lang="en-US" sz="3200" b="1" u="sng" dirty="0">
                <a:highlight>
                  <a:srgbClr val="FFFF00"/>
                </a:highlight>
                <a:latin typeface="Times New Roman" panose="02020603050405020304" pitchFamily="18" charset="0"/>
                <a:cs typeface="Times New Roman" panose="02020603050405020304" pitchFamily="18" charset="0"/>
              </a:rPr>
              <a:t>royal priesthood</a:t>
            </a:r>
            <a:r>
              <a:rPr lang="en-US" sz="3200" dirty="0">
                <a:latin typeface="Times New Roman" panose="02020603050405020304" pitchFamily="18" charset="0"/>
                <a:cs typeface="Times New Roman" panose="02020603050405020304" pitchFamily="18" charset="0"/>
              </a:rPr>
              <a:t>, a holy nation….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894805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509200"/>
          </a:xfrm>
          <a:prstGeom prst="rect">
            <a:avLst/>
          </a:prstGeom>
          <a:noFill/>
        </p:spPr>
        <p:txBody>
          <a:bodyPr wrap="square" rtlCol="0">
            <a:spAutoFit/>
          </a:bodyPr>
          <a:lstStyle/>
          <a:p>
            <a:pPr marL="0" marR="0">
              <a:spcBef>
                <a:spcPts val="0"/>
              </a:spcBef>
              <a:spcAft>
                <a:spcPts val="0"/>
              </a:spcAft>
            </a:pPr>
            <a:r>
              <a:rPr lang="en-US" sz="3200" b="1" u="sng" dirty="0">
                <a:effectLst/>
                <a:latin typeface="Times New Roman" panose="02020603050405020304" pitchFamily="18" charset="0"/>
                <a:cs typeface="Times New Roman" panose="02020603050405020304" pitchFamily="18" charset="0"/>
              </a:rPr>
              <a:t>Kingdom</a:t>
            </a:r>
          </a:p>
          <a:p>
            <a:pPr marL="0" marR="0">
              <a:spcBef>
                <a:spcPts val="0"/>
              </a:spcBef>
              <a:spcAft>
                <a:spcPts val="0"/>
              </a:spcAft>
            </a:pP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basileia</a:t>
            </a:r>
            <a:r>
              <a:rPr lang="en-US" sz="3200" dirty="0">
                <a:effectLst/>
                <a:latin typeface="Times New Roman" panose="02020603050405020304" pitchFamily="18" charset="0"/>
                <a:cs typeface="Times New Roman" panose="02020603050405020304" pitchFamily="18" charset="0"/>
              </a:rPr>
              <a:t> - kingdom, sovereignty, royal power</a:t>
            </a:r>
          </a:p>
          <a:p>
            <a:pPr marL="0" marR="0">
              <a:spcBef>
                <a:spcPts val="0"/>
              </a:spcBef>
              <a:spcAft>
                <a:spcPts val="0"/>
              </a:spcAft>
            </a:pPr>
            <a:endParaRPr lang="en-US" sz="32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3200" b="1" u="sng" dirty="0">
                <a:effectLst/>
                <a:latin typeface="Times New Roman" panose="02020603050405020304" pitchFamily="18" charset="0"/>
                <a:cs typeface="Times New Roman" panose="02020603050405020304" pitchFamily="18" charset="0"/>
              </a:rPr>
              <a:t>Reign</a:t>
            </a:r>
            <a:r>
              <a:rPr lang="en-US" sz="3200" b="1" dirty="0">
                <a:effectLst/>
                <a:latin typeface="Times New Roman" panose="02020603050405020304" pitchFamily="18" charset="0"/>
                <a:cs typeface="Times New Roman" panose="02020603050405020304" pitchFamily="18" charset="0"/>
              </a:rPr>
              <a:t> (root word for Kingdom)</a:t>
            </a:r>
            <a:br>
              <a:rPr lang="en-US" sz="3200" dirty="0">
                <a:effectLst/>
                <a:latin typeface="Times New Roman" panose="02020603050405020304" pitchFamily="18" charset="0"/>
                <a:cs typeface="Times New Roman" panose="02020603050405020304" pitchFamily="18" charset="0"/>
              </a:rPr>
            </a:b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basileuô</a:t>
            </a:r>
            <a:r>
              <a:rPr lang="en-US" sz="3200" dirty="0">
                <a:latin typeface="Times New Roman" panose="02020603050405020304" pitchFamily="18" charset="0"/>
                <a:cs typeface="Times New Roman" panose="02020603050405020304" pitchFamily="18" charset="0"/>
              </a:rPr>
              <a:t> – to be king, to reign as king</a:t>
            </a:r>
          </a:p>
          <a:p>
            <a:pPr marL="457200" marR="0" indent="-457200">
              <a:spcBef>
                <a:spcPts val="0"/>
              </a:spcBef>
              <a:spcAft>
                <a:spcPts val="0"/>
              </a:spcAft>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Root </a:t>
            </a: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basileus</a:t>
            </a:r>
            <a:r>
              <a:rPr lang="en-US" sz="3200" dirty="0">
                <a:effectLst/>
                <a:latin typeface="Times New Roman" panose="02020603050405020304" pitchFamily="18" charset="0"/>
                <a:cs typeface="Times New Roman" panose="02020603050405020304" pitchFamily="18" charset="0"/>
              </a:rPr>
              <a:t> – a king</a:t>
            </a:r>
          </a:p>
          <a:p>
            <a:pPr marL="0" marR="0">
              <a:spcBef>
                <a:spcPts val="0"/>
              </a:spcBef>
              <a:spcAft>
                <a:spcPts val="0"/>
              </a:spcAft>
            </a:pPr>
            <a:endParaRPr lang="en-US" sz="32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3200" b="1" u="sng" dirty="0">
                <a:effectLst/>
                <a:latin typeface="Times New Roman" panose="02020603050405020304" pitchFamily="18" charset="0"/>
                <a:cs typeface="Times New Roman" panose="02020603050405020304" pitchFamily="18" charset="0"/>
              </a:rPr>
              <a:t>Royal</a:t>
            </a:r>
          </a:p>
          <a:p>
            <a:pPr marR="0">
              <a:spcBef>
                <a:spcPts val="0"/>
              </a:spcBef>
              <a:spcAft>
                <a:spcPts val="0"/>
              </a:spcAft>
            </a:pP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basileios</a:t>
            </a:r>
            <a:r>
              <a:rPr lang="en-US" sz="3200" dirty="0">
                <a:effectLst/>
                <a:latin typeface="Times New Roman" panose="02020603050405020304" pitchFamily="18" charset="0"/>
                <a:cs typeface="Times New Roman" panose="02020603050405020304" pitchFamily="18" charset="0"/>
              </a:rPr>
              <a:t> meaning royal - </a:t>
            </a:r>
            <a:r>
              <a:rPr lang="en-US" sz="3200" b="0" i="0" dirty="0">
                <a:solidFill>
                  <a:srgbClr val="202124"/>
                </a:solidFill>
                <a:effectLst/>
                <a:latin typeface="Times New Roman" panose="02020603050405020304" pitchFamily="18" charset="0"/>
                <a:cs typeface="Times New Roman" panose="02020603050405020304" pitchFamily="18" charset="0"/>
              </a:rPr>
              <a:t>having the status of a king or </a:t>
            </a:r>
            <a:r>
              <a:rPr lang="en-US" sz="3200" b="0" i="0" dirty="0" err="1">
                <a:solidFill>
                  <a:srgbClr val="202124"/>
                </a:solidFill>
                <a:effectLst/>
                <a:latin typeface="Times New Roman" panose="02020603050405020304" pitchFamily="18" charset="0"/>
                <a:cs typeface="Times New Roman" panose="02020603050405020304" pitchFamily="18" charset="0"/>
              </a:rPr>
              <a:t>or</a:t>
            </a:r>
            <a:r>
              <a:rPr lang="en-US" sz="3200" b="0" i="0" dirty="0">
                <a:solidFill>
                  <a:srgbClr val="202124"/>
                </a:solidFill>
                <a:effectLst/>
                <a:latin typeface="Times New Roman" panose="02020603050405020304" pitchFamily="18" charset="0"/>
                <a:cs typeface="Times New Roman" panose="02020603050405020304" pitchFamily="18" charset="0"/>
              </a:rPr>
              <a:t> a member of the king’s family</a:t>
            </a:r>
            <a:endParaRPr lang="en-US" sz="3200" dirty="0">
              <a:effectLst/>
              <a:latin typeface="Times New Roman" panose="02020603050405020304" pitchFamily="18"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3200" b="1" dirty="0">
                <a:effectLst/>
                <a:latin typeface="Times New Roman" panose="02020603050405020304" pitchFamily="18" charset="0"/>
                <a:cs typeface="Times New Roman" panose="02020603050405020304" pitchFamily="18" charset="0"/>
              </a:rPr>
              <a:t>Root Greek Word: </a:t>
            </a:r>
            <a:r>
              <a:rPr lang="en-US" sz="3200" b="1" i="1" dirty="0">
                <a:effectLst/>
                <a:latin typeface="Times New Roman" panose="02020603050405020304" pitchFamily="18" charset="0"/>
                <a:cs typeface="Times New Roman" panose="02020603050405020304" pitchFamily="18" charset="0"/>
              </a:rPr>
              <a:t>basileus</a:t>
            </a:r>
            <a:r>
              <a:rPr lang="en-US" sz="3200" dirty="0">
                <a:effectLst/>
                <a:latin typeface="Times New Roman" panose="02020603050405020304" pitchFamily="18" charset="0"/>
                <a:cs typeface="Times New Roman" panose="02020603050405020304" pitchFamily="18" charset="0"/>
              </a:rPr>
              <a:t> – a king</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129752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4" y="847242"/>
            <a:ext cx="11803885" cy="5386090"/>
          </a:xfrm>
          <a:prstGeom prst="rect">
            <a:avLst/>
          </a:prstGeom>
          <a:noFill/>
        </p:spPr>
        <p:txBody>
          <a:bodyPr wrap="square" rtlCol="0">
            <a:spAutoFit/>
          </a:bodyPr>
          <a:lstStyle/>
          <a:p>
            <a:pPr marR="0" lvl="0">
              <a:spcBef>
                <a:spcPts val="0"/>
              </a:spcBef>
              <a:spcAft>
                <a:spcPts val="0"/>
              </a:spcAft>
            </a:pPr>
            <a:r>
              <a:rPr lang="en-US" sz="3200" dirty="0">
                <a:latin typeface="Times New Roman" panose="02020603050405020304" pitchFamily="18" charset="0"/>
                <a:cs typeface="Times New Roman" panose="02020603050405020304" pitchFamily="18" charset="0"/>
              </a:rPr>
              <a:t>Being designated by God as </a:t>
            </a:r>
          </a:p>
          <a:p>
            <a:pPr marL="457200" marR="0" lvl="0" indent="-457200">
              <a:spcBef>
                <a:spcPts val="0"/>
              </a:spcBef>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His sons – who are the brothers of Jesus our king</a:t>
            </a:r>
          </a:p>
          <a:p>
            <a:pPr marL="457200" marR="0" lvl="0" indent="-457200">
              <a:spcBef>
                <a:spcPts val="0"/>
              </a:spcBef>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We are of the royal family) and therefore a</a:t>
            </a:r>
          </a:p>
          <a:p>
            <a:pPr marL="457200" marR="0" lvl="0" indent="-457200">
              <a:spcBef>
                <a:spcPts val="0"/>
              </a:spcBef>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Royal Priesthood</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Then like Jesus (“the” Son of God who is king), the other sons of God are a royal priesthood that</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Serve as priests to God and His Son Jesus – Revelation 20:6</a:t>
            </a: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Reign with Christ and sit on His throne – 2 Timothy 2:12; Revelation 3:21; Revelation 22:3-5 </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9642619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342542"/>
            <a:ext cx="11644370" cy="369331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ea typeface="Times New Roman" panose="02020603050405020304" pitchFamily="18" charset="0"/>
                <a:cs typeface="Times New Roman" panose="02020603050405020304" pitchFamily="18" charset="0"/>
              </a:rPr>
              <a:t>Kingdom of Israel was a Physical Kingdom</a:t>
            </a:r>
          </a:p>
          <a:p>
            <a:pPr algn="ct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4800" b="1" dirty="0">
                <a:latin typeface="Times New Roman" panose="02020603050405020304" pitchFamily="18" charset="0"/>
                <a:ea typeface="Calibri" panose="020F0502020204030204" pitchFamily="34" charset="0"/>
                <a:cs typeface="Times New Roman" panose="02020603050405020304" pitchFamily="18" charset="0"/>
              </a:rPr>
              <a:t>Kingdom of Christ is a Spiritual Heavenly Kingdom</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782618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342542"/>
            <a:ext cx="11644370" cy="5170646"/>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4800" b="1" dirty="0">
                <a:latin typeface="Times New Roman" panose="02020603050405020304" pitchFamily="18" charset="0"/>
                <a:cs typeface="Times New Roman" panose="02020603050405020304" pitchFamily="18" charset="0"/>
              </a:rPr>
              <a:t>John 18:36 </a:t>
            </a:r>
            <a:r>
              <a:rPr lang="en-US" sz="4800" dirty="0">
                <a:latin typeface="Times New Roman" panose="02020603050405020304" pitchFamily="18" charset="0"/>
                <a:cs typeface="Times New Roman" panose="02020603050405020304" pitchFamily="18" charset="0"/>
              </a:rPr>
              <a:t>Jesus answered, "</a:t>
            </a:r>
            <a:r>
              <a:rPr lang="en-US" sz="4800" b="1" u="sng" dirty="0">
                <a:latin typeface="Times New Roman" panose="02020603050405020304" pitchFamily="18" charset="0"/>
                <a:cs typeface="Times New Roman" panose="02020603050405020304" pitchFamily="18" charset="0"/>
              </a:rPr>
              <a:t>My kingdom is not of this world</a:t>
            </a:r>
            <a:r>
              <a:rPr lang="en-US" sz="4800" dirty="0">
                <a:latin typeface="Times New Roman" panose="02020603050405020304" pitchFamily="18" charset="0"/>
                <a:cs typeface="Times New Roman" panose="02020603050405020304" pitchFamily="18" charset="0"/>
              </a:rPr>
              <a:t>. If My kingdom were of this world, then My servants would be fighting so that I would not be handed over to the Jews; but as it is, </a:t>
            </a:r>
            <a:r>
              <a:rPr lang="en-US" sz="4800" b="1" u="sng" dirty="0">
                <a:latin typeface="Times New Roman" panose="02020603050405020304" pitchFamily="18" charset="0"/>
                <a:cs typeface="Times New Roman" panose="02020603050405020304" pitchFamily="18" charset="0"/>
              </a:rPr>
              <a:t>My kingdom is not of this realm</a:t>
            </a:r>
            <a:r>
              <a:rPr lang="en-US" sz="4800" dirty="0">
                <a:latin typeface="Times New Roman" panose="02020603050405020304" pitchFamily="18" charset="0"/>
                <a:cs typeface="Times New Roman" panose="02020603050405020304" pitchFamily="18" charset="0"/>
              </a:rPr>
              <a:t>." </a:t>
            </a:r>
            <a:br>
              <a:rPr lang="en-US" sz="48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8459195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637097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Hebrews 12:22-28 </a:t>
            </a:r>
            <a:r>
              <a:rPr lang="en-US" sz="2400" dirty="0">
                <a:latin typeface="Times New Roman" panose="02020603050405020304" pitchFamily="18" charset="0"/>
                <a:cs typeface="Times New Roman" panose="02020603050405020304" pitchFamily="18" charset="0"/>
              </a:rPr>
              <a:t> But you have come to </a:t>
            </a:r>
            <a:r>
              <a:rPr lang="en-US" sz="2400" b="1" u="sng" dirty="0">
                <a:highlight>
                  <a:srgbClr val="FFFF00"/>
                </a:highlight>
                <a:latin typeface="Times New Roman" panose="02020603050405020304" pitchFamily="18" charset="0"/>
                <a:cs typeface="Times New Roman" panose="02020603050405020304" pitchFamily="18" charset="0"/>
              </a:rPr>
              <a:t>Mount Zion </a:t>
            </a:r>
            <a:r>
              <a:rPr lang="en-US" sz="2400" dirty="0">
                <a:latin typeface="Times New Roman" panose="02020603050405020304" pitchFamily="18" charset="0"/>
                <a:cs typeface="Times New Roman" panose="02020603050405020304" pitchFamily="18" charset="0"/>
              </a:rPr>
              <a:t> and to the </a:t>
            </a:r>
            <a:r>
              <a:rPr lang="en-US" sz="2400" b="1" u="sng" dirty="0">
                <a:highlight>
                  <a:srgbClr val="FFFF00"/>
                </a:highlight>
                <a:latin typeface="Times New Roman" panose="02020603050405020304" pitchFamily="18" charset="0"/>
                <a:cs typeface="Times New Roman" panose="02020603050405020304" pitchFamily="18" charset="0"/>
              </a:rPr>
              <a:t>city of the living God, the heavenly Jerusalem</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(Revelation 21:1) and to </a:t>
            </a:r>
            <a:r>
              <a:rPr lang="en-US" sz="2400" b="1" u="sng" dirty="0">
                <a:highlight>
                  <a:srgbClr val="FFFF00"/>
                </a:highlight>
                <a:latin typeface="Times New Roman" panose="02020603050405020304" pitchFamily="18" charset="0"/>
                <a:cs typeface="Times New Roman" panose="02020603050405020304" pitchFamily="18" charset="0"/>
              </a:rPr>
              <a:t>myriads of angels</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23 </a:t>
            </a:r>
            <a:r>
              <a:rPr lang="en-US" sz="2400" dirty="0">
                <a:latin typeface="Times New Roman" panose="02020603050405020304" pitchFamily="18" charset="0"/>
                <a:cs typeface="Times New Roman" panose="02020603050405020304" pitchFamily="18" charset="0"/>
              </a:rPr>
              <a:t> to the general assembly and </a:t>
            </a:r>
            <a:r>
              <a:rPr lang="en-US" sz="2400" b="1" u="sng" dirty="0">
                <a:highlight>
                  <a:srgbClr val="FFFF00"/>
                </a:highlight>
                <a:latin typeface="Times New Roman" panose="02020603050405020304" pitchFamily="18" charset="0"/>
                <a:cs typeface="Times New Roman" panose="02020603050405020304" pitchFamily="18" charset="0"/>
              </a:rPr>
              <a:t>church of the firstborn</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who are </a:t>
            </a:r>
            <a:r>
              <a:rPr lang="en-US" sz="2400" b="1" u="sng" dirty="0">
                <a:highlight>
                  <a:srgbClr val="FFFF00"/>
                </a:highlight>
                <a:latin typeface="Times New Roman" panose="02020603050405020304" pitchFamily="18" charset="0"/>
                <a:cs typeface="Times New Roman" panose="02020603050405020304" pitchFamily="18" charset="0"/>
              </a:rPr>
              <a:t>enrolled in heaven</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to God</a:t>
            </a:r>
            <a:r>
              <a:rPr lang="en-US" sz="2400" dirty="0">
                <a:latin typeface="Times New Roman" panose="02020603050405020304" pitchFamily="18" charset="0"/>
                <a:cs typeface="Times New Roman" panose="02020603050405020304" pitchFamily="18" charset="0"/>
              </a:rPr>
              <a:t>, the Judge of all, and to the </a:t>
            </a:r>
            <a:r>
              <a:rPr lang="en-US" sz="2400" b="1" u="sng" dirty="0">
                <a:highlight>
                  <a:srgbClr val="FFFF00"/>
                </a:highlight>
                <a:latin typeface="Times New Roman" panose="02020603050405020304" pitchFamily="18" charset="0"/>
                <a:cs typeface="Times New Roman" panose="02020603050405020304" pitchFamily="18" charset="0"/>
              </a:rPr>
              <a:t>spirits of </a:t>
            </a:r>
            <a:r>
              <a:rPr lang="en-US" sz="2400" b="1" i="1" u="sng" dirty="0">
                <a:highlight>
                  <a:srgbClr val="FFFF00"/>
                </a:highlight>
                <a:latin typeface="Times New Roman" panose="02020603050405020304" pitchFamily="18" charset="0"/>
                <a:cs typeface="Times New Roman" panose="02020603050405020304" pitchFamily="18" charset="0"/>
              </a:rPr>
              <a:t>the</a:t>
            </a:r>
            <a:r>
              <a:rPr lang="en-US" sz="2400" b="1" u="sng" dirty="0">
                <a:highlight>
                  <a:srgbClr val="FFFF00"/>
                </a:highlight>
                <a:latin typeface="Times New Roman" panose="02020603050405020304" pitchFamily="18" charset="0"/>
                <a:cs typeface="Times New Roman" panose="02020603050405020304" pitchFamily="18" charset="0"/>
              </a:rPr>
              <a:t> righteous made perfect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24 </a:t>
            </a:r>
            <a:r>
              <a:rPr lang="en-US" sz="2400" dirty="0">
                <a:latin typeface="Times New Roman" panose="02020603050405020304" pitchFamily="18" charset="0"/>
                <a:cs typeface="Times New Roman" panose="02020603050405020304" pitchFamily="18" charset="0"/>
              </a:rPr>
              <a:t> and to </a:t>
            </a:r>
            <a:r>
              <a:rPr lang="en-US" sz="2400" b="1" u="sng" dirty="0">
                <a:highlight>
                  <a:srgbClr val="FFFF00"/>
                </a:highlight>
                <a:latin typeface="Times New Roman" panose="02020603050405020304" pitchFamily="18" charset="0"/>
                <a:cs typeface="Times New Roman" panose="02020603050405020304" pitchFamily="18" charset="0"/>
              </a:rPr>
              <a:t>Jesus</a:t>
            </a:r>
            <a:r>
              <a:rPr lang="en-US" sz="2400" dirty="0">
                <a:latin typeface="Times New Roman" panose="02020603050405020304" pitchFamily="18" charset="0"/>
                <a:cs typeface="Times New Roman" panose="02020603050405020304" pitchFamily="18" charset="0"/>
              </a:rPr>
              <a:t>, the mediator of a new covenant, and to the sprinkled blood, which speaks better than </a:t>
            </a:r>
            <a:r>
              <a:rPr lang="en-US" sz="2400" i="1" dirty="0">
                <a:latin typeface="Times New Roman" panose="02020603050405020304" pitchFamily="18" charset="0"/>
                <a:cs typeface="Times New Roman" panose="02020603050405020304" pitchFamily="18" charset="0"/>
              </a:rPr>
              <a:t>the blood</a:t>
            </a:r>
            <a:r>
              <a:rPr lang="en-US" sz="2400" dirty="0">
                <a:latin typeface="Times New Roman" panose="02020603050405020304" pitchFamily="18" charset="0"/>
                <a:cs typeface="Times New Roman" panose="02020603050405020304" pitchFamily="18" charset="0"/>
              </a:rPr>
              <a:t> of Abel. …</a:t>
            </a:r>
            <a:r>
              <a:rPr lang="en-US" sz="2400" baseline="30000" dirty="0">
                <a:latin typeface="Times New Roman" panose="02020603050405020304" pitchFamily="18" charset="0"/>
                <a:cs typeface="Times New Roman" panose="02020603050405020304" pitchFamily="18" charset="0"/>
              </a:rPr>
              <a:t>28 </a:t>
            </a:r>
            <a:r>
              <a:rPr lang="en-US" sz="2400" dirty="0">
                <a:latin typeface="Times New Roman" panose="02020603050405020304" pitchFamily="18" charset="0"/>
                <a:cs typeface="Times New Roman" panose="02020603050405020304" pitchFamily="18" charset="0"/>
              </a:rPr>
              <a:t> Therefore, since </a:t>
            </a:r>
            <a:r>
              <a:rPr lang="en-US" sz="2400" b="1" u="sng" dirty="0">
                <a:highlight>
                  <a:srgbClr val="FFFF00"/>
                </a:highlight>
                <a:latin typeface="Times New Roman" panose="02020603050405020304" pitchFamily="18" charset="0"/>
                <a:cs typeface="Times New Roman" panose="02020603050405020304" pitchFamily="18" charset="0"/>
              </a:rPr>
              <a:t>we receive a kingdom </a:t>
            </a:r>
            <a:r>
              <a:rPr lang="en-US" sz="2400" dirty="0">
                <a:latin typeface="Times New Roman" panose="02020603050405020304" pitchFamily="18" charset="0"/>
                <a:cs typeface="Times New Roman" panose="02020603050405020304" pitchFamily="18" charset="0"/>
              </a:rPr>
              <a:t>which cannot be shaken, let us </a:t>
            </a:r>
            <a:r>
              <a:rPr lang="en-US" sz="2400" b="1" u="sng" dirty="0">
                <a:highlight>
                  <a:srgbClr val="FFFF00"/>
                </a:highlight>
                <a:latin typeface="Times New Roman" panose="02020603050405020304" pitchFamily="18" charset="0"/>
                <a:cs typeface="Times New Roman" panose="02020603050405020304" pitchFamily="18" charset="0"/>
              </a:rPr>
              <a:t>show gratitude</a:t>
            </a:r>
            <a:r>
              <a:rPr lang="en-US" sz="2400" dirty="0">
                <a:latin typeface="Times New Roman" panose="02020603050405020304" pitchFamily="18" charset="0"/>
                <a:cs typeface="Times New Roman" panose="02020603050405020304" pitchFamily="18" charset="0"/>
              </a:rPr>
              <a:t>, by which we may </a:t>
            </a:r>
            <a:r>
              <a:rPr lang="en-US" sz="2400" b="1" u="sng" dirty="0">
                <a:highlight>
                  <a:srgbClr val="FFFF00"/>
                </a:highlight>
                <a:latin typeface="Times New Roman" panose="02020603050405020304" pitchFamily="18" charset="0"/>
                <a:cs typeface="Times New Roman" panose="02020603050405020304" pitchFamily="18" charset="0"/>
              </a:rPr>
              <a:t>offer to God an acceptable service with reverence and </a:t>
            </a:r>
            <a:r>
              <a:rPr lang="en-US" sz="2400" b="1" u="sng" dirty="0">
                <a:latin typeface="Times New Roman" panose="02020603050405020304" pitchFamily="18" charset="0"/>
                <a:cs typeface="Times New Roman" panose="02020603050405020304" pitchFamily="18" charset="0"/>
              </a:rPr>
              <a:t>awe</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The Kingdom of God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Mount Zion – Revelation 14:1</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New Jerusalem – Revelation 21:1</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Myriads of Angels – Revelation 14:10</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Church of the First Born (Christ is the firstborn – Romans 8:29; church of Christ)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Enrolled in heaven – Philippians 3:20</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 – Revelation 22:3</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Spirits of the righteous (sinless) made perfect (perfected in this life) Revelation 22:14</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And to Jesus – Revelation 22:3</a:t>
            </a:r>
          </a:p>
        </p:txBody>
      </p:sp>
    </p:spTree>
    <p:extLst>
      <p:ext uri="{BB962C8B-B14F-4D97-AF65-F5344CB8AC3E}">
        <p14:creationId xmlns:p14="http://schemas.microsoft.com/office/powerpoint/2010/main" val="1274056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693526"/>
            <a:ext cx="11644370" cy="5293757"/>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8000" b="1" dirty="0">
                <a:latin typeface="Times New Roman" panose="02020603050405020304" pitchFamily="18" charset="0"/>
                <a:ea typeface="Times New Roman" panose="02020603050405020304" pitchFamily="18" charset="0"/>
                <a:cs typeface="Times New Roman" panose="02020603050405020304" pitchFamily="18" charset="0"/>
              </a:rPr>
              <a:t>If the Kingdom of Christ is a Heavenly Kingdom  -Who are We in this World?</a:t>
            </a:r>
            <a:endParaRPr lang="en-US" sz="8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115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6370975"/>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Don’t belong to this World – in the world but not of the world</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17:11 </a:t>
            </a:r>
            <a:r>
              <a:rPr lang="en-US" sz="2400" dirty="0">
                <a:latin typeface="Times New Roman" panose="02020603050405020304" pitchFamily="18" charset="0"/>
                <a:cs typeface="Times New Roman" panose="02020603050405020304" pitchFamily="18" charset="0"/>
              </a:rPr>
              <a:t> "I am no longer in the world; and </a:t>
            </a:r>
            <a:r>
              <a:rPr lang="en-US" sz="2400" i="1" dirty="0">
                <a:latin typeface="Times New Roman" panose="02020603050405020304" pitchFamily="18" charset="0"/>
                <a:cs typeface="Times New Roman" panose="02020603050405020304" pitchFamily="18" charset="0"/>
              </a:rPr>
              <a:t>yet</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they themselves are </a:t>
            </a:r>
            <a:r>
              <a:rPr lang="en-US" sz="2400" b="1" u="sng" dirty="0">
                <a:highlight>
                  <a:srgbClr val="FFFF00"/>
                </a:highlight>
                <a:latin typeface="Times New Roman" panose="02020603050405020304" pitchFamily="18" charset="0"/>
                <a:cs typeface="Times New Roman" panose="02020603050405020304" pitchFamily="18" charset="0"/>
              </a:rPr>
              <a:t>in the world</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Citizenship is in Heaven</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15:19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"If you </a:t>
            </a:r>
            <a:r>
              <a:rPr lang="en-US" sz="2400" b="1" u="sng" dirty="0">
                <a:latin typeface="Times New Roman" panose="02020603050405020304" pitchFamily="18" charset="0"/>
                <a:cs typeface="Times New Roman" panose="02020603050405020304" pitchFamily="18" charset="0"/>
              </a:rPr>
              <a:t>were of the world</a:t>
            </a:r>
            <a:r>
              <a:rPr lang="en-US" sz="2400" dirty="0">
                <a:latin typeface="Times New Roman" panose="02020603050405020304" pitchFamily="18" charset="0"/>
                <a:cs typeface="Times New Roman" panose="02020603050405020304" pitchFamily="18" charset="0"/>
              </a:rPr>
              <a:t>, the world would love its own; but </a:t>
            </a:r>
            <a:r>
              <a:rPr lang="en-US" sz="2400" b="1" u="sng" dirty="0">
                <a:latin typeface="Times New Roman" panose="02020603050405020304" pitchFamily="18" charset="0"/>
                <a:cs typeface="Times New Roman" panose="02020603050405020304" pitchFamily="18" charset="0"/>
              </a:rPr>
              <a:t>because you are </a:t>
            </a:r>
            <a:r>
              <a:rPr lang="en-US" sz="2400" b="1" u="sng" dirty="0">
                <a:highlight>
                  <a:srgbClr val="FFFF00"/>
                </a:highlight>
                <a:latin typeface="Times New Roman" panose="02020603050405020304" pitchFamily="18" charset="0"/>
                <a:cs typeface="Times New Roman" panose="02020603050405020304" pitchFamily="18" charset="0"/>
              </a:rPr>
              <a:t>not of the world</a:t>
            </a:r>
            <a:r>
              <a:rPr lang="en-US" sz="2400" dirty="0">
                <a:latin typeface="Times New Roman" panose="02020603050405020304" pitchFamily="18" charset="0"/>
                <a:cs typeface="Times New Roman" panose="02020603050405020304" pitchFamily="18" charset="0"/>
              </a:rPr>
              <a:t>, but I chose you out of the world, because of this </a:t>
            </a:r>
            <a:r>
              <a:rPr lang="en-US" sz="2400" b="1" u="sng" dirty="0">
                <a:latin typeface="Times New Roman" panose="02020603050405020304" pitchFamily="18" charset="0"/>
                <a:cs typeface="Times New Roman" panose="02020603050405020304" pitchFamily="18" charset="0"/>
              </a:rPr>
              <a:t>the world hates you</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17:14-17 </a:t>
            </a:r>
            <a:r>
              <a:rPr lang="en-US" sz="2400" dirty="0">
                <a:latin typeface="Times New Roman" panose="02020603050405020304" pitchFamily="18" charset="0"/>
                <a:cs typeface="Times New Roman" panose="02020603050405020304" pitchFamily="18" charset="0"/>
              </a:rPr>
              <a:t> "I have given them Your word; and the </a:t>
            </a:r>
            <a:r>
              <a:rPr lang="en-US" sz="2400" b="1" u="sng" dirty="0">
                <a:latin typeface="Times New Roman" panose="02020603050405020304" pitchFamily="18" charset="0"/>
                <a:cs typeface="Times New Roman" panose="02020603050405020304" pitchFamily="18" charset="0"/>
              </a:rPr>
              <a:t>world has hated them</a:t>
            </a:r>
            <a:r>
              <a:rPr lang="en-US" sz="2400" dirty="0">
                <a:latin typeface="Times New Roman" panose="02020603050405020304" pitchFamily="18" charset="0"/>
                <a:cs typeface="Times New Roman" panose="02020603050405020304" pitchFamily="18" charset="0"/>
              </a:rPr>
              <a:t>, because </a:t>
            </a:r>
            <a:r>
              <a:rPr lang="en-US" sz="2400" b="1" u="sng" dirty="0">
                <a:highlight>
                  <a:srgbClr val="FFFF00"/>
                </a:highlight>
                <a:latin typeface="Times New Roman" panose="02020603050405020304" pitchFamily="18" charset="0"/>
                <a:cs typeface="Times New Roman" panose="02020603050405020304" pitchFamily="18" charset="0"/>
              </a:rPr>
              <a:t>they are not of the world, even as I am not of the world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15 </a:t>
            </a:r>
            <a:r>
              <a:rPr lang="en-US" sz="2400" dirty="0">
                <a:latin typeface="Times New Roman" panose="02020603050405020304" pitchFamily="18" charset="0"/>
                <a:cs typeface="Times New Roman" panose="02020603050405020304" pitchFamily="18" charset="0"/>
              </a:rPr>
              <a:t> "I do not ask You to take them out of the world, but to </a:t>
            </a:r>
            <a:r>
              <a:rPr lang="en-US" sz="2400" b="1" u="sng" dirty="0">
                <a:latin typeface="Times New Roman" panose="02020603050405020304" pitchFamily="18" charset="0"/>
                <a:cs typeface="Times New Roman" panose="02020603050405020304" pitchFamily="18" charset="0"/>
              </a:rPr>
              <a:t>keep them from the evil </a:t>
            </a:r>
            <a:r>
              <a:rPr lang="en-US" sz="2400" b="1" i="1" u="sng" dirty="0">
                <a:latin typeface="Times New Roman" panose="02020603050405020304" pitchFamily="18" charset="0"/>
                <a:cs typeface="Times New Roman" panose="02020603050405020304" pitchFamily="18" charset="0"/>
              </a:rPr>
              <a:t>one</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16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They are not of the world</a:t>
            </a:r>
            <a:r>
              <a:rPr lang="en-US" sz="2400" dirty="0">
                <a:latin typeface="Times New Roman" panose="02020603050405020304" pitchFamily="18" charset="0"/>
                <a:cs typeface="Times New Roman" panose="02020603050405020304" pitchFamily="18" charset="0"/>
              </a:rPr>
              <a:t>, even as I am not of the world. </a:t>
            </a:r>
            <a:r>
              <a:rPr lang="en-US" sz="2400" baseline="30000" dirty="0">
                <a:latin typeface="Times New Roman" panose="02020603050405020304" pitchFamily="18" charset="0"/>
                <a:cs typeface="Times New Roman" panose="02020603050405020304" pitchFamily="18" charset="0"/>
              </a:rPr>
              <a:t>17 </a:t>
            </a:r>
            <a:r>
              <a:rPr lang="en-US" sz="2400" dirty="0">
                <a:latin typeface="Times New Roman" panose="02020603050405020304" pitchFamily="18" charset="0"/>
                <a:cs typeface="Times New Roman" panose="02020603050405020304" pitchFamily="18" charset="0"/>
              </a:rPr>
              <a:t> "Sanctify them in the truth; Your word is truth. </a:t>
            </a:r>
            <a:br>
              <a:rPr lang="en-US" sz="2400" dirty="0"/>
            </a:b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7460705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632311"/>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Citizens of Heaven – Aliens to the World</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Philippians 3:20 </a:t>
            </a:r>
            <a:r>
              <a:rPr lang="en-US" sz="2400" dirty="0">
                <a:latin typeface="Times New Roman" panose="02020603050405020304" pitchFamily="18" charset="0"/>
                <a:cs typeface="Times New Roman" panose="02020603050405020304" pitchFamily="18" charset="0"/>
              </a:rPr>
              <a:t>For our </a:t>
            </a:r>
            <a:r>
              <a:rPr lang="en-US" sz="2400" b="1" u="sng" dirty="0">
                <a:latin typeface="Times New Roman" panose="02020603050405020304" pitchFamily="18" charset="0"/>
                <a:cs typeface="Times New Roman" panose="02020603050405020304" pitchFamily="18" charset="0"/>
              </a:rPr>
              <a:t>citizenship is in heaven</a:t>
            </a:r>
            <a:r>
              <a:rPr lang="en-US" sz="2400" dirty="0">
                <a:latin typeface="Times New Roman" panose="02020603050405020304" pitchFamily="18" charset="0"/>
                <a:cs typeface="Times New Roman" panose="02020603050405020304" pitchFamily="18" charset="0"/>
              </a:rPr>
              <a:t>, from which also we eagerly wait for a Savior, the Lord Jesus Christ;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Ephesians 2:19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So then you are no longer </a:t>
            </a:r>
            <a:r>
              <a:rPr lang="en-US" sz="2400" b="1" u="sng" dirty="0">
                <a:latin typeface="Times New Roman" panose="02020603050405020304" pitchFamily="18" charset="0"/>
                <a:cs typeface="Times New Roman" panose="02020603050405020304" pitchFamily="18" charset="0"/>
              </a:rPr>
              <a:t>strangers and aliens </a:t>
            </a:r>
            <a:r>
              <a:rPr lang="en-US" sz="2400" dirty="0">
                <a:latin typeface="Times New Roman" panose="02020603050405020304" pitchFamily="18" charset="0"/>
                <a:cs typeface="Times New Roman" panose="02020603050405020304" pitchFamily="18" charset="0"/>
              </a:rPr>
              <a:t>(to heaven), but you are </a:t>
            </a:r>
            <a:r>
              <a:rPr lang="en-US" sz="2400" b="1" u="sng" dirty="0">
                <a:latin typeface="Times New Roman" panose="02020603050405020304" pitchFamily="18" charset="0"/>
                <a:cs typeface="Times New Roman" panose="02020603050405020304" pitchFamily="18" charset="0"/>
              </a:rPr>
              <a:t>fellow citizens </a:t>
            </a:r>
            <a:r>
              <a:rPr lang="en-US" sz="2400" dirty="0">
                <a:latin typeface="Times New Roman" panose="02020603050405020304" pitchFamily="18" charset="0"/>
                <a:cs typeface="Times New Roman" panose="02020603050405020304" pitchFamily="18" charset="0"/>
              </a:rPr>
              <a:t>with the saints, and are of </a:t>
            </a:r>
            <a:r>
              <a:rPr lang="en-US" sz="2400" b="1" u="sng" dirty="0">
                <a:latin typeface="Times New Roman" panose="02020603050405020304" pitchFamily="18" charset="0"/>
                <a:cs typeface="Times New Roman" panose="02020603050405020304" pitchFamily="18" charset="0"/>
              </a:rPr>
              <a:t>God's household</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12:23 … </a:t>
            </a:r>
            <a:r>
              <a:rPr lang="en-US" sz="2400" b="1" u="sng" dirty="0">
                <a:latin typeface="Times New Roman" panose="02020603050405020304" pitchFamily="18" charset="0"/>
                <a:cs typeface="Times New Roman" panose="02020603050405020304" pitchFamily="18" charset="0"/>
              </a:rPr>
              <a:t>church</a:t>
            </a:r>
            <a:r>
              <a:rPr lang="en-US" sz="2400" dirty="0">
                <a:latin typeface="Times New Roman" panose="02020603050405020304" pitchFamily="18" charset="0"/>
                <a:cs typeface="Times New Roman" panose="02020603050405020304" pitchFamily="18" charset="0"/>
              </a:rPr>
              <a:t> of the firstborn (Christ – Romans 8:29) who are </a:t>
            </a:r>
            <a:r>
              <a:rPr lang="en-US" sz="2400" b="1" u="sng" dirty="0">
                <a:latin typeface="Times New Roman" panose="02020603050405020304" pitchFamily="18" charset="0"/>
                <a:cs typeface="Times New Roman" panose="02020603050405020304" pitchFamily="18" charset="0"/>
              </a:rPr>
              <a:t>enrolled in heaven</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Peter 1:1 </a:t>
            </a:r>
            <a:r>
              <a:rPr lang="en-US" sz="2400" dirty="0">
                <a:latin typeface="Times New Roman" panose="02020603050405020304" pitchFamily="18" charset="0"/>
                <a:cs typeface="Times New Roman" panose="02020603050405020304" pitchFamily="18" charset="0"/>
              </a:rPr>
              <a:t>Peter, an apostle of Jesus Christ, To those who </a:t>
            </a:r>
            <a:r>
              <a:rPr lang="en-US" sz="2400" b="1" u="sng" dirty="0">
                <a:latin typeface="Times New Roman" panose="02020603050405020304" pitchFamily="18" charset="0"/>
                <a:cs typeface="Times New Roman" panose="02020603050405020304" pitchFamily="18" charset="0"/>
              </a:rPr>
              <a:t>reside as aliens</a:t>
            </a:r>
            <a:r>
              <a:rPr lang="en-US" sz="2400" dirty="0">
                <a:latin typeface="Times New Roman" panose="02020603050405020304" pitchFamily="18" charset="0"/>
                <a:cs typeface="Times New Roman" panose="02020603050405020304" pitchFamily="18" charset="0"/>
              </a:rPr>
              <a:t> (to the world), scattered throughout Pontus, Galatia, Cappadocia, Asia, and Bithynia, </a:t>
            </a:r>
            <a:r>
              <a:rPr lang="en-US" sz="2400" b="1" u="sng" dirty="0">
                <a:latin typeface="Times New Roman" panose="02020603050405020304" pitchFamily="18" charset="0"/>
                <a:cs typeface="Times New Roman" panose="02020603050405020304" pitchFamily="18" charset="0"/>
              </a:rPr>
              <a:t>who are chosen </a:t>
            </a: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7921014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262979"/>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endParaRPr lang="en-US" sz="96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Possession of the Kingdom</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803694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678204"/>
          </a:xfrm>
          <a:prstGeom prst="rect">
            <a:avLst/>
          </a:prstGeom>
          <a:noFill/>
        </p:spPr>
        <p:txBody>
          <a:bodyPr wrap="square" rtlCol="0">
            <a:spAutoFit/>
          </a:bodyPr>
          <a:lstStyle/>
          <a:p>
            <a:pPr marL="22860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Confirming Galatians 3:26-27 is Ephesians 1:4-5</a:t>
            </a:r>
          </a:p>
          <a:p>
            <a:pPr marL="228600" marR="0">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800" b="1" dirty="0">
                <a:latin typeface="Times New Roman" panose="02020603050405020304" pitchFamily="18" charset="0"/>
                <a:cs typeface="Times New Roman" panose="02020603050405020304" pitchFamily="18" charset="0"/>
              </a:rPr>
              <a:t>Ephesians 1:4-5 </a:t>
            </a:r>
            <a:r>
              <a:rPr lang="en-US" sz="2800" dirty="0">
                <a:latin typeface="Times New Roman" panose="02020603050405020304" pitchFamily="18" charset="0"/>
                <a:cs typeface="Times New Roman" panose="02020603050405020304" pitchFamily="18" charset="0"/>
              </a:rPr>
              <a:t> just as </a:t>
            </a:r>
            <a:r>
              <a:rPr lang="en-US" sz="2800" b="1" u="sng" dirty="0">
                <a:latin typeface="Times New Roman" panose="02020603050405020304" pitchFamily="18" charset="0"/>
                <a:cs typeface="Times New Roman" panose="02020603050405020304" pitchFamily="18" charset="0"/>
              </a:rPr>
              <a:t>He chose us in Him </a:t>
            </a:r>
            <a:r>
              <a:rPr lang="en-US" sz="2800" dirty="0">
                <a:latin typeface="Times New Roman" panose="02020603050405020304" pitchFamily="18" charset="0"/>
                <a:cs typeface="Times New Roman" panose="02020603050405020304" pitchFamily="18" charset="0"/>
              </a:rPr>
              <a:t>before the foundation of the world , that we would be holy and blameless before Him. In love </a:t>
            </a:r>
            <a:r>
              <a:rPr lang="en-US" sz="2800" baseline="30000" dirty="0">
                <a:latin typeface="Times New Roman" panose="02020603050405020304" pitchFamily="18" charset="0"/>
                <a:cs typeface="Times New Roman" panose="02020603050405020304" pitchFamily="18" charset="0"/>
              </a:rPr>
              <a:t>5 </a:t>
            </a:r>
            <a:r>
              <a:rPr lang="en-US" sz="2800"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He predestined us to adoption as sons through Jesus Christ </a:t>
            </a:r>
            <a:r>
              <a:rPr lang="en-US" sz="28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800" b="1" dirty="0">
                <a:latin typeface="Times New Roman" panose="02020603050405020304" pitchFamily="18" charset="0"/>
                <a:cs typeface="Times New Roman" panose="02020603050405020304" pitchFamily="18" charset="0"/>
              </a:rPr>
              <a:t>2 Peter 3:15-16 </a:t>
            </a:r>
            <a:r>
              <a:rPr lang="en-US" sz="2800" dirty="0">
                <a:latin typeface="Times New Roman" panose="02020603050405020304" pitchFamily="18" charset="0"/>
                <a:cs typeface="Times New Roman" panose="02020603050405020304" pitchFamily="18" charset="0"/>
              </a:rPr>
              <a:t>just as also our </a:t>
            </a:r>
            <a:r>
              <a:rPr lang="en-US" sz="2800" b="1" dirty="0">
                <a:latin typeface="Times New Roman" panose="02020603050405020304" pitchFamily="18" charset="0"/>
                <a:cs typeface="Times New Roman" panose="02020603050405020304" pitchFamily="18" charset="0"/>
              </a:rPr>
              <a:t>beloved brother Paul</a:t>
            </a:r>
            <a:r>
              <a:rPr lang="en-US" sz="2800" dirty="0">
                <a:latin typeface="Times New Roman" panose="02020603050405020304" pitchFamily="18" charset="0"/>
                <a:cs typeface="Times New Roman" panose="02020603050405020304" pitchFamily="18" charset="0"/>
              </a:rPr>
              <a:t>, …wrote to you, </a:t>
            </a:r>
            <a:r>
              <a:rPr lang="en-US" sz="2800" baseline="30000" dirty="0">
                <a:latin typeface="Times New Roman" panose="02020603050405020304" pitchFamily="18" charset="0"/>
                <a:cs typeface="Times New Roman" panose="02020603050405020304" pitchFamily="18" charset="0"/>
              </a:rPr>
              <a:t>16 </a:t>
            </a:r>
            <a:r>
              <a:rPr lang="en-US" sz="2800" dirty="0">
                <a:latin typeface="Times New Roman" panose="02020603050405020304" pitchFamily="18" charset="0"/>
                <a:cs typeface="Times New Roman" panose="02020603050405020304" pitchFamily="18" charset="0"/>
              </a:rPr>
              <a:t> as also in all </a:t>
            </a:r>
            <a:r>
              <a:rPr lang="en-US" sz="2800" i="1" dirty="0">
                <a:latin typeface="Times New Roman" panose="02020603050405020304" pitchFamily="18" charset="0"/>
                <a:cs typeface="Times New Roman" panose="02020603050405020304" pitchFamily="18" charset="0"/>
              </a:rPr>
              <a:t>his</a:t>
            </a:r>
            <a:r>
              <a:rPr lang="en-US" sz="2800" dirty="0">
                <a:latin typeface="Times New Roman" panose="02020603050405020304" pitchFamily="18" charset="0"/>
                <a:cs typeface="Times New Roman" panose="02020603050405020304" pitchFamily="18" charset="0"/>
              </a:rPr>
              <a:t> letters, speaking in them of these things, in which </a:t>
            </a:r>
            <a:r>
              <a:rPr lang="en-US" sz="2800" b="1" u="sng" dirty="0">
                <a:latin typeface="Times New Roman" panose="02020603050405020304" pitchFamily="18" charset="0"/>
                <a:cs typeface="Times New Roman" panose="02020603050405020304" pitchFamily="18" charset="0"/>
              </a:rPr>
              <a:t>are some things hard to understand</a:t>
            </a:r>
            <a:r>
              <a:rPr lang="en-US" sz="2800" dirty="0">
                <a:latin typeface="Times New Roman" panose="02020603050405020304" pitchFamily="18" charset="0"/>
                <a:cs typeface="Times New Roman" panose="02020603050405020304" pitchFamily="18" charset="0"/>
              </a:rPr>
              <a:t>, which the </a:t>
            </a:r>
            <a:r>
              <a:rPr lang="en-US" sz="2800" b="1" u="sng" dirty="0">
                <a:latin typeface="Times New Roman" panose="02020603050405020304" pitchFamily="18" charset="0"/>
                <a:cs typeface="Times New Roman" panose="02020603050405020304" pitchFamily="18" charset="0"/>
              </a:rPr>
              <a:t>untaught and unstable distort</a:t>
            </a:r>
            <a:r>
              <a:rPr lang="en-US" sz="2800" dirty="0">
                <a:latin typeface="Times New Roman" panose="02020603050405020304" pitchFamily="18" charset="0"/>
                <a:cs typeface="Times New Roman" panose="02020603050405020304" pitchFamily="18" charset="0"/>
              </a:rPr>
              <a:t>, as </a:t>
            </a:r>
            <a:r>
              <a:rPr lang="en-US" sz="2800" i="1" dirty="0">
                <a:latin typeface="Times New Roman" panose="02020603050405020304" pitchFamily="18" charset="0"/>
                <a:cs typeface="Times New Roman" panose="02020603050405020304" pitchFamily="18" charset="0"/>
              </a:rPr>
              <a:t>they do</a:t>
            </a:r>
            <a:r>
              <a:rPr lang="en-US" sz="2800" dirty="0">
                <a:latin typeface="Times New Roman" panose="02020603050405020304" pitchFamily="18" charset="0"/>
                <a:cs typeface="Times New Roman" panose="02020603050405020304" pitchFamily="18" charset="0"/>
              </a:rPr>
              <a:t> also the rest of the Scriptures, </a:t>
            </a:r>
            <a:r>
              <a:rPr lang="en-US" sz="2800" b="1" u="sng" dirty="0">
                <a:latin typeface="Times New Roman" panose="02020603050405020304" pitchFamily="18" charset="0"/>
                <a:cs typeface="Times New Roman" panose="02020603050405020304" pitchFamily="18" charset="0"/>
              </a:rPr>
              <a:t>to their own destruction</a:t>
            </a:r>
            <a:r>
              <a:rPr lang="en-US" sz="2800" dirty="0">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42269936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563231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God gave Adam – son of God - possession and dominion over the physical kingdom of the Garden of Eden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God likewise gives - the other sons of God – possession and dominion over the spiritual kingdom of Christ – subject to the superior reigning authority of God and the His Son.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Which brings us to an interesting juxtaposition of God’s promised blessings and the blessings we inherit from God.</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 never bestows His promised blessings upon anyone other than His children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God’s children receive the promised blessings by right of inheritance</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God’s children inherit God’s promises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 promises His children their inheritances</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2281446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4980210"/>
          </a:xfrm>
          <a:prstGeom prst="rect">
            <a:avLst/>
          </a:prstGeom>
          <a:noFill/>
        </p:spPr>
        <p:txBody>
          <a:bodyPr wrap="square" rtlCol="0">
            <a:spAutoFit/>
          </a:bodyPr>
          <a:lstStyle/>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Hebrews 9:15 </a:t>
            </a:r>
            <a:r>
              <a:rPr lang="en-US" sz="2800" kern="100" dirty="0">
                <a:effectLst/>
                <a:latin typeface="Times New Roman" panose="02020603050405020304" pitchFamily="18" charset="0"/>
                <a:ea typeface="Calibri" panose="020F0502020204030204" pitchFamily="34" charset="0"/>
              </a:rPr>
              <a:t> For this reason </a:t>
            </a:r>
            <a:r>
              <a:rPr lang="en-US" sz="2800" b="1" u="sng" kern="100" dirty="0">
                <a:effectLst/>
                <a:latin typeface="Times New Roman" panose="02020603050405020304" pitchFamily="18" charset="0"/>
                <a:ea typeface="Calibri" panose="020F0502020204030204" pitchFamily="34" charset="0"/>
              </a:rPr>
              <a:t>He</a:t>
            </a:r>
            <a:r>
              <a:rPr lang="en-US" sz="2800" kern="100" dirty="0">
                <a:effectLst/>
                <a:latin typeface="Times New Roman" panose="02020603050405020304" pitchFamily="18" charset="0"/>
                <a:ea typeface="Calibri" panose="020F0502020204030204" pitchFamily="34" charset="0"/>
              </a:rPr>
              <a:t> (Jesus) is the mediator of a new covenant, so that, … those </a:t>
            </a:r>
            <a:r>
              <a:rPr lang="en-US" sz="2800" b="1" u="sng" kern="100" dirty="0">
                <a:effectLst/>
                <a:latin typeface="Times New Roman" panose="02020603050405020304" pitchFamily="18" charset="0"/>
                <a:ea typeface="Calibri" panose="020F0502020204030204" pitchFamily="34" charset="0"/>
              </a:rPr>
              <a:t>who have been called </a:t>
            </a:r>
            <a:r>
              <a:rPr lang="en-US" sz="2800" kern="100" dirty="0">
                <a:effectLst/>
                <a:latin typeface="Times New Roman" panose="02020603050405020304" pitchFamily="18" charset="0"/>
                <a:ea typeface="Calibri" panose="020F0502020204030204" pitchFamily="34" charset="0"/>
              </a:rPr>
              <a:t>may receive </a:t>
            </a:r>
            <a:r>
              <a:rPr lang="en-US" sz="2800" b="1" u="sng" kern="100" dirty="0">
                <a:effectLst/>
                <a:highlight>
                  <a:srgbClr val="FFFF00"/>
                </a:highlight>
                <a:latin typeface="Times New Roman" panose="02020603050405020304" pitchFamily="18" charset="0"/>
                <a:ea typeface="Calibri" panose="020F0502020204030204" pitchFamily="34" charset="0"/>
              </a:rPr>
              <a:t>the promise of the eternal inheritance</a:t>
            </a:r>
            <a:r>
              <a:rPr lang="en-US" sz="28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Hebrews 6:12 </a:t>
            </a:r>
            <a:r>
              <a:rPr lang="en-US" sz="2800" kern="0" dirty="0">
                <a:effectLst/>
                <a:latin typeface="Times New Roman" panose="02020603050405020304" pitchFamily="18" charset="0"/>
                <a:ea typeface="Times New Roman" panose="02020603050405020304" pitchFamily="18" charset="0"/>
              </a:rPr>
              <a:t>(be) imitators of those who through faith and patience </a:t>
            </a:r>
            <a:r>
              <a:rPr lang="en-US" sz="2800" b="1" u="sng" kern="0" dirty="0">
                <a:effectLst/>
                <a:highlight>
                  <a:srgbClr val="FFFF00"/>
                </a:highlight>
                <a:latin typeface="Times New Roman" panose="02020603050405020304" pitchFamily="18" charset="0"/>
                <a:ea typeface="Times New Roman" panose="02020603050405020304" pitchFamily="18" charset="0"/>
              </a:rPr>
              <a:t>inherit the promises</a:t>
            </a: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457200" marR="0" indent="-457200">
              <a:lnSpc>
                <a:spcPct val="107000"/>
              </a:lnSpc>
              <a:spcBef>
                <a:spcPts val="0"/>
              </a:spcBef>
              <a:spcAft>
                <a:spcPts val="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rPr>
              <a:t>First comes the promises and </a:t>
            </a:r>
          </a:p>
          <a:p>
            <a:pPr marL="457200" marR="0" indent="-457200">
              <a:lnSpc>
                <a:spcPct val="107000"/>
              </a:lnSpc>
              <a:spcBef>
                <a:spcPts val="0"/>
              </a:spcBef>
              <a:spcAft>
                <a:spcPts val="0"/>
              </a:spcAft>
              <a:buFont typeface="Arial" panose="020B0604020202020204" pitchFamily="34" charset="0"/>
              <a:buChar char="•"/>
            </a:pPr>
            <a:r>
              <a:rPr lang="en-US" sz="2800" kern="100" dirty="0">
                <a:latin typeface="Times New Roman" panose="02020603050405020304" pitchFamily="18" charset="0"/>
                <a:ea typeface="Calibri" panose="020F0502020204030204" pitchFamily="34" charset="0"/>
              </a:rPr>
              <a:t>The granting of the promises </a:t>
            </a:r>
            <a:r>
              <a:rPr lang="en-US" sz="2800" kern="100" dirty="0">
                <a:effectLst/>
                <a:latin typeface="Times New Roman" panose="02020603050405020304" pitchFamily="18" charset="0"/>
                <a:ea typeface="Calibri" panose="020F0502020204030204" pitchFamily="34" charset="0"/>
              </a:rPr>
              <a:t>comes by way of inheritance.</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497175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3785652"/>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endParaRPr lang="en-US" sz="96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Who are the Heirs?</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3887000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5532925"/>
          </a:xfrm>
          <a:prstGeom prst="rect">
            <a:avLst/>
          </a:prstGeom>
          <a:noFill/>
        </p:spPr>
        <p:txBody>
          <a:bodyPr wrap="square" rtlCol="0">
            <a:spAutoFit/>
          </a:bodyPr>
          <a:lstStyle/>
          <a:p>
            <a:pPr marL="0" marR="0">
              <a:lnSpc>
                <a:spcPct val="107000"/>
              </a:lnSpc>
              <a:spcBef>
                <a:spcPts val="0"/>
              </a:spcBef>
              <a:spcAft>
                <a:spcPts val="0"/>
              </a:spcAft>
            </a:pPr>
            <a:r>
              <a:rPr lang="en-US" sz="2800" b="1" dirty="0">
                <a:latin typeface="Times New Roman" panose="02020603050405020304" pitchFamily="18" charset="0"/>
                <a:cs typeface="Times New Roman" panose="02020603050405020304" pitchFamily="18" charset="0"/>
              </a:rPr>
              <a:t>Galatians 3:26-27 </a:t>
            </a:r>
            <a:r>
              <a:rPr lang="en-US" sz="2800" dirty="0">
                <a:latin typeface="Times New Roman" panose="02020603050405020304" pitchFamily="18" charset="0"/>
                <a:cs typeface="Times New Roman" panose="02020603050405020304" pitchFamily="18" charset="0"/>
              </a:rPr>
              <a:t>For you are all </a:t>
            </a:r>
            <a:r>
              <a:rPr lang="en-US" sz="2800" b="1" u="sng" dirty="0">
                <a:latin typeface="Times New Roman" panose="02020603050405020304" pitchFamily="18" charset="0"/>
                <a:cs typeface="Times New Roman" panose="02020603050405020304" pitchFamily="18" charset="0"/>
              </a:rPr>
              <a:t>sons of God </a:t>
            </a:r>
            <a:r>
              <a:rPr lang="en-US" sz="2800" dirty="0">
                <a:latin typeface="Times New Roman" panose="02020603050405020304" pitchFamily="18" charset="0"/>
                <a:cs typeface="Times New Roman" panose="02020603050405020304" pitchFamily="18" charset="0"/>
              </a:rPr>
              <a:t>through faith in Christ Jesus. </a:t>
            </a:r>
            <a:r>
              <a:rPr lang="en-US" sz="2800" baseline="30000" dirty="0">
                <a:latin typeface="Times New Roman" panose="02020603050405020304" pitchFamily="18" charset="0"/>
                <a:cs typeface="Times New Roman" panose="02020603050405020304" pitchFamily="18" charset="0"/>
              </a:rPr>
              <a:t>27 </a:t>
            </a:r>
            <a:r>
              <a:rPr lang="en-US" sz="2800" dirty="0">
                <a:latin typeface="Times New Roman" panose="02020603050405020304" pitchFamily="18" charset="0"/>
                <a:cs typeface="Times New Roman" panose="02020603050405020304" pitchFamily="18" charset="0"/>
              </a:rPr>
              <a:t> For all of you who were </a:t>
            </a:r>
            <a:r>
              <a:rPr lang="en-US" sz="2800" b="1" u="sng" dirty="0">
                <a:latin typeface="Times New Roman" panose="02020603050405020304" pitchFamily="18" charset="0"/>
                <a:cs typeface="Times New Roman" panose="02020603050405020304" pitchFamily="18" charset="0"/>
              </a:rPr>
              <a:t>baptized into Christ </a:t>
            </a:r>
            <a:r>
              <a:rPr lang="en-US" sz="2800" dirty="0">
                <a:latin typeface="Times New Roman" panose="02020603050405020304" pitchFamily="18" charset="0"/>
                <a:cs typeface="Times New Roman" panose="02020603050405020304" pitchFamily="18" charset="0"/>
              </a:rPr>
              <a:t>have put on Christ. </a:t>
            </a:r>
          </a:p>
          <a:p>
            <a:pPr marL="0" marR="0">
              <a:lnSpc>
                <a:spcPct val="107000"/>
              </a:lnSpc>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Romans 8:16-17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Spirit Himself testifies with our spirit that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we are children of God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if children,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heirs also, heirs of God and fellow heirs with Christ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Question:  </a:t>
            </a:r>
            <a:r>
              <a:rPr lang="en-US" sz="2800" dirty="0">
                <a:latin typeface="Times New Roman" panose="02020603050405020304" pitchFamily="18" charset="0"/>
                <a:ea typeface="Calibri" panose="020F0502020204030204" pitchFamily="34" charset="0"/>
                <a:cs typeface="Times New Roman" panose="02020603050405020304" pitchFamily="18" charset="0"/>
              </a:rPr>
              <a:t>If the Kingdom of God is given by inheritance, how do we received the kingdom without being a child of God?</a:t>
            </a:r>
          </a:p>
          <a:p>
            <a:pPr marL="0" marR="0">
              <a:lnSpc>
                <a:spcPct val="107000"/>
              </a:lnSpc>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Question:</a:t>
            </a:r>
            <a:r>
              <a:rPr lang="en-US" sz="2800" dirty="0">
                <a:latin typeface="Times New Roman" panose="02020603050405020304" pitchFamily="18" charset="0"/>
                <a:ea typeface="Calibri" panose="020F0502020204030204" pitchFamily="34" charset="0"/>
                <a:cs typeface="Times New Roman" panose="02020603050405020304" pitchFamily="18" charset="0"/>
              </a:rPr>
              <a:t> How do we become a child of God without baptism?</a:t>
            </a:r>
            <a:endParaRPr lang="en-US" sz="2800" b="1"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5602940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4808560"/>
          </a:xfrm>
          <a:prstGeom prst="rect">
            <a:avLst/>
          </a:prstGeom>
          <a:noFill/>
        </p:spPr>
        <p:txBody>
          <a:bodyPr wrap="square" rtlCol="0">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Scriptures only of the saints inheriting God’s blessings</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Galatians 3:29 </a:t>
            </a:r>
            <a:r>
              <a:rPr lang="en-US" sz="2400" kern="100" dirty="0">
                <a:effectLst/>
                <a:latin typeface="Times New Roman" panose="02020603050405020304" pitchFamily="18" charset="0"/>
                <a:ea typeface="Calibri" panose="020F0502020204030204" pitchFamily="34" charset="0"/>
              </a:rPr>
              <a:t> And </a:t>
            </a:r>
            <a:r>
              <a:rPr lang="en-US" sz="2400" b="1" u="sng" kern="100" dirty="0">
                <a:effectLst/>
                <a:latin typeface="Times New Roman" panose="02020603050405020304" pitchFamily="18" charset="0"/>
                <a:ea typeface="Calibri" panose="020F0502020204030204" pitchFamily="34" charset="0"/>
              </a:rPr>
              <a:t>if you belong to Christ</a:t>
            </a:r>
            <a:r>
              <a:rPr lang="en-US" sz="2400" kern="100" dirty="0">
                <a:effectLst/>
                <a:latin typeface="Times New Roman" panose="02020603050405020304" pitchFamily="18" charset="0"/>
                <a:ea typeface="Calibri" panose="020F0502020204030204" pitchFamily="34" charset="0"/>
              </a:rPr>
              <a:t>, then you are Abraham's descendants, </a:t>
            </a:r>
            <a:r>
              <a:rPr lang="en-US" sz="2400" b="1" u="sng" kern="100" dirty="0">
                <a:effectLst/>
                <a:latin typeface="Times New Roman" panose="02020603050405020304" pitchFamily="18" charset="0"/>
                <a:ea typeface="Calibri" panose="020F0502020204030204" pitchFamily="34" charset="0"/>
              </a:rPr>
              <a:t>heirs according to promise</a:t>
            </a:r>
            <a:r>
              <a:rPr lang="en-US" sz="24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Acts 20:32 </a:t>
            </a:r>
            <a:r>
              <a:rPr lang="en-US" sz="2400" kern="100" dirty="0">
                <a:effectLst/>
                <a:latin typeface="Times New Roman" panose="02020603050405020304" pitchFamily="18" charset="0"/>
                <a:ea typeface="Calibri" panose="020F0502020204030204" pitchFamily="34" charset="0"/>
              </a:rPr>
              <a:t> "And now I commend you to God and to the word of His grace, which is able to build </a:t>
            </a:r>
            <a:r>
              <a:rPr lang="en-US" sz="2400" i="1" kern="100" dirty="0">
                <a:effectLst/>
                <a:latin typeface="Times New Roman" panose="02020603050405020304" pitchFamily="18" charset="0"/>
                <a:ea typeface="Calibri" panose="020F0502020204030204" pitchFamily="34" charset="0"/>
              </a:rPr>
              <a:t>you</a:t>
            </a:r>
            <a:r>
              <a:rPr lang="en-US" sz="2400" kern="100" dirty="0">
                <a:effectLst/>
                <a:latin typeface="Times New Roman" panose="02020603050405020304" pitchFamily="18" charset="0"/>
                <a:ea typeface="Calibri" panose="020F0502020204030204" pitchFamily="34" charset="0"/>
              </a:rPr>
              <a:t> up and to give </a:t>
            </a:r>
            <a:r>
              <a:rPr lang="en-US" sz="2400" i="1" kern="100" dirty="0">
                <a:effectLst/>
                <a:latin typeface="Times New Roman" panose="02020603050405020304" pitchFamily="18" charset="0"/>
                <a:ea typeface="Calibri" panose="020F0502020204030204" pitchFamily="34" charset="0"/>
              </a:rPr>
              <a:t>you</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latin typeface="Times New Roman" panose="02020603050405020304" pitchFamily="18" charset="0"/>
                <a:ea typeface="Calibri" panose="020F0502020204030204" pitchFamily="34" charset="0"/>
              </a:rPr>
              <a:t>the inheritance among all those who are sanctified</a:t>
            </a:r>
            <a:r>
              <a:rPr lang="en-US" sz="24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Acts 26:18 </a:t>
            </a:r>
            <a:r>
              <a:rPr lang="en-US" sz="2400" kern="0" baseline="30000" dirty="0">
                <a:solidFill>
                  <a:srgbClr val="000000"/>
                </a:solidFill>
                <a:effectLst/>
                <a:latin typeface="Times New Roman" panose="02020603050405020304" pitchFamily="18" charset="0"/>
                <a:ea typeface="Times New Roman" panose="02020603050405020304" pitchFamily="18" charset="0"/>
              </a:rPr>
              <a:t>18 </a:t>
            </a:r>
            <a:r>
              <a:rPr lang="en-US" sz="2400" kern="0" dirty="0">
                <a:effectLst/>
                <a:latin typeface="Times New Roman" panose="02020603050405020304" pitchFamily="18" charset="0"/>
                <a:ea typeface="Times New Roman" panose="02020603050405020304" pitchFamily="18" charset="0"/>
              </a:rPr>
              <a:t> to open their eyes so that they may turn from darkness to light and from the dominion of Satan to God, that they may receive forgiveness of sins and an </a:t>
            </a:r>
            <a:r>
              <a:rPr lang="en-US" sz="2400" b="1" u="sng" kern="0" dirty="0">
                <a:effectLst/>
                <a:latin typeface="Times New Roman" panose="02020603050405020304" pitchFamily="18" charset="0"/>
                <a:ea typeface="Times New Roman" panose="02020603050405020304" pitchFamily="18" charset="0"/>
              </a:rPr>
              <a:t>inheritance among those who have been sanctified by faith in Me</a:t>
            </a:r>
            <a:r>
              <a:rPr lang="en-US" sz="2400" kern="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103355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4354525"/>
          </a:xfrm>
          <a:prstGeom prst="rect">
            <a:avLst/>
          </a:prstGeom>
          <a:noFill/>
        </p:spPr>
        <p:txBody>
          <a:bodyPr wrap="square" rtlCol="0">
            <a:spAutoFit/>
          </a:bodyPr>
          <a:lstStyle/>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Scriptures only of the saints inheriting God’s blessings</a:t>
            </a:r>
          </a:p>
          <a:p>
            <a:pPr marL="0" marR="0">
              <a:lnSpc>
                <a:spcPct val="107000"/>
              </a:lnSpc>
              <a:spcBef>
                <a:spcPts val="0"/>
              </a:spcBef>
              <a:spcAft>
                <a:spcPts val="0"/>
              </a:spcAft>
            </a:pPr>
            <a:r>
              <a:rPr lang="en-US" sz="1800" kern="0" dirty="0">
                <a:effectLst/>
                <a:latin typeface="Times New Roman" panose="02020603050405020304" pitchFamily="18" charset="0"/>
                <a:ea typeface="Times New Roman" panose="02020603050405020304" pitchFamily="18" charset="0"/>
              </a:rPr>
              <a:t> </a:t>
            </a:r>
            <a:endParaRPr lang="en-US" sz="1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Colossians 1:12 </a:t>
            </a:r>
            <a:r>
              <a:rPr lang="en-US" sz="2800" kern="100" dirty="0">
                <a:effectLst/>
                <a:latin typeface="Times New Roman" panose="02020603050405020304" pitchFamily="18" charset="0"/>
                <a:ea typeface="Calibri" panose="020F0502020204030204" pitchFamily="34" charset="0"/>
              </a:rPr>
              <a:t>giving thanks to the Father, who has qualified </a:t>
            </a:r>
            <a:r>
              <a:rPr lang="en-US" sz="2800" b="1" u="sng" kern="100" dirty="0">
                <a:effectLst/>
                <a:latin typeface="Times New Roman" panose="02020603050405020304" pitchFamily="18" charset="0"/>
                <a:ea typeface="Calibri" panose="020F0502020204030204" pitchFamily="34" charset="0"/>
              </a:rPr>
              <a:t>us</a:t>
            </a:r>
            <a:r>
              <a:rPr lang="en-US" sz="2800" kern="100" dirty="0">
                <a:effectLst/>
                <a:latin typeface="Times New Roman" panose="02020603050405020304" pitchFamily="18" charset="0"/>
                <a:ea typeface="Calibri" panose="020F0502020204030204" pitchFamily="34" charset="0"/>
              </a:rPr>
              <a:t> (saints in Colossian church) </a:t>
            </a:r>
            <a:r>
              <a:rPr lang="en-US" sz="2800" b="1" u="sng" kern="100" dirty="0">
                <a:effectLst/>
                <a:latin typeface="Times New Roman" panose="02020603050405020304" pitchFamily="18" charset="0"/>
                <a:ea typeface="Calibri" panose="020F0502020204030204" pitchFamily="34" charset="0"/>
              </a:rPr>
              <a:t>to share in the inheritance of the saints in Light</a:t>
            </a:r>
            <a:r>
              <a:rPr lang="en-US" sz="28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Colossians 3:24 </a:t>
            </a:r>
            <a:r>
              <a:rPr lang="en-US" sz="2800" kern="100" dirty="0">
                <a:effectLst/>
                <a:latin typeface="Times New Roman" panose="02020603050405020304" pitchFamily="18" charset="0"/>
                <a:ea typeface="Calibri" panose="020F0502020204030204" pitchFamily="34" charset="0"/>
              </a:rPr>
              <a:t> knowing that from the Lord </a:t>
            </a:r>
            <a:r>
              <a:rPr lang="en-US" sz="2800" b="1" u="sng" kern="100" dirty="0">
                <a:effectLst/>
                <a:latin typeface="Times New Roman" panose="02020603050405020304" pitchFamily="18" charset="0"/>
                <a:ea typeface="Calibri" panose="020F0502020204030204" pitchFamily="34" charset="0"/>
              </a:rPr>
              <a:t>you</a:t>
            </a:r>
            <a:r>
              <a:rPr lang="en-US" sz="2800" kern="100" dirty="0">
                <a:effectLst/>
                <a:latin typeface="Times New Roman" panose="02020603050405020304" pitchFamily="18" charset="0"/>
                <a:ea typeface="Calibri" panose="020F0502020204030204" pitchFamily="34" charset="0"/>
              </a:rPr>
              <a:t> (the saints in the Church at Colossi) will </a:t>
            </a:r>
            <a:r>
              <a:rPr lang="en-US" sz="2800" b="1" u="sng" kern="100" dirty="0">
                <a:effectLst/>
                <a:latin typeface="Times New Roman" panose="02020603050405020304" pitchFamily="18" charset="0"/>
                <a:ea typeface="Calibri" panose="020F0502020204030204" pitchFamily="34" charset="0"/>
              </a:rPr>
              <a:t>receive the reward of the inheritance</a:t>
            </a: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757885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262979"/>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endParaRPr lang="en-US" sz="96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What do the Heirs </a:t>
            </a:r>
          </a:p>
          <a:p>
            <a:pPr algn="ctr"/>
            <a:r>
              <a:rPr lang="en-US" sz="9600" b="1" dirty="0">
                <a:latin typeface="Times New Roman" panose="02020603050405020304" pitchFamily="18" charset="0"/>
                <a:cs typeface="Times New Roman" panose="02020603050405020304" pitchFamily="18" charset="0"/>
              </a:rPr>
              <a:t>of God Inherit?</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83431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6429261"/>
          </a:xfrm>
          <a:prstGeom prst="rect">
            <a:avLst/>
          </a:prstGeom>
          <a:noFill/>
        </p:spPr>
        <p:txBody>
          <a:bodyPr wrap="square" rtlCol="0">
            <a:spAutoFit/>
          </a:bodyPr>
          <a:lstStyle/>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Hebrews 1:1-2 </a:t>
            </a:r>
            <a:r>
              <a:rPr lang="en-US" sz="2400" kern="0" dirty="0">
                <a:effectLst/>
                <a:latin typeface="Times New Roman" panose="02020603050405020304" pitchFamily="18" charset="0"/>
                <a:ea typeface="Times New Roman" panose="02020603050405020304" pitchFamily="18" charset="0"/>
              </a:rPr>
              <a:t> </a:t>
            </a:r>
            <a:r>
              <a:rPr lang="en-US" sz="2400" b="1" u="sng" kern="0" dirty="0">
                <a:effectLst/>
                <a:latin typeface="Times New Roman" panose="02020603050405020304" pitchFamily="18" charset="0"/>
                <a:ea typeface="Times New Roman" panose="02020603050405020304" pitchFamily="18" charset="0"/>
              </a:rPr>
              <a:t>God</a:t>
            </a:r>
            <a:r>
              <a:rPr lang="en-US" sz="2400" kern="0" dirty="0">
                <a:effectLst/>
                <a:latin typeface="Times New Roman" panose="02020603050405020304" pitchFamily="18" charset="0"/>
                <a:ea typeface="Times New Roman" panose="02020603050405020304" pitchFamily="18" charset="0"/>
              </a:rPr>
              <a:t>, …, </a:t>
            </a:r>
            <a:r>
              <a:rPr lang="en-US" sz="2400" kern="0" baseline="30000" dirty="0">
                <a:solidFill>
                  <a:srgbClr val="000000"/>
                </a:solidFill>
                <a:effectLst/>
                <a:latin typeface="Times New Roman" panose="02020603050405020304" pitchFamily="18" charset="0"/>
                <a:ea typeface="Times New Roman" panose="02020603050405020304" pitchFamily="18" charset="0"/>
              </a:rPr>
              <a:t>2 </a:t>
            </a:r>
            <a:r>
              <a:rPr lang="en-US" sz="2400" kern="0" dirty="0">
                <a:effectLst/>
                <a:latin typeface="Times New Roman" panose="02020603050405020304" pitchFamily="18" charset="0"/>
                <a:ea typeface="Times New Roman" panose="02020603050405020304" pitchFamily="18" charset="0"/>
              </a:rPr>
              <a:t> in these last days has spoken to us in </a:t>
            </a:r>
            <a:r>
              <a:rPr lang="en-US" sz="2400" b="1" u="sng" kern="0" dirty="0">
                <a:effectLst/>
                <a:latin typeface="Times New Roman" panose="02020603050405020304" pitchFamily="18" charset="0"/>
                <a:ea typeface="Times New Roman" panose="02020603050405020304" pitchFamily="18" charset="0"/>
              </a:rPr>
              <a:t>His Son</a:t>
            </a:r>
            <a:r>
              <a:rPr lang="en-US" sz="2400" kern="0" dirty="0">
                <a:effectLst/>
                <a:latin typeface="Times New Roman" panose="02020603050405020304" pitchFamily="18" charset="0"/>
                <a:ea typeface="Times New Roman" panose="02020603050405020304" pitchFamily="18" charset="0"/>
              </a:rPr>
              <a:t>, whom </a:t>
            </a:r>
            <a:r>
              <a:rPr lang="en-US" sz="2400" b="1" u="sng" kern="0" dirty="0">
                <a:effectLst/>
                <a:latin typeface="Times New Roman" panose="02020603050405020304" pitchFamily="18" charset="0"/>
                <a:ea typeface="Times New Roman" panose="02020603050405020304" pitchFamily="18" charset="0"/>
              </a:rPr>
              <a:t>He appointed heir of all things</a:t>
            </a:r>
            <a:r>
              <a:rPr lang="en-US" sz="2400" kern="0" dirty="0">
                <a:effectLst/>
                <a:latin typeface="Times New Roman" panose="02020603050405020304" pitchFamily="18" charset="0"/>
                <a:ea typeface="Times New Roman" panose="02020603050405020304" pitchFamily="18" charset="0"/>
              </a:rPr>
              <a:t>, through whom also He made the world.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rPr>
              <a:t>Note that Jesus is the heir of all things is also the Son of God</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rPr>
              <a:t>Thus as the other sons of God, we inherit all things with Jesus “the” Son of God.”</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1 Peter 1:4 </a:t>
            </a:r>
            <a:r>
              <a:rPr lang="en-US" sz="2400" kern="100" dirty="0">
                <a:effectLst/>
                <a:latin typeface="Times New Roman" panose="02020603050405020304" pitchFamily="18" charset="0"/>
                <a:ea typeface="Calibri" panose="020F0502020204030204" pitchFamily="34" charset="0"/>
              </a:rPr>
              <a:t> to </a:t>
            </a:r>
            <a:r>
              <a:rPr lang="en-US" sz="2400" i="1" kern="100" dirty="0">
                <a:effectLst/>
                <a:latin typeface="Times New Roman" panose="02020603050405020304" pitchFamily="18" charset="0"/>
                <a:ea typeface="Calibri" panose="020F0502020204030204" pitchFamily="34" charset="0"/>
              </a:rPr>
              <a:t>obtain</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latin typeface="Times New Roman" panose="02020603050405020304" pitchFamily="18" charset="0"/>
                <a:ea typeface="Calibri" panose="020F0502020204030204" pitchFamily="34" charset="0"/>
              </a:rPr>
              <a:t>an inheritance</a:t>
            </a:r>
            <a:r>
              <a:rPr lang="en-US" sz="2400" kern="100" dirty="0">
                <a:effectLst/>
                <a:latin typeface="Times New Roman" panose="02020603050405020304" pitchFamily="18" charset="0"/>
                <a:ea typeface="Calibri" panose="020F0502020204030204" pitchFamily="34" charset="0"/>
              </a:rPr>
              <a:t> </a:t>
            </a:r>
            <a:r>
              <a:rPr lang="en-US" sz="2400" i="1" kern="100" dirty="0">
                <a:effectLst/>
                <a:latin typeface="Times New Roman" panose="02020603050405020304" pitchFamily="18" charset="0"/>
                <a:ea typeface="Calibri" panose="020F0502020204030204" pitchFamily="34" charset="0"/>
              </a:rPr>
              <a:t>which is</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latin typeface="Times New Roman" panose="02020603050405020304" pitchFamily="18" charset="0"/>
                <a:ea typeface="Calibri" panose="020F0502020204030204" pitchFamily="34" charset="0"/>
              </a:rPr>
              <a:t>imperishable and undefiled</a:t>
            </a:r>
            <a:r>
              <a:rPr lang="en-US" sz="2400" kern="100" dirty="0">
                <a:effectLst/>
                <a:latin typeface="Times New Roman" panose="02020603050405020304" pitchFamily="18" charset="0"/>
                <a:ea typeface="Calibri" panose="020F0502020204030204" pitchFamily="34" charset="0"/>
              </a:rPr>
              <a:t> and will not fade away, reserved </a:t>
            </a:r>
            <a:r>
              <a:rPr lang="en-US" sz="2400" b="1" u="sng" kern="100" dirty="0">
                <a:effectLst/>
                <a:latin typeface="Times New Roman" panose="02020603050405020304" pitchFamily="18" charset="0"/>
                <a:ea typeface="Calibri" panose="020F0502020204030204" pitchFamily="34" charset="0"/>
              </a:rPr>
              <a:t>in heaven</a:t>
            </a:r>
            <a:r>
              <a:rPr lang="en-US" sz="2400" kern="100" dirty="0">
                <a:effectLst/>
                <a:latin typeface="Times New Roman" panose="02020603050405020304" pitchFamily="18" charset="0"/>
                <a:ea typeface="Calibri" panose="020F0502020204030204" pitchFamily="34" charset="0"/>
              </a:rPr>
              <a:t> for </a:t>
            </a:r>
            <a:r>
              <a:rPr lang="en-US" sz="2400" b="1" u="sng" kern="100" dirty="0">
                <a:effectLst/>
                <a:latin typeface="Times New Roman" panose="02020603050405020304" pitchFamily="18" charset="0"/>
                <a:ea typeface="Calibri" panose="020F0502020204030204" pitchFamily="34" charset="0"/>
              </a:rPr>
              <a:t>you</a:t>
            </a:r>
            <a:r>
              <a:rPr lang="en-US" sz="2400" kern="100" dirty="0">
                <a:effectLst/>
                <a:latin typeface="Times New Roman" panose="02020603050405020304" pitchFamily="18" charset="0"/>
                <a:ea typeface="Calibri" panose="020F0502020204030204" pitchFamily="34" charset="0"/>
              </a:rPr>
              <a:t>, (Heavenly spiritual inheritance)</a:t>
            </a: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Ephesians 1:1-3 …</a:t>
            </a:r>
            <a:r>
              <a:rPr lang="en-US" sz="2400" kern="0" dirty="0">
                <a:effectLst/>
                <a:latin typeface="Times New Roman" panose="02020603050405020304" pitchFamily="18" charset="0"/>
                <a:ea typeface="Times New Roman" panose="02020603050405020304" pitchFamily="18" charset="0"/>
              </a:rPr>
              <a:t> </a:t>
            </a:r>
            <a:r>
              <a:rPr lang="en-US" sz="2400" b="1" u="sng" kern="0" dirty="0">
                <a:effectLst/>
                <a:latin typeface="Times New Roman" panose="02020603050405020304" pitchFamily="18" charset="0"/>
                <a:ea typeface="Times New Roman" panose="02020603050405020304" pitchFamily="18" charset="0"/>
              </a:rPr>
              <a:t>To the saints</a:t>
            </a:r>
            <a:r>
              <a:rPr lang="en-US" sz="2400" kern="0" dirty="0">
                <a:effectLst/>
                <a:latin typeface="Times New Roman" panose="02020603050405020304" pitchFamily="18" charset="0"/>
                <a:ea typeface="Times New Roman" panose="02020603050405020304" pitchFamily="18" charset="0"/>
              </a:rPr>
              <a:t> who are at Ephesus and </a:t>
            </a:r>
            <a:r>
              <a:rPr lang="en-US" sz="2400" i="1" kern="0" dirty="0">
                <a:effectLst/>
                <a:latin typeface="Times New Roman" panose="02020603050405020304" pitchFamily="18" charset="0"/>
                <a:ea typeface="Times New Roman" panose="02020603050405020304" pitchFamily="18" charset="0"/>
              </a:rPr>
              <a:t>who are</a:t>
            </a:r>
            <a:r>
              <a:rPr lang="en-US" sz="2400" kern="0" dirty="0">
                <a:effectLst/>
                <a:latin typeface="Times New Roman" panose="02020603050405020304" pitchFamily="18" charset="0"/>
                <a:ea typeface="Times New Roman" panose="02020603050405020304" pitchFamily="18" charset="0"/>
              </a:rPr>
              <a:t> faithful </a:t>
            </a:r>
            <a:r>
              <a:rPr lang="en-US" sz="2400" b="1" u="sng" kern="0" dirty="0">
                <a:effectLst/>
                <a:latin typeface="Times New Roman" panose="02020603050405020304" pitchFamily="18" charset="0"/>
                <a:ea typeface="Times New Roman" panose="02020603050405020304" pitchFamily="18" charset="0"/>
              </a:rPr>
              <a:t>in Christ Jesus</a:t>
            </a:r>
            <a:r>
              <a:rPr lang="en-US" sz="2400" kern="0" dirty="0">
                <a:effectLst/>
                <a:latin typeface="Times New Roman" panose="02020603050405020304" pitchFamily="18" charset="0"/>
                <a:ea typeface="Times New Roman" panose="02020603050405020304" pitchFamily="18" charset="0"/>
              </a:rPr>
              <a:t>: </a:t>
            </a:r>
            <a:br>
              <a:rPr lang="en-US" sz="2400" kern="0" dirty="0">
                <a:effectLst/>
                <a:latin typeface="Times New Roman" panose="02020603050405020304" pitchFamily="18" charset="0"/>
                <a:ea typeface="Times New Roman" panose="02020603050405020304" pitchFamily="18" charset="0"/>
              </a:rPr>
            </a:br>
            <a:r>
              <a:rPr lang="en-US" sz="2400" kern="0" baseline="30000" dirty="0">
                <a:solidFill>
                  <a:srgbClr val="000000"/>
                </a:solidFill>
                <a:effectLst/>
                <a:latin typeface="Times New Roman" panose="02020603050405020304" pitchFamily="18" charset="0"/>
                <a:ea typeface="Times New Roman" panose="02020603050405020304" pitchFamily="18" charset="0"/>
              </a:rPr>
              <a:t>2 </a:t>
            </a:r>
            <a:r>
              <a:rPr lang="en-US" sz="2400" kern="0" dirty="0">
                <a:effectLst/>
                <a:latin typeface="Times New Roman" panose="02020603050405020304" pitchFamily="18" charset="0"/>
                <a:ea typeface="Times New Roman" panose="02020603050405020304" pitchFamily="18" charset="0"/>
              </a:rPr>
              <a:t> Grace to you and peace from God our Father and the Lord Jesus Christ. </a:t>
            </a:r>
            <a:r>
              <a:rPr lang="en-US" sz="2400" kern="0" baseline="30000" dirty="0">
                <a:solidFill>
                  <a:srgbClr val="000000"/>
                </a:solidFill>
                <a:effectLst/>
                <a:latin typeface="Times New Roman" panose="02020603050405020304" pitchFamily="18" charset="0"/>
                <a:ea typeface="Times New Roman" panose="02020603050405020304" pitchFamily="18" charset="0"/>
              </a:rPr>
              <a:t>3 </a:t>
            </a:r>
            <a:r>
              <a:rPr lang="en-US" sz="2400" kern="0" dirty="0">
                <a:effectLst/>
                <a:latin typeface="Times New Roman" panose="02020603050405020304" pitchFamily="18" charset="0"/>
                <a:ea typeface="Times New Roman" panose="02020603050405020304" pitchFamily="18" charset="0"/>
              </a:rPr>
              <a:t> Blessed </a:t>
            </a:r>
            <a:r>
              <a:rPr lang="en-US" sz="2400" i="1" kern="0" dirty="0">
                <a:effectLst/>
                <a:latin typeface="Times New Roman" panose="02020603050405020304" pitchFamily="18" charset="0"/>
                <a:ea typeface="Times New Roman" panose="02020603050405020304" pitchFamily="18" charset="0"/>
              </a:rPr>
              <a:t>be</a:t>
            </a:r>
            <a:r>
              <a:rPr lang="en-US" sz="2400" kern="0" dirty="0">
                <a:effectLst/>
                <a:latin typeface="Times New Roman" panose="02020603050405020304" pitchFamily="18" charset="0"/>
                <a:ea typeface="Times New Roman" panose="02020603050405020304" pitchFamily="18" charset="0"/>
              </a:rPr>
              <a:t> the God and Father of our Lord Jesus Christ, who has </a:t>
            </a:r>
            <a:r>
              <a:rPr lang="en-US" sz="2400" b="1" u="sng" kern="0" dirty="0">
                <a:effectLst/>
                <a:latin typeface="Times New Roman" panose="02020603050405020304" pitchFamily="18" charset="0"/>
                <a:ea typeface="Times New Roman" panose="02020603050405020304" pitchFamily="18" charset="0"/>
              </a:rPr>
              <a:t>blessed us with every spiritual blessing</a:t>
            </a:r>
            <a:r>
              <a:rPr lang="en-US" sz="2400" kern="0" dirty="0">
                <a:effectLst/>
                <a:latin typeface="Times New Roman" panose="02020603050405020304" pitchFamily="18" charset="0"/>
                <a:ea typeface="Times New Roman" panose="02020603050405020304" pitchFamily="18" charset="0"/>
              </a:rPr>
              <a:t> in the heavenly </a:t>
            </a:r>
            <a:r>
              <a:rPr lang="en-US" sz="2400" i="1" kern="0" dirty="0">
                <a:effectLst/>
                <a:latin typeface="Times New Roman" panose="02020603050405020304" pitchFamily="18" charset="0"/>
                <a:ea typeface="Times New Roman" panose="02020603050405020304" pitchFamily="18" charset="0"/>
              </a:rPr>
              <a:t>places</a:t>
            </a:r>
            <a:r>
              <a:rPr lang="en-US" sz="2400" kern="0" dirty="0">
                <a:effectLst/>
                <a:latin typeface="Times New Roman" panose="02020603050405020304" pitchFamily="18" charset="0"/>
                <a:ea typeface="Times New Roman" panose="02020603050405020304" pitchFamily="18" charset="0"/>
              </a:rPr>
              <a:t> </a:t>
            </a:r>
            <a:r>
              <a:rPr lang="en-US" sz="2400" b="1" u="sng" kern="0" dirty="0">
                <a:effectLst/>
                <a:latin typeface="Times New Roman" panose="02020603050405020304" pitchFamily="18" charset="0"/>
                <a:ea typeface="Times New Roman" panose="02020603050405020304" pitchFamily="18" charset="0"/>
              </a:rPr>
              <a:t>in Christ</a:t>
            </a:r>
            <a:r>
              <a:rPr lang="en-US" sz="2400" kern="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3562391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262979"/>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endParaRPr lang="en-US" sz="96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Example of the Promised Land</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719199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941627"/>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Promise to Abraham</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Genesis 12:7 </a:t>
            </a:r>
            <a:r>
              <a:rPr lang="en-US" sz="2400" kern="100" dirty="0">
                <a:effectLst/>
                <a:latin typeface="Times New Roman" panose="02020603050405020304" pitchFamily="18" charset="0"/>
                <a:ea typeface="Calibri" panose="020F0502020204030204" pitchFamily="34" charset="0"/>
              </a:rPr>
              <a:t>The </a:t>
            </a:r>
            <a:r>
              <a:rPr lang="en-US" sz="2400" kern="100" cap="small" dirty="0">
                <a:effectLst/>
                <a:latin typeface="Times New Roman" panose="02020603050405020304" pitchFamily="18" charset="0"/>
                <a:ea typeface="Calibri" panose="020F0502020204030204" pitchFamily="34" charset="0"/>
              </a:rPr>
              <a:t>LORD</a:t>
            </a:r>
            <a:r>
              <a:rPr lang="en-US" sz="2400" kern="100" dirty="0">
                <a:effectLst/>
                <a:latin typeface="Times New Roman" panose="02020603050405020304" pitchFamily="18" charset="0"/>
                <a:ea typeface="Calibri" panose="020F0502020204030204" pitchFamily="34" charset="0"/>
              </a:rPr>
              <a:t> appeared to Abram and said, "To your descendants </a:t>
            </a:r>
            <a:r>
              <a:rPr lang="en-US" sz="2400" b="1" u="sng" kern="100" dirty="0">
                <a:effectLst/>
                <a:highlight>
                  <a:srgbClr val="FFFF00"/>
                </a:highlight>
                <a:latin typeface="Times New Roman" panose="02020603050405020304" pitchFamily="18" charset="0"/>
                <a:ea typeface="Calibri" panose="020F0502020204030204" pitchFamily="34" charset="0"/>
              </a:rPr>
              <a:t>I will give</a:t>
            </a:r>
            <a:r>
              <a:rPr lang="en-US" sz="2400" b="1" u="sng" kern="100" dirty="0">
                <a:effectLst/>
                <a:latin typeface="Times New Roman" panose="02020603050405020304" pitchFamily="18" charset="0"/>
                <a:ea typeface="Calibri" panose="020F0502020204030204" pitchFamily="34" charset="0"/>
              </a:rPr>
              <a:t> this </a:t>
            </a:r>
            <a:r>
              <a:rPr lang="en-US" sz="2400" b="1" u="sng" kern="100" dirty="0">
                <a:effectLst/>
                <a:highlight>
                  <a:srgbClr val="FFFF00"/>
                </a:highlight>
                <a:latin typeface="Times New Roman" panose="02020603050405020304" pitchFamily="18" charset="0"/>
                <a:ea typeface="Calibri" panose="020F0502020204030204" pitchFamily="34" charset="0"/>
              </a:rPr>
              <a:t>land</a:t>
            </a: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Genesis 13:14-15 </a:t>
            </a:r>
            <a:r>
              <a:rPr lang="en-US" sz="2400" kern="100" dirty="0">
                <a:effectLst/>
                <a:latin typeface="Times New Roman" panose="02020603050405020304" pitchFamily="18" charset="0"/>
                <a:ea typeface="Calibri" panose="020F0502020204030204" pitchFamily="34" charset="0"/>
              </a:rPr>
              <a:t> The </a:t>
            </a:r>
            <a:r>
              <a:rPr lang="en-US" sz="2400" kern="100" cap="small" dirty="0">
                <a:effectLst/>
                <a:latin typeface="Times New Roman" panose="02020603050405020304" pitchFamily="18" charset="0"/>
                <a:ea typeface="Calibri" panose="020F0502020204030204" pitchFamily="34" charset="0"/>
              </a:rPr>
              <a:t>LORD</a:t>
            </a:r>
            <a:r>
              <a:rPr lang="en-US" sz="2400" kern="100" dirty="0">
                <a:effectLst/>
                <a:latin typeface="Times New Roman" panose="02020603050405020304" pitchFamily="18" charset="0"/>
                <a:ea typeface="Calibri" panose="020F0502020204030204" pitchFamily="34" charset="0"/>
              </a:rPr>
              <a:t> said to Abram, after Lot had separated from him, "Now lift up your eyes and look from the place where you are, northward and southward and eastward and westward; </a:t>
            </a:r>
            <a:br>
              <a:rPr lang="en-US" sz="2400" kern="100" dirty="0">
                <a:effectLst/>
                <a:latin typeface="Times New Roman" panose="02020603050405020304" pitchFamily="18" charset="0"/>
                <a:ea typeface="Calibri" panose="020F0502020204030204" pitchFamily="34" charset="0"/>
              </a:rPr>
            </a:br>
            <a:r>
              <a:rPr lang="en-US" sz="2400" kern="100" baseline="30000" dirty="0">
                <a:solidFill>
                  <a:srgbClr val="000000"/>
                </a:solidFill>
                <a:effectLst/>
                <a:latin typeface="Times New Roman" panose="02020603050405020304" pitchFamily="18" charset="0"/>
                <a:ea typeface="Calibri" panose="020F0502020204030204" pitchFamily="34" charset="0"/>
              </a:rPr>
              <a:t>15 </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latin typeface="Times New Roman" panose="02020603050405020304" pitchFamily="18" charset="0"/>
                <a:ea typeface="Calibri" panose="020F0502020204030204" pitchFamily="34" charset="0"/>
              </a:rPr>
              <a:t>for all the </a:t>
            </a:r>
            <a:r>
              <a:rPr lang="en-US" sz="2400" b="1" u="sng" kern="100" dirty="0">
                <a:effectLst/>
                <a:highlight>
                  <a:srgbClr val="FFFF00"/>
                </a:highlight>
                <a:latin typeface="Times New Roman" panose="02020603050405020304" pitchFamily="18" charset="0"/>
                <a:ea typeface="Calibri" panose="020F0502020204030204" pitchFamily="34" charset="0"/>
              </a:rPr>
              <a:t>land</a:t>
            </a:r>
            <a:r>
              <a:rPr lang="en-US" sz="2400" b="1" u="sng" kern="100" dirty="0">
                <a:effectLst/>
                <a:latin typeface="Times New Roman" panose="02020603050405020304" pitchFamily="18" charset="0"/>
                <a:ea typeface="Calibri" panose="020F0502020204030204" pitchFamily="34" charset="0"/>
              </a:rPr>
              <a:t> which you see</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highlight>
                  <a:srgbClr val="FFFF00"/>
                </a:highlight>
                <a:latin typeface="Times New Roman" panose="02020603050405020304" pitchFamily="18" charset="0"/>
                <a:ea typeface="Calibri" panose="020F0502020204030204" pitchFamily="34" charset="0"/>
              </a:rPr>
              <a:t>I will give it</a:t>
            </a:r>
            <a:r>
              <a:rPr lang="en-US" sz="2400" b="1" kern="100" dirty="0">
                <a:effectLst/>
                <a:latin typeface="Times New Roman" panose="02020603050405020304" pitchFamily="18" charset="0"/>
                <a:ea typeface="Calibri" panose="020F0502020204030204" pitchFamily="34" charset="0"/>
              </a:rPr>
              <a:t> to you and to your descendants forever</a:t>
            </a:r>
            <a:r>
              <a:rPr lang="en-US" sz="24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Genesis 15:18 </a:t>
            </a:r>
            <a:r>
              <a:rPr lang="en-US" sz="2400" kern="0" dirty="0">
                <a:effectLst/>
                <a:latin typeface="Times New Roman" panose="02020603050405020304" pitchFamily="18" charset="0"/>
                <a:ea typeface="Times New Roman" panose="02020603050405020304" pitchFamily="18" charset="0"/>
              </a:rPr>
              <a:t> On that day the </a:t>
            </a:r>
            <a:r>
              <a:rPr lang="en-US" sz="2400" kern="0" cap="small" dirty="0">
                <a:effectLst/>
                <a:latin typeface="Times New Roman" panose="02020603050405020304" pitchFamily="18" charset="0"/>
                <a:ea typeface="Times New Roman" panose="02020603050405020304" pitchFamily="18" charset="0"/>
              </a:rPr>
              <a:t>LORD</a:t>
            </a:r>
            <a:r>
              <a:rPr lang="en-US" sz="2400" kern="0" dirty="0">
                <a:effectLst/>
                <a:latin typeface="Times New Roman" panose="02020603050405020304" pitchFamily="18" charset="0"/>
                <a:ea typeface="Times New Roman" panose="02020603050405020304" pitchFamily="18" charset="0"/>
              </a:rPr>
              <a:t> made a covenant with Abram, saying, "</a:t>
            </a:r>
            <a:r>
              <a:rPr lang="en-US" sz="2400" b="1" u="sng" kern="0" dirty="0">
                <a:effectLst/>
                <a:latin typeface="Times New Roman" panose="02020603050405020304" pitchFamily="18" charset="0"/>
                <a:ea typeface="Times New Roman" panose="02020603050405020304" pitchFamily="18" charset="0"/>
              </a:rPr>
              <a:t>To your descendants </a:t>
            </a:r>
            <a:r>
              <a:rPr lang="en-US" sz="2400" b="1" u="sng" kern="0" dirty="0">
                <a:effectLst/>
                <a:highlight>
                  <a:srgbClr val="FFFF00"/>
                </a:highlight>
                <a:latin typeface="Times New Roman" panose="02020603050405020304" pitchFamily="18" charset="0"/>
                <a:ea typeface="Times New Roman" panose="02020603050405020304" pitchFamily="18" charset="0"/>
              </a:rPr>
              <a:t>I have given</a:t>
            </a:r>
            <a:r>
              <a:rPr lang="en-US" sz="2400" b="1" u="sng" kern="0" dirty="0">
                <a:effectLst/>
                <a:latin typeface="Times New Roman" panose="02020603050405020304" pitchFamily="18" charset="0"/>
                <a:ea typeface="Times New Roman" panose="02020603050405020304" pitchFamily="18" charset="0"/>
              </a:rPr>
              <a:t> this </a:t>
            </a:r>
            <a:r>
              <a:rPr lang="en-US" sz="2400" b="1" u="sng" kern="0" dirty="0">
                <a:effectLst/>
                <a:highlight>
                  <a:srgbClr val="FFFF00"/>
                </a:highlight>
                <a:latin typeface="Times New Roman" panose="02020603050405020304" pitchFamily="18" charset="0"/>
                <a:ea typeface="Times New Roman" panose="02020603050405020304" pitchFamily="18" charset="0"/>
              </a:rPr>
              <a:t>land</a:t>
            </a:r>
            <a:r>
              <a:rPr lang="en-US" sz="2400" kern="0" dirty="0">
                <a:effectLst/>
                <a:latin typeface="Times New Roman" panose="02020603050405020304" pitchFamily="18" charset="0"/>
                <a:ea typeface="Times New Roman" panose="02020603050405020304" pitchFamily="18" charset="0"/>
              </a:rPr>
              <a:t>, From the river of Egypt as far as the great river, the river Euphrates: </a:t>
            </a: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2530873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57194</TotalTime>
  <Words>15591</Words>
  <Application>Microsoft Office PowerPoint</Application>
  <PresentationFormat>Widescreen</PresentationFormat>
  <Paragraphs>1269</Paragraphs>
  <Slides>143</Slides>
  <Notes>55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143</vt:i4>
      </vt:variant>
    </vt:vector>
  </HeadingPairs>
  <TitlesOfParts>
    <vt:vector size="150" baseType="lpstr">
      <vt:lpstr>Arial</vt:lpstr>
      <vt:lpstr>Calibri</vt:lpstr>
      <vt:lpstr>Calibri Light</vt:lpstr>
      <vt:lpstr>Gill Sans MT</vt:lpstr>
      <vt:lpstr>Symbol</vt:lpstr>
      <vt:lpstr>Times New Roman</vt:lpstr>
      <vt:lpstr>Parcel</vt:lpstr>
      <vt:lpstr>Church of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of Christ</dc:title>
  <dc:creator>BRIAN HALEY</dc:creator>
  <cp:lastModifiedBy>Robert McDonald</cp:lastModifiedBy>
  <cp:revision>106</cp:revision>
  <cp:lastPrinted>2023-07-15T22:57:13Z</cp:lastPrinted>
  <dcterms:created xsi:type="dcterms:W3CDTF">2023-06-03T18:53:09Z</dcterms:created>
  <dcterms:modified xsi:type="dcterms:W3CDTF">2023-08-06T13:37:13Z</dcterms:modified>
</cp:coreProperties>
</file>