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64"/>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866" r:id="rId91"/>
    <p:sldId id="796" r:id="rId92"/>
    <p:sldId id="799" r:id="rId93"/>
    <p:sldId id="798" r:id="rId94"/>
    <p:sldId id="797" r:id="rId95"/>
    <p:sldId id="801" r:id="rId96"/>
    <p:sldId id="803" r:id="rId97"/>
    <p:sldId id="802" r:id="rId98"/>
    <p:sldId id="811" r:id="rId99"/>
    <p:sldId id="804" r:id="rId100"/>
    <p:sldId id="795" r:id="rId101"/>
    <p:sldId id="807" r:id="rId102"/>
    <p:sldId id="808" r:id="rId103"/>
    <p:sldId id="816" r:id="rId104"/>
    <p:sldId id="817" r:id="rId105"/>
    <p:sldId id="810" r:id="rId106"/>
    <p:sldId id="809" r:id="rId107"/>
    <p:sldId id="864" r:id="rId108"/>
    <p:sldId id="867" r:id="rId109"/>
    <p:sldId id="868" r:id="rId110"/>
    <p:sldId id="806" r:id="rId111"/>
    <p:sldId id="869" r:id="rId112"/>
    <p:sldId id="812" r:id="rId113"/>
    <p:sldId id="813" r:id="rId114"/>
    <p:sldId id="870" r:id="rId115"/>
    <p:sldId id="814" r:id="rId116"/>
    <p:sldId id="871" r:id="rId117"/>
    <p:sldId id="815" r:id="rId118"/>
    <p:sldId id="805" r:id="rId119"/>
    <p:sldId id="818" r:id="rId120"/>
    <p:sldId id="822" r:id="rId121"/>
    <p:sldId id="821" r:id="rId122"/>
    <p:sldId id="819" r:id="rId123"/>
    <p:sldId id="824" r:id="rId124"/>
    <p:sldId id="865" r:id="rId125"/>
    <p:sldId id="820" r:id="rId126"/>
    <p:sldId id="872" r:id="rId127"/>
    <p:sldId id="823" r:id="rId128"/>
    <p:sldId id="825" r:id="rId129"/>
    <p:sldId id="826" r:id="rId130"/>
    <p:sldId id="853" r:id="rId131"/>
    <p:sldId id="852" r:id="rId132"/>
    <p:sldId id="854" r:id="rId133"/>
    <p:sldId id="830" r:id="rId134"/>
    <p:sldId id="829" r:id="rId135"/>
    <p:sldId id="873" r:id="rId136"/>
    <p:sldId id="832" r:id="rId137"/>
    <p:sldId id="834" r:id="rId138"/>
    <p:sldId id="835" r:id="rId139"/>
    <p:sldId id="836" r:id="rId140"/>
    <p:sldId id="837" r:id="rId141"/>
    <p:sldId id="874" r:id="rId142"/>
    <p:sldId id="839" r:id="rId143"/>
    <p:sldId id="840" r:id="rId144"/>
    <p:sldId id="841" r:id="rId145"/>
    <p:sldId id="875" r:id="rId146"/>
    <p:sldId id="842" r:id="rId147"/>
    <p:sldId id="844" r:id="rId148"/>
    <p:sldId id="845" r:id="rId149"/>
    <p:sldId id="846" r:id="rId150"/>
    <p:sldId id="847" r:id="rId151"/>
    <p:sldId id="848" r:id="rId152"/>
    <p:sldId id="849" r:id="rId153"/>
    <p:sldId id="850" r:id="rId154"/>
    <p:sldId id="831" r:id="rId155"/>
    <p:sldId id="855" r:id="rId156"/>
    <p:sldId id="856" r:id="rId157"/>
    <p:sldId id="858" r:id="rId158"/>
    <p:sldId id="857" r:id="rId159"/>
    <p:sldId id="859" r:id="rId160"/>
    <p:sldId id="860" r:id="rId161"/>
    <p:sldId id="862" r:id="rId162"/>
    <p:sldId id="863" r:id="rId1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a:t>
            </a:r>
            <a:r>
              <a:rPr lang="en-US" sz="2400" b="1" u="sng" kern="100" dirty="0">
                <a:effectLst/>
                <a:highlight>
                  <a:srgbClr val="00FF00"/>
                </a:highlight>
                <a:latin typeface="Times New Roman" panose="02020603050405020304" pitchFamily="18" charset="0"/>
                <a:ea typeface="Calibri" panose="020F0502020204030204" pitchFamily="34" charset="0"/>
              </a:rPr>
              <a:t>give</a:t>
            </a:r>
            <a:r>
              <a:rPr lang="en-US" sz="2400" b="1" u="sng" kern="100" dirty="0">
                <a:effectLst/>
                <a:highlight>
                  <a:srgbClr val="FFFF00"/>
                </a:highlight>
                <a:latin typeface="Times New Roman" panose="02020603050405020304" pitchFamily="18" charset="0"/>
                <a:ea typeface="Calibri" panose="020F0502020204030204" pitchFamily="34" charset="0"/>
              </a:rPr>
              <a:t> this land</a:t>
            </a:r>
            <a:r>
              <a:rPr lang="en-US" sz="2400" kern="100" dirty="0">
                <a:effectLst/>
                <a:latin typeface="Times New Roman" panose="02020603050405020304" pitchFamily="18" charset="0"/>
                <a:ea typeface="Calibri" panose="020F0502020204030204" pitchFamily="34" charset="0"/>
              </a:rPr>
              <a:t>." ….(Note: Abraham’s descendants are the chosen children of God – Galatians 3:29)</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a:t>
            </a:r>
            <a:r>
              <a:rPr lang="en-US" sz="2400" b="1" u="sng" kern="100" dirty="0">
                <a:effectLst/>
                <a:highlight>
                  <a:srgbClr val="00FF00"/>
                </a:highlight>
                <a:latin typeface="Times New Roman" panose="02020603050405020304" pitchFamily="18" charset="0"/>
                <a:ea typeface="Calibri" panose="020F0502020204030204" pitchFamily="34" charset="0"/>
              </a:rPr>
              <a:t>give</a:t>
            </a:r>
            <a:r>
              <a:rPr lang="en-US" sz="2400" b="1" u="sng" kern="100" dirty="0">
                <a:effectLst/>
                <a:highlight>
                  <a:srgbClr val="FFFF00"/>
                </a:highlight>
                <a:latin typeface="Times New Roman" panose="02020603050405020304" pitchFamily="18" charset="0"/>
                <a:ea typeface="Calibri" panose="020F0502020204030204" pitchFamily="34" charset="0"/>
              </a:rPr>
              <a:t>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highlight>
                  <a:srgbClr val="FFFF00"/>
                </a:highlight>
                <a:latin typeface="Times New Roman" panose="02020603050405020304" pitchFamily="18" charset="0"/>
                <a:ea typeface="Times New Roman" panose="02020603050405020304" pitchFamily="18" charset="0"/>
              </a:rPr>
              <a:t>To your descendants I have </a:t>
            </a:r>
            <a:r>
              <a:rPr lang="en-US" sz="2400" b="1" u="sng" kern="0" dirty="0">
                <a:effectLst/>
                <a:highlight>
                  <a:srgbClr val="00FF00"/>
                </a:highlight>
                <a:latin typeface="Times New Roman" panose="02020603050405020304" pitchFamily="18" charset="0"/>
                <a:ea typeface="Times New Roman" panose="02020603050405020304" pitchFamily="18" charset="0"/>
              </a:rPr>
              <a:t>given</a:t>
            </a:r>
            <a:r>
              <a:rPr lang="en-US" sz="2400" b="1" u="sng" kern="0" dirty="0">
                <a:effectLst/>
                <a:highlight>
                  <a:srgbClr val="FFFF00"/>
                </a:highlight>
                <a:latin typeface="Times New Roman" panose="02020603050405020304" pitchFamily="18" charset="0"/>
                <a:ea typeface="Times New Roman" panose="02020603050405020304" pitchFamily="18" charset="0"/>
              </a:rPr>
              <a:t> this 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a:t>
            </a:r>
            <a:r>
              <a:rPr lang="en-US" sz="2800" b="1" u="sng" dirty="0">
                <a:effectLst/>
                <a:highlight>
                  <a:srgbClr val="00FF00"/>
                </a:highlight>
                <a:latin typeface="Times New Roman" panose="02020603050405020304" pitchFamily="18" charset="0"/>
                <a:ea typeface="Calibri" panose="020F0502020204030204" pitchFamily="34" charset="0"/>
              </a:rPr>
              <a:t>give</a:t>
            </a:r>
            <a:r>
              <a:rPr lang="en-US" sz="2800" b="1" u="sng" dirty="0">
                <a:effectLst/>
                <a:highlight>
                  <a:srgbClr val="FFFF00"/>
                </a:highlight>
                <a:latin typeface="Times New Roman" panose="02020603050405020304" pitchFamily="18" charset="0"/>
                <a:ea typeface="Calibri" panose="020F0502020204030204" pitchFamily="34" charset="0"/>
              </a:rPr>
              <a:t> all 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on which you lie, I will </a:t>
            </a:r>
            <a:r>
              <a:rPr lang="en-US" sz="2800" b="1" u="sng" dirty="0">
                <a:effectLst/>
                <a:highlight>
                  <a:srgbClr val="00FF00"/>
                </a:highlight>
                <a:latin typeface="Times New Roman" panose="02020603050405020304" pitchFamily="18" charset="0"/>
                <a:ea typeface="Calibri" panose="020F0502020204030204" pitchFamily="34" charset="0"/>
              </a:rPr>
              <a:t>give</a:t>
            </a:r>
            <a:r>
              <a:rPr lang="en-US" sz="2800" b="1" u="sng" dirty="0">
                <a:effectLst/>
                <a:highlight>
                  <a:srgbClr val="FFFF00"/>
                </a:highlight>
                <a:latin typeface="Times New Roman" panose="02020603050405020304" pitchFamily="18" charset="0"/>
                <a:ea typeface="Calibri" panose="020F0502020204030204" pitchFamily="34" charset="0"/>
              </a:rPr>
              <a:t> it to you and to your descendants</a:t>
            </a:r>
            <a:r>
              <a:rPr lang="en-US" sz="2800" dirty="0">
                <a:effectLst/>
                <a:highlight>
                  <a:srgbClr val="FFFF00"/>
                </a:highligh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5598136"/>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Moses received the Law.  Exodus chapters 19 and 20</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rPr>
              <a:t>Thus the people </a:t>
            </a:r>
            <a:r>
              <a:rPr lang="en-US" sz="2400" b="1" u="sng" kern="100" dirty="0">
                <a:latin typeface="Times New Roman" panose="02020603050405020304" pitchFamily="18" charset="0"/>
                <a:ea typeface="Calibri" panose="020F0502020204030204" pitchFamily="34" charset="0"/>
              </a:rPr>
              <a:t>entered into God’s covenant </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rPr>
              <a:t>Through </a:t>
            </a:r>
            <a:r>
              <a:rPr lang="en-US" sz="2400" b="1" u="sng" kern="100" dirty="0">
                <a:latin typeface="Times New Roman" panose="02020603050405020304" pitchFamily="18" charset="0"/>
                <a:ea typeface="Calibri" panose="020F0502020204030204" pitchFamily="34" charset="0"/>
              </a:rPr>
              <a:t>vow of obedience </a:t>
            </a:r>
            <a:r>
              <a:rPr lang="en-US" sz="2400" kern="100" dirty="0">
                <a:latin typeface="Times New Roman" panose="02020603050405020304" pitchFamily="18" charset="0"/>
                <a:ea typeface="Calibri" panose="020F0502020204030204" pitchFamily="34" charset="0"/>
              </a:rPr>
              <a:t>and the receiving of the </a:t>
            </a:r>
            <a:r>
              <a:rPr lang="en-US" sz="2400" b="1" u="sng" kern="100" dirty="0">
                <a:latin typeface="Times New Roman" panose="02020603050405020304" pitchFamily="18" charset="0"/>
                <a:ea typeface="Calibri" panose="020F0502020204030204" pitchFamily="34" charset="0"/>
              </a:rPr>
              <a:t>water and blood</a:t>
            </a:r>
            <a:endParaRPr lang="en-US" sz="2400" kern="100" dirty="0">
              <a:effectLst/>
              <a:latin typeface="Times New Roman" panose="02020603050405020304" pitchFamily="18" charset="0"/>
              <a:ea typeface="Calibri" panose="020F0502020204030204" pitchFamily="34" charset="0"/>
            </a:endParaRP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rPr>
              <a:t>T</a:t>
            </a:r>
            <a:r>
              <a:rPr lang="en-US" sz="2400" kern="100" dirty="0">
                <a:effectLst/>
                <a:latin typeface="Times New Roman" panose="02020603050405020304" pitchFamily="18" charset="0"/>
                <a:ea typeface="Calibri" panose="020F0502020204030204" pitchFamily="34" charset="0"/>
              </a:rPr>
              <a: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Point:  </a:t>
            </a:r>
            <a:r>
              <a:rPr lang="en-US" sz="2400" dirty="0">
                <a:latin typeface="Times New Roman" panose="02020603050405020304" pitchFamily="18" charset="0"/>
                <a:cs typeface="Times New Roman" panose="02020603050405020304" pitchFamily="18" charset="0"/>
              </a:rPr>
              <a:t>Israel became a nation in the wilderness when they received the Law. Just like the Kingdom of Christ is in the world awaiting entrance into heaven</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Inheritance of</a:t>
            </a:r>
          </a:p>
          <a:p>
            <a:pPr algn="ctr"/>
            <a:r>
              <a:rPr lang="en-US" sz="9600" b="1" dirty="0">
                <a:latin typeface="Times New Roman" panose="02020603050405020304" pitchFamily="18" charset="0"/>
                <a:cs typeface="Times New Roman" panose="02020603050405020304" pitchFamily="18" charset="0"/>
              </a:rPr>
              <a:t>Eternal Life</a:t>
            </a:r>
          </a:p>
          <a:p>
            <a:pPr algn="ctr"/>
            <a:r>
              <a:rPr lang="en-US" sz="9600" b="1" dirty="0">
                <a:latin typeface="Times New Roman" panose="02020603050405020304" pitchFamily="18" charset="0"/>
                <a:cs typeface="Times New Roman" panose="02020603050405020304" pitchFamily="18" charset="0"/>
              </a:rPr>
              <a:t>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459321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Eternal Life</a:t>
            </a:r>
          </a:p>
          <a:p>
            <a:pPr algn="ctr"/>
            <a:r>
              <a:rPr lang="en-US" sz="9600" b="1" dirty="0">
                <a:latin typeface="Times New Roman" panose="02020603050405020304" pitchFamily="18" charset="0"/>
                <a:cs typeface="Times New Roman" panose="02020603050405020304" pitchFamily="18" charset="0"/>
              </a:rPr>
              <a:t>Kingdom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1616980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Promise of </a:t>
            </a:r>
          </a:p>
          <a:p>
            <a:pPr algn="ctr"/>
            <a:r>
              <a:rPr lang="en-US" sz="9600" b="1" dirty="0">
                <a:latin typeface="Times New Roman" panose="02020603050405020304" pitchFamily="18" charset="0"/>
                <a:cs typeface="Times New Roman" panose="02020603050405020304" pitchFamily="18" charset="0"/>
              </a:rPr>
              <a:t>Eternal Life</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3931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Inheritance of </a:t>
            </a:r>
          </a:p>
          <a:p>
            <a:pPr algn="ctr"/>
            <a:r>
              <a:rPr lang="en-US" sz="9600" b="1" dirty="0">
                <a:latin typeface="Times New Roman" panose="02020603050405020304" pitchFamily="18" charset="0"/>
                <a:cs typeface="Times New Roman" panose="02020603050405020304" pitchFamily="18" charset="0"/>
              </a:rPr>
              <a:t>Eternal Life</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4452531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Promise of </a:t>
            </a:r>
          </a:p>
          <a:p>
            <a:pPr algn="ctr"/>
            <a:r>
              <a:rPr lang="en-US" sz="9600" b="1" dirty="0">
                <a:latin typeface="Times New Roman" panose="02020603050405020304" pitchFamily="18" charset="0"/>
                <a:cs typeface="Times New Roman" panose="02020603050405020304" pitchFamily="18" charset="0"/>
              </a:rPr>
              <a:t>Kingdom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30694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Inheritance of </a:t>
            </a:r>
          </a:p>
          <a:p>
            <a:pPr algn="ctr"/>
            <a:r>
              <a:rPr lang="en-US" sz="9600" b="1" dirty="0">
                <a:latin typeface="Times New Roman" panose="02020603050405020304" pitchFamily="18" charset="0"/>
                <a:cs typeface="Times New Roman" panose="02020603050405020304" pitchFamily="18" charset="0"/>
              </a:rPr>
              <a:t>Kingdom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133829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Mountains</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chapter 12 is written to encourage and strengthen the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 aside encumbrances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Run the race set before us.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Hebrews 12:5-13, the Hebrew writer </a:t>
            </a:r>
            <a:r>
              <a:rPr lang="en-US" sz="2400" b="1"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us of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blessings and privileges we have under the New Covenant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As compared to those under the Old </a:t>
            </a:r>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66790" y="879831"/>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a:t>
            </a:r>
            <a:r>
              <a:rPr lang="en-US" sz="2400" dirty="0">
                <a:solidFill>
                  <a:srgbClr val="3F4950"/>
                </a:solidFill>
                <a:effectLst/>
                <a:latin typeface="Times New Roman" panose="02020603050405020304" pitchFamily="18" charset="0"/>
                <a:cs typeface="Times New Roman" panose="02020603050405020304" pitchFamily="18" charset="0"/>
              </a:rPr>
              <a:t>he old covenant, as represented by Mt. Sinai with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a:t>
            </a:r>
            <a:r>
              <a:rPr lang="en-US" sz="2400" dirty="0">
                <a:solidFill>
                  <a:srgbClr val="3F4950"/>
                </a:solidFill>
                <a:effectLst/>
                <a:latin typeface="Times New Roman" panose="02020603050405020304" pitchFamily="18" charset="0"/>
                <a:cs typeface="Times New Roman" panose="02020603050405020304" pitchFamily="18" charset="0"/>
              </a:rPr>
              <a: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experiences of those who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a:t>
            </a:r>
            <a:r>
              <a:rPr lang="en-US" sz="2400" b="1" u="sng" dirty="0">
                <a:highlight>
                  <a:srgbClr val="00FF00"/>
                </a:highlight>
                <a:latin typeface="Times New Roman" panose="02020603050405020304" pitchFamily="18" charset="0"/>
                <a:cs typeface="Times New Roman" panose="02020603050405020304" pitchFamily="18" charset="0"/>
              </a:rPr>
              <a:t>receive</a:t>
            </a:r>
            <a:r>
              <a:rPr lang="en-US" sz="2400" b="1" u="sng" dirty="0">
                <a:highlight>
                  <a:srgbClr val="FFFF00"/>
                </a:highlight>
                <a:latin typeface="Times New Roman" panose="02020603050405020304" pitchFamily="18" charset="0"/>
                <a:cs typeface="Times New Roman" panose="02020603050405020304" pitchFamily="18" charset="0"/>
              </a:rPr>
              <a:t>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Kingdom is Comprised of </a:t>
            </a:r>
          </a:p>
          <a:p>
            <a:pPr algn="ctr"/>
            <a:r>
              <a:rPr lang="en-US" sz="6000" b="1" dirty="0">
                <a:latin typeface="Times New Roman" panose="02020603050405020304" pitchFamily="18" charset="0"/>
                <a:cs typeface="Times New Roman" panose="02020603050405020304" pitchFamily="18" charset="0"/>
              </a:rPr>
              <a:t>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a:t>
            </a:r>
            <a:r>
              <a:rPr lang="en-US" sz="2400" dirty="0">
                <a:latin typeface="Times New Roman" panose="02020603050405020304" pitchFamily="18" charset="0"/>
                <a:cs typeface="Times New Roman" panose="02020603050405020304" pitchFamily="18" charset="0"/>
              </a:rPr>
              <a:t>Former temple mount and site of ancient Jerusalem – now the heavenly location of the New Jerusalem; Where God laid the precious corner stone of the church; Jesus standing on the Heavenly Mount Zion. Ephesians 2:20; 1 Peter 2:6; Revelation 14:1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–Heavenly City located on Mount Zion whose architect and builder are God; City coming down from heaven adorned as a bride. Hebrews 11:10; Revelation 21:2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–Abode is in heaven but sent as messengers, guardians, and ministering spirits to the saints. Matthew 18:10; Luke 2:16; Hebrews 1:14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–Firstborn is Jesus Christ hence church of the firstborn is the church of Christ (the first born). Romans 8:29; Colossians 1:15 </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Saints are citizens of heaven. </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157851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baptism -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 Christ” who God has chosen to be His sons - Gal 3:26-29; Ephesians 1:4-5</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 Christ” who have been justified and made </a:t>
            </a:r>
            <a:r>
              <a:rPr lang="en-US" sz="2400" b="1" dirty="0">
                <a:latin typeface="Times New Roman" panose="02020603050405020304" pitchFamily="18" charset="0"/>
                <a:cs typeface="Times New Roman" panose="02020603050405020304" pitchFamily="18" charset="0"/>
              </a:rPr>
              <a:t>righteous</a:t>
            </a:r>
            <a:r>
              <a:rPr lang="en-US" sz="2400" dirty="0">
                <a:latin typeface="Times New Roman" panose="02020603050405020304" pitchFamily="18" charset="0"/>
                <a:cs typeface="Times New Roman" panose="02020603050405020304" pitchFamily="18" charset="0"/>
              </a:rPr>
              <a:t> by Christ’s blood - Romans 5:9; 1 John 3:7-10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Made </a:t>
            </a:r>
            <a:r>
              <a:rPr lang="en-US" sz="2400" b="1" dirty="0">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by things we experience and suffer in this life - Heb 2:10; James 1:2-4</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Children of God who have ascended into Heaven - Revelation 19:8</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Children of God who are seated on Christ’s throne in heaven - Revelation 3:21</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Jesus who descended from heaven – John 3:13</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Jesus who and has now ascended back into heaven – Mark 16:19</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Jesus who is seated on God’s throne in heaven - Revelation 3:21; 22:1</a:t>
            </a:r>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47645"/>
          </a:xfrm>
          <a:prstGeom prst="rect">
            <a:avLst/>
          </a:prstGeom>
          <a:noFill/>
        </p:spPr>
        <p:txBody>
          <a:bodyPr wrap="square" rtlCol="0">
            <a:spAutoFit/>
          </a:bodyPr>
          <a:lstStyle/>
          <a:p>
            <a:endParaRPr lang="en-US" sz="2400" dirty="0"/>
          </a:p>
          <a:p>
            <a:pPr algn="ctr"/>
            <a:r>
              <a:rPr lang="en-US" sz="3600" dirty="0">
                <a:latin typeface="Times New Roman" panose="02020603050405020304" pitchFamily="18" charset="0"/>
                <a:cs typeface="Times New Roman" panose="02020603050405020304" pitchFamily="18" charset="0"/>
              </a:rPr>
              <a:t>Important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At no point does the Hebrew writer mention the Kingdom of Christ as being in Heaven</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Why?</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Because the Kingdom of Christ is the Kingdom of Heaven which the Hebrew writer is describing in Hebrews 12:22-28</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566145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a:t>
            </a:r>
            <a:r>
              <a:rPr lang="en-US" sz="2400" b="1" u="sng" dirty="0">
                <a:highlight>
                  <a:srgbClr val="00FF00"/>
                </a:highlight>
                <a:latin typeface="Times New Roman" panose="02020603050405020304" pitchFamily="18" charset="0"/>
                <a:cs typeface="Times New Roman" panose="02020603050405020304" pitchFamily="18" charset="0"/>
              </a:rPr>
              <a:t>shook the earth </a:t>
            </a:r>
            <a:r>
              <a:rPr lang="en-US" sz="2400" dirty="0">
                <a:latin typeface="Times New Roman" panose="02020603050405020304" pitchFamily="18" charset="0"/>
                <a:cs typeface="Times New Roman" panose="02020603050405020304" pitchFamily="18" charset="0"/>
              </a:rPr>
              <a:t>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00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00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highlight>
                  <a:srgbClr val="00FF00"/>
                </a:highlight>
                <a:latin typeface="Times New Roman" panose="02020603050405020304" pitchFamily="18" charset="0"/>
                <a:cs typeface="Times New Roman" panose="02020603050405020304" pitchFamily="18" charset="0"/>
              </a:rPr>
              <a:t>God’s voice shook the earth </a:t>
            </a:r>
            <a:r>
              <a:rPr lang="en-US" sz="2400" dirty="0">
                <a:latin typeface="Times New Roman" panose="02020603050405020304" pitchFamily="18" charset="0"/>
                <a:cs typeface="Times New Roman" panose="02020603050405020304" pitchFamily="18" charset="0"/>
              </a:rPr>
              <a:t>– reference to the terror at Mount Sinai</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Prophecy of Haggai 2:6 </a:t>
            </a:r>
            <a:r>
              <a:rPr lang="en-US" sz="2400" dirty="0">
                <a:latin typeface="Times New Roman" panose="02020603050405020304" pitchFamily="18" charset="0"/>
                <a:cs typeface="Times New Roman" panose="02020603050405020304" pitchFamily="18" charset="0"/>
              </a:rPr>
              <a:t>– God will again shake the </a:t>
            </a:r>
            <a:r>
              <a:rPr lang="en-US" sz="2400" b="1" dirty="0">
                <a:highlight>
                  <a:srgbClr val="00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but this time He will shake </a:t>
            </a:r>
            <a:r>
              <a:rPr lang="en-US" sz="2400" b="1" dirty="0">
                <a:highlight>
                  <a:srgbClr val="00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also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Interpretation of the Prophecy </a:t>
            </a:r>
            <a:r>
              <a:rPr lang="en-US" sz="2400" dirty="0">
                <a:latin typeface="Times New Roman" panose="02020603050405020304" pitchFamily="18" charset="0"/>
                <a:cs typeface="Times New Roman" panose="02020603050405020304" pitchFamily="18" charset="0"/>
              </a:rPr>
              <a:t>– God will shake (destroy) that which can be </a:t>
            </a:r>
            <a:r>
              <a:rPr lang="en-US" sz="2400" b="1" dirty="0">
                <a:highlight>
                  <a:srgbClr val="00FF00"/>
                </a:highlight>
                <a:latin typeface="Times New Roman" panose="02020603050405020304" pitchFamily="18" charset="0"/>
                <a:cs typeface="Times New Roman" panose="02020603050405020304" pitchFamily="18" charset="0"/>
              </a:rPr>
              <a:t>shaken</a:t>
            </a:r>
            <a:r>
              <a:rPr lang="en-US" sz="2400" dirty="0">
                <a:latin typeface="Times New Roman" panose="02020603050405020304" pitchFamily="18" charset="0"/>
                <a:cs typeface="Times New Roman" panose="02020603050405020304" pitchFamily="18" charset="0"/>
              </a:rPr>
              <a:t> (destroyed), i.e., </a:t>
            </a:r>
            <a:r>
              <a:rPr lang="en-US" sz="2400" b="1" dirty="0">
                <a:highlight>
                  <a:srgbClr val="00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the things that </a:t>
            </a:r>
            <a:r>
              <a:rPr lang="en-US" sz="2400" b="1" dirty="0">
                <a:highlight>
                  <a:srgbClr val="00FF00"/>
                </a:highlight>
                <a:latin typeface="Times New Roman" panose="02020603050405020304" pitchFamily="18" charset="0"/>
                <a:cs typeface="Times New Roman" panose="02020603050405020304" pitchFamily="18" charset="0"/>
              </a:rPr>
              <a:t>cannot be shaken </a:t>
            </a:r>
            <a:r>
              <a:rPr lang="en-US" sz="2400" dirty="0">
                <a:latin typeface="Times New Roman" panose="02020603050405020304" pitchFamily="18" charset="0"/>
                <a:cs typeface="Times New Roman" panose="02020603050405020304" pitchFamily="18" charset="0"/>
              </a:rPr>
              <a:t>(destroyed), i.e., </a:t>
            </a:r>
            <a:r>
              <a:rPr lang="en-US" sz="2400" b="1" dirty="0">
                <a:highlight>
                  <a:srgbClr val="00FF00"/>
                </a:highlight>
                <a:latin typeface="Times New Roman" panose="02020603050405020304" pitchFamily="18" charset="0"/>
                <a:cs typeface="Times New Roman" panose="02020603050405020304" pitchFamily="18" charset="0"/>
              </a:rPr>
              <a:t>eternal things </a:t>
            </a:r>
            <a:r>
              <a:rPr lang="en-US" sz="2400" dirty="0">
                <a:latin typeface="Times New Roman" panose="02020603050405020304" pitchFamily="18" charset="0"/>
                <a:cs typeface="Times New Roman" panose="02020603050405020304" pitchFamily="18" charset="0"/>
              </a:rPr>
              <a:t>(Christ’s Kingdom of Heaven)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8" y="808114"/>
            <a:ext cx="12138211"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(saints in the church) </a:t>
            </a:r>
            <a:r>
              <a:rPr lang="en-US" sz="2000" b="1" u="sng" dirty="0">
                <a:latin typeface="Times New Roman" panose="02020603050405020304" pitchFamily="18" charset="0"/>
                <a:cs typeface="Times New Roman" panose="02020603050405020304" pitchFamily="18" charset="0"/>
              </a:rPr>
              <a:t>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highlight>
                  <a:srgbClr val="FFFF00"/>
                </a:highlight>
                <a:latin typeface="Times New Roman" panose="02020603050405020304" pitchFamily="18" charset="0"/>
                <a:cs typeface="Times New Roman" panose="02020603050405020304" pitchFamily="18" charset="0"/>
              </a:rPr>
              <a:t>to His God and Father</a:t>
            </a:r>
            <a:r>
              <a:rPr lang="en-US" sz="2000" b="1" u="sng" dirty="0">
                <a:latin typeface="Times New Roman" panose="02020603050405020304" pitchFamily="18" charset="0"/>
                <a:cs typeface="Times New Roman" panose="02020603050405020304" pitchFamily="18" charset="0"/>
              </a:rPr>
              <a:t>….</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
        <p:nvSpPr>
          <p:cNvPr id="4" name="Right Brace 3">
            <a:extLst>
              <a:ext uri="{FF2B5EF4-FFF2-40B4-BE49-F238E27FC236}">
                <a16:creationId xmlns:a16="http://schemas.microsoft.com/office/drawing/2014/main" id="{C2490A3B-2B52-8E83-0E45-4C1AC751792E}"/>
              </a:ext>
            </a:extLst>
          </p:cNvPr>
          <p:cNvSpPr/>
          <p:nvPr/>
        </p:nvSpPr>
        <p:spPr>
          <a:xfrm>
            <a:off x="10426478" y="5103906"/>
            <a:ext cx="299719" cy="15359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00CEA1E-5000-66B0-EFE1-DAE8D7009BAF}"/>
              </a:ext>
            </a:extLst>
          </p:cNvPr>
          <p:cNvCxnSpPr>
            <a:cxnSpLocks/>
          </p:cNvCxnSpPr>
          <p:nvPr/>
        </p:nvCxnSpPr>
        <p:spPr>
          <a:xfrm>
            <a:off x="11026588" y="5862919"/>
            <a:ext cx="770965" cy="17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74273E-99FD-F7CE-CFA6-08F8A742065A}"/>
              </a:ext>
            </a:extLst>
          </p:cNvPr>
          <p:cNvCxnSpPr>
            <a:cxnSpLocks/>
          </p:cNvCxnSpPr>
          <p:nvPr/>
        </p:nvCxnSpPr>
        <p:spPr>
          <a:xfrm>
            <a:off x="11797553" y="1972235"/>
            <a:ext cx="0" cy="3908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517A13-7301-D9E4-388F-15367F5C7221}"/>
              </a:ext>
            </a:extLst>
          </p:cNvPr>
          <p:cNvCxnSpPr>
            <a:cxnSpLocks/>
          </p:cNvCxnSpPr>
          <p:nvPr/>
        </p:nvCxnSpPr>
        <p:spPr>
          <a:xfrm flipH="1">
            <a:off x="9466729" y="2008095"/>
            <a:ext cx="23308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5C06D4-9EE3-8DD6-E561-44339A0A3501}"/>
              </a:ext>
            </a:extLst>
          </p:cNvPr>
          <p:cNvCxnSpPr>
            <a:cxnSpLocks/>
          </p:cNvCxnSpPr>
          <p:nvPr/>
        </p:nvCxnSpPr>
        <p:spPr>
          <a:xfrm flipV="1">
            <a:off x="7757459" y="3508187"/>
            <a:ext cx="395044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365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the saved (saints)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the saved (saints)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Kingdom belongs to the Saints (</a:t>
            </a:r>
            <a:r>
              <a:rPr lang="en-US" sz="2400" kern="100" dirty="0">
                <a:effectLst/>
                <a:latin typeface="Times New Roman" panose="02020603050405020304" pitchFamily="18" charset="0"/>
                <a:ea typeface="Calibri" panose="020F0502020204030204" pitchFamily="34" charset="0"/>
              </a:rPr>
              <a:t>when God gives us the Kingdom) –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As High Priest - Christ is head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As King - Christ is head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a:t>
            </a:r>
            <a:r>
              <a:rPr lang="en-US" sz="2400" b="1" kern="100" dirty="0">
                <a:highlight>
                  <a:srgbClr val="FFFF00"/>
                </a:highlight>
                <a:latin typeface="Times New Roman" panose="02020603050405020304" pitchFamily="18" charset="0"/>
                <a:ea typeface="Calibri" panose="020F0502020204030204" pitchFamily="34" charset="0"/>
              </a:rPr>
              <a:t>E</a:t>
            </a:r>
            <a:r>
              <a:rPr lang="en-US" sz="2400" b="1" kern="100" dirty="0">
                <a:effectLst/>
                <a:highlight>
                  <a:srgbClr val="FFFF00"/>
                </a:highlight>
                <a:latin typeface="Times New Roman" panose="02020603050405020304" pitchFamily="18" charset="0"/>
                <a:ea typeface="Calibri" panose="020F0502020204030204" pitchFamily="34" charset="0"/>
              </a:rPr>
              <a:t>ternal King and High Priest </a:t>
            </a:r>
            <a:r>
              <a:rPr lang="en-US" sz="2400" b="1" kern="100" dirty="0">
                <a:effectLst/>
                <a:latin typeface="Times New Roman" panose="02020603050405020304" pitchFamily="18" charset="0"/>
                <a:ea typeface="Calibri" panose="020F0502020204030204" pitchFamily="34" charset="0"/>
              </a:rPr>
              <a:t>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a:t>
            </a:r>
            <a:r>
              <a:rPr lang="en-US" sz="2400" b="1" kern="100" dirty="0">
                <a:effectLst/>
                <a:highlight>
                  <a:srgbClr val="FFFF00"/>
                </a:highlight>
                <a:latin typeface="Times New Roman" panose="02020603050405020304" pitchFamily="18" charset="0"/>
                <a:ea typeface="Calibri" panose="020F0502020204030204" pitchFamily="34" charset="0"/>
              </a:rPr>
              <a:t>Eternal Royal </a:t>
            </a:r>
            <a:r>
              <a:rPr lang="en-US" sz="2400" b="1" kern="100" dirty="0">
                <a:highlight>
                  <a:srgbClr val="FFFF00"/>
                </a:highlight>
                <a:latin typeface="Times New Roman" panose="02020603050405020304" pitchFamily="18" charset="0"/>
                <a:ea typeface="Calibri" panose="020F0502020204030204" pitchFamily="34" charset="0"/>
              </a:rPr>
              <a:t>P</a:t>
            </a:r>
            <a:r>
              <a:rPr lang="en-US" sz="2400" b="1" kern="100" dirty="0">
                <a:effectLst/>
                <a:highlight>
                  <a:srgbClr val="FFFF00"/>
                </a:highlight>
                <a:latin typeface="Times New Roman" panose="02020603050405020304" pitchFamily="18" charset="0"/>
                <a:ea typeface="Calibri" panose="020F0502020204030204" pitchFamily="34" charset="0"/>
              </a:rPr>
              <a:t>riests </a:t>
            </a:r>
            <a:r>
              <a:rPr lang="en-US" sz="2400" b="1" kern="100" dirty="0">
                <a:effectLst/>
                <a:latin typeface="Times New Roman" panose="02020603050405020304" pitchFamily="18" charset="0"/>
                <a:ea typeface="Calibri" panose="020F0502020204030204" pitchFamily="34" charset="0"/>
              </a:rPr>
              <a:t>(reign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 of Priest and King:</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767996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0971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 the first three chapters of scripture: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made perfect and sinless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lived with 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 fell into Sin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Satan becomes the god and ruler of this World – World of Darkness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begins to unfold His plan of salvation at Genesis 3:15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Grand view of Genesis 3:15:</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wages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(Christ)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32795916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5887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But before all these things happen and are revealed,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sin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revelation of God’s promises formed in the eternal past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revelation of Jesus Christ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revelation of salvation and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revelation of the church of Christ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revelation of the kingdom of Christ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Over the course of millennia, God’s ordination of the marriage covenant becomes more specific and clear:</a:t>
            </a:r>
          </a:p>
          <a:p>
            <a:endParaRPr lang="en-US" sz="24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3200" b="1"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882823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10141479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299079"/>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creation of man – not everything was good 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suitable helper for the man by taking a rib out of the man’s side and fashioning her into a woman upon 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called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16240024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God ordained the marriage relationship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become one flesh</a:t>
            </a:r>
          </a:p>
          <a:p>
            <a:pPr marL="1028700" lvl="1" indent="-342900">
              <a:buFont typeface="Arial" panose="020B0604020202020204" pitchFamily="34" charset="0"/>
              <a:buChar char="•"/>
            </a:pP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Union</a:t>
            </a:r>
            <a:r>
              <a:rPr lang="en-US" sz="2400" dirty="0">
                <a:latin typeface="Times New Roman" panose="02020603050405020304" pitchFamily="18" charset="0"/>
                <a:ea typeface="Calibri" panose="020F0502020204030204" pitchFamily="34" charset="0"/>
                <a:cs typeface="Times New Roman" panose="02020603050405020304" pitchFamily="18" charset="0"/>
              </a:rPr>
              <a:t>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39211546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Himself joins the man and woman</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526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17852054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pPr marL="0" marR="0" algn="ctr">
              <a:spcBef>
                <a:spcPts val="0"/>
              </a:spcBef>
              <a:spcAft>
                <a:spcPts val="0"/>
              </a:spcAft>
            </a:pPr>
            <a:r>
              <a:rPr lang="en-US" sz="2800" b="1" dirty="0">
                <a:latin typeface="Times New Roman" panose="02020603050405020304" pitchFamily="18" charset="0"/>
                <a:cs typeface="Times New Roman" panose="02020603050405020304" pitchFamily="18" charset="0"/>
              </a:rPr>
              <a:t>Marriage Covenant</a:t>
            </a:r>
            <a:r>
              <a:rPr lang="en-US" sz="28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covenant is a contract that sets out the terms of a relationship. </a:t>
            </a:r>
          </a:p>
          <a:p>
            <a:pPr marL="285750" marR="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Old Law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sets forth the relationship between God and His people in the Kingdom of Christ (church)</a:t>
            </a:r>
          </a:p>
          <a:p>
            <a:pPr marL="285750" marR="0" indent="-285750">
              <a:spcBef>
                <a:spcPts val="0"/>
              </a:spcBef>
              <a:spcAft>
                <a:spcPts val="0"/>
              </a:spcAft>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Marriage Covenant - 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ets forth the relationship between </a:t>
            </a:r>
            <a:r>
              <a:rPr lang="en-US" sz="2800" dirty="0">
                <a:latin typeface="Times New Roman" panose="02020603050405020304" pitchFamily="18" charset="0"/>
                <a:ea typeface="Calibri" panose="020F0502020204030204" pitchFamily="34" charset="0"/>
                <a:cs typeface="Times New Roman" panose="02020603050405020304" pitchFamily="18" charset="0"/>
              </a:rPr>
              <a:t>man and woman joined through marriage</a:t>
            </a:r>
          </a:p>
          <a:p>
            <a:pPr marL="285750" marR="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Adulteress</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8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42490317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770537"/>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 the Sinful man who divorces his wife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man)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Conclusion: </a:t>
            </a: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God’s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as set forth in Genesis 2:24-25; Matthew 19:6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the Old and New Covenants</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36813627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262979"/>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highlight>
                  <a:srgbClr val="FFFF00"/>
                </a:highlight>
                <a:latin typeface="Times New Roman" panose="02020603050405020304" pitchFamily="18" charset="0"/>
                <a:cs typeface="Times New Roman" panose="02020603050405020304" pitchFamily="18" charset="0"/>
              </a:rPr>
              <a:t>his ribs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5217350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247590"/>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 contrary to the biological law that all births come through the woman.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Rather than </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coming forth from the woman</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 the creation account it is the </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woman who comes forth from man</a:t>
            </a:r>
          </a:p>
          <a:p>
            <a:pPr marL="342900" marR="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womb but from </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side of man</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a:t>
            </a:r>
            <a:r>
              <a:rPr lang="en-US" sz="20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pierced side of Christ </a:t>
            </a:r>
          </a:p>
          <a:p>
            <a:pPr marL="342900" marR="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 side of Christ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through which </a:t>
            </a:r>
            <a:r>
              <a:rPr lang="en-US" sz="20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blood and water came forth</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a:t>
            </a:r>
            <a:r>
              <a:rPr lang="en-US" sz="20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blood and water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that cleanses the saved children of God</a:t>
            </a:r>
          </a:p>
          <a:p>
            <a:pPr marL="342900" marR="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 saved children of God </a:t>
            </a:r>
            <a:r>
              <a:rPr lang="en-US" sz="2000" b="1" u="sng"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is the </a:t>
            </a:r>
            <a:r>
              <a:rPr lang="en-US" sz="20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church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joined to Christ.  </a:t>
            </a:r>
          </a:p>
          <a:p>
            <a:pPr marL="342900" marR="0" indent="-342900">
              <a:spcBef>
                <a:spcPts val="0"/>
              </a:spcBef>
              <a:spcAft>
                <a:spcPts val="0"/>
              </a:spcAft>
              <a:buFont typeface="Arial" panose="020B0604020202020204" pitchFamily="34" charset="0"/>
              <a:buChar char="•"/>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a:t>
            </a:r>
            <a:r>
              <a:rPr lang="en-US" sz="20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blood and water flowing from Christ’s side that brings forth the church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sanctifies and makes her holy.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18402043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3708708"/>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816955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63417"/>
          </a:xfrm>
          <a:prstGeom prst="rect">
            <a:avLst/>
          </a:prstGeom>
          <a:noFill/>
        </p:spPr>
        <p:txBody>
          <a:bodyPr wrap="square" rtlCol="0">
            <a:spAutoFit/>
          </a:bodyPr>
          <a:lstStyle/>
          <a:p>
            <a:pPr marR="0" lvl="0">
              <a:spcBef>
                <a:spcPts val="0"/>
              </a:spcBef>
              <a:spcAft>
                <a:spcPts val="0"/>
              </a:spcAft>
            </a:pP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Man must leave the Father?</a:t>
            </a:r>
          </a:p>
          <a:p>
            <a:pPr marR="0" lvl="0">
              <a:spcBef>
                <a:spcPts val="0"/>
              </a:spcBef>
              <a:spcAft>
                <a:spcPts val="0"/>
              </a:spcAft>
            </a:pPr>
            <a:endPar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0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323722658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Relationship of Christ to the Church written 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25375272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048083"/>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Church is subject to Christ.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a:t>
            </a:r>
            <a:r>
              <a:rPr lang="en-US" sz="2400" b="1" u="sng"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as their own bodies just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as Christ also loves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body of Christ is the church – thus Christ loves His own body – Ephesians 1:22-23</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29386059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cap="small" dirty="0">
                <a:effectLst/>
                <a:latin typeface="Times New Roman" panose="02020603050405020304" pitchFamily="18" charset="0"/>
                <a:cs typeface="Times New Roman" panose="02020603050405020304" pitchFamily="18" charset="0"/>
              </a:rPr>
              <a:t> (Genesis 2:24)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a:t>
            </a:r>
            <a:r>
              <a:rPr lang="en-US" sz="2400" b="1" u="sng" dirty="0">
                <a:latin typeface="Times New Roman" panose="02020603050405020304" pitchFamily="18" charset="0"/>
                <a:cs typeface="Times New Roman" panose="02020603050405020304" pitchFamily="18" charset="0"/>
              </a:rPr>
              <a:t>mystery is great</a:t>
            </a:r>
            <a:r>
              <a:rPr lang="en-US" sz="2400" dirty="0">
                <a:latin typeface="Times New Roman" panose="02020603050405020304" pitchFamily="18" charset="0"/>
                <a:cs typeface="Times New Roman" panose="02020603050405020304" pitchFamily="18" charset="0"/>
              </a:rPr>
              <a:t>; but I am speaking with reference to </a:t>
            </a:r>
            <a:r>
              <a:rPr lang="en-US" sz="2400" b="1" u="sng" dirty="0">
                <a:latin typeface="Times New Roman" panose="02020603050405020304" pitchFamily="18" charset="0"/>
                <a:cs typeface="Times New Roman" panose="02020603050405020304" pitchFamily="18" charset="0"/>
              </a:rPr>
              <a:t>Christ and the church</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234336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26868295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18267640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26334887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Bride of Christ</a:t>
            </a:r>
          </a:p>
        </p:txBody>
      </p:sp>
    </p:spTree>
    <p:extLst>
      <p:ext uri="{BB962C8B-B14F-4D97-AF65-F5344CB8AC3E}">
        <p14:creationId xmlns:p14="http://schemas.microsoft.com/office/powerpoint/2010/main" val="363356736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a heavenly kingdom where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His image.</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0312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abide, </a:t>
            </a:r>
            <a:r>
              <a:rPr lang="en-US" sz="3600" i="1" dirty="0">
                <a:effectLst/>
                <a:highlight>
                  <a:srgbClr val="FFFF00"/>
                </a:highlight>
                <a:latin typeface="Times New Roman" panose="02020603050405020304" pitchFamily="18" charset="0"/>
                <a:ea typeface="Times New Roman" panose="02020603050405020304" pitchFamily="18" charset="0"/>
              </a:rPr>
              <a:t>dwell live</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109639"/>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The Tabernacle of God is the </a:t>
            </a:r>
            <a:r>
              <a:rPr lang="en-US" sz="2400"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effectLst/>
                <a:latin typeface="Times New Roman" panose="02020603050405020304" pitchFamily="18" charset="0"/>
                <a:ea typeface="Calibri" panose="020F0502020204030204" pitchFamily="34" charset="0"/>
              </a:rPr>
              <a:t>A</a:t>
            </a:r>
            <a:r>
              <a:rPr lang="en-US" sz="2400" kern="100" dirty="0">
                <a:effectLst/>
                <a:latin typeface="Times New Roman" panose="02020603050405020304" pitchFamily="18" charset="0"/>
                <a:ea typeface="Times New Roman" panose="02020603050405020304" pitchFamily="18" charset="0"/>
              </a:rPr>
              <a:t>round 1,000 B.C., Solomon built a house for the Lord called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constructed out of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edifice constructed out of stone. </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dirty="0">
                <a:effectLst/>
                <a:latin typeface="Times New Roman" panose="02020603050405020304" pitchFamily="18" charset="0"/>
                <a:cs typeface="Times New Roman" panose="02020603050405020304" pitchFamily="18" charset="0"/>
              </a:rPr>
              <a:t>Versus Tabernacle meaning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0062539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Tree>
    <p:extLst>
      <p:ext uri="{BB962C8B-B14F-4D97-AF65-F5344CB8AC3E}">
        <p14:creationId xmlns:p14="http://schemas.microsoft.com/office/powerpoint/2010/main" val="41411015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333612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37097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God gave Adam </a:t>
            </a:r>
            <a:r>
              <a:rPr lang="en-US" sz="2400" dirty="0">
                <a:latin typeface="Times New Roman" panose="02020603050405020304" pitchFamily="18" charset="0"/>
                <a:cs typeface="Times New Roman" panose="02020603050405020304" pitchFamily="18" charset="0"/>
              </a:rPr>
              <a:t>– son of God - possession and dominion over the </a:t>
            </a:r>
            <a:r>
              <a:rPr lang="en-US" sz="2400" b="1" dirty="0">
                <a:latin typeface="Times New Roman" panose="02020603050405020304" pitchFamily="18" charset="0"/>
                <a:cs typeface="Times New Roman" panose="02020603050405020304" pitchFamily="18" charset="0"/>
              </a:rPr>
              <a:t>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God likewise gives - the other sons of God</a:t>
            </a:r>
            <a:r>
              <a:rPr lang="en-US" sz="2400" dirty="0">
                <a:latin typeface="Times New Roman" panose="02020603050405020304" pitchFamily="18" charset="0"/>
                <a:cs typeface="Times New Roman" panose="02020603050405020304" pitchFamily="18" charset="0"/>
              </a:rPr>
              <a:t> – possession and dominion over the </a:t>
            </a:r>
            <a:r>
              <a:rPr lang="en-US" sz="2400" b="1" dirty="0">
                <a:latin typeface="Times New Roman" panose="02020603050405020304" pitchFamily="18" charset="0"/>
                <a:cs typeface="Times New Roman" panose="02020603050405020304" pitchFamily="18" charset="0"/>
              </a:rPr>
              <a:t>spiritual kingdom of Christ</a:t>
            </a:r>
            <a:r>
              <a:rPr lang="en-US" sz="2400" dirty="0">
                <a:latin typeface="Times New Roman" panose="02020603050405020304" pitchFamily="18" charset="0"/>
                <a:cs typeface="Times New Roman" panose="02020603050405020304" pitchFamily="18" charset="0"/>
              </a:rPr>
              <a: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promised blessings 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inherited blessings from God.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Promise versus the Inheritance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a:t>
            </a:r>
            <a:r>
              <a:rPr lang="en-US" sz="2400" b="1" dirty="0">
                <a:latin typeface="Times New Roman" panose="02020603050405020304" pitchFamily="18" charset="0"/>
                <a:cs typeface="Times New Roman" panose="02020603050405020304" pitchFamily="18" charset="0"/>
              </a:rPr>
              <a:t>promised blessings </a:t>
            </a:r>
            <a:r>
              <a:rPr lang="en-US" sz="2400" dirty="0">
                <a:latin typeface="Times New Roman" panose="02020603050405020304" pitchFamily="18" charset="0"/>
                <a:cs typeface="Times New Roman" panose="02020603050405020304" pitchFamily="18" charset="0"/>
              </a:rPr>
              <a:t>by </a:t>
            </a:r>
            <a:r>
              <a:rPr lang="en-US" sz="2400" b="1" dirty="0">
                <a:latin typeface="Times New Roman" panose="02020603050405020304" pitchFamily="18" charset="0"/>
                <a:cs typeface="Times New Roman" panose="02020603050405020304" pitchFamily="18" charset="0"/>
              </a:rPr>
              <a:t>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God’s Covenants with His Children – Law of Moses and New Covenant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Last Wills and Testaments by which</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children inherit our Father’s Promises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9:16-17 </a:t>
            </a:r>
            <a:r>
              <a:rPr lang="en-US" sz="2400" dirty="0">
                <a:latin typeface="Times New Roman" panose="02020603050405020304" pitchFamily="18" charset="0"/>
                <a:cs typeface="Times New Roman" panose="02020603050405020304" pitchFamily="18" charset="0"/>
              </a:rPr>
              <a:t>For where a </a:t>
            </a:r>
            <a:r>
              <a:rPr lang="en-US" sz="2400" b="1" u="sng" dirty="0">
                <a:latin typeface="Times New Roman" panose="02020603050405020304" pitchFamily="18" charset="0"/>
                <a:cs typeface="Times New Roman" panose="02020603050405020304" pitchFamily="18" charset="0"/>
              </a:rPr>
              <a:t>covenant</a:t>
            </a:r>
            <a:r>
              <a:rPr lang="en-US" sz="2400" dirty="0">
                <a:latin typeface="Times New Roman" panose="02020603050405020304" pitchFamily="18" charset="0"/>
                <a:cs typeface="Times New Roman" panose="02020603050405020304" pitchFamily="18" charset="0"/>
              </a:rPr>
              <a:t> is, there </a:t>
            </a:r>
            <a:r>
              <a:rPr lang="en-US" sz="2400" b="1" u="sng" dirty="0">
                <a:latin typeface="Times New Roman" panose="02020603050405020304" pitchFamily="18" charset="0"/>
                <a:cs typeface="Times New Roman" panose="02020603050405020304" pitchFamily="18" charset="0"/>
              </a:rPr>
              <a:t>must of necessity be the death </a:t>
            </a:r>
            <a:r>
              <a:rPr lang="en-US" sz="2400" dirty="0">
                <a:latin typeface="Times New Roman" panose="02020603050405020304" pitchFamily="18" charset="0"/>
                <a:cs typeface="Times New Roman" panose="02020603050405020304" pitchFamily="18" charset="0"/>
              </a:rPr>
              <a:t>of the one who made it.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For a </a:t>
            </a:r>
            <a:r>
              <a:rPr lang="en-US" sz="2400" b="1" u="sng" dirty="0">
                <a:latin typeface="Times New Roman" panose="02020603050405020304" pitchFamily="18" charset="0"/>
                <a:cs typeface="Times New Roman" panose="02020603050405020304" pitchFamily="18" charset="0"/>
              </a:rPr>
              <a:t>covenant is valid </a:t>
            </a:r>
            <a:r>
              <a:rPr lang="en-US" sz="2400" b="1" i="1" u="sng" dirty="0">
                <a:latin typeface="Times New Roman" panose="02020603050405020304" pitchFamily="18" charset="0"/>
                <a:cs typeface="Times New Roman" panose="02020603050405020304" pitchFamily="18" charset="0"/>
              </a:rPr>
              <a:t>only</a:t>
            </a:r>
            <a:r>
              <a:rPr lang="en-US" sz="2400" b="1" u="sng" dirty="0">
                <a:latin typeface="Times New Roman" panose="02020603050405020304" pitchFamily="18" charset="0"/>
                <a:cs typeface="Times New Roman" panose="02020603050405020304" pitchFamily="18" charset="0"/>
              </a:rPr>
              <a:t> when men are dead</a:t>
            </a:r>
            <a:r>
              <a:rPr lang="en-US" sz="2400" dirty="0">
                <a:latin typeface="Times New Roman" panose="02020603050405020304" pitchFamily="18" charset="0"/>
                <a:cs typeface="Times New Roman" panose="02020603050405020304" pitchFamily="18" charset="0"/>
              </a:rPr>
              <a:t>, for it is </a:t>
            </a:r>
            <a:r>
              <a:rPr lang="en-US" sz="2400" b="1" u="sng" dirty="0">
                <a:latin typeface="Times New Roman" panose="02020603050405020304" pitchFamily="18" charset="0"/>
                <a:cs typeface="Times New Roman" panose="02020603050405020304" pitchFamily="18" charset="0"/>
              </a:rPr>
              <a:t>never in force while the one who made it lives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Law of Moses: </a:t>
            </a:r>
            <a:r>
              <a:rPr lang="en-US" sz="2400" dirty="0">
                <a:latin typeface="Times New Roman" panose="02020603050405020304" pitchFamily="18" charset="0"/>
                <a:cs typeface="Times New Roman" panose="02020603050405020304" pitchFamily="18" charset="0"/>
              </a:rPr>
              <a:t>Animal </a:t>
            </a:r>
            <a:r>
              <a:rPr lang="en-US" sz="2400" b="1" dirty="0">
                <a:latin typeface="Times New Roman" panose="02020603050405020304" pitchFamily="18" charset="0"/>
                <a:cs typeface="Times New Roman" panose="02020603050405020304" pitchFamily="18" charset="0"/>
              </a:rPr>
              <a:t>deaths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shed blood</a:t>
            </a:r>
            <a:r>
              <a:rPr lang="en-US" sz="2400" dirty="0">
                <a:latin typeface="Times New Roman" panose="02020603050405020304" pitchFamily="18" charset="0"/>
                <a:cs typeface="Times New Roman" panose="02020603050405020304" pitchFamily="18" charset="0"/>
              </a:rPr>
              <a:t>, sprinkling of </a:t>
            </a:r>
            <a:r>
              <a:rPr lang="en-US" sz="2400" b="1" dirty="0">
                <a:latin typeface="Times New Roman" panose="02020603050405020304" pitchFamily="18" charset="0"/>
                <a:cs typeface="Times New Roman" panose="02020603050405020304" pitchFamily="18" charset="0"/>
              </a:rPr>
              <a:t>water and blood </a:t>
            </a:r>
            <a:r>
              <a:rPr lang="en-US" sz="2400" dirty="0">
                <a:latin typeface="Times New Roman" panose="02020603050405020304" pitchFamily="18" charset="0"/>
                <a:cs typeface="Times New Roman" panose="02020603050405020304" pitchFamily="18" charset="0"/>
              </a:rPr>
              <a:t>on the children of God – Hebrews 9:18-20</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New Covenant – Law of Christ:</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Died – </a:t>
            </a:r>
            <a:r>
              <a:rPr lang="en-US" sz="2400" dirty="0">
                <a:latin typeface="Times New Roman" panose="02020603050405020304" pitchFamily="18" charset="0"/>
                <a:cs typeface="Times New Roman" panose="02020603050405020304" pitchFamily="18" charset="0"/>
              </a:rPr>
              <a:t>1 Corinthians 15:3</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shed blood</a:t>
            </a:r>
            <a:r>
              <a:rPr lang="en-US" sz="2400" dirty="0">
                <a:latin typeface="Times New Roman" panose="02020603050405020304" pitchFamily="18" charset="0"/>
                <a:cs typeface="Times New Roman" panose="02020603050405020304" pitchFamily="18" charset="0"/>
              </a:rPr>
              <a:t> – 1 Peter 1:18-19</a:t>
            </a:r>
            <a:endParaRPr lang="en-US" sz="2400"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People received the blood through the baptismal water – </a:t>
            </a:r>
            <a:r>
              <a:rPr lang="en-US" sz="2400" dirty="0">
                <a:latin typeface="Times New Roman" panose="02020603050405020304" pitchFamily="18" charset="0"/>
                <a:cs typeface="Times New Roman" panose="02020603050405020304" pitchFamily="18" charset="0"/>
              </a:rPr>
              <a:t>Acts 2:38; Matthew 26:28; Acts 22:16, Revelation 1:5; Mark 16:15-16, Romans 5:9</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8322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a:t>
            </a:r>
            <a:r>
              <a:rPr lang="en-US" sz="2800" b="1" u="sng" kern="100" dirty="0">
                <a:effectLst/>
                <a:highlight>
                  <a:srgbClr val="FFFF00"/>
                </a:highlight>
                <a:latin typeface="Times New Roman" panose="02020603050405020304" pitchFamily="18" charset="0"/>
                <a:ea typeface="Calibri" panose="020F0502020204030204" pitchFamily="34" charset="0"/>
              </a:rPr>
              <a:t>new covenant</a:t>
            </a:r>
            <a:r>
              <a:rPr lang="en-US" sz="2800" kern="100" dirty="0">
                <a:effectLst/>
                <a:latin typeface="Times New Roman" panose="02020603050405020304" pitchFamily="18" charset="0"/>
                <a:ea typeface="Calibri" panose="020F0502020204030204" pitchFamily="34" charset="0"/>
              </a:rPr>
              <a:t>, so that, … those </a:t>
            </a:r>
            <a:r>
              <a:rPr lang="en-US" sz="2800" b="1" u="sng" kern="100" dirty="0">
                <a:effectLst/>
                <a:highlight>
                  <a:srgbClr val="FFFF00"/>
                </a:highligh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(called to and chosen for salvation - 2 Thessalonians 2:13-14) may receive </a:t>
            </a:r>
            <a:r>
              <a:rPr lang="en-US" sz="2800" b="1" u="sng" kern="100" dirty="0">
                <a:effectLst/>
                <a:highlight>
                  <a:srgbClr val="FFFF00"/>
                </a:highlight>
                <a:latin typeface="Times New Roman" panose="02020603050405020304" pitchFamily="18" charset="0"/>
                <a:ea typeface="Calibri" panose="020F0502020204030204" pitchFamily="34" charset="0"/>
              </a:rPr>
              <a:t>the </a:t>
            </a:r>
            <a:r>
              <a:rPr lang="en-US" sz="2800" b="1" u="sng" kern="100" dirty="0">
                <a:effectLst/>
                <a:highlight>
                  <a:srgbClr val="00FF00"/>
                </a:highlight>
                <a:latin typeface="Times New Roman" panose="02020603050405020304" pitchFamily="18" charset="0"/>
                <a:ea typeface="Calibri" panose="020F0502020204030204" pitchFamily="34" charset="0"/>
              </a:rPr>
              <a:t>promise</a:t>
            </a:r>
            <a:r>
              <a:rPr lang="en-US" sz="2800" b="1" u="sng" kern="100" dirty="0">
                <a:effectLst/>
                <a:highlight>
                  <a:srgbClr val="FFFF00"/>
                </a:highlight>
                <a:latin typeface="Times New Roman" panose="02020603050405020304" pitchFamily="18" charset="0"/>
                <a:ea typeface="Calibri" panose="020F0502020204030204" pitchFamily="34" charset="0"/>
              </a:rPr>
              <a:t> of the eternal </a:t>
            </a:r>
            <a:r>
              <a:rPr lang="en-US" sz="2800" b="1" u="sng" kern="100" dirty="0">
                <a:effectLst/>
                <a:highlight>
                  <a:srgbClr val="00FF00"/>
                </a:highlight>
                <a:latin typeface="Times New Roman" panose="02020603050405020304" pitchFamily="18" charset="0"/>
                <a:ea typeface="Calibri" panose="020F0502020204030204" pitchFamily="34" charset="0"/>
              </a:rPr>
              <a:t>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00FF00"/>
                </a:highlight>
                <a:latin typeface="Times New Roman" panose="02020603050405020304" pitchFamily="18" charset="0"/>
                <a:ea typeface="Times New Roman" panose="02020603050405020304" pitchFamily="18" charset="0"/>
              </a:rPr>
              <a:t>inherit </a:t>
            </a:r>
            <a:r>
              <a:rPr lang="en-US" sz="2800" b="1" u="sng" kern="0" dirty="0">
                <a:effectLst/>
                <a:highlight>
                  <a:srgbClr val="FFFF00"/>
                </a:highlight>
                <a:latin typeface="Times New Roman" panose="02020603050405020304" pitchFamily="18" charset="0"/>
                <a:ea typeface="Times New Roman" panose="02020603050405020304" pitchFamily="18" charset="0"/>
              </a:rPr>
              <a:t>the </a:t>
            </a:r>
            <a:r>
              <a:rPr lang="en-US" sz="2800" b="1" u="sng" kern="0" dirty="0">
                <a:effectLst/>
                <a:highlight>
                  <a:srgbClr val="00FF00"/>
                </a:highlight>
                <a:latin typeface="Times New Roman" panose="02020603050405020304" pitchFamily="18" charset="0"/>
                <a:ea typeface="Times New Roman" panose="02020603050405020304" pitchFamily="18" charset="0"/>
              </a:rPr>
              <a:t>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Speak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7219605"/>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highlight>
                  <a:srgbClr val="FFFF00"/>
                </a:highligh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a:t>
            </a:r>
            <a:r>
              <a:rPr lang="en-US" sz="2400" b="1" u="sng" kern="0" dirty="0">
                <a:effectLst/>
                <a:highlight>
                  <a:srgbClr val="FFFF00"/>
                </a:highlight>
                <a:latin typeface="Times New Roman" panose="02020603050405020304" pitchFamily="18" charset="0"/>
                <a:ea typeface="Times New Roman" panose="02020603050405020304" pitchFamily="18" charset="0"/>
              </a:rPr>
              <a:t>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endParaRPr>
          </a:p>
          <a:p>
            <a:pPr>
              <a:lnSpc>
                <a:spcPct val="107000"/>
              </a:lnSpc>
            </a:pPr>
            <a:r>
              <a:rPr lang="en-US" sz="2400" b="1" dirty="0">
                <a:latin typeface="Times New Roman" panose="02020603050405020304" pitchFamily="18" charset="0"/>
                <a:cs typeface="Times New Roman" panose="02020603050405020304" pitchFamily="18" charset="0"/>
              </a:rPr>
              <a:t>Romans 8:16-17 </a:t>
            </a:r>
            <a:r>
              <a:rPr lang="en-US" sz="2400" dirty="0">
                <a:latin typeface="Times New Roman" panose="02020603050405020304" pitchFamily="18" charset="0"/>
                <a:cs typeface="Times New Roman" panose="02020603050405020304" pitchFamily="18" charset="0"/>
              </a:rPr>
              <a:t> The Spirit Himself testifies with our spirit that </a:t>
            </a:r>
            <a:r>
              <a:rPr lang="en-US" sz="2400" b="1" u="sng" dirty="0">
                <a:highlight>
                  <a:srgbClr val="FFFF00"/>
                </a:highlight>
                <a:latin typeface="Times New Roman" panose="02020603050405020304" pitchFamily="18" charset="0"/>
                <a:cs typeface="Times New Roman" panose="02020603050405020304" pitchFamily="18" charset="0"/>
              </a:rPr>
              <a:t>we are children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and if children, </a:t>
            </a:r>
            <a:r>
              <a:rPr lang="en-US" sz="2400" b="1" u="sng" dirty="0">
                <a:highlight>
                  <a:srgbClr val="FFFF00"/>
                </a:highlight>
                <a:latin typeface="Times New Roman" panose="02020603050405020304" pitchFamily="18" charset="0"/>
                <a:cs typeface="Times New Roman" panose="02020603050405020304" pitchFamily="18" charset="0"/>
              </a:rPr>
              <a:t>heirs also</a:t>
            </a:r>
            <a:r>
              <a:rPr lang="en-US" sz="2400" dirty="0">
                <a:latin typeface="Times New Roman" panose="02020603050405020304" pitchFamily="18" charset="0"/>
                <a:cs typeface="Times New Roman" panose="02020603050405020304" pitchFamily="18" charset="0"/>
              </a:rPr>
              <a:t>, heirs of God and </a:t>
            </a:r>
            <a:r>
              <a:rPr lang="en-US" sz="2400" b="1" u="sng" dirty="0">
                <a:highlight>
                  <a:srgbClr val="FFFF00"/>
                </a:highlight>
                <a:latin typeface="Times New Roman" panose="02020603050405020304" pitchFamily="18" charset="0"/>
                <a:cs typeface="Times New Roman" panose="02020603050405020304" pitchFamily="18" charset="0"/>
              </a:rPr>
              <a:t>fellow heirs with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an inheritance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highlight>
                  <a:srgbClr val="FFFF00"/>
                </a:highlight>
                <a:latin typeface="Times New Roman" panose="02020603050405020304" pitchFamily="18" charset="0"/>
                <a:ea typeface="Calibri" panose="020F0502020204030204" pitchFamily="34" charset="0"/>
              </a:rPr>
              <a:t>in heaven</a:t>
            </a:r>
            <a:r>
              <a:rPr lang="en-US" sz="2400" kern="100" dirty="0">
                <a:effectLst/>
                <a:highlight>
                  <a:srgbClr val="FFFF00"/>
                </a:highlight>
                <a:latin typeface="Times New Roman" panose="02020603050405020304" pitchFamily="18" charset="0"/>
                <a:ea typeface="Calibri" panose="020F0502020204030204" pitchFamily="34" charset="0"/>
              </a:rPr>
              <a:t> for </a:t>
            </a:r>
            <a:r>
              <a:rPr lang="en-US" sz="2400" b="1" u="sng" kern="100" dirty="0">
                <a:effectLst/>
                <a:highlight>
                  <a:srgbClr val="FFFF00"/>
                </a:highligh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highlight>
                  <a:srgbClr val="FFFF00"/>
                </a:highlight>
                <a:latin typeface="Times New Roman" panose="02020603050405020304" pitchFamily="18" charset="0"/>
                <a:ea typeface="Times New Roman" panose="02020603050405020304" pitchFamily="18" charset="0"/>
              </a:rPr>
              <a:t>blessed us with every spiritual blessing</a:t>
            </a:r>
            <a:r>
              <a:rPr lang="en-US" sz="2400" kern="0" dirty="0">
                <a:effectLst/>
                <a:highlight>
                  <a:srgbClr val="FFFF00"/>
                </a:highlight>
                <a:latin typeface="Times New Roman" panose="02020603050405020304" pitchFamily="18" charset="0"/>
                <a:ea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rPr>
              <a:t>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highlight>
                  <a:srgbClr val="FFFF00"/>
                </a:highligh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Summary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 chooses us to be His sons when baptized into Christ </a:t>
            </a:r>
            <a:r>
              <a:rPr lang="en-US" sz="2400" dirty="0">
                <a:latin typeface="Times New Roman" panose="02020603050405020304" pitchFamily="18" charset="0"/>
                <a:cs typeface="Times New Roman" panose="02020603050405020304" pitchFamily="18" charset="0"/>
              </a:rPr>
              <a:t>– Galatians 3:26-29; Ephesians 1:4-5</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Only the Sons of God (saints) “in Christ” are heirs of God </a:t>
            </a:r>
            <a:r>
              <a:rPr lang="en-US" sz="2400" dirty="0">
                <a:latin typeface="Times New Roman" panose="02020603050405020304" pitchFamily="18" charset="0"/>
                <a:cs typeface="Times New Roman" panose="02020603050405020304" pitchFamily="18" charset="0"/>
              </a:rPr>
              <a:t>– Romans 8:16-17</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Only the Saints (sons of God) “in Christ” are heirs of God </a:t>
            </a:r>
            <a:r>
              <a:rPr lang="en-US" sz="2400" dirty="0">
                <a:latin typeface="Times New Roman" panose="02020603050405020304" pitchFamily="18" charset="0"/>
                <a:cs typeface="Times New Roman" panose="02020603050405020304" pitchFamily="18" charset="0"/>
              </a:rPr>
              <a:t>– Acts 20:32; Acts 26:18; Galatians 3:29; Colossians 1:12; Colossians 3:24</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 is the Son of God who Inherits Everything </a:t>
            </a:r>
            <a:r>
              <a:rPr lang="en-US" sz="2400" dirty="0">
                <a:latin typeface="Times New Roman" panose="02020603050405020304" pitchFamily="18" charset="0"/>
                <a:cs typeface="Times New Roman" panose="02020603050405020304" pitchFamily="18" charset="0"/>
              </a:rPr>
              <a:t>– Hebrews 1:2</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Children of God are Fellow Heirs with Christ </a:t>
            </a:r>
            <a:r>
              <a:rPr lang="en-US" sz="2400" dirty="0">
                <a:latin typeface="Times New Roman" panose="02020603050405020304" pitchFamily="18" charset="0"/>
                <a:cs typeface="Times New Roman" panose="02020603050405020304" pitchFamily="18" charset="0"/>
              </a:rPr>
              <a:t>– Romans 8:16-17</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00FF00"/>
                </a:highlight>
                <a:latin typeface="Times New Roman" panose="02020603050405020304" pitchFamily="18" charset="0"/>
                <a:cs typeface="Times New Roman" panose="02020603050405020304" pitchFamily="18" charset="0"/>
              </a:rPr>
              <a:t>Conclusion: Children of God inherit everything as Heirs with Jesus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1:3</a:t>
            </a:r>
            <a:r>
              <a:rPr lang="en-US" sz="2400" dirty="0">
                <a:latin typeface="Times New Roman" panose="02020603050405020304" pitchFamily="18" charset="0"/>
                <a:cs typeface="Times New Roman" panose="02020603050405020304" pitchFamily="18" charset="0"/>
              </a:rPr>
              <a:t> Blessed </a:t>
            </a:r>
            <a:r>
              <a:rPr lang="en-US" sz="2400" i="1" dirty="0">
                <a:latin typeface="Times New Roman" panose="02020603050405020304" pitchFamily="18" charset="0"/>
                <a:cs typeface="Times New Roman" panose="02020603050405020304" pitchFamily="18" charset="0"/>
              </a:rPr>
              <a:t>be</a:t>
            </a:r>
            <a:r>
              <a:rPr lang="en-US" sz="2400" dirty="0">
                <a:latin typeface="Times New Roman" panose="02020603050405020304" pitchFamily="18" charset="0"/>
                <a:cs typeface="Times New Roman" panose="02020603050405020304" pitchFamily="18" charset="0"/>
              </a:rPr>
              <a:t> the God and Father of our Lord Jesus Christ, who has blessed us with </a:t>
            </a:r>
            <a:r>
              <a:rPr lang="en-US" sz="2400" b="1" u="sng" dirty="0">
                <a:highlight>
                  <a:srgbClr val="FFFF00"/>
                </a:highlight>
                <a:latin typeface="Times New Roman" panose="02020603050405020304" pitchFamily="18" charset="0"/>
                <a:cs typeface="Times New Roman" panose="02020603050405020304" pitchFamily="18" charset="0"/>
              </a:rPr>
              <a:t>every spiritual blessing </a:t>
            </a:r>
            <a:r>
              <a:rPr lang="en-US" sz="2400" dirty="0">
                <a:latin typeface="Times New Roman" panose="02020603050405020304" pitchFamily="18" charset="0"/>
                <a:cs typeface="Times New Roman" panose="02020603050405020304" pitchFamily="18" charset="0"/>
              </a:rPr>
              <a:t>in the heavenly </a:t>
            </a:r>
            <a:r>
              <a:rPr lang="en-US" sz="2400" i="1" dirty="0">
                <a:latin typeface="Times New Roman" panose="02020603050405020304" pitchFamily="18" charset="0"/>
                <a:cs typeface="Times New Roman" panose="02020603050405020304" pitchFamily="18" charset="0"/>
              </a:rPr>
              <a:t>places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61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61815</TotalTime>
  <Words>16631</Words>
  <Application>Microsoft Office PowerPoint</Application>
  <PresentationFormat>Widescreen</PresentationFormat>
  <Paragraphs>1424</Paragraphs>
  <Slides>162</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162</vt:i4>
      </vt:variant>
    </vt:vector>
  </HeadingPairs>
  <TitlesOfParts>
    <vt:vector size="170" baseType="lpstr">
      <vt:lpstr>Arial</vt:lpstr>
      <vt:lpstr>Calibri</vt:lpstr>
      <vt:lpstr>Calibri Light</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112</cp:revision>
  <cp:lastPrinted>2023-08-08T21:43:08Z</cp:lastPrinted>
  <dcterms:created xsi:type="dcterms:W3CDTF">2023-06-03T18:53:09Z</dcterms:created>
  <dcterms:modified xsi:type="dcterms:W3CDTF">2023-08-10T00:06:44Z</dcterms:modified>
</cp:coreProperties>
</file>