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82"/>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796" r:id="rId91"/>
    <p:sldId id="799" r:id="rId92"/>
    <p:sldId id="798" r:id="rId93"/>
    <p:sldId id="797" r:id="rId94"/>
    <p:sldId id="801" r:id="rId95"/>
    <p:sldId id="803" r:id="rId96"/>
    <p:sldId id="802" r:id="rId97"/>
    <p:sldId id="804" r:id="rId98"/>
    <p:sldId id="795" r:id="rId99"/>
    <p:sldId id="807" r:id="rId100"/>
    <p:sldId id="808" r:id="rId101"/>
    <p:sldId id="816" r:id="rId102"/>
    <p:sldId id="817" r:id="rId103"/>
    <p:sldId id="810" r:id="rId104"/>
    <p:sldId id="809" r:id="rId105"/>
    <p:sldId id="811" r:id="rId106"/>
    <p:sldId id="806" r:id="rId107"/>
    <p:sldId id="812" r:id="rId108"/>
    <p:sldId id="813" r:id="rId109"/>
    <p:sldId id="814" r:id="rId110"/>
    <p:sldId id="815" r:id="rId111"/>
    <p:sldId id="805" r:id="rId112"/>
    <p:sldId id="818" r:id="rId113"/>
    <p:sldId id="822" r:id="rId114"/>
    <p:sldId id="821" r:id="rId115"/>
    <p:sldId id="819" r:id="rId116"/>
    <p:sldId id="824" r:id="rId117"/>
    <p:sldId id="820" r:id="rId118"/>
    <p:sldId id="823" r:id="rId119"/>
    <p:sldId id="825" r:id="rId120"/>
    <p:sldId id="826" r:id="rId121"/>
    <p:sldId id="853" r:id="rId122"/>
    <p:sldId id="852" r:id="rId123"/>
    <p:sldId id="854" r:id="rId124"/>
    <p:sldId id="830" r:id="rId125"/>
    <p:sldId id="829" r:id="rId126"/>
    <p:sldId id="832" r:id="rId127"/>
    <p:sldId id="834" r:id="rId128"/>
    <p:sldId id="835" r:id="rId129"/>
    <p:sldId id="836" r:id="rId130"/>
    <p:sldId id="837" r:id="rId131"/>
    <p:sldId id="838" r:id="rId132"/>
    <p:sldId id="839" r:id="rId133"/>
    <p:sldId id="840" r:id="rId134"/>
    <p:sldId id="841" r:id="rId135"/>
    <p:sldId id="894" r:id="rId136"/>
    <p:sldId id="842" r:id="rId137"/>
    <p:sldId id="895" r:id="rId138"/>
    <p:sldId id="844" r:id="rId139"/>
    <p:sldId id="845" r:id="rId140"/>
    <p:sldId id="846" r:id="rId141"/>
    <p:sldId id="847" r:id="rId142"/>
    <p:sldId id="848" r:id="rId143"/>
    <p:sldId id="849" r:id="rId144"/>
    <p:sldId id="850" r:id="rId145"/>
    <p:sldId id="831" r:id="rId146"/>
    <p:sldId id="855" r:id="rId147"/>
    <p:sldId id="856" r:id="rId148"/>
    <p:sldId id="858" r:id="rId149"/>
    <p:sldId id="857" r:id="rId150"/>
    <p:sldId id="871" r:id="rId151"/>
    <p:sldId id="864" r:id="rId152"/>
    <p:sldId id="860" r:id="rId153"/>
    <p:sldId id="863" r:id="rId154"/>
    <p:sldId id="872" r:id="rId155"/>
    <p:sldId id="862" r:id="rId156"/>
    <p:sldId id="875" r:id="rId157"/>
    <p:sldId id="873" r:id="rId158"/>
    <p:sldId id="859" r:id="rId159"/>
    <p:sldId id="869" r:id="rId160"/>
    <p:sldId id="866" r:id="rId161"/>
    <p:sldId id="867" r:id="rId162"/>
    <p:sldId id="868" r:id="rId163"/>
    <p:sldId id="874" r:id="rId164"/>
    <p:sldId id="877" r:id="rId165"/>
    <p:sldId id="878" r:id="rId166"/>
    <p:sldId id="879" r:id="rId167"/>
    <p:sldId id="886" r:id="rId168"/>
    <p:sldId id="885" r:id="rId169"/>
    <p:sldId id="880" r:id="rId170"/>
    <p:sldId id="884" r:id="rId171"/>
    <p:sldId id="887" r:id="rId172"/>
    <p:sldId id="888" r:id="rId173"/>
    <p:sldId id="882" r:id="rId174"/>
    <p:sldId id="896" r:id="rId175"/>
    <p:sldId id="891" r:id="rId176"/>
    <p:sldId id="889" r:id="rId177"/>
    <p:sldId id="897" r:id="rId178"/>
    <p:sldId id="890" r:id="rId179"/>
    <p:sldId id="892" r:id="rId180"/>
    <p:sldId id="893" r:id="rId18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8/12/2023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8/12/2023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8/12/2023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latin typeface="Times New Roman" panose="02020603050405020304" pitchFamily="18" charset="0"/>
                <a:cs typeface="Times New Roman" panose="02020603050405020304" pitchFamily="18" charset="0"/>
              </a:rPr>
              <a:t>you 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latin typeface="Times New Roman" panose="02020603050405020304" pitchFamily="18" charset="0"/>
                <a:cs typeface="Times New Roman" panose="02020603050405020304" pitchFamily="18" charset="0"/>
              </a:rPr>
              <a:t>to His God and Father….</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God gives the Kingdom to the Saints </a:t>
            </a:r>
            <a:r>
              <a:rPr lang="en-US" sz="2400" kern="100" dirty="0">
                <a:effectLst/>
                <a:latin typeface="Times New Roman" panose="02020603050405020304" pitchFamily="18" charset="0"/>
                <a:ea typeface="Calibri" panose="020F0502020204030204" pitchFamily="34" charset="0"/>
              </a:rPr>
              <a:t>–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(High Priest)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King and High Priest 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third chapter of Genesis when man fell into sin, God begins to unfold His plan of salvation at Genesis 3:15 -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 and sin entered into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introduced His plan of salvation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spoke the promise of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foretells the coming Messiah and savior of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millennia, God’s marriage covenant becomes clearer and more specific:</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6841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a:t>
            </a:r>
            <a:r>
              <a:rPr lang="en-US" sz="2400" b="1" kern="100" dirty="0">
                <a:effectLst/>
                <a:latin typeface="Times New Roman" panose="02020603050405020304" pitchFamily="18" charset="0"/>
                <a:ea typeface="Calibri" panose="020F0502020204030204" pitchFamily="34" charset="0"/>
              </a:rPr>
              <a:t>creation of man </a:t>
            </a:r>
            <a:r>
              <a:rPr lang="en-US" sz="2400" kern="100" dirty="0">
                <a:effectLst/>
                <a:latin typeface="Times New Roman" panose="02020603050405020304" pitchFamily="18" charset="0"/>
                <a:ea typeface="Calibri" panose="020F0502020204030204" pitchFamily="34" charset="0"/>
              </a:rPr>
              <a:t>– God said </a:t>
            </a:r>
            <a:r>
              <a:rPr lang="en-US" sz="2400" b="1" kern="100" dirty="0">
                <a:effectLst/>
                <a:latin typeface="Times New Roman" panose="02020603050405020304" pitchFamily="18" charset="0"/>
                <a:ea typeface="Calibri" panose="020F0502020204030204" pitchFamily="34" charset="0"/>
              </a:rPr>
              <a:t>it was not good </a:t>
            </a:r>
            <a:r>
              <a:rPr lang="en-US" sz="2400" kern="100" dirty="0">
                <a:effectLst/>
                <a:latin typeface="Times New Roman" panose="02020603050405020304" pitchFamily="18" charset="0"/>
                <a:ea typeface="Calibri" panose="020F0502020204030204" pitchFamily="34" charset="0"/>
              </a:rPr>
              <a:t>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suitable helper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for the man by taking a rib out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man’s side</a:t>
            </a:r>
            <a:r>
              <a:rPr lang="en-US" sz="2400"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fashioning her into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woman </a:t>
            </a:r>
            <a:r>
              <a:rPr lang="en-US" sz="2400" dirty="0">
                <a:latin typeface="Times New Roman" panose="02020603050405020304" pitchFamily="18" charset="0"/>
                <a:cs typeface="Times New Roman" panose="02020603050405020304" pitchFamily="18" charset="0"/>
              </a:rPr>
              <a:t>upon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ishshah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woman – no root word)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adam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a:t>
            </a:r>
            <a:r>
              <a:rPr lang="en-US" sz="24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ordained the marriage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components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who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74030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covenant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contract that sets out the terms of a relationship.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terms of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2492990"/>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mankind His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en-US" sz="32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As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set forth in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2:24-25; Matthew 19:6 </a:t>
            </a:r>
          </a:p>
          <a:p>
            <a:pPr marL="342900" marR="0" indent="-342900">
              <a:spcBef>
                <a:spcPts val="0"/>
              </a:spcBef>
              <a:spcAft>
                <a:spcPts val="0"/>
              </a:spcAft>
              <a:buFont typeface="Arial" panose="020B0604020202020204" pitchFamily="34" charset="0"/>
              <a:buChar char="•"/>
            </a:pPr>
            <a:r>
              <a:rPr lang="en-US" sz="32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God gave it to us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Covenants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Note: Separation from God is eternal death - Union with God is eternal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047809"/>
          </a:xfrm>
          <a:prstGeom prst="rect">
            <a:avLst/>
          </a:prstGeom>
          <a:noFill/>
        </p:spPr>
        <p:txBody>
          <a:bodyPr wrap="square" rtlCol="0">
            <a:spAutoFit/>
          </a:bodyPr>
          <a:lstStyle/>
          <a:p>
            <a:pPr marL="228600" marR="0" algn="ctr">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ontrary to the biological law that all births come through the woman.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In the creation account,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woman who comes from man</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ut from the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side of 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pierced side of Christ through which the blood and water came forth. </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blood and water that cleanses the saved children of God of which the church is comprised in Christ.</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blood and water that</a:t>
            </a:r>
          </a:p>
          <a:p>
            <a:pPr marL="800100" lvl="1" indent="-342900">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Brings forth the church (the Bride of Christ) and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anctifies and makes her holy. Ephesians 5:25-27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78478"/>
          </a:xfrm>
          <a:prstGeom prst="rect">
            <a:avLst/>
          </a:prstGeom>
          <a:noFill/>
        </p:spPr>
        <p:txBody>
          <a:bodyPr wrap="square" rtlCol="0">
            <a:spAutoFit/>
          </a:bodyPr>
          <a:lstStyle/>
          <a:p>
            <a:pPr marL="228600" marR="0" algn="ctr">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Note:  When woman gives birth to man, it is also by blood and water</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36436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pPr marL="22860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pPr marL="22860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44366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 as His bride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is subject to Christ</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also loves the church because we are members of His body</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in His image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them in a paradisical heavenly kingdom where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0A0BC2-8869-9697-286E-ACBD8993EEAB}"/>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ED41B0-D143-4BD6-1823-EAE7B05E67D3}"/>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B5C783-826B-831A-4255-201CAFEBA341}"/>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10703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77544"/>
          </a:xfrm>
          <a:prstGeom prst="rect">
            <a:avLst/>
          </a:prstGeom>
          <a:noFill/>
        </p:spPr>
        <p:txBody>
          <a:bodyPr wrap="square" rtlCol="0">
            <a:spAutoFit/>
          </a:bodyPr>
          <a:lstStyle/>
          <a:p>
            <a:pPr marL="0" marR="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Tabernacle</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 versus </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Temple</a:t>
            </a:r>
            <a:endParaRPr lang="en-US" sz="8800" dirty="0">
              <a:effectLst/>
              <a:latin typeface="Times New Roman" panose="02020603050405020304" pitchFamily="18" charset="0"/>
              <a:ea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to abide, to </a:t>
            </a:r>
            <a:r>
              <a:rPr lang="en-US" sz="3600" i="1" dirty="0">
                <a:effectLst/>
                <a:highlight>
                  <a:srgbClr val="FFFF00"/>
                </a:highlight>
                <a:latin typeface="Times New Roman" panose="02020603050405020304" pitchFamily="18" charset="0"/>
                <a:ea typeface="Times New Roman" panose="02020603050405020304" pitchFamily="18" charset="0"/>
              </a:rPr>
              <a:t>dwell in, to live in</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366537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996936" cy="7109639"/>
          </a:xfrm>
          <a:prstGeom prst="rect">
            <a:avLst/>
          </a:prstGeom>
          <a:noFill/>
        </p:spPr>
        <p:txBody>
          <a:bodyPr wrap="square" rtlCol="0">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Tabernacle of God is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latin typeface="Times New Roman" panose="02020603050405020304" pitchFamily="18" charset="0"/>
                <a:ea typeface="Calibri" panose="020F0502020204030204" pitchFamily="34" charset="0"/>
              </a:rPr>
              <a:t>Therefore </a:t>
            </a:r>
            <a:r>
              <a:rPr lang="en-US" sz="2400" kern="100" dirty="0">
                <a:effectLst/>
                <a:latin typeface="Times New Roman" panose="02020603050405020304" pitchFamily="18" charset="0"/>
                <a:ea typeface="Times New Roman" panose="02020603050405020304" pitchFamily="18" charset="0"/>
              </a:rPr>
              <a:t>round 1,000 B.C., David’s son – King Solomon built the Lord’s house -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stone edifice</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650631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b="1" dirty="0">
                <a:effectLst/>
                <a:latin typeface="Times New Roman" panose="02020603050405020304" pitchFamily="18" charset="0"/>
                <a:cs typeface="Times New Roman" panose="02020603050405020304" pitchFamily="18" charset="0"/>
              </a:rPr>
              <a:t>Tabernacle</a:t>
            </a:r>
            <a:r>
              <a:rPr lang="en-US" sz="4000" dirty="0">
                <a:effectLst/>
                <a:latin typeface="Times New Roman" panose="02020603050405020304" pitchFamily="18" charset="0"/>
                <a:cs typeface="Times New Roman" panose="02020603050405020304" pitchFamily="18" charset="0"/>
              </a:rPr>
              <a:t> means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9427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Wilderness “Tent” Tabernacle</a:t>
            </a:r>
          </a:p>
        </p:txBody>
      </p:sp>
      <p:pic>
        <p:nvPicPr>
          <p:cNvPr id="5" name="Picture 4">
            <a:extLst>
              <a:ext uri="{FF2B5EF4-FFF2-40B4-BE49-F238E27FC236}">
                <a16:creationId xmlns:a16="http://schemas.microsoft.com/office/drawing/2014/main" id="{D0FEFD2B-1D46-ADE0-FFC4-BB73B1FE9699}"/>
              </a:ext>
            </a:extLst>
          </p:cNvPr>
          <p:cNvPicPr>
            <a:picLocks noChangeAspect="1"/>
          </p:cNvPicPr>
          <p:nvPr/>
        </p:nvPicPr>
        <p:blipFill>
          <a:blip r:embed="rId2"/>
          <a:stretch>
            <a:fillRect/>
          </a:stretch>
        </p:blipFill>
        <p:spPr>
          <a:xfrm>
            <a:off x="1153459" y="1189318"/>
            <a:ext cx="9601200" cy="5083466"/>
          </a:xfrm>
          <a:prstGeom prst="rect">
            <a:avLst/>
          </a:prstGeom>
        </p:spPr>
      </p:pic>
    </p:spTree>
    <p:extLst>
      <p:ext uri="{BB962C8B-B14F-4D97-AF65-F5344CB8AC3E}">
        <p14:creationId xmlns:p14="http://schemas.microsoft.com/office/powerpoint/2010/main" val="8863979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2095472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
        <p:nvSpPr>
          <p:cNvPr id="3" name="TextBox 2">
            <a:extLst>
              <a:ext uri="{FF2B5EF4-FFF2-40B4-BE49-F238E27FC236}">
                <a16:creationId xmlns:a16="http://schemas.microsoft.com/office/drawing/2014/main" id="{97D65BAB-EC0B-EA49-F5E2-4064386E922B}"/>
              </a:ext>
            </a:extLst>
          </p:cNvPr>
          <p:cNvSpPr txBox="1"/>
          <p:nvPr/>
        </p:nvSpPr>
        <p:spPr>
          <a:xfrm>
            <a:off x="4733365" y="3059668"/>
            <a:ext cx="1016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9501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sp>
        <p:nvSpPr>
          <p:cNvPr id="4" name="TextBox 3">
            <a:extLst>
              <a:ext uri="{FF2B5EF4-FFF2-40B4-BE49-F238E27FC236}">
                <a16:creationId xmlns:a16="http://schemas.microsoft.com/office/drawing/2014/main" id="{7A537522-A5B7-EAC6-D7D4-065B1E9E2FBE}"/>
              </a:ext>
            </a:extLst>
          </p:cNvPr>
          <p:cNvSpPr txBox="1"/>
          <p:nvPr/>
        </p:nvSpPr>
        <p:spPr>
          <a:xfrm>
            <a:off x="741082" y="856357"/>
            <a:ext cx="10578353"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King Solomon’s temple is referred to as the House of God</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Estimated start of construction is 958-959 B.C.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Exodus is 1,376 B.C.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6:7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house</a:t>
            </a:r>
            <a:r>
              <a:rPr lang="en-US" sz="2400" dirty="0">
                <a:latin typeface="Times New Roman" panose="02020603050405020304" pitchFamily="18" charset="0"/>
                <a:cs typeface="Times New Roman" panose="02020603050405020304" pitchFamily="18" charset="0"/>
              </a:rPr>
              <a:t>, while it was being built, was built of stone prepared at the quarry, ….</a:t>
            </a:r>
          </a:p>
        </p:txBody>
      </p:sp>
    </p:spTree>
    <p:extLst>
      <p:ext uri="{BB962C8B-B14F-4D97-AF65-F5344CB8AC3E}">
        <p14:creationId xmlns:p14="http://schemas.microsoft.com/office/powerpoint/2010/main" val="1860869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7812" y="951551"/>
            <a:ext cx="12096376" cy="5324535"/>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Jesus Christ (Messiah) will build an eternal house-temple-kingdom for God</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Sworn</a:t>
            </a:r>
            <a:r>
              <a:rPr lang="en-US" sz="2800" b="1" dirty="0">
                <a:effectLst/>
                <a:latin typeface="Times New Roman" panose="02020603050405020304" pitchFamily="18" charset="0"/>
                <a:cs typeface="Times New Roman" panose="02020603050405020304" pitchFamily="18" charset="0"/>
              </a:rPr>
              <a:t> Promise and Covenant given to King David – 2 Samuel 7:12-17</a:t>
            </a:r>
          </a:p>
          <a:p>
            <a:pPr marL="0" marR="0">
              <a:spcBef>
                <a:spcPts val="0"/>
              </a:spcBef>
              <a:spcAft>
                <a:spcPts val="0"/>
              </a:spcAft>
            </a:pPr>
            <a:endParaRPr lang="en-US" sz="2800" b="1" dirty="0">
              <a:effectLst/>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89:3-4 </a:t>
            </a:r>
            <a:r>
              <a:rPr lang="en-US" sz="2800" dirty="0">
                <a:latin typeface="Times New Roman" panose="02020603050405020304" pitchFamily="18" charset="0"/>
                <a:cs typeface="Times New Roman" panose="02020603050405020304" pitchFamily="18" charset="0"/>
              </a:rPr>
              <a:t>"I have made </a:t>
            </a:r>
            <a:r>
              <a:rPr lang="en-US" sz="2800" b="1" u="sng" dirty="0">
                <a:highlight>
                  <a:srgbClr val="FFFF00"/>
                </a:highlight>
                <a:latin typeface="Times New Roman" panose="02020603050405020304" pitchFamily="18" charset="0"/>
                <a:cs typeface="Times New Roman" panose="02020603050405020304" pitchFamily="18" charset="0"/>
              </a:rPr>
              <a:t>a covenant </a:t>
            </a:r>
            <a:r>
              <a:rPr lang="en-US" sz="2800" dirty="0">
                <a:latin typeface="Times New Roman" panose="02020603050405020304" pitchFamily="18" charset="0"/>
                <a:cs typeface="Times New Roman" panose="02020603050405020304" pitchFamily="18" charset="0"/>
              </a:rPr>
              <a:t>with My chosen; </a:t>
            </a:r>
            <a:r>
              <a:rPr lang="en-US" sz="2800" b="1" u="sng" dirty="0">
                <a:highlight>
                  <a:srgbClr val="FFFF00"/>
                </a:highlight>
                <a:latin typeface="Times New Roman" panose="02020603050405020304" pitchFamily="18" charset="0"/>
                <a:cs typeface="Times New Roman" panose="02020603050405020304" pitchFamily="18" charset="0"/>
              </a:rPr>
              <a:t>I have sworn to David My servant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I will establish </a:t>
            </a:r>
            <a:r>
              <a:rPr lang="en-US" sz="2800" b="1" u="sng" dirty="0">
                <a:highlight>
                  <a:srgbClr val="FFFF00"/>
                </a:highlight>
                <a:latin typeface="Times New Roman" panose="02020603050405020304" pitchFamily="18" charset="0"/>
                <a:cs typeface="Times New Roman" panose="02020603050405020304" pitchFamily="18" charset="0"/>
              </a:rPr>
              <a:t>your seed forever </a:t>
            </a:r>
            <a:r>
              <a:rPr lang="en-US" sz="2800" dirty="0">
                <a:latin typeface="Times New Roman" panose="02020603050405020304" pitchFamily="18" charset="0"/>
                <a:cs typeface="Times New Roman" panose="02020603050405020304" pitchFamily="18" charset="0"/>
              </a:rPr>
              <a:t>And build up </a:t>
            </a:r>
            <a:r>
              <a:rPr lang="en-US" sz="2800" b="1" u="sng" dirty="0">
                <a:highlight>
                  <a:srgbClr val="FFFF00"/>
                </a:highlight>
                <a:latin typeface="Times New Roman" panose="02020603050405020304" pitchFamily="18" charset="0"/>
                <a:cs typeface="Times New Roman" panose="02020603050405020304" pitchFamily="18" charset="0"/>
              </a:rPr>
              <a:t>your throne </a:t>
            </a:r>
            <a:r>
              <a:rPr lang="en-US" sz="2800" dirty="0">
                <a:latin typeface="Times New Roman" panose="02020603050405020304" pitchFamily="18" charset="0"/>
                <a:cs typeface="Times New Roman" panose="02020603050405020304" pitchFamily="18" charset="0"/>
              </a:rPr>
              <a:t>to all generations." Selah. </a:t>
            </a:r>
            <a:endParaRPr lang="en-US" sz="2800" dirty="0">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132:11 </a:t>
            </a:r>
            <a:r>
              <a:rPr lang="en-US" sz="2800" dirty="0">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has sworn </a:t>
            </a:r>
            <a:r>
              <a:rPr lang="en-US" sz="2800" dirty="0">
                <a:latin typeface="Times New Roman" panose="02020603050405020304" pitchFamily="18" charset="0"/>
                <a:cs typeface="Times New Roman" panose="02020603050405020304" pitchFamily="18" charset="0"/>
              </a:rPr>
              <a:t>to David A truth from which He will not turn back: "Of the fruit of your body </a:t>
            </a:r>
            <a:r>
              <a:rPr lang="en-US" sz="2800" b="1" u="sng" dirty="0">
                <a:highlight>
                  <a:srgbClr val="FFFF00"/>
                </a:highlight>
                <a:latin typeface="Times New Roman" panose="02020603050405020304" pitchFamily="18" charset="0"/>
                <a:cs typeface="Times New Roman" panose="02020603050405020304" pitchFamily="18" charset="0"/>
              </a:rPr>
              <a:t>I will set upon your throne</a:t>
            </a:r>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20026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6918561"/>
          </a:xfrm>
          <a:prstGeom prst="rect">
            <a:avLst/>
          </a:prstGeom>
          <a:noFill/>
        </p:spPr>
        <p:txBody>
          <a:bodyPr wrap="square" rtlCol="0">
            <a:spAutoFit/>
          </a:bodyPr>
          <a:lstStyle/>
          <a:p>
            <a:pPr marL="45720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2 Samuel 7:12-17 </a:t>
            </a:r>
            <a:r>
              <a:rPr lang="en-US" sz="2800" kern="100" dirty="0">
                <a:effectLst/>
                <a:latin typeface="Times New Roman" panose="02020603050405020304" pitchFamily="18" charset="0"/>
                <a:ea typeface="Calibri" panose="020F0502020204030204" pitchFamily="34" charset="0"/>
              </a:rPr>
              <a:t>"When </a:t>
            </a:r>
            <a:r>
              <a:rPr lang="en-US" sz="2800" b="1" u="sng" kern="100" dirty="0">
                <a:effectLst/>
                <a:latin typeface="Times New Roman" panose="02020603050405020304" pitchFamily="18" charset="0"/>
                <a:ea typeface="Calibri" panose="020F0502020204030204" pitchFamily="34" charset="0"/>
              </a:rPr>
              <a:t>your days are complete</a:t>
            </a:r>
            <a:r>
              <a:rPr lang="en-US" sz="2800" kern="100" dirty="0">
                <a:effectLst/>
                <a:latin typeface="Times New Roman" panose="02020603050405020304" pitchFamily="18" charset="0"/>
                <a:ea typeface="Calibri" panose="020F0502020204030204" pitchFamily="34" charset="0"/>
              </a:rPr>
              <a:t> and you lie down with your fathers, </a:t>
            </a:r>
            <a:r>
              <a:rPr lang="en-US" sz="2800" b="1" u="sng" kern="100" dirty="0">
                <a:effectLst/>
                <a:highlight>
                  <a:srgbClr val="FFFF00"/>
                </a:highlight>
                <a:latin typeface="Times New Roman" panose="02020603050405020304" pitchFamily="18" charset="0"/>
                <a:ea typeface="Calibri" panose="020F0502020204030204" pitchFamily="34" charset="0"/>
              </a:rPr>
              <a:t>I </a:t>
            </a:r>
            <a:r>
              <a:rPr lang="en-US" sz="2800" kern="100" dirty="0">
                <a:effectLst/>
                <a:latin typeface="Times New Roman" panose="02020603050405020304" pitchFamily="18" charset="0"/>
                <a:ea typeface="Calibri" panose="020F0502020204030204" pitchFamily="34" charset="0"/>
              </a:rPr>
              <a:t>(God) will </a:t>
            </a:r>
            <a:r>
              <a:rPr lang="en-US" sz="2800" b="1" u="sng" kern="100" dirty="0">
                <a:effectLst/>
                <a:latin typeface="Times New Roman" panose="02020603050405020304" pitchFamily="18" charset="0"/>
                <a:ea typeface="Calibri" panose="020F0502020204030204" pitchFamily="34" charset="0"/>
              </a:rPr>
              <a:t>raise up your </a:t>
            </a:r>
            <a:r>
              <a:rPr lang="en-US" sz="2800" b="1" u="sng" kern="100" dirty="0">
                <a:effectLst/>
                <a:highlight>
                  <a:srgbClr val="FFFF00"/>
                </a:highlight>
                <a:latin typeface="Times New Roman" panose="02020603050405020304" pitchFamily="18" charset="0"/>
                <a:ea typeface="Calibri" panose="020F0502020204030204" pitchFamily="34" charset="0"/>
              </a:rPr>
              <a:t>descendant</a:t>
            </a:r>
            <a:r>
              <a:rPr lang="en-US" sz="2800" kern="100" dirty="0">
                <a:effectLst/>
                <a:latin typeface="Times New Roman" panose="02020603050405020304" pitchFamily="18" charset="0"/>
                <a:ea typeface="Calibri" panose="020F0502020204030204" pitchFamily="34" charset="0"/>
              </a:rPr>
              <a:t> after you (Solomon &amp; Jesus), who will come forth from you, and </a:t>
            </a:r>
            <a:r>
              <a:rPr lang="en-US" sz="2800" b="1" u="sng" kern="100" dirty="0">
                <a:effectLst/>
                <a:latin typeface="Times New Roman" panose="02020603050405020304" pitchFamily="18" charset="0"/>
                <a:ea typeface="Calibri" panose="020F0502020204030204" pitchFamily="34" charset="0"/>
              </a:rPr>
              <a:t>I will establish </a:t>
            </a:r>
            <a:r>
              <a:rPr lang="en-US" sz="2800" b="1" u="sng" kern="100" dirty="0">
                <a:effectLst/>
                <a:highlight>
                  <a:srgbClr val="FFFF00"/>
                </a:highlight>
                <a:latin typeface="Times New Roman" panose="02020603050405020304" pitchFamily="18" charset="0"/>
                <a:ea typeface="Calibri" panose="020F0502020204030204" pitchFamily="34" charset="0"/>
              </a:rPr>
              <a:t>his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(Solomon &amp; Jesus). </a:t>
            </a:r>
            <a:r>
              <a:rPr lang="en-US" sz="2800" kern="100" baseline="30000" dirty="0">
                <a:solidFill>
                  <a:srgbClr val="000000"/>
                </a:solidFill>
                <a:effectLst/>
                <a:latin typeface="Times New Roman" panose="02020603050405020304" pitchFamily="18" charset="0"/>
                <a:ea typeface="Calibri" panose="020F0502020204030204" pitchFamily="34" charset="0"/>
              </a:rPr>
              <a:t>13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(Solomon &amp; Jesus)</a:t>
            </a:r>
            <a:r>
              <a:rPr lang="en-US" sz="2800" b="1" u="sng" kern="100" dirty="0">
                <a:effectLst/>
                <a:latin typeface="Times New Roman" panose="02020603050405020304" pitchFamily="18" charset="0"/>
                <a:ea typeface="Calibri" panose="020F0502020204030204" pitchFamily="34" charset="0"/>
              </a:rPr>
              <a:t> shall build </a:t>
            </a:r>
            <a:r>
              <a:rPr lang="en-US" sz="2800" b="1" u="sng" kern="100" dirty="0">
                <a:effectLst/>
                <a:highlight>
                  <a:srgbClr val="FFFF00"/>
                </a:highlight>
                <a:latin typeface="Times New Roman" panose="02020603050405020304" pitchFamily="18" charset="0"/>
                <a:ea typeface="Calibri" panose="020F0502020204030204" pitchFamily="34" charset="0"/>
              </a:rPr>
              <a:t>a house</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(temple and church)</a:t>
            </a:r>
            <a:r>
              <a:rPr lang="en-US" sz="2800" b="1" u="sng" kern="100" dirty="0">
                <a:effectLst/>
                <a:latin typeface="Times New Roman" panose="02020603050405020304" pitchFamily="18" charset="0"/>
                <a:ea typeface="Calibri" panose="020F0502020204030204" pitchFamily="34" charset="0"/>
              </a:rPr>
              <a:t> for My name</a:t>
            </a:r>
            <a:r>
              <a:rPr lang="en-US" sz="2800" kern="100" dirty="0">
                <a:effectLst/>
                <a:latin typeface="Times New Roman" panose="02020603050405020304" pitchFamily="18" charset="0"/>
                <a:ea typeface="Calibri" panose="020F0502020204030204" pitchFamily="34" charset="0"/>
              </a:rPr>
              <a:t>, and </a:t>
            </a:r>
            <a:r>
              <a:rPr lang="en-US" sz="2800" b="1" u="sng" kern="100" dirty="0">
                <a:effectLst/>
                <a:latin typeface="Times New Roman" panose="02020603050405020304" pitchFamily="18" charset="0"/>
                <a:ea typeface="Calibri" panose="020F0502020204030204" pitchFamily="34" charset="0"/>
              </a:rPr>
              <a:t>I will establish the </a:t>
            </a:r>
            <a:r>
              <a:rPr lang="en-US" sz="2800" b="1" u="sng" kern="100" dirty="0">
                <a:effectLst/>
                <a:highlight>
                  <a:srgbClr val="FFFF00"/>
                </a:highlight>
                <a:latin typeface="Times New Roman" panose="02020603050405020304" pitchFamily="18" charset="0"/>
                <a:ea typeface="Calibri" panose="020F0502020204030204" pitchFamily="34" charset="0"/>
              </a:rPr>
              <a:t>throne of his kingdom</a:t>
            </a:r>
            <a:r>
              <a:rPr lang="en-US" sz="2800" u="sng" kern="100" dirty="0">
                <a:effectLst/>
                <a:highlight>
                  <a:srgbClr val="FFFF00"/>
                </a:highligh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(Jesus only - church and kingdom)</a:t>
            </a:r>
            <a:r>
              <a:rPr lang="en-US" sz="2800" b="1" u="sng" kern="100" dirty="0">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14 </a:t>
            </a:r>
            <a:r>
              <a:rPr lang="en-US" sz="2800" kern="100" dirty="0">
                <a:effectLst/>
                <a:latin typeface="Times New Roman" panose="02020603050405020304" pitchFamily="18" charset="0"/>
                <a:ea typeface="Calibri" panose="020F0502020204030204" pitchFamily="34" charset="0"/>
              </a:rPr>
              <a:t> "I will be </a:t>
            </a:r>
            <a:r>
              <a:rPr lang="en-US" sz="2800" b="1" u="sng" kern="100" dirty="0">
                <a:effectLst/>
                <a:latin typeface="Times New Roman" panose="02020603050405020304" pitchFamily="18" charset="0"/>
                <a:ea typeface="Calibri" panose="020F0502020204030204" pitchFamily="34" charset="0"/>
              </a:rPr>
              <a:t>a </a:t>
            </a:r>
            <a:r>
              <a:rPr lang="en-US" sz="2800" b="1" u="sng" kern="100" dirty="0">
                <a:effectLst/>
                <a:highlight>
                  <a:srgbClr val="FFFF00"/>
                </a:highlight>
                <a:latin typeface="Times New Roman" panose="02020603050405020304" pitchFamily="18" charset="0"/>
                <a:ea typeface="Calibri" panose="020F0502020204030204" pitchFamily="34" charset="0"/>
              </a:rPr>
              <a:t>father</a:t>
            </a:r>
            <a:r>
              <a:rPr lang="en-US" sz="2800" b="1" u="sng" kern="100" dirty="0">
                <a:effectLst/>
                <a:latin typeface="Times New Roman" panose="02020603050405020304" pitchFamily="18" charset="0"/>
                <a:ea typeface="Calibri" panose="020F0502020204030204" pitchFamily="34" charset="0"/>
              </a:rPr>
              <a:t> to him</a:t>
            </a:r>
            <a:r>
              <a:rPr lang="en-US" sz="2800" kern="100" dirty="0">
                <a:effectLst/>
                <a:latin typeface="Times New Roman" panose="02020603050405020304" pitchFamily="18" charset="0"/>
                <a:ea typeface="Calibri" panose="020F0502020204030204" pitchFamily="34" charset="0"/>
              </a:rPr>
              <a:t> and he will be </a:t>
            </a:r>
            <a:r>
              <a:rPr lang="en-US" sz="2800" b="1" u="sng" kern="100" dirty="0">
                <a:effectLst/>
                <a:highlight>
                  <a:srgbClr val="FFFF00"/>
                </a:highlight>
                <a:latin typeface="Times New Roman" panose="02020603050405020304" pitchFamily="18" charset="0"/>
                <a:ea typeface="Calibri" panose="020F0502020204030204" pitchFamily="34" charset="0"/>
              </a:rPr>
              <a:t>a son </a:t>
            </a:r>
            <a:r>
              <a:rPr lang="en-US" sz="2800" b="1" u="sng" kern="100" dirty="0">
                <a:effectLst/>
                <a:latin typeface="Times New Roman" panose="02020603050405020304" pitchFamily="18" charset="0"/>
                <a:ea typeface="Calibri" panose="020F0502020204030204" pitchFamily="34" charset="0"/>
              </a:rPr>
              <a:t>to Me</a:t>
            </a:r>
            <a:r>
              <a:rPr lang="en-US" sz="2800" kern="100" dirty="0">
                <a:effectLst/>
                <a:latin typeface="Times New Roman" panose="02020603050405020304" pitchFamily="18" charset="0"/>
                <a:ea typeface="Calibri" panose="020F0502020204030204" pitchFamily="34" charset="0"/>
              </a:rPr>
              <a:t> (fulfilled in Jesus per Hebrews 1:5); ….. </a:t>
            </a:r>
            <a:r>
              <a:rPr lang="en-US" sz="2800" kern="100" baseline="30000" dirty="0">
                <a:solidFill>
                  <a:srgbClr val="000000"/>
                </a:solidFill>
                <a:effectLst/>
                <a:latin typeface="Times New Roman" panose="02020603050405020304" pitchFamily="18" charset="0"/>
                <a:ea typeface="Calibri" panose="020F0502020204030204" pitchFamily="34" charset="0"/>
              </a:rPr>
              <a:t>16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Your house</a:t>
            </a:r>
            <a:r>
              <a:rPr lang="en-US" sz="2800" b="1" u="sng" kern="100" dirty="0">
                <a:effectLst/>
                <a:latin typeface="Times New Roman" panose="02020603050405020304" pitchFamily="18" charset="0"/>
                <a:ea typeface="Calibri" panose="020F0502020204030204" pitchFamily="34" charset="0"/>
              </a:rPr>
              <a:t> and </a:t>
            </a:r>
            <a:r>
              <a:rPr lang="en-US" sz="2800" b="1" u="sng" kern="100" dirty="0">
                <a:effectLst/>
                <a:highlight>
                  <a:srgbClr val="FFFF00"/>
                </a:highlight>
                <a:latin typeface="Times New Roman" panose="02020603050405020304" pitchFamily="18" charset="0"/>
                <a:ea typeface="Calibri" panose="020F0502020204030204" pitchFamily="34" charset="0"/>
              </a:rPr>
              <a:t>your kingdom </a:t>
            </a:r>
            <a:r>
              <a:rPr lang="en-US" sz="2800" b="1" u="sng" kern="100" dirty="0">
                <a:effectLst/>
                <a:latin typeface="Times New Roman" panose="02020603050405020304" pitchFamily="18" charset="0"/>
                <a:ea typeface="Calibri" panose="020F0502020204030204" pitchFamily="34" charset="0"/>
              </a:rPr>
              <a:t>shall endure before Me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your </a:t>
            </a:r>
            <a:r>
              <a:rPr lang="en-US" sz="2800" b="1" u="sng" kern="100" dirty="0">
                <a:effectLst/>
                <a:highlight>
                  <a:srgbClr val="FFFF00"/>
                </a:highlight>
                <a:latin typeface="Times New Roman" panose="02020603050405020304" pitchFamily="18" charset="0"/>
                <a:ea typeface="Calibri" panose="020F0502020204030204" pitchFamily="34" charset="0"/>
              </a:rPr>
              <a:t>throne </a:t>
            </a:r>
            <a:r>
              <a:rPr lang="en-US" sz="2800" b="1" u="sng" kern="100" dirty="0">
                <a:effectLst/>
                <a:latin typeface="Times New Roman" panose="02020603050405020304" pitchFamily="18" charset="0"/>
                <a:ea typeface="Calibri" panose="020F0502020204030204" pitchFamily="34" charset="0"/>
              </a:rPr>
              <a:t>shall be established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17 </a:t>
            </a:r>
            <a:r>
              <a:rPr lang="en-US" sz="2800" kern="100" dirty="0">
                <a:effectLst/>
                <a:latin typeface="Times New Roman" panose="02020603050405020304" pitchFamily="18" charset="0"/>
                <a:ea typeface="Calibri" panose="020F0502020204030204" pitchFamily="34" charset="0"/>
              </a:rPr>
              <a:t> In accordance with all these words and all this vision, so Nathan spoke to David.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D4767BF-8142-D61C-ACE1-9EB576232FA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90120" y="985918"/>
            <a:ext cx="11379098" cy="5632311"/>
          </a:xfrm>
          <a:prstGeom prst="rect">
            <a:avLst/>
          </a:prstGeom>
          <a:noFill/>
        </p:spPr>
        <p:txBody>
          <a:bodyPr wrap="square" rtlCol="0">
            <a:spAutoFit/>
          </a:bodyPr>
          <a:lstStyle/>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Seed of the Woman </a:t>
            </a:r>
            <a:r>
              <a:rPr lang="en-US" sz="2400" dirty="0">
                <a:latin typeface="Times New Roman" panose="02020603050405020304" pitchFamily="18" charset="0"/>
                <a:ea typeface="Times New Roman" panose="02020603050405020304" pitchFamily="18" charset="0"/>
              </a:rPr>
              <a:t>strikes a Fatal Wound to Satan</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3:15 -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Promise and Oath given to Abraham – All Nations Blessed through </a:t>
            </a:r>
            <a:r>
              <a:rPr lang="en-US" sz="2400" b="1" u="sng" dirty="0">
                <a:effectLst/>
                <a:highlight>
                  <a:srgbClr val="FFFF00"/>
                </a:highlight>
                <a:latin typeface="Times New Roman" panose="02020603050405020304" pitchFamily="18" charset="0"/>
                <a:ea typeface="Times New Roman" panose="02020603050405020304" pitchFamily="18" charset="0"/>
              </a:rPr>
              <a:t>Abraham’s Seed</a:t>
            </a:r>
            <a:endParaRPr lang="en-US" sz="2400" b="1" dirty="0">
              <a:effectLst/>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22:18; Galatians 3:16 - Jesus Christ</a:t>
            </a:r>
            <a:endParaRPr lang="en-US" sz="2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b="1" u="sng" dirty="0">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The Lion </a:t>
            </a:r>
            <a:r>
              <a:rPr lang="en-US" sz="2400" b="1" dirty="0">
                <a:latin typeface="Times New Roman" panose="02020603050405020304" pitchFamily="18" charset="0"/>
                <a:ea typeface="Times New Roman" panose="02020603050405020304" pitchFamily="18" charset="0"/>
              </a:rPr>
              <a:t>of </a:t>
            </a:r>
            <a:r>
              <a:rPr lang="en-US" sz="2400" b="1" dirty="0" err="1">
                <a:latin typeface="Times New Roman" panose="02020603050405020304" pitchFamily="18" charset="0"/>
                <a:ea typeface="Times New Roman" panose="02020603050405020304" pitchFamily="18" charset="0"/>
              </a:rPr>
              <a:t>theTribe</a:t>
            </a:r>
            <a:r>
              <a:rPr lang="en-US" sz="2400" b="1" dirty="0">
                <a:latin typeface="Times New Roman" panose="02020603050405020304" pitchFamily="18" charset="0"/>
                <a:ea typeface="Times New Roman" panose="02020603050405020304" pitchFamily="18" charset="0"/>
              </a:rPr>
              <a:t> of Judah</a:t>
            </a:r>
          </a:p>
          <a:p>
            <a:pPr algn="ctr"/>
            <a:r>
              <a:rPr lang="en-US" sz="2400" b="1" dirty="0">
                <a:latin typeface="Times New Roman" panose="02020603050405020304" pitchFamily="18" charset="0"/>
                <a:ea typeface="Times New Roman" panose="02020603050405020304" pitchFamily="18" charset="0"/>
              </a:rPr>
              <a:t>Genesis 49:10; Revelation 5:5 -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Promise Covenant given to King David – </a:t>
            </a:r>
            <a:r>
              <a:rPr lang="en-US" sz="2400" b="1" u="sng" dirty="0">
                <a:highlight>
                  <a:srgbClr val="FFFF00"/>
                </a:highlight>
                <a:latin typeface="Times New Roman" panose="02020603050405020304" pitchFamily="18" charset="0"/>
                <a:ea typeface="Times New Roman" panose="02020603050405020304" pitchFamily="18" charset="0"/>
              </a:rPr>
              <a:t>David’s Seed </a:t>
            </a:r>
            <a:r>
              <a:rPr lang="en-US" sz="2400" dirty="0">
                <a:latin typeface="Times New Roman" panose="02020603050405020304" pitchFamily="18" charset="0"/>
                <a:ea typeface="Times New Roman" panose="02020603050405020304" pitchFamily="18" charset="0"/>
              </a:rPr>
              <a:t>will build for God an Eternal</a:t>
            </a: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House-Kingdom-Throne</a:t>
            </a:r>
          </a:p>
          <a:p>
            <a:pPr algn="ctr"/>
            <a:r>
              <a:rPr lang="en-US" sz="2400" b="1" dirty="0">
                <a:effectLst/>
                <a:latin typeface="Times New Roman" panose="02020603050405020304" pitchFamily="18" charset="0"/>
                <a:ea typeface="Times New Roman" panose="02020603050405020304" pitchFamily="18" charset="0"/>
              </a:rPr>
              <a:t>2 Samuel 7:12-17 - </a:t>
            </a:r>
            <a:r>
              <a:rPr lang="en-US" sz="2400" b="1" dirty="0">
                <a:latin typeface="Times New Roman" panose="02020603050405020304" pitchFamily="18" charset="0"/>
                <a:ea typeface="Times New Roman" panose="02020603050405020304" pitchFamily="18" charset="0"/>
              </a:rPr>
              <a:t>Jesus Christ</a:t>
            </a:r>
            <a:endParaRPr lang="en-US" sz="2400" dirty="0">
              <a:effectLst/>
              <a:latin typeface="Times New Roman" panose="02020603050405020304" pitchFamily="18" charset="0"/>
              <a:ea typeface="Times New Roman" panose="02020603050405020304" pitchFamily="18" charset="0"/>
            </a:endParaRPr>
          </a:p>
        </p:txBody>
      </p:sp>
      <p:sp>
        <p:nvSpPr>
          <p:cNvPr id="4" name="Arrow: Down 3">
            <a:extLst>
              <a:ext uri="{FF2B5EF4-FFF2-40B4-BE49-F238E27FC236}">
                <a16:creationId xmlns:a16="http://schemas.microsoft.com/office/drawing/2014/main" id="{05CEFDE9-BA03-296E-A39A-D148CE42515F}"/>
              </a:ext>
            </a:extLst>
          </p:cNvPr>
          <p:cNvSpPr/>
          <p:nvPr/>
        </p:nvSpPr>
        <p:spPr>
          <a:xfrm>
            <a:off x="5791199" y="1783451"/>
            <a:ext cx="609601"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387E1C4-7A9A-ACF9-A558-E01BCB849692}"/>
              </a:ext>
            </a:extLst>
          </p:cNvPr>
          <p:cNvSpPr/>
          <p:nvPr/>
        </p:nvSpPr>
        <p:spPr>
          <a:xfrm>
            <a:off x="5791199" y="3298359"/>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D109868-CD63-A97F-7691-CE4331934AE4}"/>
              </a:ext>
            </a:extLst>
          </p:cNvPr>
          <p:cNvSpPr/>
          <p:nvPr/>
        </p:nvSpPr>
        <p:spPr>
          <a:xfrm>
            <a:off x="5850963" y="4707796"/>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B8D81E-F8D6-8169-FF74-EDA1869FFA4A}"/>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9668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7050392"/>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God will raise David’s descendent.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 Solomon in the immediate short term - 2 Samuel 12:24</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Matthew 1:1</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continued: God will establish his kingdom.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King Solomon in the immediate short term – 1 Kings 1:30-40</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Luke 22:29</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13 </a:t>
            </a:r>
            <a:r>
              <a:rPr lang="en-US" sz="2400" kern="100" dirty="0">
                <a:effectLst/>
                <a:latin typeface="Times New Roman" panose="02020603050405020304" pitchFamily="18" charset="0"/>
                <a:ea typeface="Times New Roman" panose="02020603050405020304" pitchFamily="18" charset="0"/>
              </a:rPr>
              <a:t>- He shall build a house for me</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Solomon built the stone temple for a dwelling place of God – 1 Kings 6:1; 7:51; 8:6-13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built the church – God’s House - His kingdom – for God’s eternal dwelling place – Matthew 16:18; Hebrews 3:1-6; 1 Peter 2:5; Revelation 1:6</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F305EDB-E982-8349-A349-1A9F8DA5B360}"/>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731962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64853" y="1179625"/>
            <a:ext cx="11379098" cy="5074531"/>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2 Samuel 7:16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house</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kingdom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endure before 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be established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house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Kingdom,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Throne - shall endure before God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forever</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making a promise that will endure forever – at the time given to David, now, and forever more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not referring to King David’s physical house, kingdom or throne</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2:29-30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"Brethren, I may confidently say to you regarding the </a:t>
            </a:r>
            <a:r>
              <a:rPr lang="en-US" sz="2400" b="1" u="sng" dirty="0">
                <a:highlight>
                  <a:srgbClr val="FFFF00"/>
                </a:highlight>
                <a:latin typeface="Times New Roman" panose="02020603050405020304" pitchFamily="18" charset="0"/>
                <a:cs typeface="Times New Roman" panose="02020603050405020304" pitchFamily="18" charset="0"/>
              </a:rPr>
              <a:t>patriarch David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he both died and was buried</a:t>
            </a:r>
            <a:r>
              <a:rPr lang="en-US" sz="2400" dirty="0">
                <a:latin typeface="Times New Roman" panose="02020603050405020304" pitchFamily="18" charset="0"/>
                <a:cs typeface="Times New Roman" panose="02020603050405020304" pitchFamily="18" charset="0"/>
              </a:rPr>
              <a:t>, and his tomb is with us to this day. </a:t>
            </a: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 "And so, because he was a prophet and knew that </a:t>
            </a:r>
            <a:r>
              <a:rPr lang="en-US" sz="2400" cap="small" dirty="0">
                <a:effectLst/>
                <a:latin typeface="Times New Roman" panose="02020603050405020304" pitchFamily="18" charset="0"/>
                <a:cs typeface="Times New Roman" panose="02020603050405020304" pitchFamily="18" charset="0"/>
              </a:rPr>
              <a:t>GOD HAD SWORN TO HIM WITH AN OATH </a:t>
            </a:r>
            <a:r>
              <a:rPr lang="en-US" sz="2400" b="1" u="sng" cap="small" dirty="0">
                <a:effectLst/>
                <a:highlight>
                  <a:srgbClr val="FFFF00"/>
                </a:highlight>
                <a:latin typeface="Times New Roman" panose="02020603050405020304" pitchFamily="18" charset="0"/>
                <a:cs typeface="Times New Roman" panose="02020603050405020304" pitchFamily="18" charset="0"/>
              </a:rPr>
              <a:t>TO SEAT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one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OF HIS DESCENDANTS ON HIS THRONE</a:t>
            </a:r>
            <a:r>
              <a:rPr lang="en-US" sz="2400" cap="small" dirty="0">
                <a:effectLst/>
                <a:latin typeface="Times New Roman" panose="02020603050405020304" pitchFamily="18" charset="0"/>
                <a:cs typeface="Times New Roman" panose="02020603050405020304" pitchFamily="18" charset="0"/>
              </a:rPr>
              <a:t> (2 Samuel 7:12-16), ….</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A8F6CBD-A466-99CD-0F3A-90D4B23CF2EE}"/>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178643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Thus, on the Day of Pentecost, God declared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King David is dead and that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He swore an oath to seat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 David’s descendant on the eternal throne – Psalms 89:3-4; Psalms 132:11</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Therefore we understand 2 Samuel 7:16: </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not referring to King David’s literal physical house, kingdom, and throne, but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referring to King David’s eternal house, kingdom, and throne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perpetuated through</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King David’s descendant or seed (see Genesis 3:15 and Genesis 22:18) and</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That King David’s descendant is Jesus Christ</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the woman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3:15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Abraham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22:18; Galatians 3:16</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lion of Judah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49:10; Revelation 5:5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David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Messiah who is the “Son of David” – Matthew 1:1; Mark 12:35</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80878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412618"/>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In the Garden of Eden, God walked and talked with man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After the fall, God separated sinful man from Himself</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From that point forward, God rolled out His plan of salvation by which He could again dwell with His children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His presence with His children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through the physical tabernacle in the provisional Kingdom of Israel</a:t>
            </a:r>
          </a:p>
          <a:p>
            <a:pPr marR="0">
              <a:lnSpc>
                <a:spcPct val="107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a:t>
            </a:r>
            <a:r>
              <a:rPr lang="en-US" sz="2400" b="1" u="sng" kern="100" dirty="0">
                <a:effectLst/>
                <a:highlight>
                  <a:srgbClr val="00FF00"/>
                </a:highlight>
                <a:latin typeface="Times New Roman" panose="02020603050405020304" pitchFamily="18" charset="0"/>
                <a:ea typeface="Calibri" panose="020F0502020204030204" pitchFamily="34" charset="0"/>
              </a:rPr>
              <a:t>dwell</a:t>
            </a:r>
            <a:r>
              <a:rPr lang="en-US" sz="2400" b="1" u="sng" kern="100" dirty="0">
                <a:effectLst/>
                <a:highlight>
                  <a:srgbClr val="FFFF00"/>
                </a:highlight>
                <a:latin typeface="Times New Roman" panose="02020603050405020304" pitchFamily="18" charset="0"/>
                <a:ea typeface="Calibri" panose="020F0502020204030204" pitchFamily="34" charset="0"/>
              </a:rPr>
              <a:t>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a:t>
            </a:r>
            <a:r>
              <a:rPr lang="en-US" sz="2400" b="1" u="sng" kern="100" dirty="0">
                <a:effectLst/>
                <a:highlight>
                  <a:srgbClr val="00FF00"/>
                </a:highlight>
                <a:latin typeface="Times New Roman" panose="02020603050405020304" pitchFamily="18" charset="0"/>
                <a:ea typeface="Calibri" panose="020F0502020204030204" pitchFamily="34" charset="0"/>
              </a:rPr>
              <a:t>tabernacle</a:t>
            </a:r>
            <a:endParaRPr lang="en-US" sz="2400" kern="1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692075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388480"/>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Beginning with Solomon’s reign, like Adam and Eve, the Israelites fell into sin.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Despite repeated warnings from the prophets God sent to them, they did not repent.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Therefore, about 400 years later in the year 587 B.C., God raised up Babylon and destroyed Judah and the temple. The people remained in Babylonian captivity until Cyrus, King of Persia released them 70-years later</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Under the leadership of the governor Zerubbabel (grandson of the last king Jeconiah or Jehoiachin). The Jews rebuilt the temple.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But the Ark of the Covenant was lost and never found.</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Thought the Jews rebuilt the temple, the question remained as to whether God would ever dwell with them again.</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4010478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01744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Then Jesus came into the world.  Using the identical language of the opening verse of the Genesis creation account, the Apostle John states:</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b="1" u="sng" kern="100" dirty="0">
                <a:effectLst/>
                <a:latin typeface="Times New Roman" panose="02020603050405020304" pitchFamily="18" charset="0"/>
                <a:ea typeface="Times New Roman" panose="02020603050405020304" pitchFamily="18" charset="0"/>
              </a:rPr>
              <a:t>In the beginning was the Word</a:t>
            </a:r>
            <a:r>
              <a:rPr lang="en-US" sz="2400" kern="100" dirty="0">
                <a:effectLst/>
                <a:latin typeface="Times New Roman" panose="02020603050405020304" pitchFamily="18" charset="0"/>
                <a:ea typeface="Times New Roman" panose="02020603050405020304" pitchFamily="18" charset="0"/>
              </a:rPr>
              <a:t>, and the Word was with God, and </a:t>
            </a:r>
            <a:r>
              <a:rPr lang="en-US" sz="2400" b="1" u="sng" kern="100" dirty="0">
                <a:effectLst/>
                <a:latin typeface="Times New Roman" panose="02020603050405020304" pitchFamily="18" charset="0"/>
                <a:ea typeface="Times New Roman" panose="02020603050405020304" pitchFamily="18" charset="0"/>
              </a:rPr>
              <a:t>the Word was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2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He was in the beginning with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3 </a:t>
            </a:r>
            <a:r>
              <a:rPr lang="en-US" sz="2400" kern="100" dirty="0">
                <a:effectLst/>
                <a:latin typeface="Times New Roman" panose="02020603050405020304" pitchFamily="18" charset="0"/>
                <a:ea typeface="Times New Roman" panose="02020603050405020304" pitchFamily="18" charset="0"/>
              </a:rPr>
              <a:t> All things came into being through Him, and apart from Him nothing came into being that has come into being. </a:t>
            </a:r>
            <a:r>
              <a:rPr lang="en-US" sz="2400" kern="100" baseline="30000" dirty="0">
                <a:solidFill>
                  <a:srgbClr val="000000"/>
                </a:solidFill>
                <a:effectLst/>
                <a:latin typeface="Times New Roman" panose="02020603050405020304" pitchFamily="18" charset="0"/>
                <a:ea typeface="Times New Roman" panose="02020603050405020304" pitchFamily="18" charset="0"/>
              </a:rPr>
              <a:t>4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In Him was life, and the life was the Light of men</a:t>
            </a:r>
            <a:r>
              <a:rPr lang="en-US" sz="2400" kern="100" dirty="0">
                <a:effectLst/>
                <a:latin typeface="Times New Roman" panose="02020603050405020304" pitchFamily="18" charset="0"/>
                <a:ea typeface="Times New Roman" panose="02020603050405020304" pitchFamily="18" charset="0"/>
              </a:rPr>
              <a:t>. </a:t>
            </a:r>
          </a:p>
          <a:p>
            <a:pPr marL="4572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045002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9813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And then at John 1:14 come the beautiful words</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kern="100" dirty="0">
                <a:effectLst/>
                <a:latin typeface="Times New Roman" panose="02020603050405020304" pitchFamily="18" charset="0"/>
                <a:ea typeface="Times New Roman" panose="02020603050405020304" pitchFamily="18" charset="0"/>
              </a:rPr>
              <a:t>And the Word became flesh, and </a:t>
            </a:r>
            <a:r>
              <a:rPr lang="en-US" sz="2400" b="1" u="sng" kern="100" dirty="0">
                <a:effectLst/>
                <a:highlight>
                  <a:srgbClr val="FFFF00"/>
                </a:highlight>
                <a:latin typeface="Times New Roman" panose="02020603050405020304" pitchFamily="18" charset="0"/>
                <a:ea typeface="Times New Roman" panose="02020603050405020304" pitchFamily="18" charset="0"/>
              </a:rPr>
              <a:t>dwelt among us</a:t>
            </a:r>
            <a:r>
              <a:rPr lang="en-US" sz="2400" kern="100" dirty="0">
                <a:effectLst/>
                <a:latin typeface="Times New Roman" panose="02020603050405020304" pitchFamily="18" charset="0"/>
                <a:ea typeface="Times New Roman" panose="02020603050405020304" pitchFamily="18" charset="0"/>
              </a:rPr>
              <a:t>, and we saw His glory, glory as of the only begotten from the Father, full of grace and truth.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highlight>
                  <a:srgbClr val="FFFF00"/>
                </a:highlight>
                <a:latin typeface="Times New Roman" panose="02020603050405020304" pitchFamily="18" charset="0"/>
                <a:ea typeface="Times New Roman" panose="02020603050405020304" pitchFamily="18" charset="0"/>
              </a:rPr>
              <a:t>Dwelt</a:t>
            </a:r>
            <a:r>
              <a:rPr lang="en-US" sz="2400" b="1" kern="100" dirty="0">
                <a:effectLst/>
                <a:latin typeface="Times New Roman" panose="02020603050405020304" pitchFamily="18" charset="0"/>
                <a:ea typeface="Times New Roman" panose="02020603050405020304" pitchFamily="18" charset="0"/>
              </a:rPr>
              <a:t>:</a:t>
            </a:r>
            <a:r>
              <a:rPr lang="en-US" sz="2400" kern="100" dirty="0">
                <a:effectLst/>
                <a:latin typeface="Times New Roman" panose="02020603050405020304" pitchFamily="18" charset="0"/>
                <a:ea typeface="Times New Roman" panose="02020603050405020304" pitchFamily="18" charset="0"/>
              </a:rPr>
              <a:t> From Greek word </a:t>
            </a:r>
            <a:r>
              <a:rPr lang="en-US" sz="2400" i="1" kern="100" dirty="0">
                <a:effectLst/>
                <a:latin typeface="Times New Roman" panose="02020603050405020304" pitchFamily="18" charset="0"/>
                <a:ea typeface="Times New Roman" panose="02020603050405020304" pitchFamily="18" charset="0"/>
              </a:rPr>
              <a:t>skene</a:t>
            </a:r>
            <a:r>
              <a:rPr lang="en-US" sz="2400" kern="100" dirty="0">
                <a:effectLst/>
                <a:latin typeface="Times New Roman" panose="02020603050405020304" pitchFamily="18" charset="0"/>
                <a:ea typeface="Times New Roman" panose="02020603050405020304" pitchFamily="18" charset="0"/>
              </a:rPr>
              <a:t> meaning tent or tabernacle</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 word dwelt is from the Greek word </a:t>
            </a:r>
            <a:r>
              <a:rPr lang="en-US" sz="2400" b="1" i="1" kern="100" dirty="0" err="1">
                <a:effectLst/>
                <a:latin typeface="Times New Roman" panose="02020603050405020304" pitchFamily="18" charset="0"/>
                <a:ea typeface="Times New Roman" panose="02020603050405020304" pitchFamily="18" charset="0"/>
              </a:rPr>
              <a:t>skenoo</a:t>
            </a:r>
            <a:r>
              <a:rPr lang="en-US" sz="2400" b="1" kern="100" dirty="0">
                <a:effectLst/>
                <a:latin typeface="Times New Roman" panose="02020603050405020304" pitchFamily="18" charset="0"/>
                <a:ea typeface="Times New Roman" panose="02020603050405020304" pitchFamily="18" charset="0"/>
              </a:rPr>
              <a:t> </a:t>
            </a:r>
            <a:r>
              <a:rPr lang="en-US" sz="2400" kern="100" dirty="0">
                <a:effectLst/>
                <a:latin typeface="Times New Roman" panose="02020603050405020304" pitchFamily="18" charset="0"/>
                <a:ea typeface="Times New Roman" panose="02020603050405020304" pitchFamily="18" charset="0"/>
              </a:rPr>
              <a:t>which is the verb form of the Greek word </a:t>
            </a:r>
            <a:r>
              <a:rPr lang="en-US" sz="2400" i="1" kern="100" dirty="0" err="1">
                <a:effectLst/>
                <a:latin typeface="Gentium" panose="02000503060000020004" pitchFamily="2" charset="0"/>
                <a:ea typeface="Calibri" panose="020F0502020204030204" pitchFamily="34" charset="0"/>
              </a:rPr>
              <a:t>skênê</a:t>
            </a:r>
            <a:r>
              <a:rPr lang="en-US" sz="2400" kern="100" dirty="0">
                <a:effectLst/>
                <a:latin typeface="Times New Roman" panose="02020603050405020304" pitchFamily="18" charset="0"/>
                <a:ea typeface="Calibri" panose="020F0502020204030204" pitchFamily="34" charset="0"/>
              </a:rPr>
              <a:t> meaning a </a:t>
            </a:r>
            <a:r>
              <a:rPr lang="en-US" sz="2400" b="1" kern="100" dirty="0">
                <a:effectLst/>
                <a:highlight>
                  <a:srgbClr val="FFFF00"/>
                </a:highlight>
                <a:latin typeface="Times New Roman" panose="02020603050405020304" pitchFamily="18" charset="0"/>
                <a:ea typeface="Calibri" panose="020F0502020204030204" pitchFamily="34" charset="0"/>
              </a:rPr>
              <a:t>tent or tabernacle</a:t>
            </a:r>
            <a:r>
              <a:rPr lang="en-US" sz="2400" kern="100" dirty="0">
                <a:effectLst/>
                <a:latin typeface="Times New Roman" panose="02020603050405020304" pitchFamily="18" charset="0"/>
                <a:ea typeface="Calibri" panose="020F0502020204030204" pitchFamily="34"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Through Jesus:</a:t>
            </a:r>
            <a:endParaRPr lang="en-US" sz="2400" kern="100" dirty="0">
              <a:latin typeface="Times New Roman" panose="02020603050405020304" pitchFamily="18"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God is literally tabernacled among His people. </a:t>
            </a:r>
            <a:r>
              <a:rPr lang="en-US" sz="2400" kern="100" dirty="0">
                <a:effectLst/>
                <a:latin typeface="Times New Roman" panose="02020603050405020304" pitchFamily="18" charset="0"/>
                <a:ea typeface="Times New Roman" panose="02020603050405020304" pitchFamily="18" charset="0"/>
              </a:rPr>
              <a:t> </a:t>
            </a: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was once again dwelling in the presence of His beloved sons.</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0635328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Review of Jesus’ Farewell Discourse to His Disciples before His crucifixion</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14:8-9 </a:t>
            </a:r>
            <a:r>
              <a:rPr lang="en-US" sz="2400" dirty="0">
                <a:latin typeface="Times New Roman" panose="02020603050405020304" pitchFamily="18" charset="0"/>
                <a:cs typeface="Times New Roman" panose="02020603050405020304" pitchFamily="18" charset="0"/>
              </a:rPr>
              <a:t>Philip *said to Him, "</a:t>
            </a:r>
            <a:r>
              <a:rPr lang="en-US" sz="2400" b="1" u="sng" dirty="0">
                <a:highlight>
                  <a:srgbClr val="FFFF00"/>
                </a:highlight>
                <a:latin typeface="Times New Roman" panose="02020603050405020304" pitchFamily="18" charset="0"/>
                <a:cs typeface="Times New Roman" panose="02020603050405020304" pitchFamily="18" charset="0"/>
              </a:rPr>
              <a:t>Lord, show us the Father</a:t>
            </a:r>
            <a:r>
              <a:rPr lang="en-US" sz="2400" dirty="0">
                <a:latin typeface="Times New Roman" panose="02020603050405020304" pitchFamily="18" charset="0"/>
                <a:cs typeface="Times New Roman" panose="02020603050405020304" pitchFamily="18" charset="0"/>
              </a:rPr>
              <a:t>, and it is enough for us."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Jesus *said to him, "Have I been so long with you,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you have not come to know Me, Philip? </a:t>
            </a:r>
            <a:r>
              <a:rPr lang="en-US" sz="2400" b="1" u="sng" dirty="0">
                <a:highlight>
                  <a:srgbClr val="FFFF00"/>
                </a:highlight>
                <a:latin typeface="Times New Roman" panose="02020603050405020304" pitchFamily="18" charset="0"/>
                <a:cs typeface="Times New Roman" panose="02020603050405020304" pitchFamily="18" charset="0"/>
              </a:rPr>
              <a:t>He who has seen Me has seen the Father</a:t>
            </a:r>
            <a:r>
              <a:rPr lang="en-US" sz="2400" dirty="0">
                <a:latin typeface="Times New Roman" panose="02020603050405020304" pitchFamily="18" charset="0"/>
                <a:cs typeface="Times New Roman" panose="02020603050405020304" pitchFamily="18" charset="0"/>
              </a:rPr>
              <a:t>; how </a:t>
            </a:r>
            <a:r>
              <a:rPr lang="en-US" sz="2400" i="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you say, 'Show us the Father'? </a:t>
            </a: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14:10 </a:t>
            </a:r>
            <a:r>
              <a:rPr lang="en-US" sz="2400" dirty="0">
                <a:latin typeface="Times New Roman" panose="02020603050405020304" pitchFamily="18" charset="0"/>
                <a:cs typeface="Times New Roman" panose="02020603050405020304" pitchFamily="18" charset="0"/>
              </a:rPr>
              <a:t>"Do you not believe that </a:t>
            </a:r>
            <a:r>
              <a:rPr lang="en-US" sz="2400" b="1" u="sng" dirty="0">
                <a:highlight>
                  <a:srgbClr val="FFFF00"/>
                </a:highlight>
                <a:latin typeface="Times New Roman" panose="02020603050405020304" pitchFamily="18" charset="0"/>
                <a:cs typeface="Times New Roman" panose="02020603050405020304" pitchFamily="18" charset="0"/>
              </a:rPr>
              <a:t>I am in the Father, and the Father is in Me</a:t>
            </a:r>
            <a:r>
              <a:rPr lang="en-US" sz="2400" dirty="0">
                <a:latin typeface="Times New Roman" panose="02020603050405020304" pitchFamily="18" charset="0"/>
                <a:cs typeface="Times New Roman" panose="02020603050405020304" pitchFamily="18" charset="0"/>
              </a:rPr>
              <a:t>? The words that I say to you I do not speak on My own initiative, but </a:t>
            </a:r>
            <a:r>
              <a:rPr lang="en-US" sz="2400" b="1" u="sng" dirty="0">
                <a:highlight>
                  <a:srgbClr val="FFFF00"/>
                </a:highlight>
                <a:latin typeface="Times New Roman" panose="02020603050405020304" pitchFamily="18" charset="0"/>
                <a:cs typeface="Times New Roman" panose="02020603050405020304" pitchFamily="18" charset="0"/>
              </a:rPr>
              <a:t>the Father abiding in Me does His works</a:t>
            </a:r>
            <a:r>
              <a:rPr lang="en-US" sz="2400" dirty="0">
                <a:latin typeface="Times New Roman" panose="02020603050405020304" pitchFamily="18" charset="0"/>
                <a:cs typeface="Times New Roman" panose="02020603050405020304" pitchFamily="18" charset="0"/>
              </a:rPr>
              <a:t>.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In Jesus, God was tabernacling among His people</a:t>
            </a:r>
          </a:p>
          <a:p>
            <a:pPr marL="457200" marR="0">
              <a:lnSpc>
                <a:spcPct val="107000"/>
              </a:lnSpc>
              <a:spcBef>
                <a:spcPts val="0"/>
              </a:spcBef>
              <a:spcAft>
                <a:spcPts val="0"/>
              </a:spcAft>
            </a:pPr>
            <a:endParaRPr lang="en-US" sz="2400" dirty="0"/>
          </a:p>
          <a:p>
            <a:pPr marL="457200" marR="0">
              <a:lnSpc>
                <a:spcPct val="107000"/>
              </a:lnSpc>
              <a:spcBef>
                <a:spcPts val="0"/>
              </a:spcBef>
              <a:spcAft>
                <a:spcPts val="0"/>
              </a:spcAft>
            </a:pPr>
            <a:br>
              <a:rPr lang="en-US" sz="2400" dirty="0"/>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42848147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Review of Jesus’ Farewell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Prayer b</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efore His crucifixion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so that the world may believe that You sent Me.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b="1" dirty="0">
                <a:latin typeface="Times New Roman" panose="02020603050405020304" pitchFamily="18" charset="0"/>
                <a:cs typeface="Times New Roman" panose="02020603050405020304" pitchFamily="18" charset="0"/>
              </a:rPr>
              <a:t>John 17:22-23 …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they may be one</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We are 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in them and You in Me</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be perfected in unity</a:t>
            </a:r>
            <a:r>
              <a:rPr lang="en-US" sz="2400" dirty="0">
                <a:latin typeface="Times New Roman" panose="02020603050405020304" pitchFamily="18" charset="0"/>
                <a:cs typeface="Times New Roman" panose="02020603050405020304" pitchFamily="18" charset="0"/>
              </a:rPr>
              <a:t>, …. </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As God tabernacled in Jesus to be among His people, God now tabernacles within us to be among His people</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Thus, as God’s people could see God when looking upon Jesus – His Son, people should be able to see Jesus when they look upon us – God’s sons and the church.</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The closest anyone will come to seeing Jesus in this life is through God’s children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9678753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141600"/>
          </a:xfrm>
          <a:prstGeom prst="rect">
            <a:avLst/>
          </a:prstGeom>
          <a:noFill/>
        </p:spPr>
        <p:txBody>
          <a:bodyPr wrap="square" rtlCol="0">
            <a:spAutoFit/>
          </a:bodyPr>
          <a:lstStyle/>
          <a:p>
            <a:pPr marL="22860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Jesus returned to heaven – Acts 1:9-1. But when He did, something marvelous happened. </a:t>
            </a:r>
          </a:p>
          <a:p>
            <a:pPr marL="228600" marR="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We were united to Christ in baptism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Galatians 3:26-27; 1 Cor 1:30; 1 Cor12:13, 18</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u="sng" kern="100" dirty="0">
                <a:latin typeface="Times New Roman" panose="02020603050405020304" pitchFamily="18" charset="0"/>
                <a:ea typeface="Calibri" panose="020F0502020204030204" pitchFamily="34" charset="0"/>
                <a:cs typeface="Times New Roman" panose="02020603050405020304" pitchFamily="18" charset="0"/>
              </a:rPr>
              <a:t>Jesus Christ</a:t>
            </a: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Christ dwells within us</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dirty="0">
                <a:latin typeface="Times New Roman" panose="02020603050405020304" pitchFamily="18" charset="0"/>
                <a:cs typeface="Times New Roman" panose="02020603050405020304" pitchFamily="18" charset="0"/>
              </a:rPr>
              <a:t>2 Corinthians 13:5 … </a:t>
            </a:r>
            <a:r>
              <a:rPr lang="en-US" sz="2000" dirty="0">
                <a:latin typeface="Times New Roman" panose="02020603050405020304" pitchFamily="18" charset="0"/>
                <a:cs typeface="Times New Roman" panose="02020603050405020304" pitchFamily="18" charset="0"/>
              </a:rPr>
              <a:t>do you not recognize this about yourselves, that </a:t>
            </a:r>
            <a:r>
              <a:rPr lang="en-US" sz="2000" b="1" u="sng" dirty="0">
                <a:highlight>
                  <a:srgbClr val="FFFF00"/>
                </a:highlight>
                <a:latin typeface="Times New Roman" panose="02020603050405020304" pitchFamily="18" charset="0"/>
                <a:cs typeface="Times New Roman" panose="02020603050405020304" pitchFamily="18" charset="0"/>
              </a:rPr>
              <a:t>Jesus 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a:t>
            </a:r>
          </a:p>
          <a:p>
            <a:pPr marL="228600" marR="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Romans 8:10</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a:t>
            </a:r>
            <a:r>
              <a:rPr lang="en-US" sz="2000" b="1" u="sng" dirty="0">
                <a:highlight>
                  <a:srgbClr val="FFFF00"/>
                </a:highlight>
                <a:latin typeface="Times New Roman" panose="02020603050405020304" pitchFamily="18" charset="0"/>
                <a:cs typeface="Times New Roman" panose="02020603050405020304" pitchFamily="18" charset="0"/>
              </a:rPr>
              <a:t>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though the body is dead because of sin, yet the spirit is alive because of righteousness. </a:t>
            </a:r>
          </a:p>
          <a:p>
            <a:pPr marL="228600">
              <a:lnSpc>
                <a:spcPct val="107000"/>
              </a:lnSpc>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Colossians 1:27 </a:t>
            </a:r>
            <a:r>
              <a:rPr lang="en-US" sz="2000" dirty="0">
                <a:latin typeface="Times New Roman" panose="02020603050405020304" pitchFamily="18" charset="0"/>
                <a:cs typeface="Times New Roman" panose="02020603050405020304" pitchFamily="18" charset="0"/>
              </a:rPr>
              <a:t> to whom God willed to make known what is the riches of the glory of this mystery among the Gentiles, which </a:t>
            </a:r>
            <a:r>
              <a:rPr lang="en-US" sz="2000" b="1" u="sng" dirty="0">
                <a:highlight>
                  <a:srgbClr val="FFFF00"/>
                </a:highlight>
                <a:latin typeface="Times New Roman" panose="02020603050405020304" pitchFamily="18" charset="0"/>
                <a:cs typeface="Times New Roman" panose="02020603050405020304" pitchFamily="18" charset="0"/>
              </a:rPr>
              <a:t>is Christ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the hope of glory. </a:t>
            </a:r>
          </a:p>
          <a:p>
            <a:pPr marL="228600">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Galatians 2:20 …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 </a:t>
            </a:r>
            <a:r>
              <a:rPr lang="en-US" sz="2000" b="1" u="sng" dirty="0">
                <a:highlight>
                  <a:srgbClr val="00FF00"/>
                </a:highlight>
                <a:latin typeface="Times New Roman" panose="02020603050405020304" pitchFamily="18" charset="0"/>
                <a:cs typeface="Times New Roman" panose="02020603050405020304" pitchFamily="18" charset="0"/>
              </a:rPr>
              <a:t>lives in me</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42064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366597"/>
          </a:xfrm>
          <a:prstGeom prst="rect">
            <a:avLst/>
          </a:prstGeom>
          <a:noFill/>
        </p:spPr>
        <p:txBody>
          <a:bodyPr wrap="square" rtlCol="0">
            <a:spAutoFit/>
          </a:bodyPr>
          <a:lstStyle/>
          <a:p>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God dwells within us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(to live in)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Holy Spirit:  </a:t>
            </a:r>
            <a:r>
              <a:rPr lang="en-US" sz="2400" dirty="0">
                <a:latin typeface="Times New Roman" panose="02020603050405020304" pitchFamily="18" charset="0"/>
                <a:cs typeface="Times New Roman" panose="02020603050405020304" pitchFamily="18" charset="0"/>
              </a:rPr>
              <a:t>And having been united to Christ and to God the Father, we are likewise united to the Holy Spirit who dwells within us.</a:t>
            </a:r>
          </a:p>
          <a:p>
            <a:endParaRPr lang="en-US" sz="2400" dirty="0">
              <a:latin typeface="Times New Roman" panose="02020603050405020304" pitchFamily="18" charset="0"/>
              <a:cs typeface="Times New Roman" panose="02020603050405020304" pitchFamily="18" charset="0"/>
            </a:endParaRPr>
          </a:p>
          <a:p>
            <a:pPr marL="228600">
              <a:lnSpc>
                <a:spcPct val="107000"/>
              </a:lnSpc>
            </a:pPr>
            <a:r>
              <a:rPr lang="en-US" sz="2400" b="1" dirty="0">
                <a:latin typeface="Times New Roman" panose="02020603050405020304" pitchFamily="18" charset="0"/>
                <a:cs typeface="Times New Roman" panose="02020603050405020304" pitchFamily="18" charset="0"/>
              </a:rPr>
              <a:t>2 Timothy 1:14 </a:t>
            </a:r>
            <a:r>
              <a:rPr lang="en-US" sz="2400" dirty="0">
                <a:latin typeface="Times New Roman" panose="02020603050405020304" pitchFamily="18" charset="0"/>
                <a:cs typeface="Times New Roman" panose="02020603050405020304" pitchFamily="18" charset="0"/>
              </a:rPr>
              <a:t>Guard, through the </a:t>
            </a:r>
            <a:r>
              <a:rPr lang="en-US" sz="2400" b="1" u="sng" dirty="0">
                <a:highlight>
                  <a:srgbClr val="FFFF00"/>
                </a:highlight>
                <a:latin typeface="Times New Roman" panose="02020603050405020304" pitchFamily="18" charset="0"/>
                <a:cs typeface="Times New Roman" panose="02020603050405020304" pitchFamily="18" charset="0"/>
              </a:rPr>
              <a:t>Holy Spirit who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us</a:t>
            </a:r>
            <a:r>
              <a:rPr lang="en-US" sz="2400" dirty="0">
                <a:latin typeface="Times New Roman" panose="02020603050405020304" pitchFamily="18" charset="0"/>
                <a:cs typeface="Times New Roman" panose="02020603050405020304" pitchFamily="18" charset="0"/>
              </a:rPr>
              <a:t>, the treasure which has been entrusted to </a:t>
            </a:r>
            <a:r>
              <a:rPr lang="en-US" sz="2400" i="1"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Romans 8:9 </a:t>
            </a:r>
            <a:r>
              <a:rPr lang="en-US" sz="2400" dirty="0">
                <a:latin typeface="Times New Roman" panose="02020603050405020304" pitchFamily="18" charset="0"/>
                <a:cs typeface="Times New Roman" panose="02020603050405020304" pitchFamily="18" charset="0"/>
              </a:rPr>
              <a:t>However, you are not in the flesh but </a:t>
            </a:r>
            <a:r>
              <a:rPr lang="en-US" sz="2400" b="1" u="sng" dirty="0">
                <a:highlight>
                  <a:srgbClr val="FFFF00"/>
                </a:highlight>
                <a:latin typeface="Times New Roman" panose="02020603050405020304" pitchFamily="18" charset="0"/>
                <a:cs typeface="Times New Roman" panose="02020603050405020304" pitchFamily="18" charset="0"/>
              </a:rPr>
              <a:t>in the Spirit</a:t>
            </a:r>
            <a:r>
              <a:rPr lang="en-US" sz="2400" dirty="0">
                <a:latin typeface="Times New Roman" panose="02020603050405020304" pitchFamily="18" charset="0"/>
                <a:cs typeface="Times New Roman" panose="02020603050405020304" pitchFamily="18" charset="0"/>
              </a:rPr>
              <a:t>, if indeed </a:t>
            </a:r>
            <a:r>
              <a:rPr lang="en-US" sz="2400" b="1" u="sng" dirty="0">
                <a:highlight>
                  <a:srgbClr val="FFFF00"/>
                </a:highlight>
                <a:latin typeface="Times New Roman" panose="02020603050405020304" pitchFamily="18" charset="0"/>
                <a:cs typeface="Times New Roman" panose="02020603050405020304" pitchFamily="18" charset="0"/>
              </a:rPr>
              <a:t>the Spirit of God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you</a:t>
            </a:r>
            <a:r>
              <a:rPr lang="en-US" sz="2400" dirty="0">
                <a:latin typeface="Times New Roman" panose="02020603050405020304" pitchFamily="18" charset="0"/>
                <a:cs typeface="Times New Roman" panose="02020603050405020304" pitchFamily="18" charset="0"/>
              </a:rPr>
              <a:t>. But if anyone does not have the </a:t>
            </a:r>
            <a:r>
              <a:rPr lang="en-US" sz="2400" b="1" u="sng" dirty="0">
                <a:highlight>
                  <a:srgbClr val="FFFF00"/>
                </a:highlight>
                <a:latin typeface="Times New Roman" panose="02020603050405020304" pitchFamily="18" charset="0"/>
                <a:cs typeface="Times New Roman" panose="02020603050405020304" pitchFamily="18" charset="0"/>
              </a:rPr>
              <a:t>Spirit of Christ</a:t>
            </a:r>
            <a:r>
              <a:rPr lang="en-US" sz="2400" dirty="0">
                <a:latin typeface="Times New Roman" panose="02020603050405020304" pitchFamily="18" charset="0"/>
                <a:cs typeface="Times New Roman" panose="02020603050405020304" pitchFamily="18" charset="0"/>
              </a:rPr>
              <a:t>, he does not belong to Him.</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9979437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785652"/>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Accordingly,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son of God individually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has become the Temple of God – the Dwelling Place of God </a:t>
            </a:r>
          </a:p>
          <a:p>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rPr>
              <a:t>1 Corinthians 6:17-19 </a:t>
            </a:r>
            <a:r>
              <a:rPr lang="en-US" sz="2400" kern="100" dirty="0">
                <a:effectLst/>
                <a:latin typeface="Times New Roman" panose="02020603050405020304" pitchFamily="18" charset="0"/>
                <a:ea typeface="Calibri" panose="020F0502020204030204" pitchFamily="34" charset="0"/>
              </a:rPr>
              <a:t> But the one who </a:t>
            </a:r>
            <a:r>
              <a:rPr lang="en-US" sz="2400" b="1" u="sng" kern="100" dirty="0">
                <a:effectLst/>
                <a:latin typeface="Times New Roman" panose="02020603050405020304" pitchFamily="18" charset="0"/>
                <a:ea typeface="Calibri" panose="020F0502020204030204" pitchFamily="34" charset="0"/>
              </a:rPr>
              <a:t>joins himself to the Lord</a:t>
            </a:r>
            <a:r>
              <a:rPr lang="en-US" sz="2400" kern="100" dirty="0">
                <a:effectLst/>
                <a:latin typeface="Times New Roman" panose="02020603050405020304" pitchFamily="18" charset="0"/>
                <a:ea typeface="Calibri" panose="020F0502020204030204" pitchFamily="34" charset="0"/>
              </a:rPr>
              <a:t> is </a:t>
            </a:r>
            <a:r>
              <a:rPr lang="en-US" sz="2400" b="1" u="sng" kern="100" dirty="0">
                <a:effectLst/>
                <a:latin typeface="Times New Roman" panose="02020603050405020304" pitchFamily="18" charset="0"/>
                <a:ea typeface="Calibri" panose="020F0502020204030204" pitchFamily="34" charset="0"/>
              </a:rPr>
              <a:t>one spirit </a:t>
            </a:r>
            <a:r>
              <a:rPr lang="en-US" sz="2400" b="1" i="1" u="sng" kern="100" dirty="0">
                <a:effectLst/>
                <a:latin typeface="Times New Roman" panose="02020603050405020304" pitchFamily="18" charset="0"/>
                <a:ea typeface="Calibri" panose="020F0502020204030204" pitchFamily="34" charset="0"/>
              </a:rPr>
              <a:t>with Him</a:t>
            </a:r>
            <a:r>
              <a:rPr lang="en-US" sz="2400" i="1" kern="100" dirty="0">
                <a:effectLst/>
                <a:latin typeface="Times New Roman" panose="02020603050405020304" pitchFamily="18" charset="0"/>
                <a:ea typeface="Calibri" panose="020F0502020204030204" pitchFamily="34" charset="0"/>
              </a:rPr>
              <a:t>…</a:t>
            </a:r>
            <a:r>
              <a:rPr lang="en-US" sz="2400" kern="100" dirty="0">
                <a:effectLst/>
                <a:latin typeface="Times New Roman" panose="02020603050405020304" pitchFamily="18" charset="0"/>
                <a:ea typeface="Calibri" panose="020F0502020204030204" pitchFamily="34" charset="0"/>
              </a:rPr>
              <a:t>.</a:t>
            </a:r>
            <a:r>
              <a:rPr lang="en-US" sz="2400" kern="100" baseline="30000" dirty="0">
                <a:solidFill>
                  <a:srgbClr val="000000"/>
                </a:solidFill>
                <a:latin typeface="Times New Roman" panose="02020603050405020304" pitchFamily="18" charset="0"/>
                <a:ea typeface="Calibri" panose="020F0502020204030204" pitchFamily="34" charset="0"/>
              </a:rPr>
              <a:t>19</a:t>
            </a:r>
            <a:r>
              <a:rPr lang="en-US" sz="2400" kern="100" baseline="30000" dirty="0">
                <a:solidFill>
                  <a:srgbClr val="000000"/>
                </a:solidFill>
                <a:effectLs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 Or do you not know that </a:t>
            </a:r>
            <a:r>
              <a:rPr lang="en-US" sz="2400" b="1" u="sng" kern="100" dirty="0">
                <a:effectLst/>
                <a:highlight>
                  <a:srgbClr val="FFFF00"/>
                </a:highlight>
                <a:latin typeface="Times New Roman" panose="02020603050405020304" pitchFamily="18" charset="0"/>
                <a:ea typeface="Calibri" panose="020F0502020204030204" pitchFamily="34" charset="0"/>
              </a:rPr>
              <a:t>your body is a </a:t>
            </a:r>
            <a:r>
              <a:rPr lang="en-US" sz="2400" b="1" u="sng" kern="100" dirty="0">
                <a:effectLst/>
                <a:highlight>
                  <a:srgbClr val="00FF00"/>
                </a:highlight>
                <a:latin typeface="Times New Roman" panose="02020603050405020304" pitchFamily="18" charset="0"/>
                <a:ea typeface="Calibri" panose="020F0502020204030204" pitchFamily="34" charset="0"/>
              </a:rPr>
              <a:t>temple</a:t>
            </a:r>
            <a:r>
              <a:rPr lang="en-US" sz="2400" kern="100" dirty="0">
                <a:effectLst/>
                <a:latin typeface="Times New Roman" panose="02020603050405020304" pitchFamily="18" charset="0"/>
                <a:ea typeface="Calibri" panose="020F0502020204030204" pitchFamily="34" charset="0"/>
              </a:rPr>
              <a:t> (dwelling place)</a:t>
            </a:r>
            <a:r>
              <a:rPr lang="en-US" sz="2400" b="1" u="sng" kern="100" dirty="0">
                <a:effectLst/>
                <a:highlight>
                  <a:srgbClr val="FFFF00"/>
                </a:highlight>
                <a:latin typeface="Times New Roman" panose="02020603050405020304" pitchFamily="18" charset="0"/>
                <a:ea typeface="Calibri" panose="020F0502020204030204" pitchFamily="34" charset="0"/>
              </a:rPr>
              <a:t> of the Holy Spirit</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who is </a:t>
            </a:r>
            <a:r>
              <a:rPr lang="en-US" sz="2400" b="1" u="sng" kern="100" dirty="0">
                <a:effectLst/>
                <a:highlight>
                  <a:srgbClr val="00FF00"/>
                </a:highlight>
                <a:latin typeface="Times New Roman" panose="02020603050405020304" pitchFamily="18" charset="0"/>
                <a:ea typeface="Calibri" panose="020F0502020204030204" pitchFamily="34" charset="0"/>
              </a:rPr>
              <a:t>in you</a:t>
            </a:r>
            <a:r>
              <a:rPr lang="en-US" sz="2400" kern="100" dirty="0">
                <a:effectLst/>
                <a:latin typeface="Times New Roman" panose="02020603050405020304" pitchFamily="18" charset="0"/>
                <a:ea typeface="Calibri" panose="020F0502020204030204" pitchFamily="34" charset="0"/>
              </a:rPr>
              <a:t>, whom you have from God….</a:t>
            </a:r>
          </a:p>
          <a:p>
            <a:endParaRPr lang="en-US" sz="2400" kern="10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3:16 </a:t>
            </a:r>
            <a:r>
              <a:rPr lang="en-US" sz="2400" dirty="0">
                <a:latin typeface="Times New Roman" panose="02020603050405020304" pitchFamily="18" charset="0"/>
                <a:cs typeface="Times New Roman" panose="02020603050405020304" pitchFamily="18" charset="0"/>
              </a:rPr>
              <a:t>Do you not know that </a:t>
            </a:r>
            <a:r>
              <a:rPr lang="en-US" sz="2400" b="1" u="sng" dirty="0">
                <a:highlight>
                  <a:srgbClr val="FFFF00"/>
                </a:highlight>
                <a:latin typeface="Times New Roman" panose="02020603050405020304" pitchFamily="18" charset="0"/>
                <a:cs typeface="Times New Roman" panose="02020603050405020304" pitchFamily="18" charset="0"/>
              </a:rPr>
              <a:t>you are a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God </a:t>
            </a:r>
            <a:r>
              <a:rPr lang="en-US" sz="2400" b="1" u="sng" dirty="0">
                <a:highlight>
                  <a:srgbClr val="00FF00"/>
                </a:highlight>
                <a:latin typeface="Times New Roman" panose="02020603050405020304" pitchFamily="18" charset="0"/>
                <a:cs typeface="Times New Roman" panose="02020603050405020304" pitchFamily="18" charset="0"/>
              </a:rPr>
              <a:t>dwells in you</a:t>
            </a:r>
            <a:r>
              <a:rPr lang="en-US" sz="2400" dirty="0">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8747978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632311"/>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If the sons of God individually are a temple (dwelling place) of God, it follows therefore that the church is also a temple (dwelling place), a household (family), and a house of God</a:t>
            </a:r>
          </a:p>
          <a:p>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2:5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(the saints) also, as </a:t>
            </a:r>
            <a:r>
              <a:rPr lang="en-US" sz="2400" b="1" u="sng" dirty="0">
                <a:highlight>
                  <a:srgbClr val="FFFF00"/>
                </a:highlight>
                <a:latin typeface="Times New Roman" panose="02020603050405020304" pitchFamily="18" charset="0"/>
                <a:cs typeface="Times New Roman" panose="02020603050405020304" pitchFamily="18" charset="0"/>
              </a:rPr>
              <a:t>living stones</a:t>
            </a:r>
            <a:r>
              <a:rPr lang="en-US" sz="2400" dirty="0">
                <a:latin typeface="Times New Roman" panose="02020603050405020304" pitchFamily="18" charset="0"/>
                <a:cs typeface="Times New Roman" panose="02020603050405020304" pitchFamily="18" charset="0"/>
              </a:rPr>
              <a:t>, are being </a:t>
            </a:r>
            <a:r>
              <a:rPr lang="en-US" sz="2400" b="1" u="sng" dirty="0">
                <a:highlight>
                  <a:srgbClr val="FFFF00"/>
                </a:highlight>
                <a:latin typeface="Times New Roman" panose="02020603050405020304" pitchFamily="18" charset="0"/>
                <a:cs typeface="Times New Roman" panose="02020603050405020304" pitchFamily="18" charset="0"/>
              </a:rPr>
              <a:t>built up as a spiritual </a:t>
            </a:r>
            <a:r>
              <a:rPr lang="en-US" sz="2400" b="1" u="sng" dirty="0">
                <a:highlight>
                  <a:srgbClr val="00FF00"/>
                </a:highlight>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for a </a:t>
            </a:r>
            <a:r>
              <a:rPr lang="en-US" sz="2400" b="1" u="sng" dirty="0">
                <a:highlight>
                  <a:srgbClr val="FFFF00"/>
                </a:highlight>
                <a:latin typeface="Times New Roman" panose="02020603050405020304" pitchFamily="18" charset="0"/>
                <a:cs typeface="Times New Roman" panose="02020603050405020304" pitchFamily="18" charset="0"/>
              </a:rPr>
              <a:t>holy priesthood</a:t>
            </a:r>
            <a:r>
              <a:rPr lang="en-US" sz="2400" dirty="0">
                <a:latin typeface="Times New Roman" panose="02020603050405020304" pitchFamily="18" charset="0"/>
                <a:cs typeface="Times New Roman" panose="02020603050405020304" pitchFamily="18" charset="0"/>
              </a:rPr>
              <a:t>, to offer up </a:t>
            </a:r>
            <a:r>
              <a:rPr lang="en-US" sz="2400" b="1" u="sng" dirty="0">
                <a:highlight>
                  <a:srgbClr val="FFFF00"/>
                </a:highlight>
                <a:latin typeface="Times New Roman" panose="02020603050405020304" pitchFamily="18" charset="0"/>
                <a:cs typeface="Times New Roman" panose="02020603050405020304" pitchFamily="18" charset="0"/>
              </a:rPr>
              <a:t>spiritual sacrifices </a:t>
            </a:r>
            <a:r>
              <a:rPr lang="en-US" sz="2400" dirty="0">
                <a:latin typeface="Times New Roman" panose="02020603050405020304" pitchFamily="18" charset="0"/>
                <a:cs typeface="Times New Roman" panose="02020603050405020304" pitchFamily="18" charset="0"/>
              </a:rPr>
              <a:t>acceptable to God through Jesus Christ.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2:19-22 </a:t>
            </a:r>
            <a:r>
              <a:rPr lang="en-US" sz="2400" dirty="0">
                <a:latin typeface="Times New Roman" panose="02020603050405020304" pitchFamily="18" charset="0"/>
                <a:cs typeface="Times New Roman" panose="02020603050405020304" pitchFamily="18" charset="0"/>
              </a:rPr>
              <a:t>(Having entered Christ’s Kingdom) So then you are no longer strangers and aliens, but you are </a:t>
            </a:r>
            <a:r>
              <a:rPr lang="en-US" sz="2400" b="1" u="sng" dirty="0">
                <a:highlight>
                  <a:srgbClr val="FFFF00"/>
                </a:highlight>
                <a:latin typeface="Times New Roman" panose="02020603050405020304" pitchFamily="18" charset="0"/>
                <a:cs typeface="Times New Roman" panose="02020603050405020304" pitchFamily="18" charset="0"/>
              </a:rPr>
              <a:t>fellow citizens with the saints</a:t>
            </a:r>
            <a:r>
              <a:rPr lang="en-US" sz="2400" dirty="0">
                <a:latin typeface="Times New Roman" panose="02020603050405020304" pitchFamily="18" charset="0"/>
                <a:cs typeface="Times New Roman" panose="02020603050405020304" pitchFamily="18" charset="0"/>
              </a:rPr>
              <a:t>, and are of </a:t>
            </a:r>
            <a:r>
              <a:rPr lang="en-US" sz="2400" b="1" u="sng" dirty="0">
                <a:highlight>
                  <a:srgbClr val="FFFF00"/>
                </a:highlight>
                <a:latin typeface="Times New Roman" panose="02020603050405020304" pitchFamily="18" charset="0"/>
                <a:cs typeface="Times New Roman" panose="02020603050405020304" pitchFamily="18" charset="0"/>
              </a:rPr>
              <a:t>God's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foundation of the apostles and prophets, Christ Jesus Himself being the corner </a:t>
            </a:r>
            <a:r>
              <a:rPr lang="en-US" sz="2400" i="1" dirty="0">
                <a:latin typeface="Times New Roman" panose="02020603050405020304" pitchFamily="18" charset="0"/>
                <a:cs typeface="Times New Roman" panose="02020603050405020304" pitchFamily="18" charset="0"/>
              </a:rPr>
              <a:t>stone,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in whom </a:t>
            </a:r>
            <a:r>
              <a:rPr lang="en-US" sz="2400" b="1" u="sng" dirty="0">
                <a:highlight>
                  <a:srgbClr val="FFFF00"/>
                </a:highlight>
                <a:latin typeface="Times New Roman" panose="02020603050405020304" pitchFamily="18" charset="0"/>
                <a:cs typeface="Times New Roman" panose="02020603050405020304" pitchFamily="18" charset="0"/>
              </a:rPr>
              <a:t>the whole </a:t>
            </a:r>
            <a:r>
              <a:rPr lang="en-US" sz="2400" b="1" u="sng" dirty="0">
                <a:highlight>
                  <a:srgbClr val="00FF00"/>
                </a:highlight>
                <a:latin typeface="Times New Roman" panose="02020603050405020304" pitchFamily="18" charset="0"/>
                <a:cs typeface="Times New Roman" panose="02020603050405020304" pitchFamily="18" charset="0"/>
              </a:rPr>
              <a:t>building</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being fitted together, is growing into </a:t>
            </a:r>
            <a:r>
              <a:rPr lang="en-US" sz="2400" b="1" u="sng" dirty="0">
                <a:highlight>
                  <a:srgbClr val="FFFF00"/>
                </a:highlight>
                <a:latin typeface="Times New Roman" panose="02020603050405020304" pitchFamily="18" charset="0"/>
                <a:cs typeface="Times New Roman" panose="02020603050405020304" pitchFamily="18" charset="0"/>
              </a:rPr>
              <a:t>a holy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b="1" u="sng" dirty="0">
                <a:highlight>
                  <a:srgbClr val="FFFF00"/>
                </a:highlight>
                <a:latin typeface="Times New Roman" panose="02020603050405020304" pitchFamily="18" charset="0"/>
                <a:cs typeface="Times New Roman" panose="02020603050405020304" pitchFamily="18" charset="0"/>
              </a:rPr>
              <a:t> in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in whom you also are being built together into </a:t>
            </a:r>
            <a:r>
              <a:rPr lang="en-US" sz="2400" b="1" u="sng" dirty="0">
                <a:highlight>
                  <a:srgbClr val="FFFF00"/>
                </a:highlight>
                <a:latin typeface="Times New Roman" panose="02020603050405020304" pitchFamily="18" charset="0"/>
                <a:cs typeface="Times New Roman" panose="02020603050405020304" pitchFamily="18" charset="0"/>
              </a:rPr>
              <a:t>a </a:t>
            </a:r>
            <a:r>
              <a:rPr lang="en-US" sz="2400" b="1" u="sng" dirty="0">
                <a:highlight>
                  <a:srgbClr val="00FF00"/>
                </a:highlight>
                <a:latin typeface="Times New Roman" panose="02020603050405020304" pitchFamily="18" charset="0"/>
                <a:cs typeface="Times New Roman" panose="02020603050405020304" pitchFamily="18" charset="0"/>
              </a:rPr>
              <a:t>dwelling</a:t>
            </a:r>
            <a:r>
              <a:rPr lang="en-US" sz="2400" b="1" u="sng" dirty="0">
                <a:highlight>
                  <a:srgbClr val="FFFF00"/>
                </a:highlight>
                <a:latin typeface="Times New Roman" panose="02020603050405020304" pitchFamily="18" charset="0"/>
                <a:cs typeface="Times New Roman" panose="02020603050405020304" pitchFamily="18" charset="0"/>
              </a:rPr>
              <a:t> of God in the Spirit</a:t>
            </a:r>
            <a:r>
              <a:rPr lang="en-US" sz="2400" dirty="0">
                <a:latin typeface="Times New Roman" panose="02020603050405020304" pitchFamily="18" charset="0"/>
                <a:cs typeface="Times New Roman" panose="02020603050405020304" pitchFamily="18" charset="0"/>
              </a:rPr>
              <a:t>. </a:t>
            </a:r>
          </a:p>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6:10 </a:t>
            </a:r>
            <a:r>
              <a:rPr lang="en-US" sz="2400" dirty="0">
                <a:latin typeface="Times New Roman" panose="02020603050405020304" pitchFamily="18" charset="0"/>
                <a:cs typeface="Times New Roman" panose="02020603050405020304" pitchFamily="18" charset="0"/>
              </a:rPr>
              <a:t> So then, while we have opportunity, let us do good to all people, and especially to those who are of the </a:t>
            </a:r>
            <a:r>
              <a:rPr lang="en-US" sz="2400" b="1" u="sng" dirty="0">
                <a:highlight>
                  <a:srgbClr val="00FF00"/>
                </a:highlight>
                <a:latin typeface="Times New Roman" panose="02020603050405020304" pitchFamily="18" charset="0"/>
                <a:cs typeface="Times New Roman" panose="02020603050405020304" pitchFamily="18" charset="0"/>
              </a:rPr>
              <a:t>household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a:t>
            </a:r>
            <a:r>
              <a:rPr lang="en-US" sz="2400" b="1" u="sng" dirty="0">
                <a:highlight>
                  <a:srgbClr val="FFFF00"/>
                </a:highlight>
                <a:latin typeface="Times New Roman" panose="02020603050405020304" pitchFamily="18" charset="0"/>
                <a:cs typeface="Times New Roman" panose="02020603050405020304" pitchFamily="18" charset="0"/>
              </a:rPr>
              <a:t> of the faith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596214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154984"/>
          </a:xfrm>
          <a:prstGeom prst="rect">
            <a:avLst/>
          </a:prstGeom>
          <a:noFill/>
        </p:spPr>
        <p:txBody>
          <a:bodyPr wrap="square" rtlCol="0">
            <a:spAutoFit/>
          </a:bodyPr>
          <a:lstStyle/>
          <a:p>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17464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3647"/>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which is the </a:t>
            </a:r>
            <a:r>
              <a:rPr lang="en-US" sz="2400" b="1" u="sng" dirty="0">
                <a:highlight>
                  <a:srgbClr val="00FF00"/>
                </a:highlight>
                <a:latin typeface="Times New Roman" panose="02020603050405020304" pitchFamily="18" charset="0"/>
                <a:cs typeface="Times New Roman" panose="02020603050405020304" pitchFamily="18" charset="0"/>
              </a:rPr>
              <a:t>church</a:t>
            </a:r>
            <a:r>
              <a:rPr lang="en-US" sz="2400" b="1" u="sng" dirty="0">
                <a:highlight>
                  <a:srgbClr val="FFFF00"/>
                </a:highlight>
                <a:latin typeface="Times New Roman" panose="02020603050405020304" pitchFamily="18" charset="0"/>
                <a:cs typeface="Times New Roman" panose="02020603050405020304" pitchFamily="18" charset="0"/>
              </a:rPr>
              <a:t> of the living God</a:t>
            </a:r>
            <a:r>
              <a:rPr lang="en-US" sz="2400" dirty="0">
                <a:latin typeface="Times New Roman" panose="02020603050405020304" pitchFamily="18" charset="0"/>
                <a:cs typeface="Times New Roman" panose="02020603050405020304" pitchFamily="18" charset="0"/>
              </a:rPr>
              <a:t>, the pillar and support of the truth</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but </a:t>
            </a:r>
            <a:r>
              <a:rPr lang="en-US" sz="2400" b="1" u="sng" dirty="0">
                <a:highlight>
                  <a:srgbClr val="FFFF00"/>
                </a:highlight>
                <a:latin typeface="Times New Roman" panose="02020603050405020304" pitchFamily="18" charset="0"/>
                <a:cs typeface="Times New Roman" panose="02020603050405020304" pitchFamily="18" charset="0"/>
              </a:rPr>
              <a:t>Christ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a:t>
            </a:r>
            <a:r>
              <a:rPr lang="en-US" sz="2400" b="1" u="sng" dirty="0">
                <a:highlight>
                  <a:srgbClr val="FFFF00"/>
                </a:highlight>
                <a:latin typeface="Times New Roman" panose="02020603050405020304" pitchFamily="18" charset="0"/>
                <a:cs typeface="Times New Roman" panose="02020603050405020304" pitchFamily="18" charset="0"/>
              </a:rPr>
              <a:t>whose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we are</a:t>
            </a:r>
            <a:endParaRPr lang="en-US" sz="24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14:23 </a:t>
            </a:r>
            <a:r>
              <a:rPr lang="en-US" sz="2400" dirty="0">
                <a:latin typeface="Times New Roman" panose="02020603050405020304" pitchFamily="18" charset="0"/>
                <a:cs typeface="Times New Roman" panose="02020603050405020304" pitchFamily="18" charset="0"/>
              </a:rPr>
              <a:t> Jesus answered and said to him, "If anyone loves Me, he will keep My word; and My Father will love him, and </a:t>
            </a:r>
            <a:r>
              <a:rPr lang="en-US" sz="2400" b="1" u="sng" dirty="0">
                <a:highlight>
                  <a:srgbClr val="FFFF00"/>
                </a:highlight>
                <a:latin typeface="Times New Roman" panose="02020603050405020304" pitchFamily="18" charset="0"/>
                <a:cs typeface="Times New Roman" panose="02020603050405020304" pitchFamily="18" charset="0"/>
              </a:rPr>
              <a:t>We will come to him and make Our </a:t>
            </a:r>
            <a:r>
              <a:rPr lang="en-US" sz="2400" b="1" u="sng" dirty="0">
                <a:highlight>
                  <a:srgbClr val="00FF00"/>
                </a:highlight>
                <a:latin typeface="Times New Roman" panose="02020603050405020304" pitchFamily="18" charset="0"/>
                <a:cs typeface="Times New Roman" panose="02020603050405020304" pitchFamily="18" charset="0"/>
              </a:rPr>
              <a:t>abode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monê</a:t>
            </a:r>
            <a:r>
              <a:rPr lang="en-US" sz="2400" b="1" i="1"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abode, home, dwelling place) </a:t>
            </a:r>
            <a:r>
              <a:rPr lang="en-US" sz="2400" b="1" u="sng" dirty="0">
                <a:highlight>
                  <a:srgbClr val="FFFF00"/>
                </a:highlight>
                <a:latin typeface="Times New Roman" panose="02020603050405020304" pitchFamily="18" charset="0"/>
                <a:cs typeface="Times New Roman" panose="02020603050405020304" pitchFamily="18" charset="0"/>
              </a:rPr>
              <a:t>with him</a:t>
            </a:r>
            <a:r>
              <a:rPr lang="en-US" sz="2400" dirty="0">
                <a:latin typeface="Times New Roman" panose="02020603050405020304" pitchFamily="18" charset="0"/>
                <a:cs typeface="Times New Roman" panose="02020603050405020304" pitchFamily="18" charset="0"/>
              </a:rPr>
              <a:t>. </a:t>
            </a:r>
          </a:p>
          <a:p>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776718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41116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t>
            </a:r>
            <a:r>
              <a:rPr lang="en-US" sz="2400" b="1" u="sng" cap="small" dirty="0">
                <a:effectLst/>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21:3</a:t>
            </a:r>
            <a:r>
              <a:rPr lang="en-US" sz="2400" dirty="0">
                <a:latin typeface="Times New Roman" panose="02020603050405020304" pitchFamily="18" charset="0"/>
                <a:cs typeface="Times New Roman" panose="02020603050405020304" pitchFamily="18" charset="0"/>
              </a:rPr>
              <a:t> And I heard a loud voice from the throne, saying, "Behold,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tabernacle</a:t>
            </a:r>
            <a:r>
              <a:rPr lang="en-US" sz="2400" b="1" u="sng" dirty="0">
                <a:highlight>
                  <a:srgbClr val="FFFF00"/>
                </a:highlight>
                <a:latin typeface="Times New Roman" panose="02020603050405020304" pitchFamily="18" charset="0"/>
                <a:cs typeface="Times New Roman" panose="02020603050405020304" pitchFamily="18" charset="0"/>
              </a:rPr>
              <a:t> of God is </a:t>
            </a:r>
            <a:r>
              <a:rPr lang="en-US" sz="2400" b="1" u="sng" dirty="0">
                <a:highlight>
                  <a:srgbClr val="00FF00"/>
                </a:highlight>
                <a:latin typeface="Times New Roman" panose="02020603050405020304" pitchFamily="18" charset="0"/>
                <a:cs typeface="Times New Roman" panose="02020603050405020304" pitchFamily="18" charset="0"/>
              </a:rPr>
              <a:t>among men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will </a:t>
            </a:r>
            <a:r>
              <a:rPr lang="en-US" sz="2400" b="1" u="sng" dirty="0">
                <a:highlight>
                  <a:srgbClr val="00FF00"/>
                </a:highlight>
                <a:latin typeface="Times New Roman" panose="02020603050405020304" pitchFamily="18" charset="0"/>
                <a:cs typeface="Times New Roman" panose="02020603050405020304" pitchFamily="18" charset="0"/>
              </a:rPr>
              <a:t>dwell</a:t>
            </a:r>
            <a:r>
              <a:rPr lang="en-US" sz="2400" b="1" u="sng" dirty="0">
                <a:highlight>
                  <a:srgbClr val="FFFF00"/>
                </a:highlight>
                <a:latin typeface="Times New Roman" panose="02020603050405020304" pitchFamily="18" charset="0"/>
                <a:cs typeface="Times New Roman" panose="02020603050405020304" pitchFamily="18" charset="0"/>
              </a:rPr>
              <a:t> among them</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shall be </a:t>
            </a:r>
            <a:r>
              <a:rPr lang="en-US" sz="2400" b="1" u="sng" dirty="0">
                <a:highlight>
                  <a:srgbClr val="00FF00"/>
                </a:highlight>
                <a:latin typeface="Times New Roman" panose="02020603050405020304" pitchFamily="18" charset="0"/>
                <a:cs typeface="Times New Roman" panose="02020603050405020304" pitchFamily="18" charset="0"/>
              </a:rPr>
              <a:t>His people</a:t>
            </a:r>
            <a:r>
              <a:rPr lang="en-US" sz="2400" b="1" u="sng" dirty="0">
                <a:highlight>
                  <a:srgbClr val="FFFF00"/>
                </a:highlight>
                <a:latin typeface="Times New Roman" panose="02020603050405020304" pitchFamily="18" charset="0"/>
                <a:cs typeface="Times New Roman" panose="02020603050405020304" pitchFamily="18" charset="0"/>
              </a:rPr>
              <a:t>, and God Himself will be </a:t>
            </a:r>
            <a:r>
              <a:rPr lang="en-US" sz="2400" b="1" u="sng" dirty="0">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272663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799648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Church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Chief Corner Stone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Living Stones</a:t>
            </a:r>
          </a:p>
          <a:p>
            <a:r>
              <a:rPr lang="en-US" sz="2400" b="1" dirty="0">
                <a:latin typeface="Times New Roman" panose="02020603050405020304" pitchFamily="18" charset="0"/>
                <a:cs typeface="Times New Roman" panose="02020603050405020304" pitchFamily="18" charset="0"/>
              </a:rPr>
              <a:t>Body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head of the Body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the members of the Body</a:t>
            </a:r>
          </a:p>
          <a:p>
            <a:r>
              <a:rPr lang="en-US" sz="2400" b="1" dirty="0">
                <a:latin typeface="Times New Roman" panose="02020603050405020304" pitchFamily="18" charset="0"/>
                <a:cs typeface="Times New Roman" panose="02020603050405020304" pitchFamily="18" charset="0"/>
              </a:rPr>
              <a:t>Kingdom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Reigns as the King and High Priest according to the order of Melchizedek</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Reign as Royal Priests</a:t>
            </a:r>
          </a:p>
          <a:p>
            <a:r>
              <a:rPr lang="en-US" sz="2400" b="1" dirty="0">
                <a:latin typeface="Times New Roman" panose="02020603050405020304" pitchFamily="18" charset="0"/>
                <a:cs typeface="Times New Roman" panose="02020603050405020304" pitchFamily="18" charset="0"/>
              </a:rPr>
              <a:t>Temple (Dwelling Place)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individually Temples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Church is collectively the Temple of God</a:t>
            </a:r>
          </a:p>
          <a:p>
            <a:r>
              <a:rPr lang="en-US" sz="2400" b="1" dirty="0">
                <a:latin typeface="Times New Roman" panose="02020603050405020304" pitchFamily="18" charset="0"/>
                <a:cs typeface="Times New Roman" panose="02020603050405020304" pitchFamily="18" charset="0"/>
              </a:rPr>
              <a:t>Household (Family) of God</a:t>
            </a:r>
          </a:p>
          <a:p>
            <a:r>
              <a:rPr lang="en-US" sz="2400" b="1" dirty="0">
                <a:latin typeface="Times New Roman" panose="02020603050405020304" pitchFamily="18" charset="0"/>
                <a:cs typeface="Times New Roman" panose="02020603050405020304" pitchFamily="18" charset="0"/>
              </a:rPr>
              <a:t>House of God</a:t>
            </a:r>
          </a:p>
          <a:p>
            <a:r>
              <a:rPr lang="en-US" sz="2400" b="1" dirty="0">
                <a:latin typeface="Times New Roman" panose="02020603050405020304" pitchFamily="18" charset="0"/>
                <a:cs typeface="Times New Roman" panose="02020603050405020304" pitchFamily="18" charset="0"/>
              </a:rPr>
              <a:t>Building of God</a:t>
            </a:r>
          </a:p>
          <a:p>
            <a:endParaRPr lang="en-US" sz="2400" b="1" dirty="0">
              <a:latin typeface="Times New Roman" panose="02020603050405020304" pitchFamily="18" charset="0"/>
              <a:cs typeface="Times New Roman" panose="02020603050405020304" pitchFamily="18" charset="0"/>
            </a:endParaRPr>
          </a:p>
          <a:p>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45348530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34272"/>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800" b="1"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The Practices of the Church of Christ</a:t>
            </a:r>
          </a:p>
          <a:p>
            <a:pPr algn="ctr"/>
            <a:r>
              <a:rPr lang="en-US" sz="4800" b="1" dirty="0">
                <a:latin typeface="Times New Roman" panose="02020603050405020304" pitchFamily="18" charset="0"/>
                <a:cs typeface="Times New Roman" panose="02020603050405020304" pitchFamily="18" charset="0"/>
              </a:rPr>
              <a:t>Understanding</a:t>
            </a:r>
          </a:p>
          <a:p>
            <a:pPr algn="ctr"/>
            <a:r>
              <a:rPr lang="en-US" sz="4800" b="1" dirty="0">
                <a:latin typeface="Times New Roman" panose="02020603050405020304" pitchFamily="18" charset="0"/>
                <a:cs typeface="Times New Roman" panose="02020603050405020304" pitchFamily="18" charset="0"/>
              </a:rPr>
              <a:t>Biblical Authority</a:t>
            </a: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0333203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725782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Why do we do what we do as the Church of Christ?</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Answer: Adherence to the Word of God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(saints in the church at Ephesus)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(in Kingdom of Heaven – Philippians 3:20; Colossians 1:13-14) 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(church-</a:t>
            </a:r>
            <a:r>
              <a:rPr lang="en-US" sz="2400" dirty="0" err="1">
                <a:latin typeface="Times New Roman" panose="02020603050405020304" pitchFamily="18" charset="0"/>
                <a:cs typeface="Times New Roman" panose="02020603050405020304" pitchFamily="18" charset="0"/>
              </a:rPr>
              <a:t>Galtians</a:t>
            </a:r>
            <a:r>
              <a:rPr lang="en-US" sz="2400" dirty="0">
                <a:latin typeface="Times New Roman" panose="02020603050405020304" pitchFamily="18" charset="0"/>
                <a:cs typeface="Times New Roman" panose="02020603050405020304" pitchFamily="18" charset="0"/>
              </a:rPr>
              <a:t> 6:10),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a:t>
            </a:r>
            <a:r>
              <a:rPr lang="en-US" sz="2400" b="1" u="sng" dirty="0">
                <a:highlight>
                  <a:srgbClr val="FFFF00"/>
                </a:highlight>
                <a:latin typeface="Times New Roman" panose="02020603050405020304" pitchFamily="18" charset="0"/>
                <a:cs typeface="Times New Roman" panose="02020603050405020304" pitchFamily="18" charset="0"/>
              </a:rPr>
              <a:t>foundation of the apostles and prophets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(word of God) Christ Jesus (the Word – John 1:1) Himself being the </a:t>
            </a:r>
            <a:r>
              <a:rPr lang="en-US" sz="2400" b="1" u="sng" dirty="0">
                <a:highlight>
                  <a:srgbClr val="FFFF00"/>
                </a:highlight>
                <a:latin typeface="Times New Roman" panose="02020603050405020304" pitchFamily="18" charset="0"/>
                <a:cs typeface="Times New Roman" panose="02020603050405020304" pitchFamily="18" charset="0"/>
              </a:rPr>
              <a:t>corner </a:t>
            </a:r>
            <a:r>
              <a:rPr lang="en-US" sz="2400" b="1" i="1" u="sng" dirty="0">
                <a:highlight>
                  <a:srgbClr val="FFFF00"/>
                </a:highlight>
                <a:latin typeface="Times New Roman" panose="02020603050405020304" pitchFamily="18" charset="0"/>
                <a:cs typeface="Times New Roman" panose="02020603050405020304" pitchFamily="18" charset="0"/>
              </a:rPr>
              <a:t>stone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latin typeface="Times New Roman" panose="02020603050405020304" pitchFamily="18" charset="0"/>
                <a:cs typeface="Times New Roman" panose="02020603050405020304" pitchFamily="18" charset="0"/>
              </a:rPr>
              <a:t>household of God</a:t>
            </a:r>
            <a:r>
              <a:rPr lang="en-US" sz="2400" dirty="0">
                <a:latin typeface="Times New Roman" panose="02020603050405020304" pitchFamily="18" charset="0"/>
                <a:cs typeface="Times New Roman" panose="02020603050405020304" pitchFamily="18" charset="0"/>
              </a:rPr>
              <a:t>, which is the </a:t>
            </a:r>
            <a:r>
              <a:rPr lang="en-US" sz="2400" b="1" u="sng" dirty="0">
                <a:latin typeface="Times New Roman" panose="02020603050405020304" pitchFamily="18" charset="0"/>
                <a:cs typeface="Times New Roman" panose="02020603050405020304" pitchFamily="18" charset="0"/>
              </a:rPr>
              <a:t>church of the living God</a:t>
            </a:r>
            <a:r>
              <a:rPr lang="en-US" sz="2400" dirty="0">
                <a:latin typeface="Times New Roman" panose="02020603050405020304" pitchFamily="18" charset="0"/>
                <a:cs typeface="Times New Roman" panose="02020603050405020304" pitchFamily="18" charset="0"/>
              </a:rPr>
              <a:t>, the pillar and support of the </a:t>
            </a:r>
            <a:r>
              <a:rPr lang="en-US" sz="2400" b="1" u="sng" dirty="0">
                <a:highlight>
                  <a:srgbClr val="FFFF00"/>
                </a:highlight>
                <a:latin typeface="Times New Roman" panose="02020603050405020304" pitchFamily="18" charset="0"/>
                <a:cs typeface="Times New Roman" panose="02020603050405020304" pitchFamily="18" charset="0"/>
              </a:rPr>
              <a:t>truth</a:t>
            </a:r>
            <a:r>
              <a:rPr lang="en-US" sz="2400" dirty="0">
                <a:latin typeface="Times New Roman" panose="02020603050405020304" pitchFamily="18" charset="0"/>
                <a:cs typeface="Times New Roman" panose="02020603050405020304" pitchFamily="18" charset="0"/>
              </a:rPr>
              <a:t> (God’s word – John 17:17).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40714199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383874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152174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64414</TotalTime>
  <Words>19422</Words>
  <Application>Microsoft Office PowerPoint</Application>
  <PresentationFormat>Widescreen</PresentationFormat>
  <Paragraphs>1591</Paragraphs>
  <Slides>180</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180</vt:i4>
      </vt:variant>
    </vt:vector>
  </HeadingPairs>
  <TitlesOfParts>
    <vt:vector size="188" baseType="lpstr">
      <vt:lpstr>Arial</vt:lpstr>
      <vt:lpstr>Calibri</vt:lpstr>
      <vt:lpstr>Calibri Light</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116</cp:revision>
  <cp:lastPrinted>2023-08-08T21:43:08Z</cp:lastPrinted>
  <dcterms:created xsi:type="dcterms:W3CDTF">2023-06-03T18:53:09Z</dcterms:created>
  <dcterms:modified xsi:type="dcterms:W3CDTF">2023-08-13T00:05:03Z</dcterms:modified>
</cp:coreProperties>
</file>