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000"/>
    <a:srgbClr val="407742"/>
    <a:srgbClr val="FF7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16"/>
    <p:restoredTop sz="94666"/>
  </p:normalViewPr>
  <p:slideViewPr>
    <p:cSldViewPr snapToGrid="0" snapToObjects="1" showGuides="1">
      <p:cViewPr varScale="1">
        <p:scale>
          <a:sx n="98" d="100"/>
          <a:sy n="98" d="100"/>
        </p:scale>
        <p:origin x="58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9CE32-4E41-5641-B820-4311E5CF69E0}" type="datetimeFigureOut">
              <a:rPr lang="en-US" smtClean="0"/>
              <a:t>9/6/23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F7CB1-C78D-D642-8C84-ACECB3BDD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23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75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8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96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01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97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9/6/23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42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9/6/23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61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9/6/23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0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9/6/23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4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9/6/23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156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9/6/23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19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FD328-46A4-1648-9B10-04C2FAA24708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857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The Gospel </a:t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according to Mark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Bellaire Auditorium Class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Wednesday Nights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September to November 2023</a:t>
            </a:r>
            <a:endParaRPr lang="en-US" sz="3200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0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Gospel &amp; Kingdom in Mark 1</a:t>
            </a:r>
            <a:endParaRPr lang="en-US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32411"/>
            <a:ext cx="7886700" cy="5342709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i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I am not fit to stoop down and untie the strap of his sandals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.” ~ Mark 1:7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mr-IN" sz="3200" i="1" dirty="0" smtClean="0"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n-US" sz="3200" i="1" dirty="0" smtClean="0">
                <a:latin typeface="Arial" charset="0"/>
                <a:ea typeface="Arial" charset="0"/>
                <a:cs typeface="Arial" charset="0"/>
              </a:rPr>
              <a:t>He was teaching them as one having authority</a:t>
            </a:r>
            <a:r>
              <a:rPr lang="mr-IN" sz="3200" i="1" dirty="0" smtClean="0"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n-US" sz="3200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200" i="1" dirty="0" smtClean="0">
                <a:latin typeface="Arial" charset="0"/>
                <a:ea typeface="Arial" charset="0"/>
                <a:cs typeface="Arial" charset="0"/>
              </a:rPr>
              <a:t>‘What is this?’ A new teaching with authority!’”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 ~ Mark 1:22, 27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People astonished/amazed at Jesus’ authority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What does Jesus do with His authority?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Calls disciples </a:t>
            </a:r>
            <a:r>
              <a:rPr lang="mr-IN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and they follow (1:14-20)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Casts out demons (1:23-27, 32-34, 39)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Heals the sick (1:29-31, 32-34, 40-45)</a:t>
            </a:r>
          </a:p>
        </p:txBody>
      </p:sp>
    </p:spTree>
    <p:extLst>
      <p:ext uri="{BB962C8B-B14F-4D97-AF65-F5344CB8AC3E}">
        <p14:creationId xmlns:p14="http://schemas.microsoft.com/office/powerpoint/2010/main" val="123104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Gospel &amp; Kingdom in Mark 1</a:t>
            </a:r>
            <a:endParaRPr lang="en-US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32411"/>
            <a:ext cx="7886700" cy="5342709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What do we learn about Jesus?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mr-IN" sz="3600" dirty="0" smtClean="0"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 about following Jesus?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3200" i="1" dirty="0" smtClean="0">
                <a:latin typeface="Arial" charset="0"/>
                <a:ea typeface="Arial" charset="0"/>
                <a:cs typeface="Arial" charset="0"/>
              </a:rPr>
              <a:t>Jesus is King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. In establishing God’s kingdom, He drives out Satan’s power, heals humanity, and redeems creation.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i="1" dirty="0" smtClean="0">
                <a:latin typeface="Arial" charset="0"/>
                <a:ea typeface="Arial" charset="0"/>
                <a:cs typeface="Arial" charset="0"/>
              </a:rPr>
              <a:t>We follow Him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. Leaving everything, we go where He goes and do what He says, because only in Him are we made whole.</a:t>
            </a:r>
          </a:p>
        </p:txBody>
      </p:sp>
    </p:spTree>
    <p:extLst>
      <p:ext uri="{BB962C8B-B14F-4D97-AF65-F5344CB8AC3E}">
        <p14:creationId xmlns:p14="http://schemas.microsoft.com/office/powerpoint/2010/main" val="41164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The Gospel </a:t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according to Mark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Next Wednesday (September 13)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4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Mark 2-3</a:t>
            </a:r>
            <a:endParaRPr lang="en-US" sz="4400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20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nebula.wsimg.com/a2a69debbae2db2bb676aa9d4eee7815?AccessKeyId=4D10A9F41F0BF68BA633&amp;disposition=0&amp;alloworigin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493" y="9628"/>
            <a:ext cx="6809014" cy="6848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511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80160"/>
            <a:ext cx="4334316" cy="5159829"/>
          </a:xfrm>
        </p:spPr>
        <p:txBody>
          <a:bodyPr>
            <a:normAutofit/>
          </a:bodyPr>
          <a:lstStyle/>
          <a:p>
            <a:pPr marL="296863" indent="-296863"/>
            <a:r>
              <a:rPr lang="en-US" sz="3600" dirty="0">
                <a:latin typeface="Arial" charset="0"/>
                <a:ea typeface="Arial" charset="0"/>
                <a:cs typeface="Arial" charset="0"/>
              </a:rPr>
              <a:t>Read the </a:t>
            </a: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text </a:t>
            </a:r>
          </a:p>
          <a:p>
            <a:pPr marL="296863" indent="-296863"/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List </a:t>
            </a:r>
            <a:r>
              <a:rPr lang="en-US" sz="3600" dirty="0">
                <a:latin typeface="Arial" charset="0"/>
                <a:ea typeface="Arial" charset="0"/>
                <a:cs typeface="Arial" charset="0"/>
              </a:rPr>
              <a:t>each </a:t>
            </a: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‘episode’ in the text</a:t>
            </a:r>
            <a:endParaRPr lang="en-US" sz="3600" dirty="0">
              <a:latin typeface="Arial" charset="0"/>
              <a:ea typeface="Arial" charset="0"/>
              <a:cs typeface="Arial" charset="0"/>
            </a:endParaRPr>
          </a:p>
          <a:p>
            <a:pPr marL="296863" indent="-296863"/>
            <a:r>
              <a:rPr lang="en-US" sz="3600" dirty="0">
                <a:latin typeface="Arial" charset="0"/>
                <a:ea typeface="Arial" charset="0"/>
                <a:cs typeface="Arial" charset="0"/>
              </a:rPr>
              <a:t>Look for ‘stitches’ that connect </a:t>
            </a: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‘episodes’</a:t>
            </a:r>
            <a:endParaRPr lang="en-US" sz="3600" dirty="0">
              <a:latin typeface="Arial" charset="0"/>
              <a:ea typeface="Arial" charset="0"/>
              <a:cs typeface="Arial" charset="0"/>
            </a:endParaRPr>
          </a:p>
          <a:p>
            <a:pPr marL="296863" indent="-296863"/>
            <a:r>
              <a:rPr lang="en-US" sz="3600" dirty="0">
                <a:latin typeface="Arial" charset="0"/>
                <a:ea typeface="Arial" charset="0"/>
                <a:cs typeface="Arial" charset="0"/>
              </a:rPr>
              <a:t>Use those connections to identify </a:t>
            </a: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lessons</a:t>
            </a:r>
            <a:endParaRPr lang="en-US" sz="36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026" name="Picture 2" descr="http://nebula.wsimg.com/a2a69debbae2db2bb676aa9d4eee7815?AccessKeyId=4D10A9F41F0BF68BA633&amp;disposition=0&amp;alloworigin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966" y="1998617"/>
            <a:ext cx="3701518" cy="3722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28650" y="365127"/>
            <a:ext cx="7886700" cy="706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Using the Booklet</a:t>
            </a:r>
            <a:endParaRPr lang="en-US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086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Mark Chapter 1</a:t>
            </a:r>
            <a:endParaRPr lang="en-US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71155"/>
            <a:ext cx="7886700" cy="560396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Episodes:</a:t>
            </a: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Introduction/Title? (1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John on the scene (2-8)</a:t>
            </a: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Jesus baptized (9-11)</a:t>
            </a: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Jesus into the wilderness (12-13)</a:t>
            </a: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Jesus preaches gospel (14-15)</a:t>
            </a: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Jesus calls disciples (16-20)</a:t>
            </a: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Jesus in the synagogue (21-28)</a:t>
            </a: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Jesus heals Peter’s 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mom-in-law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(29-31)</a:t>
            </a: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Jesus heals many sick (32-34)</a:t>
            </a: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Jesus rises early to pray (35-39)</a:t>
            </a:r>
          </a:p>
          <a:p>
            <a:pPr marL="750888" lvl="1" indent="-293688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Jesus heals a leper (40-45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04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Mark Chapter 1</a:t>
            </a:r>
            <a:endParaRPr lang="en-US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71155"/>
            <a:ext cx="7886700" cy="5603965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Work with people around you to look for ‘stitches’: words, details, ideas, or features in the text that connect stories together.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Example: “wilderness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” / 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“desolate place”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v. 3 </a:t>
            </a:r>
            <a:r>
              <a:rPr lang="mr-IN" sz="3200" dirty="0" smtClean="0">
                <a:latin typeface="Arial" charset="0"/>
                <a:ea typeface="Arial" charset="0"/>
                <a:cs typeface="Arial" charset="0"/>
              </a:rPr>
              <a:t>-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 voice in the wilderness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v.4 - John in the wilderness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v.12,13 </a:t>
            </a:r>
            <a:r>
              <a:rPr lang="mr-IN" sz="3200" dirty="0" smtClean="0">
                <a:latin typeface="Arial" charset="0"/>
                <a:ea typeface="Arial" charset="0"/>
                <a:cs typeface="Arial" charset="0"/>
              </a:rPr>
              <a:t>-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 Jesus to the wilderness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v.35 </a:t>
            </a:r>
            <a:r>
              <a:rPr lang="mr-IN" sz="3200" dirty="0" smtClean="0">
                <a:latin typeface="Arial" charset="0"/>
                <a:ea typeface="Arial" charset="0"/>
                <a:cs typeface="Arial" charset="0"/>
              </a:rPr>
              <a:t>-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 Jesus to a desolate place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v.45 </a:t>
            </a:r>
            <a:r>
              <a:rPr lang="mr-IN" sz="3200" dirty="0" smtClean="0">
                <a:latin typeface="Arial" charset="0"/>
                <a:ea typeface="Arial" charset="0"/>
                <a:cs typeface="Arial" charset="0"/>
              </a:rPr>
              <a:t>-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 Jesus confined to desolate places</a:t>
            </a:r>
            <a:endParaRPr lang="en-US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2411" y="5910942"/>
            <a:ext cx="6479177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Take 7-8 minutes to work </a:t>
            </a:r>
            <a:r>
              <a:rPr lang="en-US" sz="28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 groups</a:t>
            </a:r>
            <a:endParaRPr lang="en-US" sz="280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82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Stitches in Mark 1</a:t>
            </a:r>
            <a:endParaRPr lang="en-US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71155"/>
            <a:ext cx="7886700" cy="560396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What did you find?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Gospel (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1,7*,14,15,38*)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Repentance 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4,15)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Spirit 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8,10,12)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Isaiah 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(2-3,11,14-15,32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*)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uthority 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(17*,20*,22,27,34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*)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Everyone coming (5,28,32-34,37,39,45)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Healing (26,29-31,32-34,40-42)</a:t>
            </a:r>
            <a:endParaRPr lang="en-US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2411" y="5440680"/>
            <a:ext cx="6479177" cy="95410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How do these ‘threads’ help us to understand the message about Jesus?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33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9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3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1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78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Gospel &amp; Kingdom in Mark 1</a:t>
            </a:r>
            <a:endParaRPr lang="en-US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32411"/>
            <a:ext cx="7886700" cy="5342709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sz="3200" i="1" dirty="0" smtClean="0">
                <a:latin typeface="Arial" charset="0"/>
                <a:ea typeface="Arial" charset="0"/>
                <a:cs typeface="Arial" charset="0"/>
              </a:rPr>
              <a:t>The beginning of the gospel of Jesus Christ, the son of God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.” ~ Mark 1:1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Kind of statement made of Caesar and the beginning of Caesar’s life/reign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“Gospel” in Is.40:9 </a:t>
            </a:r>
            <a:r>
              <a:rPr lang="mr-IN" sz="3200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 “</a:t>
            </a:r>
            <a:r>
              <a:rPr lang="en-US" sz="3200" i="1" dirty="0" smtClean="0">
                <a:latin typeface="Arial" charset="0"/>
                <a:ea typeface="Arial" charset="0"/>
                <a:cs typeface="Arial" charset="0"/>
              </a:rPr>
              <a:t>Behold, your God!”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“Gospel” in Is. 52:7 </a:t>
            </a:r>
            <a:r>
              <a:rPr lang="mr-IN" sz="3200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 “</a:t>
            </a:r>
            <a:r>
              <a:rPr lang="en-US" sz="3200" i="1" dirty="0" smtClean="0">
                <a:latin typeface="Arial" charset="0"/>
                <a:ea typeface="Arial" charset="0"/>
                <a:cs typeface="Arial" charset="0"/>
              </a:rPr>
              <a:t>Your God reigns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”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Christ = Messiah (Davidic King, 2Sam. 7)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Son of God = King (Ps. 2:7, Mark 1:11)</a:t>
            </a:r>
          </a:p>
        </p:txBody>
      </p:sp>
    </p:spTree>
    <p:extLst>
      <p:ext uri="{BB962C8B-B14F-4D97-AF65-F5344CB8AC3E}">
        <p14:creationId xmlns:p14="http://schemas.microsoft.com/office/powerpoint/2010/main" val="451927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Gospel &amp; Kingdom in Mark 1</a:t>
            </a:r>
            <a:endParaRPr lang="en-US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32411"/>
            <a:ext cx="7886700" cy="5342709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i="1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The beginning of the gospel of Jesus Christ, the son of God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.” ~ Mark 1:1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mr-IN" sz="3200" i="1" dirty="0" smtClean="0"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n-US" sz="3200" i="1" dirty="0" smtClean="0">
                <a:latin typeface="Arial" charset="0"/>
                <a:ea typeface="Arial" charset="0"/>
                <a:cs typeface="Arial" charset="0"/>
              </a:rPr>
              <a:t> preaching the gospel of God, and saying, ‘The time is fulfilled, and the kingdom of God is at hand; repent and believe in the gospel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.” ~ Mark 1:14-15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The good news is that God’s kingdom (reign) has come in the person of Jesus Christ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Response to that proclamation is repentance and allegiance (trust)</a:t>
            </a:r>
          </a:p>
        </p:txBody>
      </p:sp>
    </p:spTree>
    <p:extLst>
      <p:ext uri="{BB962C8B-B14F-4D97-AF65-F5344CB8AC3E}">
        <p14:creationId xmlns:p14="http://schemas.microsoft.com/office/powerpoint/2010/main" val="194715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Gospel &amp; Kingdom in Mark 1</a:t>
            </a:r>
            <a:endParaRPr lang="en-US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32411"/>
            <a:ext cx="7886700" cy="5342709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sz="3200" i="1" dirty="0" smtClean="0">
                <a:latin typeface="Arial" charset="0"/>
                <a:ea typeface="Arial" charset="0"/>
                <a:cs typeface="Arial" charset="0"/>
              </a:rPr>
              <a:t>I am not fit to stoop down and untie the strap of his sandals.’”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~ Mark 1:7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John announcing One coming with great power/authority (i.e. God Himself, 1:3)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Response is repentance! (Mark 1:4)</a:t>
            </a:r>
          </a:p>
        </p:txBody>
      </p:sp>
    </p:spTree>
    <p:extLst>
      <p:ext uri="{BB962C8B-B14F-4D97-AF65-F5344CB8AC3E}">
        <p14:creationId xmlns:p14="http://schemas.microsoft.com/office/powerpoint/2010/main" val="117067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284</TotalTime>
  <Words>651</Words>
  <Application>Microsoft Macintosh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Arial</vt:lpstr>
      <vt:lpstr>Office Theme</vt:lpstr>
      <vt:lpstr>The Gospel  according to Mark</vt:lpstr>
      <vt:lpstr>PowerPoint Presentation</vt:lpstr>
      <vt:lpstr>PowerPoint Presentation</vt:lpstr>
      <vt:lpstr>Mark Chapter 1</vt:lpstr>
      <vt:lpstr>Mark Chapter 1</vt:lpstr>
      <vt:lpstr>Stitches in Mark 1</vt:lpstr>
      <vt:lpstr>Gospel &amp; Kingdom in Mark 1</vt:lpstr>
      <vt:lpstr>Gospel &amp; Kingdom in Mark 1</vt:lpstr>
      <vt:lpstr>Gospel &amp; Kingdom in Mark 1</vt:lpstr>
      <vt:lpstr>Gospel &amp; Kingdom in Mark 1</vt:lpstr>
      <vt:lpstr>Gospel &amp; Kingdom in Mark 1</vt:lpstr>
      <vt:lpstr>The Gospel  according to Mark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 according to Mark</dc:title>
  <dc:creator>Microsoft Office User</dc:creator>
  <cp:lastModifiedBy>Microsoft Office User</cp:lastModifiedBy>
  <cp:revision>14</cp:revision>
  <cp:lastPrinted>2023-09-06T21:22:16Z</cp:lastPrinted>
  <dcterms:created xsi:type="dcterms:W3CDTF">2023-09-06T16:46:33Z</dcterms:created>
  <dcterms:modified xsi:type="dcterms:W3CDTF">2023-09-06T21:30:52Z</dcterms:modified>
</cp:coreProperties>
</file>