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8" r:id="rId5"/>
    <p:sldId id="269" r:id="rId6"/>
    <p:sldId id="260" r:id="rId7"/>
    <p:sldId id="261" r:id="rId8"/>
    <p:sldId id="262" r:id="rId9"/>
    <p:sldId id="263" r:id="rId10"/>
    <p:sldId id="264" r:id="rId11"/>
    <p:sldId id="265" r:id="rId12"/>
    <p:sldId id="266"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94"/>
    <p:restoredTop sz="94694"/>
  </p:normalViewPr>
  <p:slideViewPr>
    <p:cSldViewPr snapToGrid="0">
      <p:cViewPr varScale="1">
        <p:scale>
          <a:sx n="117" d="100"/>
          <a:sy n="117" d="100"/>
        </p:scale>
        <p:origin x="8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65452B-90F4-9A49-B79C-1BEC6C27FA0A}" type="datetimeFigureOut">
              <a:rPr lang="en-US" smtClean="0"/>
              <a:t>9/17/23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161579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65452B-90F4-9A49-B79C-1BEC6C27FA0A}" type="datetimeFigureOut">
              <a:rPr lang="en-US" smtClean="0"/>
              <a:t>9/17/23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1734383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65452B-90F4-9A49-B79C-1BEC6C27FA0A}" type="datetimeFigureOut">
              <a:rPr lang="en-US" smtClean="0"/>
              <a:t>9/17/23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66698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65452B-90F4-9A49-B79C-1BEC6C27FA0A}" type="datetimeFigureOut">
              <a:rPr lang="en-US" smtClean="0"/>
              <a:t>9/17/23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755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65452B-90F4-9A49-B79C-1BEC6C27FA0A}" type="datetimeFigureOut">
              <a:rPr lang="en-US" smtClean="0"/>
              <a:t>9/17/23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02567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65452B-90F4-9A49-B79C-1BEC6C27FA0A}" type="datetimeFigureOut">
              <a:rPr lang="en-US" smtClean="0"/>
              <a:t>9/17/23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81132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65452B-90F4-9A49-B79C-1BEC6C27FA0A}" type="datetimeFigureOut">
              <a:rPr lang="en-US" smtClean="0"/>
              <a:t>9/17/23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22423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65452B-90F4-9A49-B79C-1BEC6C27FA0A}" type="datetimeFigureOut">
              <a:rPr lang="en-US" smtClean="0"/>
              <a:t>9/17/23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89491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5452B-90F4-9A49-B79C-1BEC6C27FA0A}" type="datetimeFigureOut">
              <a:rPr lang="en-US" smtClean="0"/>
              <a:t>9/17/23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07259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65452B-90F4-9A49-B79C-1BEC6C27FA0A}" type="datetimeFigureOut">
              <a:rPr lang="en-US" smtClean="0"/>
              <a:t>9/17/23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411285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65452B-90F4-9A49-B79C-1BEC6C27FA0A}" type="datetimeFigureOut">
              <a:rPr lang="en-US" smtClean="0"/>
              <a:t>9/17/23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296962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5452B-90F4-9A49-B79C-1BEC6C27FA0A}" type="datetimeFigureOut">
              <a:rPr lang="en-US" smtClean="0"/>
              <a:t>9/17/23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98FDF-C440-C149-A6D9-B24C0125B022}" type="slidenum">
              <a:rPr lang="en-US" smtClean="0"/>
              <a:t>‹#›</a:t>
            </a:fld>
            <a:endParaRPr lang="en-US"/>
          </a:p>
        </p:txBody>
      </p:sp>
    </p:spTree>
    <p:extLst>
      <p:ext uri="{BB962C8B-B14F-4D97-AF65-F5344CB8AC3E}">
        <p14:creationId xmlns:p14="http://schemas.microsoft.com/office/powerpoint/2010/main" val="1333173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iblia.com/bible/nasb95/Rom%2012.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84C6-431A-5DDC-8041-81B746301A7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0075EFE-119E-CD73-8579-674B2837CDD4}"/>
              </a:ext>
            </a:extLst>
          </p:cNvPr>
          <p:cNvSpPr>
            <a:spLocks noGrp="1"/>
          </p:cNvSpPr>
          <p:nvPr>
            <p:ph type="subTitle" idx="1"/>
          </p:nvPr>
        </p:nvSpPr>
        <p:spPr>
          <a:xfrm>
            <a:off x="1143000" y="5344886"/>
            <a:ext cx="6858000" cy="1110343"/>
          </a:xfrm>
        </p:spPr>
        <p:txBody>
          <a:bodyPr>
            <a:normAutofit/>
          </a:bodyPr>
          <a:lstStyle/>
          <a:p>
            <a:r>
              <a:rPr lang="en-US" sz="5400" b="1" kern="0" dirty="0">
                <a:effectLst/>
                <a:latin typeface="Verdana" panose="020B0604030504040204" pitchFamily="34" charset="0"/>
                <a:ea typeface="Verdana" panose="020B0604030504040204" pitchFamily="34" charset="0"/>
                <a:cs typeface="Verdana" panose="020B0604030504040204" pitchFamily="34" charset="0"/>
              </a:rPr>
              <a:t>1 John 2:15-17</a:t>
            </a:r>
            <a:endParaRPr lang="en-US" sz="5400" kern="100"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pic>
        <p:nvPicPr>
          <p:cNvPr id="5" name="Picture 4" descr="A yellow and white text&#10;&#10;Description automatically generated">
            <a:extLst>
              <a:ext uri="{FF2B5EF4-FFF2-40B4-BE49-F238E27FC236}">
                <a16:creationId xmlns:a16="http://schemas.microsoft.com/office/drawing/2014/main" id="{0E4CBBC3-0DBF-1589-A249-15AFC770C68B}"/>
              </a:ext>
            </a:extLst>
          </p:cNvPr>
          <p:cNvPicPr>
            <a:picLocks noChangeAspect="1"/>
          </p:cNvPicPr>
          <p:nvPr/>
        </p:nvPicPr>
        <p:blipFill>
          <a:blip r:embed="rId2"/>
          <a:stretch>
            <a:fillRect/>
          </a:stretch>
        </p:blipFill>
        <p:spPr>
          <a:xfrm>
            <a:off x="250371" y="511627"/>
            <a:ext cx="8643258" cy="4572001"/>
          </a:xfrm>
          <a:prstGeom prst="rect">
            <a:avLst/>
          </a:prstGeom>
        </p:spPr>
      </p:pic>
    </p:spTree>
    <p:extLst>
      <p:ext uri="{BB962C8B-B14F-4D97-AF65-F5344CB8AC3E}">
        <p14:creationId xmlns:p14="http://schemas.microsoft.com/office/powerpoint/2010/main" val="435489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normAutofit lnSpcReduction="10000"/>
          </a:bodyPr>
          <a:lstStyle/>
          <a:p>
            <a:pPr marL="0" marR="0" indent="0">
              <a:spcBef>
                <a:spcPts val="0"/>
              </a:spcBef>
              <a:spcAft>
                <a:spcPts val="750"/>
              </a:spcAft>
              <a:buNone/>
            </a:pPr>
            <a:endParaRPr lang="en-US" sz="33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3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C. Don’t Become Condemned By the World</a:t>
            </a:r>
          </a:p>
          <a:p>
            <a:pPr marL="0" marR="0" indent="0">
              <a:lnSpc>
                <a:spcPct val="120000"/>
              </a:lnSpc>
              <a:spcBef>
                <a:spcPts val="0"/>
              </a:spcBef>
              <a:spcAft>
                <a:spcPts val="750"/>
              </a:spcAft>
              <a:buNone/>
            </a:pPr>
            <a:endParaRPr lang="en-US" sz="1600"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lnSpc>
                <a:spcPct val="120000"/>
              </a:lnSpc>
              <a:spcBef>
                <a:spcPts val="0"/>
              </a:spcBef>
              <a:spcAft>
                <a:spcPts val="750"/>
              </a:spcAft>
              <a:buNone/>
            </a:pPr>
            <a:r>
              <a:rPr lang="en-US" sz="3300"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 Corinthians 11:32 </a:t>
            </a:r>
            <a:r>
              <a:rPr lang="en-US" sz="33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warns, “</a:t>
            </a:r>
            <a:r>
              <a:rPr lang="en-US" sz="33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We are disciplined by the Lord in order that we may not be condemned along with the world</a:t>
            </a:r>
            <a:r>
              <a:rPr lang="en-US" sz="33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33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3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3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564865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normAutofit lnSpcReduction="10000"/>
          </a:bodyPr>
          <a:lstStyle/>
          <a:p>
            <a:pPr marL="0" marR="0" indent="0">
              <a:spcBef>
                <a:spcPts val="0"/>
              </a:spcBef>
              <a:spcAft>
                <a:spcPts val="750"/>
              </a:spcAft>
              <a:buNone/>
            </a:pPr>
            <a:r>
              <a:rPr lang="en-US" sz="2700" b="1" kern="0"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Are you progressing toward the world like Lot did in Genesis? </a:t>
            </a:r>
            <a:endParaRPr lang="en-US" sz="27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7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7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1. He looked toward Sodom–</a:t>
            </a:r>
            <a:r>
              <a:rPr lang="en-US" sz="27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his heart desired it. </a:t>
            </a:r>
            <a:endParaRPr lang="en-US" sz="2700"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7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2. He pitched his tent toward Sodom–</a:t>
            </a:r>
            <a:r>
              <a:rPr lang="en-US" sz="27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He</a:t>
            </a:r>
            <a:r>
              <a:rPr lang="en-US" sz="27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27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was Stained by it. </a:t>
            </a:r>
            <a:endParaRPr lang="en-US" sz="2700"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7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3. He moved into Sodom–</a:t>
            </a:r>
            <a:r>
              <a:rPr lang="en-US" sz="27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He was Conformed to it. </a:t>
            </a:r>
            <a:endParaRPr lang="en-US" sz="2700"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7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4. He was </a:t>
            </a:r>
            <a:r>
              <a:rPr lang="en-US" sz="27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almost condemned </a:t>
            </a:r>
            <a:r>
              <a:rPr lang="en-US" sz="27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with Sodom. </a:t>
            </a:r>
            <a:endParaRPr lang="en-US" sz="27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700" dirty="0"/>
          </a:p>
          <a:p>
            <a:pPr marL="0" indent="0">
              <a:buNone/>
            </a:pPr>
            <a:r>
              <a:rPr lang="en-US" sz="27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2. Worldliness is forsaking a PERSON</a:t>
            </a:r>
            <a:endParaRPr lang="en-US" sz="2700"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7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7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27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Whom have I in heaven but Thee? And besides Thee, I desire nothing on earth</a:t>
            </a:r>
            <a:r>
              <a:rPr lang="en-US" sz="27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2700"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Psalm 73:25)</a:t>
            </a:r>
            <a:r>
              <a:rPr lang="en-US" sz="2700" dirty="0">
                <a:effectLst/>
                <a:latin typeface="Verdana" panose="020B0604030504040204" pitchFamily="34" charset="0"/>
                <a:ea typeface="Verdana" panose="020B0604030504040204" pitchFamily="34" charset="0"/>
                <a:cs typeface="Verdana" panose="020B0604030504040204" pitchFamily="34" charset="0"/>
              </a:rPr>
              <a:t> </a:t>
            </a:r>
            <a:endParaRPr lang="en-US" sz="27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184343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 calcmode="lin" valueType="num">
                                      <p:cBhvr additive="base">
                                        <p:cTn id="3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lstStyle/>
          <a:p>
            <a:pPr marL="0" marR="0" indent="0">
              <a:spcBef>
                <a:spcPts val="0"/>
              </a:spcBef>
              <a:spcAft>
                <a:spcPts val="750"/>
              </a:spcAft>
              <a:buNone/>
            </a:pPr>
            <a:r>
              <a:rPr lang="en-US" sz="3600" b="1" kern="0" dirty="0">
                <a:effectLst/>
                <a:latin typeface="Verdana" panose="020B0604030504040204" pitchFamily="34" charset="0"/>
                <a:ea typeface="Verdana" panose="020B0604030504040204" pitchFamily="34" charset="0"/>
                <a:cs typeface="Verdana" panose="020B0604030504040204" pitchFamily="34" charset="0"/>
              </a:rPr>
              <a:t>The heart free from worldliness:</a:t>
            </a:r>
            <a:endParaRPr lang="en-US" sz="3600" b="1"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6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3600"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Desires</a:t>
            </a:r>
            <a:r>
              <a:rPr lang="en-US" sz="36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nothing but God, </a:t>
            </a:r>
            <a:endParaRPr lang="en-US" sz="36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6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3600" kern="0" dirty="0">
                <a:solidFill>
                  <a:schemeClr val="accent1"/>
                </a:solidFill>
                <a:latin typeface="Verdana" panose="020B0604030504040204" pitchFamily="34" charset="0"/>
                <a:ea typeface="Verdana" panose="020B0604030504040204" pitchFamily="34" charset="0"/>
                <a:cs typeface="Verdana" panose="020B0604030504040204" pitchFamily="34" charset="0"/>
              </a:rPr>
              <a:t>Holds on to</a:t>
            </a:r>
            <a:r>
              <a:rPr lang="en-US" sz="3600"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 </a:t>
            </a:r>
            <a:r>
              <a:rPr lang="en-US" sz="36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nothing but God, </a:t>
            </a:r>
            <a:endParaRPr lang="en-US" sz="36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600" kern="0" dirty="0">
                <a:solidFill>
                  <a:srgbClr val="2D2D2D"/>
                </a:solidFill>
                <a:latin typeface="Verdana" panose="020B0604030504040204" pitchFamily="34" charset="0"/>
                <a:ea typeface="Verdana" panose="020B0604030504040204" pitchFamily="34" charset="0"/>
                <a:cs typeface="Verdana" panose="020B0604030504040204" pitchFamily="34" charset="0"/>
              </a:rPr>
              <a:t>- </a:t>
            </a:r>
            <a:r>
              <a:rPr lang="en-US" sz="3600"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Pursues</a:t>
            </a:r>
            <a:r>
              <a:rPr lang="en-US" sz="36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nothing but God.</a:t>
            </a:r>
          </a:p>
          <a:p>
            <a:pPr marL="0" marR="0" indent="0">
              <a:spcBef>
                <a:spcPts val="0"/>
              </a:spcBef>
              <a:spcAft>
                <a:spcPts val="750"/>
              </a:spcAft>
              <a:buNone/>
            </a:pPr>
            <a:endParaRPr lang="en-US" sz="3600" kern="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600" kern="100" dirty="0">
                <a:effectLst/>
                <a:latin typeface="Verdana" panose="020B0604030504040204" pitchFamily="34" charset="0"/>
                <a:ea typeface="Verdana" panose="020B0604030504040204" pitchFamily="34" charset="0"/>
                <a:cs typeface="Verdana" panose="020B0604030504040204" pitchFamily="34" charset="0"/>
              </a:rPr>
              <a:t>So, whether you eat or drink, or whatever you do, do all to the glory of God.</a:t>
            </a:r>
            <a:r>
              <a:rPr lang="en-US" sz="36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(1 Cor. 10:31)</a:t>
            </a:r>
          </a:p>
          <a:p>
            <a:pPr marL="0" marR="0" indent="0">
              <a:spcBef>
                <a:spcPts val="0"/>
              </a:spcBef>
              <a:spcAft>
                <a:spcPts val="750"/>
              </a:spcAft>
              <a:buNone/>
            </a:pPr>
            <a:endParaRPr lang="en-US" sz="3600" kern="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6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Worldliness is turning your back on God!</a:t>
            </a:r>
            <a:endParaRPr lang="en-US" sz="3600" b="1"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319313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84C6-431A-5DDC-8041-81B746301A7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0075EFE-119E-CD73-8579-674B2837CDD4}"/>
              </a:ext>
            </a:extLst>
          </p:cNvPr>
          <p:cNvSpPr>
            <a:spLocks noGrp="1"/>
          </p:cNvSpPr>
          <p:nvPr>
            <p:ph type="subTitle" idx="1"/>
          </p:nvPr>
        </p:nvSpPr>
        <p:spPr>
          <a:xfrm>
            <a:off x="1143000" y="5344886"/>
            <a:ext cx="6858000" cy="1110343"/>
          </a:xfrm>
        </p:spPr>
        <p:txBody>
          <a:bodyPr>
            <a:normAutofit/>
          </a:bodyPr>
          <a:lstStyle/>
          <a:p>
            <a:r>
              <a:rPr lang="en-US" sz="5400" b="1" kern="0" dirty="0">
                <a:effectLst/>
                <a:latin typeface="Verdana" panose="020B0604030504040204" pitchFamily="34" charset="0"/>
                <a:ea typeface="Verdana" panose="020B0604030504040204" pitchFamily="34" charset="0"/>
                <a:cs typeface="Verdana" panose="020B0604030504040204" pitchFamily="34" charset="0"/>
              </a:rPr>
              <a:t>1 John 2:15-17</a:t>
            </a:r>
            <a:endParaRPr lang="en-US" sz="5400" kern="100"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pic>
        <p:nvPicPr>
          <p:cNvPr id="5" name="Picture 4" descr="A yellow and white text&#10;&#10;Description automatically generated">
            <a:extLst>
              <a:ext uri="{FF2B5EF4-FFF2-40B4-BE49-F238E27FC236}">
                <a16:creationId xmlns:a16="http://schemas.microsoft.com/office/drawing/2014/main" id="{0E4CBBC3-0DBF-1589-A249-15AFC770C68B}"/>
              </a:ext>
            </a:extLst>
          </p:cNvPr>
          <p:cNvPicPr>
            <a:picLocks noChangeAspect="1"/>
          </p:cNvPicPr>
          <p:nvPr/>
        </p:nvPicPr>
        <p:blipFill>
          <a:blip r:embed="rId2"/>
          <a:stretch>
            <a:fillRect/>
          </a:stretch>
        </p:blipFill>
        <p:spPr>
          <a:xfrm>
            <a:off x="250371" y="511627"/>
            <a:ext cx="8643258" cy="4572001"/>
          </a:xfrm>
          <a:prstGeom prst="rect">
            <a:avLst/>
          </a:prstGeom>
        </p:spPr>
      </p:pic>
    </p:spTree>
    <p:extLst>
      <p:ext uri="{BB962C8B-B14F-4D97-AF65-F5344CB8AC3E}">
        <p14:creationId xmlns:p14="http://schemas.microsoft.com/office/powerpoint/2010/main" val="33206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normAutofit/>
          </a:bodyPr>
          <a:lstStyle/>
          <a:p>
            <a:pPr marL="0" indent="0">
              <a:buNone/>
            </a:pPr>
            <a:r>
              <a:rPr lang="en-US" sz="3800" dirty="0">
                <a:latin typeface="Verdana" panose="020B0604030504040204" pitchFamily="34" charset="0"/>
                <a:ea typeface="Verdana" panose="020B0604030504040204" pitchFamily="34" charset="0"/>
                <a:cs typeface="Verdana" panose="020B0604030504040204" pitchFamily="34" charset="0"/>
              </a:rPr>
              <a:t>Do not love the world or the things in the world. If anyone loves the world, the love of the Father is not in him. For all that is in the world—the desires of the flesh and the desires of the eyes and pride of life—is not from the Father but is from the world. And the world is passing away along with its desires, but whoever does the will of God abides forever.                 (1 John 2:15-17)</a:t>
            </a:r>
          </a:p>
        </p:txBody>
      </p:sp>
    </p:spTree>
    <p:extLst>
      <p:ext uri="{BB962C8B-B14F-4D97-AF65-F5344CB8AC3E}">
        <p14:creationId xmlns:p14="http://schemas.microsoft.com/office/powerpoint/2010/main" val="218116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lstStyle/>
          <a:p>
            <a:pPr marL="0" marR="0" indent="0" algn="ctr">
              <a:spcBef>
                <a:spcPts val="0"/>
              </a:spcBef>
              <a:spcAft>
                <a:spcPts val="750"/>
              </a:spcAft>
              <a:buNone/>
            </a:pPr>
            <a:r>
              <a:rPr lang="en-US" sz="3200" b="1" kern="0"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The Commandment</a:t>
            </a:r>
            <a:r>
              <a:rPr lang="en-US" sz="3200" kern="0" dirty="0">
                <a:solidFill>
                  <a:srgbClr val="2D2D2D"/>
                </a:solidFill>
                <a:latin typeface="Verdana" panose="020B0604030504040204" pitchFamily="34" charset="0"/>
                <a:ea typeface="Verdana" panose="020B0604030504040204" pitchFamily="34" charset="0"/>
                <a:cs typeface="Verdana" panose="020B0604030504040204" pitchFamily="34" charset="0"/>
              </a:rPr>
              <a:t>:</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p>
          <a:p>
            <a:pPr marL="0" marR="0" indent="0" algn="ctr">
              <a:spcBef>
                <a:spcPts val="0"/>
              </a:spcBef>
              <a:spcAft>
                <a:spcPts val="750"/>
              </a:spcAft>
              <a:buNone/>
            </a:pPr>
            <a:r>
              <a:rPr lang="en-US" sz="32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“Don’t love the world.”</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p>
          <a:p>
            <a:pPr marL="0" marR="0" indent="0">
              <a:spcBef>
                <a:spcPts val="0"/>
              </a:spcBef>
              <a:spcAft>
                <a:spcPts val="750"/>
              </a:spcAft>
              <a:buNone/>
            </a:pP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b="1" kern="0" dirty="0">
                <a:solidFill>
                  <a:srgbClr val="4472C4"/>
                </a:solidFill>
                <a:latin typeface="Verdana" panose="020B0604030504040204" pitchFamily="34" charset="0"/>
                <a:ea typeface="Verdana" panose="020B0604030504040204" pitchFamily="34" charset="0"/>
                <a:cs typeface="Verdana" panose="020B0604030504040204" pitchFamily="34" charset="0"/>
              </a:rPr>
              <a:t>Motivation</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32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If you love the world, you don’t love God.</a:t>
            </a:r>
          </a:p>
          <a:p>
            <a:pPr marL="0" marR="0" indent="0">
              <a:spcBef>
                <a:spcPts val="0"/>
              </a:spcBef>
              <a:spcAft>
                <a:spcPts val="750"/>
              </a:spcAft>
              <a:buNone/>
            </a:pP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b="1" kern="0" dirty="0">
                <a:solidFill>
                  <a:srgbClr val="4472C4"/>
                </a:solidFill>
                <a:latin typeface="Verdana" panose="020B0604030504040204" pitchFamily="34" charset="0"/>
                <a:ea typeface="Verdana" panose="020B0604030504040204" pitchFamily="34" charset="0"/>
                <a:cs typeface="Verdana" panose="020B0604030504040204" pitchFamily="34" charset="0"/>
              </a:rPr>
              <a:t>Motivation</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32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If you love the world, you’ll perish with the world. </a:t>
            </a:r>
          </a:p>
          <a:p>
            <a:pPr marL="0" marR="0" indent="0">
              <a:spcBef>
                <a:spcPts val="0"/>
              </a:spcBef>
              <a:spcAft>
                <a:spcPts val="750"/>
              </a:spcAft>
              <a:buNone/>
            </a:pP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b="1" kern="0" dirty="0">
                <a:solidFill>
                  <a:srgbClr val="4472C4"/>
                </a:solidFill>
                <a:latin typeface="Verdana" panose="020B0604030504040204" pitchFamily="34" charset="0"/>
                <a:ea typeface="Verdana" panose="020B0604030504040204" pitchFamily="34" charset="0"/>
                <a:cs typeface="Verdana" panose="020B0604030504040204" pitchFamily="34" charset="0"/>
              </a:rPr>
              <a:t>Motivation</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32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If you love God and not the world, you will live with God forever.</a:t>
            </a: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195442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lstStyle/>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cs typeface="Verdana" panose="020B0604030504040204" pitchFamily="34" charset="0"/>
              </a:rPr>
              <a:t>“</a:t>
            </a:r>
            <a:r>
              <a:rPr lang="en-US" sz="3200" i="1" dirty="0">
                <a:highlight>
                  <a:srgbClr val="FFFF00"/>
                </a:highlight>
                <a:latin typeface="Verdana" panose="020B0604030504040204" pitchFamily="34" charset="0"/>
                <a:ea typeface="Verdana" panose="020B0604030504040204" pitchFamily="34" charset="0"/>
                <a:cs typeface="Verdana" panose="020B0604030504040204" pitchFamily="34" charset="0"/>
              </a:rPr>
              <a:t>Do not love the world</a:t>
            </a:r>
            <a:r>
              <a:rPr lang="en-US" sz="3200" i="1" dirty="0">
                <a:latin typeface="Verdana" panose="020B0604030504040204" pitchFamily="34" charset="0"/>
                <a:ea typeface="Verdana" panose="020B0604030504040204" pitchFamily="34" charset="0"/>
                <a:cs typeface="Verdana" panose="020B0604030504040204" pitchFamily="34" charset="0"/>
              </a:rPr>
              <a:t>, nor the things in the world. If anyone loves the world, the love of the Father is not in him</a:t>
            </a:r>
            <a:r>
              <a:rPr lang="en-US" sz="3200" dirty="0">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b="1" kern="0" dirty="0">
                <a:solidFill>
                  <a:srgbClr val="2D2D2D"/>
                </a:solidFill>
                <a:latin typeface="Verdana" panose="020B0604030504040204" pitchFamily="34" charset="0"/>
                <a:ea typeface="Verdana" panose="020B0604030504040204" pitchFamily="34" charset="0"/>
                <a:cs typeface="Verdana" panose="020B0604030504040204" pitchFamily="34" charset="0"/>
              </a:rPr>
              <a:t>A Christian who loves the world is either:</a:t>
            </a:r>
            <a:endParaRPr lang="en-US" sz="3200" kern="100" dirty="0">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kern="0" dirty="0">
                <a:solidFill>
                  <a:srgbClr val="2D2D2D"/>
                </a:solidFill>
                <a:latin typeface="Verdana" panose="020B0604030504040204" pitchFamily="34" charset="0"/>
                <a:ea typeface="Verdana" panose="020B0604030504040204" pitchFamily="34" charset="0"/>
                <a:cs typeface="Verdana" panose="020B0604030504040204" pitchFamily="34" charset="0"/>
              </a:rPr>
              <a:t>1. Really interested in the things of this world, </a:t>
            </a:r>
            <a:endParaRPr lang="en-US" sz="4400" kern="100" dirty="0">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kern="0" dirty="0">
                <a:solidFill>
                  <a:srgbClr val="2D2D2D"/>
                </a:solidFill>
                <a:latin typeface="Verdana" panose="020B0604030504040204" pitchFamily="34" charset="0"/>
                <a:ea typeface="Verdana" panose="020B0604030504040204" pitchFamily="34" charset="0"/>
                <a:cs typeface="Verdana" panose="020B0604030504040204" pitchFamily="34" charset="0"/>
              </a:rPr>
              <a:t>2. Not interested in the things of God. </a:t>
            </a:r>
          </a:p>
          <a:p>
            <a:pPr marL="0" marR="0" indent="0">
              <a:spcBef>
                <a:spcPts val="0"/>
              </a:spcBef>
              <a:spcAft>
                <a:spcPts val="750"/>
              </a:spcAft>
              <a:buNone/>
            </a:pPr>
            <a:endParaRPr lang="en-US" sz="3200" kern="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marR="0" indent="0" algn="ctr">
              <a:spcBef>
                <a:spcPts val="0"/>
              </a:spcBef>
              <a:spcAft>
                <a:spcPts val="750"/>
              </a:spcAft>
              <a:buNone/>
            </a:pPr>
            <a:r>
              <a:rPr lang="en-US" sz="3200" b="1" kern="0" dirty="0">
                <a:solidFill>
                  <a:schemeClr val="accent1"/>
                </a:solidFill>
                <a:latin typeface="Verdana" panose="020B0604030504040204" pitchFamily="34" charset="0"/>
                <a:ea typeface="Verdana" panose="020B0604030504040204" pitchFamily="34" charset="0"/>
                <a:cs typeface="Verdana" panose="020B0604030504040204" pitchFamily="34" charset="0"/>
              </a:rPr>
              <a:t>The primary object of love for the Christian is God Himself.</a:t>
            </a:r>
            <a:endParaRPr lang="en-US" sz="3200" b="1" kern="100"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414772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normAutofit/>
          </a:bodyPr>
          <a:lstStyle/>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cs typeface="Verdana" panose="020B0604030504040204" pitchFamily="34" charset="0"/>
              </a:rPr>
              <a:t>We know that we are from God, and the whole world lies in the power of the evil one.  (1 John 5:19)</a:t>
            </a: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cs typeface="Verdana" panose="020B0604030504040204" pitchFamily="34" charset="0"/>
              </a:rPr>
              <a:t>In verse 15 when he says </a:t>
            </a:r>
            <a:r>
              <a:rPr lang="en-US" sz="3200" b="1" dirty="0">
                <a:latin typeface="Verdana" panose="020B0604030504040204" pitchFamily="34" charset="0"/>
                <a:ea typeface="Verdana" panose="020B0604030504040204" pitchFamily="34" charset="0"/>
                <a:cs typeface="Verdana" panose="020B0604030504040204" pitchFamily="34" charset="0"/>
              </a:rPr>
              <a:t>not to love</a:t>
            </a:r>
            <a:r>
              <a:rPr lang="en-US" sz="3200" dirty="0">
                <a:latin typeface="Verdana" panose="020B0604030504040204" pitchFamily="34" charset="0"/>
                <a:ea typeface="Verdana" panose="020B0604030504040204" pitchFamily="34" charset="0"/>
                <a:cs typeface="Verdana" panose="020B0604030504040204" pitchFamily="34" charset="0"/>
              </a:rPr>
              <a:t> the world, </a:t>
            </a:r>
            <a:r>
              <a:rPr lang="en-US" sz="3200" b="1" u="sng" dirty="0">
                <a:latin typeface="Verdana" panose="020B0604030504040204" pitchFamily="34" charset="0"/>
                <a:ea typeface="Verdana" panose="020B0604030504040204" pitchFamily="34" charset="0"/>
                <a:cs typeface="Verdana" panose="020B0604030504040204" pitchFamily="34" charset="0"/>
              </a:rPr>
              <a:t>it’s the attitude of worldliness</a:t>
            </a:r>
            <a:r>
              <a:rPr lang="en-US" sz="3200" dirty="0">
                <a:latin typeface="Verdana" panose="020B0604030504040204" pitchFamily="34" charset="0"/>
                <a:ea typeface="Verdana" panose="020B0604030504040204" pitchFamily="34" charset="0"/>
                <a:cs typeface="Verdana" panose="020B0604030504040204" pitchFamily="34" charset="0"/>
              </a:rPr>
              <a:t> that he is emphasizing. </a:t>
            </a: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cs typeface="Verdana" panose="020B0604030504040204" pitchFamily="34" charset="0"/>
              </a:rPr>
              <a:t>When he says </a:t>
            </a:r>
            <a:r>
              <a:rPr lang="en-US" sz="3200" b="1" dirty="0">
                <a:latin typeface="Verdana" panose="020B0604030504040204" pitchFamily="34" charset="0"/>
                <a:ea typeface="Verdana" panose="020B0604030504040204" pitchFamily="34" charset="0"/>
                <a:cs typeface="Verdana" panose="020B0604030504040204" pitchFamily="34" charset="0"/>
              </a:rPr>
              <a:t>not to love the things</a:t>
            </a:r>
            <a:r>
              <a:rPr lang="en-US" sz="3200" dirty="0">
                <a:latin typeface="Verdana" panose="020B0604030504040204" pitchFamily="34" charset="0"/>
                <a:ea typeface="Verdana" panose="020B0604030504040204" pitchFamily="34" charset="0"/>
                <a:cs typeface="Verdana" panose="020B0604030504040204" pitchFamily="34" charset="0"/>
              </a:rPr>
              <a:t> of the world, it’s </a:t>
            </a:r>
            <a:r>
              <a:rPr lang="en-US" sz="3200" b="1" u="sng" dirty="0">
                <a:latin typeface="Verdana" panose="020B0604030504040204" pitchFamily="34" charset="0"/>
                <a:ea typeface="Verdana" panose="020B0604030504040204" pitchFamily="34" charset="0"/>
                <a:cs typeface="Verdana" panose="020B0604030504040204" pitchFamily="34" charset="0"/>
              </a:rPr>
              <a:t>the actions of worldliness.</a:t>
            </a: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01839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normAutofit/>
          </a:bodyPr>
          <a:lstStyle/>
          <a:p>
            <a:pPr marL="0" indent="0">
              <a:buNone/>
            </a:pPr>
            <a:endParaRPr lang="en-US" sz="1400" dirty="0"/>
          </a:p>
          <a:p>
            <a:pPr marL="0" indent="0">
              <a:buNone/>
            </a:pPr>
            <a:r>
              <a:rPr lang="en-US" sz="3200" b="1" dirty="0">
                <a:solidFill>
                  <a:schemeClr val="accent1"/>
                </a:solidFill>
                <a:latin typeface="Verdana" panose="020B0604030504040204" pitchFamily="34" charset="0"/>
                <a:ea typeface="Verdana" panose="020B0604030504040204" pitchFamily="34" charset="0"/>
                <a:cs typeface="Verdana" panose="020B0604030504040204" pitchFamily="34" charset="0"/>
              </a:rPr>
              <a:t>“</a:t>
            </a:r>
            <a:r>
              <a:rPr lang="en-US" sz="3200" b="1" i="1" dirty="0">
                <a:solidFill>
                  <a:schemeClr val="accent1"/>
                </a:solidFill>
                <a:latin typeface="Verdana" panose="020B0604030504040204" pitchFamily="34" charset="0"/>
                <a:ea typeface="Verdana" panose="020B0604030504040204" pitchFamily="34" charset="0"/>
                <a:cs typeface="Verdana" panose="020B0604030504040204" pitchFamily="34" charset="0"/>
              </a:rPr>
              <a:t>if anyone loves the world</a:t>
            </a:r>
            <a:r>
              <a:rPr lang="en-US" sz="3200" b="1" dirty="0">
                <a:solidFill>
                  <a:schemeClr val="accent1"/>
                </a:solidFill>
                <a:latin typeface="Verdana" panose="020B0604030504040204" pitchFamily="34" charset="0"/>
                <a:ea typeface="Verdana" panose="020B0604030504040204" pitchFamily="34" charset="0"/>
                <a:cs typeface="Verdana" panose="020B0604030504040204" pitchFamily="34" charset="0"/>
              </a:rPr>
              <a:t>…” as a continual pattern of their life they are not saved. </a:t>
            </a:r>
          </a:p>
          <a:p>
            <a:pPr marL="0" indent="0">
              <a:buNone/>
            </a:pPr>
            <a:endParaRPr lang="en-US" sz="3200" b="1" kern="0"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a:t>
            </a:r>
            <a:r>
              <a:rPr lang="en-US" sz="3200" b="1" i="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For the love for the Father is not in them</a:t>
            </a:r>
            <a:r>
              <a:rPr lang="en-US" sz="32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a:t>
            </a:r>
            <a:endParaRPr lang="en-US" sz="3200" b="1"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u="sng" kern="0" dirty="0">
              <a:solidFill>
                <a:srgbClr val="428BCA"/>
              </a:solidFill>
              <a:effectLst/>
              <a:latin typeface="Verdana" panose="020B0604030504040204" pitchFamily="34" charset="0"/>
              <a:ea typeface="Times New Roman" panose="02020603050405020304" pitchFamily="18" charset="0"/>
              <a:cs typeface="Arial" panose="020B0604020202020204" pitchFamily="34" charset="0"/>
            </a:endParaRPr>
          </a:p>
          <a:p>
            <a:pPr marL="0" indent="0">
              <a:buNone/>
            </a:pPr>
            <a:r>
              <a:rPr lang="en-US" sz="3200" u="sng" kern="0" dirty="0">
                <a:solidFill>
                  <a:srgbClr val="428BCA"/>
                </a:solidFill>
                <a:effectLst/>
                <a:latin typeface="Verdana" panose="020B0604030504040204" pitchFamily="34" charset="0"/>
                <a:ea typeface="Times New Roman" panose="02020603050405020304" pitchFamily="18" charset="0"/>
                <a:cs typeface="Arial" panose="020B0604020202020204" pitchFamily="34" charset="0"/>
              </a:rPr>
              <a:t>Matthew 6:24</a:t>
            </a:r>
            <a:r>
              <a:rPr lang="en-US" sz="32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 “</a:t>
            </a:r>
            <a:r>
              <a:rPr lang="en-US" sz="3200" i="1"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No one can serve two masters; for either he will hate the one and love the other, or he will hold to one and despise the other. You cannot serve God and mammon</a:t>
            </a:r>
            <a:r>
              <a:rPr lang="en-US" sz="32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 </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0404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checkerboard(across)">
                                      <p:cBhvr>
                                        <p:cTn id="1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lstStyle/>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cs typeface="Verdana" panose="020B0604030504040204" pitchFamily="34" charset="0"/>
              </a:rPr>
              <a:t>You adulterous people! Do you not know that friendship with the world is enmity with God? Therefore, whoever wishes to be a friend of the world makes himself an enemy of God.   (James 4:4)</a:t>
            </a: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32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For all that is in the world, </a:t>
            </a:r>
            <a:r>
              <a:rPr lang="en-US" sz="3200" b="1" i="1" u="sng"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the lust of the flesh</a:t>
            </a:r>
            <a:r>
              <a:rPr lang="en-US" sz="3200" i="1" u="sng"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32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and </a:t>
            </a:r>
            <a:r>
              <a:rPr lang="en-US" sz="3200" b="1" i="1" u="sng" kern="0"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the lust of the eyes </a:t>
            </a:r>
            <a:r>
              <a:rPr lang="en-US" sz="32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and </a:t>
            </a:r>
            <a:r>
              <a:rPr lang="en-US" sz="3200" b="1" i="1" u="sng" kern="0" dirty="0">
                <a:solidFill>
                  <a:schemeClr val="accent2"/>
                </a:solidFill>
                <a:effectLst/>
                <a:latin typeface="Verdana" panose="020B0604030504040204" pitchFamily="34" charset="0"/>
                <a:ea typeface="Verdana" panose="020B0604030504040204" pitchFamily="34" charset="0"/>
                <a:cs typeface="Verdana" panose="020B0604030504040204" pitchFamily="34" charset="0"/>
              </a:rPr>
              <a:t>the boastful pride of life</a:t>
            </a:r>
            <a:r>
              <a:rPr lang="en-US" sz="32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is not from the Father, but is from the world</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(1 John 2:16)</a:t>
            </a: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1077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normAutofit fontScale="92500" lnSpcReduction="10000"/>
          </a:bodyPr>
          <a:lstStyle/>
          <a:p>
            <a:pPr marL="0" marR="0" indent="0">
              <a:spcBef>
                <a:spcPts val="0"/>
              </a:spcBef>
              <a:spcAft>
                <a:spcPts val="750"/>
              </a:spcAft>
              <a:buNone/>
            </a:pPr>
            <a:endPar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lust of the flesh is </a:t>
            </a:r>
            <a:r>
              <a:rPr lang="en-US" b="1" u="sng" kern="0"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emotional desires</a:t>
            </a:r>
            <a:r>
              <a:rPr lang="en-US" b="1" u="sng"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 </a:t>
            </a:r>
            <a:endParaRPr lang="en-US" b="1" u="sng"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lust of the eyes is </a:t>
            </a:r>
            <a:r>
              <a:rPr lang="en-US" b="1" u="sng" kern="0"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earthly longings</a:t>
            </a:r>
            <a:r>
              <a:rPr lang="en-US" b="1" u="sng"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 </a:t>
            </a:r>
            <a:endParaRPr lang="en-US" b="1" u="sng"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boastful pride of life is </a:t>
            </a:r>
            <a:r>
              <a:rPr lang="en-US" b="1" u="sng" kern="0"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external cravings for praise</a:t>
            </a:r>
            <a:r>
              <a:rPr lang="en-US" b="1" u="sng"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b="1" u="sng"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400" dirty="0"/>
          </a:p>
          <a:p>
            <a:pPr marL="0" indent="0">
              <a:buNone/>
            </a:pP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and the world is passing away, and also its lusts; but the one who does the will of God abides forever</a:t>
            </a: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(1 John 2:17)</a:t>
            </a:r>
          </a:p>
          <a:p>
            <a:pPr marL="0" indent="0">
              <a:buNone/>
            </a:pPr>
            <a:endParaRPr lang="en-US" kern="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Verse 17, The one who is continually doing the will of God, participating in God’s plan; doing what Jesus came to do, will live forever with God in eternity. </a:t>
            </a: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400" dirty="0"/>
          </a:p>
          <a:p>
            <a:pPr marL="514350" indent="-514350">
              <a:buAutoNum type="arabicPeriod"/>
            </a:pPr>
            <a:r>
              <a:rPr lang="en-US" sz="3200"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Worldliness is a Progression</a:t>
            </a:r>
          </a:p>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403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p:cTn id="3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lstStyle/>
          <a:p>
            <a:pPr marL="0" marR="0" indent="0">
              <a:spcBef>
                <a:spcPts val="0"/>
              </a:spcBef>
              <a:spcAft>
                <a:spcPts val="750"/>
              </a:spcAft>
              <a:buNone/>
            </a:pPr>
            <a:r>
              <a:rPr lang="en-US" b="1" kern="0" dirty="0">
                <a:solidFill>
                  <a:schemeClr val="accent1"/>
                </a:solidFill>
                <a:latin typeface="Verdana" panose="020B0604030504040204" pitchFamily="34" charset="0"/>
                <a:ea typeface="Verdana" panose="020B0604030504040204" pitchFamily="34" charset="0"/>
                <a:cs typeface="Verdana" panose="020B0604030504040204" pitchFamily="34" charset="0"/>
              </a:rPr>
              <a:t>A</a:t>
            </a:r>
            <a:r>
              <a:rPr lang="en-US"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 Don’t Become Stained by the World</a:t>
            </a:r>
            <a:endParaRPr lang="en-US"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James 1:27</a:t>
            </a: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This is pure and undefiled religion in the sight of our God and Father, to visit orphans and widows in their distress, and to keep oneself unstained by the world</a:t>
            </a: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a:p>
            <a:pPr marL="0" marR="0" indent="0">
              <a:spcBef>
                <a:spcPts val="0"/>
              </a:spcBef>
              <a:spcAft>
                <a:spcPts val="750"/>
              </a:spcAft>
              <a:buNone/>
            </a:pPr>
            <a:r>
              <a:rPr lang="en-US" b="1" kern="0" dirty="0">
                <a:solidFill>
                  <a:schemeClr val="accent1"/>
                </a:solidFill>
                <a:latin typeface="Verdana" panose="020B0604030504040204" pitchFamily="34" charset="0"/>
                <a:ea typeface="Verdana" panose="020B0604030504040204" pitchFamily="34" charset="0"/>
                <a:cs typeface="Verdana" panose="020B0604030504040204" pitchFamily="34" charset="0"/>
              </a:rPr>
              <a:t>B</a:t>
            </a:r>
            <a:r>
              <a:rPr lang="en-US" b="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 Don’t become Conformed to the World</a:t>
            </a:r>
            <a:endParaRPr lang="en-US" kern="1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kern="0" dirty="0">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endParaRPr>
          </a:p>
          <a:p>
            <a:pPr marL="0" marR="0" indent="0">
              <a:spcBef>
                <a:spcPts val="0"/>
              </a:spcBef>
              <a:spcAft>
                <a:spcPts val="750"/>
              </a:spcAft>
              <a:buNone/>
            </a:pPr>
            <a:r>
              <a:rPr lang="en-US" kern="0" dirty="0">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Romans 12:2</a:t>
            </a:r>
            <a:r>
              <a:rPr lang="en-US" kern="0" dirty="0">
                <a:effectLst/>
                <a:latin typeface="Verdana" panose="020B0604030504040204" pitchFamily="34" charset="0"/>
                <a:ea typeface="Verdana" panose="020B0604030504040204" pitchFamily="34" charset="0"/>
                <a:cs typeface="Verdana" panose="020B0604030504040204" pitchFamily="34" charset="0"/>
              </a:rPr>
              <a:t>,</a:t>
            </a: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Do not be conformed to the world… But be transformed by the renewing of your mind, that you may prove what the will of God is, that which is good and acceptable and perfect</a:t>
            </a: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70311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363</TotalTime>
  <Words>822</Words>
  <Application>Microsoft Macintosh PowerPoint</Application>
  <PresentationFormat>On-screen Show (4:3)</PresentationFormat>
  <Paragraphs>78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Garrett</dc:creator>
  <cp:lastModifiedBy>Steve Garrett</cp:lastModifiedBy>
  <cp:revision>10</cp:revision>
  <dcterms:created xsi:type="dcterms:W3CDTF">2023-09-13T01:21:55Z</dcterms:created>
  <dcterms:modified xsi:type="dcterms:W3CDTF">2023-09-17T13:23:58Z</dcterms:modified>
</cp:coreProperties>
</file>