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6"/>
    <p:restoredTop sz="44904"/>
  </p:normalViewPr>
  <p:slideViewPr>
    <p:cSldViewPr snapToGrid="0" snapToObjects="1" showGuides="1">
      <p:cViewPr varScale="1">
        <p:scale>
          <a:sx n="40" d="100"/>
          <a:sy n="40" d="100"/>
        </p:scale>
        <p:origin x="2264" y="192"/>
      </p:cViewPr>
      <p:guideLst>
        <p:guide orient="horz" pos="2136"/>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F749BE-8258-8F4D-A683-CBCBF65F1ED0}" type="datetimeFigureOut">
              <a:rPr lang="en-US" smtClean="0"/>
              <a:t>9/2/23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E98CC9-4D10-C748-B559-47A00D984AB5}" type="slidenum">
              <a:rPr lang="en-US" smtClean="0"/>
              <a:t>‹#›</a:t>
            </a:fld>
            <a:endParaRPr lang="en-US"/>
          </a:p>
        </p:txBody>
      </p:sp>
    </p:spTree>
    <p:extLst>
      <p:ext uri="{BB962C8B-B14F-4D97-AF65-F5344CB8AC3E}">
        <p14:creationId xmlns:p14="http://schemas.microsoft.com/office/powerpoint/2010/main" val="1118231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Turn</a:t>
            </a:r>
            <a:r>
              <a:rPr lang="en-US" baseline="0" dirty="0" smtClean="0"/>
              <a:t> to 2 Chronicles 20</a:t>
            </a:r>
          </a:p>
          <a:p>
            <a:pPr marL="171450" indent="-171450">
              <a:buFont typeface="Arial" charset="0"/>
              <a:buChar char="•"/>
            </a:pPr>
            <a:r>
              <a:rPr lang="en-US" baseline="0" dirty="0" smtClean="0"/>
              <a:t>New Quarter of Bible Classes; New Songs on Sundays</a:t>
            </a:r>
          </a:p>
          <a:p>
            <a:pPr marL="171450" indent="-171450">
              <a:buFont typeface="Arial" charset="0"/>
              <a:buChar char="•"/>
            </a:pPr>
            <a:r>
              <a:rPr lang="en-US" baseline="0" dirty="0" smtClean="0"/>
              <a:t>Singing a big part of what we do as a church</a:t>
            </a:r>
          </a:p>
          <a:p>
            <a:pPr marL="171450" indent="-171450">
              <a:buFont typeface="Arial" charset="0"/>
              <a:buChar char="•"/>
            </a:pPr>
            <a:r>
              <a:rPr lang="en-US" baseline="0" dirty="0" smtClean="0"/>
              <a:t>I don’t know how you feel about that</a:t>
            </a:r>
          </a:p>
          <a:p>
            <a:pPr marL="628650" lvl="1" indent="-171450">
              <a:buFont typeface="Arial" charset="0"/>
              <a:buChar char="•"/>
            </a:pPr>
            <a:r>
              <a:rPr lang="en-US" baseline="0" dirty="0" smtClean="0"/>
              <a:t>You may not get it (strange that we sing congregationally)</a:t>
            </a:r>
          </a:p>
          <a:p>
            <a:pPr marL="628650" lvl="1" indent="-171450">
              <a:buFont typeface="Arial" charset="0"/>
              <a:buChar char="•"/>
            </a:pPr>
            <a:r>
              <a:rPr lang="en-US" baseline="0" dirty="0" smtClean="0"/>
              <a:t>You may not enjoy it (think you are very good, etc.)</a:t>
            </a:r>
          </a:p>
          <a:p>
            <a:pPr marL="171450" lvl="0" indent="-171450">
              <a:buFont typeface="Arial" charset="0"/>
              <a:buChar char="•"/>
            </a:pPr>
            <a:r>
              <a:rPr lang="en-US" baseline="0" dirty="0" smtClean="0"/>
              <a:t>I figured with our New Songs class it would be worth spending our time this morning talking about singing and the critical role it plays in our life as Christians</a:t>
            </a:r>
          </a:p>
          <a:p>
            <a:pPr marL="171450" lvl="0" indent="-171450">
              <a:buFont typeface="Arial" charset="0"/>
              <a:buChar char="•"/>
            </a:pPr>
            <a:r>
              <a:rPr lang="en-US" baseline="0" dirty="0" smtClean="0"/>
              <a:t>Check </a:t>
            </a:r>
            <a:r>
              <a:rPr lang="en-US" baseline="0" dirty="0" smtClean="0"/>
              <a:t>out this amazing story in 2 Chronicles 20 with me</a:t>
            </a:r>
          </a:p>
        </p:txBody>
      </p:sp>
      <p:sp>
        <p:nvSpPr>
          <p:cNvPr id="4" name="Slide Number Placeholder 3"/>
          <p:cNvSpPr>
            <a:spLocks noGrp="1"/>
          </p:cNvSpPr>
          <p:nvPr>
            <p:ph type="sldNum" sz="quarter" idx="10"/>
          </p:nvPr>
        </p:nvSpPr>
        <p:spPr/>
        <p:txBody>
          <a:bodyPr/>
          <a:lstStyle/>
          <a:p>
            <a:fld id="{0FE98CC9-4D10-C748-B559-47A00D984AB5}" type="slidenum">
              <a:rPr lang="en-US" smtClean="0"/>
              <a:t>1</a:t>
            </a:fld>
            <a:endParaRPr lang="en-US"/>
          </a:p>
        </p:txBody>
      </p:sp>
    </p:spTree>
    <p:extLst>
      <p:ext uri="{BB962C8B-B14F-4D97-AF65-F5344CB8AC3E}">
        <p14:creationId xmlns:p14="http://schemas.microsoft.com/office/powerpoint/2010/main" val="1483375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Story about Jehoshaphat</a:t>
            </a:r>
            <a:r>
              <a:rPr lang="en-US" baseline="0" dirty="0" smtClean="0"/>
              <a:t> </a:t>
            </a:r>
            <a:r>
              <a:rPr lang="mr-IN" baseline="0" dirty="0" smtClean="0"/>
              <a:t>–</a:t>
            </a:r>
            <a:r>
              <a:rPr lang="en-US" baseline="0" dirty="0" smtClean="0"/>
              <a:t> king in the southern kingdom of Judah, and a good king</a:t>
            </a:r>
          </a:p>
          <a:p>
            <a:pPr marL="171450" indent="-171450">
              <a:buFont typeface="Arial" charset="0"/>
              <a:buChar char="•"/>
            </a:pPr>
            <a:r>
              <a:rPr lang="en-US" baseline="0" dirty="0" smtClean="0"/>
              <a:t>The story opens with multiple enemies coming against Judah to make war; ”</a:t>
            </a:r>
            <a:r>
              <a:rPr lang="en-US" i="1" baseline="0" dirty="0" smtClean="0"/>
              <a:t>great multitude</a:t>
            </a:r>
            <a:r>
              <a:rPr lang="en-US" baseline="0" dirty="0" smtClean="0"/>
              <a:t>” (2)</a:t>
            </a:r>
          </a:p>
          <a:p>
            <a:pPr marL="171450" indent="-171450">
              <a:buFont typeface="Arial" charset="0"/>
              <a:buChar char="•"/>
            </a:pPr>
            <a:r>
              <a:rPr lang="en-US" baseline="0" dirty="0" smtClean="0"/>
              <a:t>v.3, “</a:t>
            </a:r>
            <a:r>
              <a:rPr lang="en-US" i="1" baseline="0" dirty="0" smtClean="0"/>
              <a:t>Jehoshaphat was afraid and set his face to seek Yahweh</a:t>
            </a:r>
            <a:r>
              <a:rPr lang="en-US" baseline="0" dirty="0" smtClean="0"/>
              <a:t>.” Perfect response.</a:t>
            </a:r>
          </a:p>
          <a:p>
            <a:pPr marL="628650" lvl="1" indent="-171450">
              <a:buFont typeface="Arial" charset="0"/>
              <a:buChar char="•"/>
            </a:pPr>
            <a:r>
              <a:rPr lang="en-US" baseline="0" dirty="0" smtClean="0"/>
              <a:t>proclaims a fast throughout the land, calls an assembly (4)</a:t>
            </a:r>
          </a:p>
          <a:p>
            <a:pPr marL="628650" lvl="1" indent="-171450">
              <a:buFont typeface="Arial" charset="0"/>
              <a:buChar char="•"/>
            </a:pPr>
            <a:r>
              <a:rPr lang="en-US" baseline="0" dirty="0" smtClean="0"/>
              <a:t>vv.5-12 we read his prayer to God—essentially praising God as ruler over all nations, calling on Him to remember His promises to the descendants of Abraham, and asking for deliverance.</a:t>
            </a:r>
          </a:p>
          <a:p>
            <a:pPr marL="628650" lvl="1" indent="-171450">
              <a:buFont typeface="Arial" charset="0"/>
              <a:buChar char="•"/>
            </a:pPr>
            <a:r>
              <a:rPr lang="en-US" baseline="0" dirty="0" smtClean="0"/>
              <a:t>v.12, “</a:t>
            </a:r>
            <a:r>
              <a:rPr lang="en-US" i="1" baseline="0" dirty="0" smtClean="0"/>
              <a:t>We are powerless before this great multitude who are coming against us; and we do not know what we should do, but our eyes are on you</a:t>
            </a:r>
            <a:r>
              <a:rPr lang="en-US" baseline="0" dirty="0" smtClean="0"/>
              <a:t>.” Wow. So good.</a:t>
            </a:r>
          </a:p>
          <a:p>
            <a:pPr marL="171450" lvl="0" indent="-171450">
              <a:buFont typeface="Arial" charset="0"/>
              <a:buChar char="•"/>
            </a:pPr>
            <a:r>
              <a:rPr lang="en-US" baseline="0" dirty="0" smtClean="0"/>
              <a:t>vv.14-17, God speaks through a Levite to tell Jehoshaphat that He is with them. </a:t>
            </a:r>
          </a:p>
          <a:p>
            <a:pPr marL="628650" lvl="1" indent="-171450">
              <a:buFont typeface="Arial" charset="0"/>
              <a:buChar char="•"/>
            </a:pPr>
            <a:r>
              <a:rPr lang="en-US" baseline="0" dirty="0" smtClean="0"/>
              <a:t>v.15, “</a:t>
            </a:r>
            <a:r>
              <a:rPr lang="en-US" i="1" baseline="0" dirty="0" smtClean="0"/>
              <a:t>Do not fear or be dismayed</a:t>
            </a:r>
            <a:r>
              <a:rPr lang="mr-IN" i="1" baseline="0" dirty="0" smtClean="0"/>
              <a:t>…</a:t>
            </a:r>
            <a:r>
              <a:rPr lang="en-US" i="1" baseline="0" dirty="0" smtClean="0"/>
              <a:t>for the battle is not yours but God’s</a:t>
            </a:r>
            <a:r>
              <a:rPr lang="en-US" baseline="0" dirty="0" smtClean="0"/>
              <a:t>”</a:t>
            </a:r>
          </a:p>
          <a:p>
            <a:pPr marL="628650" lvl="1" indent="-171450">
              <a:buFont typeface="Arial" charset="0"/>
              <a:buChar char="•"/>
            </a:pPr>
            <a:r>
              <a:rPr lang="en-US" baseline="0" dirty="0" smtClean="0"/>
              <a:t>v.17, “</a:t>
            </a:r>
            <a:r>
              <a:rPr lang="en-US" i="1" baseline="0" dirty="0" smtClean="0"/>
              <a:t>You need not fight in this battle; take your stand—stand and see the salvation of Yahweh on your behalf</a:t>
            </a:r>
            <a:r>
              <a:rPr lang="en-US" baseline="0" dirty="0" smtClean="0"/>
              <a:t>.”</a:t>
            </a:r>
          </a:p>
          <a:p>
            <a:pPr marL="628650" lvl="1" indent="-171450">
              <a:buFont typeface="Arial" charset="0"/>
              <a:buChar char="•"/>
            </a:pPr>
            <a:r>
              <a:rPr lang="en-US" baseline="0" dirty="0" smtClean="0"/>
              <a:t>Jehoshaphat bows his head (18), and the people praise God (19)</a:t>
            </a:r>
          </a:p>
          <a:p>
            <a:pPr marL="171450" lvl="0" indent="-171450">
              <a:buFont typeface="Arial" charset="0"/>
              <a:buChar char="•"/>
            </a:pPr>
            <a:r>
              <a:rPr lang="en-US" baseline="0" dirty="0" smtClean="0"/>
              <a:t>vv.20-21, the king carries out the command that God gave him (read the verses)</a:t>
            </a:r>
          </a:p>
          <a:p>
            <a:pPr marL="628650" lvl="1" indent="-171450">
              <a:buFont typeface="Arial" charset="0"/>
              <a:buChar char="•"/>
            </a:pPr>
            <a:r>
              <a:rPr lang="en-US" baseline="0" dirty="0" smtClean="0"/>
              <a:t>What a battle plan! send the singers out in front of the soldiers!</a:t>
            </a:r>
          </a:p>
          <a:p>
            <a:pPr marL="628650" lvl="1" indent="-171450">
              <a:buFont typeface="Arial" charset="0"/>
              <a:buChar char="•"/>
            </a:pPr>
            <a:r>
              <a:rPr lang="en-US" baseline="0" dirty="0" smtClean="0"/>
              <a:t>No offense to our singers, but I’m guessing this was not an intimidating sight</a:t>
            </a:r>
          </a:p>
          <a:p>
            <a:pPr marL="171450" lvl="0" indent="-171450">
              <a:buFont typeface="Arial" charset="0"/>
              <a:buChar char="•"/>
            </a:pPr>
            <a:r>
              <a:rPr lang="en-US" baseline="0" dirty="0" smtClean="0"/>
              <a:t>Read v.22; vv. 23-25 describe how the different enemies that had come together against Judah turned on each other, and God caused these armies to be completely slaughtered without the people of Judah having to fight.</a:t>
            </a:r>
          </a:p>
          <a:p>
            <a:pPr marL="628650" lvl="1" indent="-171450">
              <a:buFont typeface="Arial" charset="0"/>
              <a:buChar char="•"/>
            </a:pPr>
            <a:r>
              <a:rPr lang="en-US" baseline="0" dirty="0" smtClean="0"/>
              <a:t>v.25, “And they were three days taking the spoil because there was so much.” lol </a:t>
            </a:r>
          </a:p>
          <a:p>
            <a:pPr marL="171450" lvl="0" indent="-171450">
              <a:buFont typeface="Arial" charset="0"/>
              <a:buChar char="•"/>
            </a:pPr>
            <a:r>
              <a:rPr lang="en-US" baseline="0" dirty="0" smtClean="0"/>
              <a:t>What a story. In the face of danger, God’s people turn to God in prayer and fasting; they put their trust completely in Him; they go out on the battlefield and sing praises to God, and the enemy is utterly routed. </a:t>
            </a:r>
          </a:p>
        </p:txBody>
      </p:sp>
      <p:sp>
        <p:nvSpPr>
          <p:cNvPr id="4" name="Slide Number Placeholder 3"/>
          <p:cNvSpPr>
            <a:spLocks noGrp="1"/>
          </p:cNvSpPr>
          <p:nvPr>
            <p:ph type="sldNum" sz="quarter" idx="10"/>
          </p:nvPr>
        </p:nvSpPr>
        <p:spPr/>
        <p:txBody>
          <a:bodyPr/>
          <a:lstStyle/>
          <a:p>
            <a:fld id="{0FE98CC9-4D10-C748-B559-47A00D984AB5}" type="slidenum">
              <a:rPr lang="en-US" smtClean="0"/>
              <a:t>2</a:t>
            </a:fld>
            <a:endParaRPr lang="en-US"/>
          </a:p>
        </p:txBody>
      </p:sp>
    </p:spTree>
    <p:extLst>
      <p:ext uri="{BB962C8B-B14F-4D97-AF65-F5344CB8AC3E}">
        <p14:creationId xmlns:p14="http://schemas.microsoft.com/office/powerpoint/2010/main" val="489055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You’ve already</a:t>
            </a:r>
            <a:r>
              <a:rPr lang="en-US" baseline="0" dirty="0" smtClean="0"/>
              <a:t> made the connection that we are in a battle ourselves.</a:t>
            </a:r>
            <a:endParaRPr lang="en-US" dirty="0" smtClean="0"/>
          </a:p>
          <a:p>
            <a:pPr marL="171450" indent="-171450">
              <a:buFont typeface="Arial" charset="0"/>
              <a:buChar char="•"/>
            </a:pPr>
            <a:r>
              <a:rPr lang="en-US" dirty="0" smtClean="0"/>
              <a:t>Turn</a:t>
            </a:r>
            <a:r>
              <a:rPr lang="en-US" baseline="0" dirty="0" smtClean="0"/>
              <a:t> to Ephesians; expected passage about singing, but let’s see a wider context</a:t>
            </a:r>
          </a:p>
          <a:p>
            <a:pPr marL="171450" indent="-171450">
              <a:buFont typeface="Arial" charset="0"/>
              <a:buChar char="•"/>
            </a:pPr>
            <a:r>
              <a:rPr lang="en-US" baseline="0" dirty="0" smtClean="0"/>
              <a:t>Starting with the conclusion of this section, and of the book</a:t>
            </a:r>
          </a:p>
          <a:p>
            <a:pPr marL="171450" indent="-171450">
              <a:buFont typeface="Arial" charset="0"/>
              <a:buChar char="•"/>
            </a:pPr>
            <a:r>
              <a:rPr lang="en-US" baseline="0" dirty="0" smtClean="0"/>
              <a:t>Read 6:10-12; the truth is that we are in a battle just as real as Jehoshaphat</a:t>
            </a:r>
          </a:p>
          <a:p>
            <a:pPr marL="628650" lvl="1" indent="-171450">
              <a:buFont typeface="Arial" charset="0"/>
              <a:buChar char="•"/>
            </a:pPr>
            <a:r>
              <a:rPr lang="en-US" dirty="0" smtClean="0"/>
              <a:t>If we take this seriously,</a:t>
            </a:r>
            <a:r>
              <a:rPr lang="en-US" baseline="0" dirty="0" smtClean="0"/>
              <a:t> our reaction should be like his: fear, then turning to the Lord. </a:t>
            </a:r>
          </a:p>
          <a:p>
            <a:pPr marL="628650" lvl="1" indent="-171450">
              <a:buFont typeface="Arial" charset="0"/>
              <a:buChar char="•"/>
            </a:pPr>
            <a:r>
              <a:rPr lang="en-US" baseline="0" dirty="0" smtClean="0"/>
              <a:t>You see that in this text—we are strong in the Lord (10); it’s God’s armor (11,13), and further down (18) we put on all His armor “</a:t>
            </a:r>
            <a:r>
              <a:rPr lang="en-US" i="1" baseline="0" dirty="0" smtClean="0"/>
              <a:t>praying at all times with all prayer and petition in the Spirit</a:t>
            </a:r>
            <a:r>
              <a:rPr lang="en-US" baseline="0" dirty="0" smtClean="0"/>
              <a:t>.”</a:t>
            </a:r>
          </a:p>
          <a:p>
            <a:pPr marL="628650" lvl="1" indent="-171450">
              <a:buFont typeface="Arial" charset="0"/>
              <a:buChar char="•"/>
            </a:pPr>
            <a:r>
              <a:rPr lang="en-US" baseline="0" dirty="0" smtClean="0"/>
              <a:t>Like Jehoshaphat, our response to the threat facing us as God’s people is to seek the Lord humbly and completely. 	</a:t>
            </a:r>
          </a:p>
          <a:p>
            <a:pPr marL="171450" lvl="0" indent="-171450">
              <a:buFont typeface="Arial" charset="0"/>
              <a:buChar char="•"/>
            </a:pPr>
            <a:r>
              <a:rPr lang="en-US" baseline="0" dirty="0" smtClean="0"/>
              <a:t>But going back to chapter 5, Paul has been talking about the conflict we are in as Christians, one that he describes using the language of light and darkness. </a:t>
            </a:r>
          </a:p>
          <a:p>
            <a:pPr marL="171450" lvl="0" indent="-171450">
              <a:buFont typeface="Arial" charset="0"/>
              <a:buChar char="•"/>
            </a:pPr>
            <a:r>
              <a:rPr lang="en-US" baseline="0" dirty="0" smtClean="0"/>
              <a:t>Read 5:6-14; in keeping with the emphasis of chapter 6, the Light is Christ (not us!) </a:t>
            </a:r>
          </a:p>
          <a:p>
            <a:pPr marL="628650" lvl="1" indent="-171450">
              <a:buFont typeface="Arial" charset="0"/>
              <a:buChar char="•"/>
            </a:pPr>
            <a:r>
              <a:rPr lang="en-US" baseline="0" dirty="0" smtClean="0"/>
              <a:t>We are, though, by God’s grace, children of Light and are called to counter the darkness of the world by shining the light of Christ</a:t>
            </a:r>
          </a:p>
          <a:p>
            <a:pPr marL="628650" lvl="1" indent="-171450">
              <a:buFont typeface="Arial" charset="0"/>
              <a:buChar char="•"/>
            </a:pPr>
            <a:r>
              <a:rPr lang="en-US" baseline="0" dirty="0" smtClean="0"/>
              <a:t>we take to the battlefield then, clad in our “armor of light” (Romans 13:12), going out to resist and expose the darkness of the world, which Paul describes in v.5 as a sexually perverse society, a culture of greed, and a world of idolatry.</a:t>
            </a:r>
          </a:p>
          <a:p>
            <a:pPr marL="171450" lvl="0" indent="-171450">
              <a:buFont typeface="Arial" charset="0"/>
              <a:buChar char="•"/>
            </a:pPr>
            <a:r>
              <a:rPr lang="en-US" baseline="0" dirty="0" smtClean="0"/>
              <a:t>How do we go out into this darkness? Read 5:15-20.</a:t>
            </a:r>
          </a:p>
          <a:p>
            <a:pPr marL="628650" lvl="1" indent="-171450">
              <a:buFont typeface="Arial" charset="0"/>
              <a:buChar char="•"/>
            </a:pPr>
            <a:r>
              <a:rPr lang="en-US" baseline="0" dirty="0" smtClean="0"/>
              <a:t>The days are evil, and the world is drunk with wine, but more generally with foolishness and sin. </a:t>
            </a:r>
          </a:p>
          <a:p>
            <a:pPr marL="628650" lvl="1" indent="-171450">
              <a:buFont typeface="Arial" charset="0"/>
              <a:buChar char="•"/>
            </a:pPr>
            <a:r>
              <a:rPr lang="en-US" baseline="0" dirty="0" smtClean="0"/>
              <a:t>God calls us, instead, to be awake, eyes-wide-open to reality, wise. </a:t>
            </a:r>
          </a:p>
          <a:p>
            <a:pPr marL="628650" lvl="1" indent="-171450">
              <a:buFont typeface="Arial" charset="0"/>
              <a:buChar char="•"/>
            </a:pPr>
            <a:r>
              <a:rPr lang="en-US" baseline="0" dirty="0" smtClean="0"/>
              <a:t>How do we do that? By being filled with God’s Spirit—God’s personal presence. Think about the connection to 2 Chronicles 20, and the promise of God to Jehoshaphat—I am with you. </a:t>
            </a:r>
          </a:p>
          <a:p>
            <a:pPr marL="628650" lvl="1" indent="-171450">
              <a:buFont typeface="Arial" charset="0"/>
              <a:buChar char="•"/>
            </a:pPr>
            <a:r>
              <a:rPr lang="en-US" baseline="0" dirty="0" smtClean="0"/>
              <a:t>That promise remains for us in our battle, we as God’s people are a dwelling place for His Spirit (Ephesians 2). His presence is with us. </a:t>
            </a:r>
          </a:p>
          <a:p>
            <a:pPr marL="628650" lvl="1" indent="-171450">
              <a:buFont typeface="Arial" charset="0"/>
              <a:buChar char="•"/>
            </a:pPr>
            <a:r>
              <a:rPr lang="en-US" baseline="0" dirty="0" smtClean="0"/>
              <a:t>And Paul says we filled with the Spirit by singing — “</a:t>
            </a:r>
            <a:r>
              <a:rPr lang="en-US" i="1" baseline="0" dirty="0" smtClean="0"/>
              <a:t>speaking to one another in psalms, hymns, and spiritual songs</a:t>
            </a:r>
            <a:r>
              <a:rPr lang="mr-IN" i="1" baseline="0" dirty="0" smtClean="0"/>
              <a:t>…</a:t>
            </a:r>
            <a:r>
              <a:rPr lang="en-US" baseline="0" dirty="0" smtClean="0"/>
              <a:t>”</a:t>
            </a:r>
          </a:p>
          <a:p>
            <a:pPr marL="628650" lvl="1" indent="-171450">
              <a:buFont typeface="Arial" charset="0"/>
              <a:buChar char="•"/>
            </a:pPr>
            <a:r>
              <a:rPr lang="en-US" baseline="0" dirty="0" smtClean="0"/>
              <a:t>Singing, then, plays a crucial role in our battle against the forces of darkness. It brings God close to us, helping us to understand His will, see clearly, and walk in wisdom. </a:t>
            </a:r>
          </a:p>
          <a:p>
            <a:pPr marL="171450" lvl="0" indent="-171450">
              <a:buFont typeface="Arial" charset="0"/>
              <a:buChar char="•"/>
            </a:pPr>
            <a:r>
              <a:rPr lang="en-US" baseline="0" dirty="0" smtClean="0"/>
              <a:t>But notice that the end of this paragraph in 5:20-21 is that we sing, we give thanks, and we submit to one another. </a:t>
            </a:r>
          </a:p>
          <a:p>
            <a:pPr marL="171450" lvl="0" indent="-171450">
              <a:buFont typeface="Arial" charset="0"/>
              <a:buChar char="•"/>
            </a:pPr>
            <a:r>
              <a:rPr lang="en-US" baseline="0" dirty="0" smtClean="0"/>
              <a:t>And sure enough, between these two passages about our spiritual warfare, we have mundane instructions about how we live in our everyday lives and relationships.</a:t>
            </a:r>
          </a:p>
          <a:p>
            <a:pPr marL="628650" lvl="1" indent="-171450">
              <a:buFont typeface="Arial" charset="0"/>
              <a:buChar char="•"/>
            </a:pPr>
            <a:r>
              <a:rPr lang="en-US" baseline="0" dirty="0" smtClean="0"/>
              <a:t>Specifically, these instructions are about how we conduct ourselves as wives, husbands, children, parents, servants, and masters. </a:t>
            </a:r>
          </a:p>
          <a:p>
            <a:pPr marL="628650" lvl="1" indent="-171450">
              <a:buFont typeface="Arial" charset="0"/>
              <a:buChar char="•"/>
            </a:pPr>
            <a:r>
              <a:rPr lang="en-US" baseline="0" dirty="0" smtClean="0"/>
              <a:t>all about imitating the selfless, serving Savior</a:t>
            </a:r>
          </a:p>
          <a:p>
            <a:pPr marL="628650" lvl="1" indent="-171450">
              <a:buFont typeface="Arial" charset="0"/>
              <a:buChar char="•"/>
            </a:pPr>
            <a:endParaRPr lang="en-US" baseline="0" dirty="0" smtClean="0"/>
          </a:p>
          <a:p>
            <a:pPr marL="628650" lvl="1" indent="-171450">
              <a:buFont typeface="Arial" charset="0"/>
              <a:buChar char="•"/>
            </a:pPr>
            <a:endParaRPr lang="en-US" baseline="0" dirty="0" smtClean="0"/>
          </a:p>
          <a:p>
            <a:pPr marL="628650" lvl="1" indent="-171450">
              <a:buFont typeface="Arial" charset="0"/>
              <a:buChar char="•"/>
            </a:pPr>
            <a:endParaRPr lang="en-US" baseline="0" dirty="0" smtClean="0"/>
          </a:p>
        </p:txBody>
      </p:sp>
      <p:sp>
        <p:nvSpPr>
          <p:cNvPr id="4" name="Slide Number Placeholder 3"/>
          <p:cNvSpPr>
            <a:spLocks noGrp="1"/>
          </p:cNvSpPr>
          <p:nvPr>
            <p:ph type="sldNum" sz="quarter" idx="10"/>
          </p:nvPr>
        </p:nvSpPr>
        <p:spPr/>
        <p:txBody>
          <a:bodyPr/>
          <a:lstStyle/>
          <a:p>
            <a:fld id="{0FE98CC9-4D10-C748-B559-47A00D984AB5}" type="slidenum">
              <a:rPr lang="en-US" smtClean="0"/>
              <a:t>3</a:t>
            </a:fld>
            <a:endParaRPr lang="en-US"/>
          </a:p>
        </p:txBody>
      </p:sp>
    </p:spTree>
    <p:extLst>
      <p:ext uri="{BB962C8B-B14F-4D97-AF65-F5344CB8AC3E}">
        <p14:creationId xmlns:p14="http://schemas.microsoft.com/office/powerpoint/2010/main" val="1140459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98CC9-4D10-C748-B559-47A00D984AB5}" type="slidenum">
              <a:rPr lang="en-US" smtClean="0"/>
              <a:t>4</a:t>
            </a:fld>
            <a:endParaRPr lang="en-US"/>
          </a:p>
        </p:txBody>
      </p:sp>
    </p:spTree>
    <p:extLst>
      <p:ext uri="{BB962C8B-B14F-4D97-AF65-F5344CB8AC3E}">
        <p14:creationId xmlns:p14="http://schemas.microsoft.com/office/powerpoint/2010/main" val="1415334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E98CC9-4D10-C748-B559-47A00D984AB5}" type="slidenum">
              <a:rPr lang="en-US" smtClean="0"/>
              <a:t>5</a:t>
            </a:fld>
            <a:endParaRPr lang="en-US"/>
          </a:p>
        </p:txBody>
      </p:sp>
    </p:spTree>
    <p:extLst>
      <p:ext uri="{BB962C8B-B14F-4D97-AF65-F5344CB8AC3E}">
        <p14:creationId xmlns:p14="http://schemas.microsoft.com/office/powerpoint/2010/main" val="1995025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55650" y="0"/>
            <a:ext cx="595076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706411"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2079206" y="2268787"/>
            <a:ext cx="4018200" cy="1160213"/>
          </a:xfrm>
        </p:spPr>
        <p:txBody>
          <a:bodyPr tIns="0" anchor="b">
            <a:normAutofit/>
          </a:bodyPr>
          <a:lstStyle>
            <a:lvl1pPr marL="0" indent="0" algn="r">
              <a:buNone/>
              <a:defRPr sz="1350" b="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9/2/23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1643462" y="3262852"/>
            <a:ext cx="311727"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8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1645677" y="6412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965568"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9/2/23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7700901" y="450686"/>
            <a:ext cx="415636"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929536" y="805818"/>
            <a:ext cx="99488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56564" y="970410"/>
            <a:ext cx="4850177" cy="50795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9/2/23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9/2/23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1646207" y="6412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1643882" y="2962586"/>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3147254"/>
            <a:ext cx="5967420" cy="1424746"/>
          </a:xfrm>
        </p:spPr>
        <p:txBody>
          <a:bodyPr anchor="t">
            <a:normAutofit/>
          </a:bodyPr>
          <a:lstStyle>
            <a:lvl1pPr algn="r">
              <a:defRPr sz="2400"/>
            </a:lvl1pPr>
          </a:lstStyle>
          <a:p>
            <a:r>
              <a:rPr lang="en-US" smtClean="0"/>
              <a:t>Click to edit Master title style</a:t>
            </a:r>
            <a:endParaRPr lang="en-US" dirty="0"/>
          </a:p>
        </p:txBody>
      </p:sp>
      <p:sp>
        <p:nvSpPr>
          <p:cNvPr id="3" name="Text Placeholder 2"/>
          <p:cNvSpPr>
            <a:spLocks noGrp="1"/>
          </p:cNvSpPr>
          <p:nvPr>
            <p:ph type="body" idx="1"/>
          </p:nvPr>
        </p:nvSpPr>
        <p:spPr>
          <a:xfrm>
            <a:off x="2080477" y="2268786"/>
            <a:ext cx="5843948" cy="878468"/>
          </a:xfrm>
        </p:spPr>
        <p:txBody>
          <a:bodyPr tIns="0" anchor="b">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9/2/23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805818"/>
            <a:ext cx="5963238"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54031" y="2052116"/>
            <a:ext cx="2918970" cy="39978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99977" y="2052115"/>
            <a:ext cx="2920667" cy="39978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9/2/23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1647129" y="641223"/>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1645238" y="636424"/>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805818"/>
            <a:ext cx="596742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956964" y="2052115"/>
            <a:ext cx="2922350" cy="71381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956964" y="2851331"/>
            <a:ext cx="2920217" cy="30714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99975" y="2052115"/>
            <a:ext cx="2924849" cy="71381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99976" y="2851331"/>
            <a:ext cx="2924849" cy="30714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9/2/23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9/2/23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1647129" y="641226"/>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9/2/23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165616" y="1127550"/>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7743" y="1282452"/>
            <a:ext cx="1998271" cy="1903241"/>
          </a:xfrm>
        </p:spPr>
        <p:txBody>
          <a:bodyPr anchor="b">
            <a:normAutofit/>
          </a:bodyPr>
          <a:lstStyle>
            <a:lvl1pPr algn="l">
              <a:defRPr sz="1800"/>
            </a:lvl1pPr>
          </a:lstStyle>
          <a:p>
            <a:r>
              <a:rPr lang="en-US" smtClean="0"/>
              <a:t>Click to edit Master title style</a:t>
            </a:r>
            <a:endParaRPr lang="en-US" dirty="0"/>
          </a:p>
        </p:txBody>
      </p:sp>
      <p:sp>
        <p:nvSpPr>
          <p:cNvPr id="3" name="Content Placeholder 2"/>
          <p:cNvSpPr>
            <a:spLocks noGrp="1"/>
          </p:cNvSpPr>
          <p:nvPr>
            <p:ph idx="1"/>
          </p:nvPr>
        </p:nvSpPr>
        <p:spPr>
          <a:xfrm>
            <a:off x="3840115" y="805818"/>
            <a:ext cx="4084709" cy="52441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77742" y="3186155"/>
            <a:ext cx="1998271" cy="2386397"/>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9/2/23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5060296" y="3229"/>
            <a:ext cx="3472301"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10" name="TextBox 9"/>
          <p:cNvSpPr txBox="1"/>
          <p:nvPr/>
        </p:nvSpPr>
        <p:spPr>
          <a:xfrm>
            <a:off x="1166015" y="1127550"/>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8430" y="1282453"/>
            <a:ext cx="2978240" cy="1900473"/>
          </a:xfrm>
        </p:spPr>
        <p:txBody>
          <a:bodyPr anchor="b">
            <a:normAutofit/>
          </a:bodyPr>
          <a:lstStyle>
            <a:lvl1pPr algn="l">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1477741" y="3182928"/>
            <a:ext cx="2978906" cy="2386394"/>
          </a:xfrm>
        </p:spPr>
        <p:txBody>
          <a:bodyPr>
            <a:normAutofit/>
          </a:bodyPr>
          <a:lstStyle>
            <a:lvl1pPr marL="0" indent="0" algn="l">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9/2/23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123846" y="2105202"/>
            <a:ext cx="7020154"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 y="0"/>
            <a:ext cx="9142400" cy="6858000"/>
          </a:xfrm>
          <a:prstGeom prst="rect">
            <a:avLst/>
          </a:prstGeom>
        </p:spPr>
      </p:pic>
      <p:sp>
        <p:nvSpPr>
          <p:cNvPr id="8" name="Rectangle 7"/>
          <p:cNvSpPr/>
          <p:nvPr/>
        </p:nvSpPr>
        <p:spPr>
          <a:xfrm>
            <a:off x="0" y="0"/>
            <a:ext cx="72313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58857" y="808057"/>
            <a:ext cx="5968748"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0199" y="2052116"/>
            <a:ext cx="5847405"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940390" y="5293464"/>
            <a:ext cx="2662729" cy="137160"/>
          </a:xfrm>
          <a:prstGeom prst="rect">
            <a:avLst/>
          </a:prstGeom>
        </p:spPr>
        <p:txBody>
          <a:bodyPr vert="horz" lIns="91440" tIns="18288" rIns="91440" bIns="45720" rtlCol="0" anchor="t"/>
          <a:lstStyle>
            <a:lvl1pPr algn="r">
              <a:defRPr sz="600">
                <a:solidFill>
                  <a:schemeClr val="tx1">
                    <a:tint val="75000"/>
                  </a:schemeClr>
                </a:solidFill>
                <a:latin typeface="+mn-lt"/>
              </a:defRPr>
            </a:lvl1pPr>
          </a:lstStyle>
          <a:p>
            <a:fld id="{3CBC1C18-307B-4F68-A007-B5B542270E8D}" type="datetimeFigureOut">
              <a:rPr lang="en-US" dirty="0"/>
              <a:t>9/2/23</a:t>
            </a:fld>
            <a:endParaRPr lang="en-US" dirty="0"/>
          </a:p>
        </p:txBody>
      </p:sp>
      <p:sp>
        <p:nvSpPr>
          <p:cNvPr id="5" name="Footer Placeholder 4"/>
          <p:cNvSpPr>
            <a:spLocks noGrp="1"/>
          </p:cNvSpPr>
          <p:nvPr>
            <p:ph type="ftr" sz="quarter" idx="3"/>
          </p:nvPr>
        </p:nvSpPr>
        <p:spPr>
          <a:xfrm rot="5400000">
            <a:off x="-2413517" y="3683541"/>
            <a:ext cx="5885352" cy="134382"/>
          </a:xfrm>
          <a:prstGeom prst="rect">
            <a:avLst/>
          </a:prstGeom>
        </p:spPr>
        <p:txBody>
          <a:bodyPr vert="horz" lIns="91440" tIns="45720" rIns="91440" bIns="18288" rtlCol="0" anchor="b"/>
          <a:lstStyle>
            <a:lvl1pPr algn="r">
              <a:defRPr sz="6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18806" y="164593"/>
            <a:ext cx="477545" cy="322851"/>
          </a:xfrm>
          <a:prstGeom prst="rect">
            <a:avLst/>
          </a:prstGeom>
        </p:spPr>
        <p:txBody>
          <a:bodyPr vert="horz" lIns="91440" tIns="45720" rIns="45720" bIns="45720" rtlCol="0" anchor="ctr"/>
          <a:lstStyle>
            <a:lvl1pPr algn="r">
              <a:defRPr sz="135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721532"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685800" rtl="0" eaLnBrk="1" latinLnBrk="0" hangingPunct="1">
        <a:lnSpc>
          <a:spcPct val="90000"/>
        </a:lnSpc>
        <a:spcBef>
          <a:spcPct val="0"/>
        </a:spcBef>
        <a:buNone/>
        <a:defRPr sz="255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5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35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05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a:solidFill>
            <a:schemeClr val="tx1"/>
          </a:solidFill>
          <a:effectLst/>
          <a:latin typeface="+mn-lt"/>
          <a:ea typeface="+mn-ea"/>
          <a:cs typeface="+mn-cs"/>
        </a:defRPr>
      </a:lvl5pPr>
      <a:lvl6pPr marL="1981962"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6pPr>
      <a:lvl7pPr marL="2331720"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7pPr>
      <a:lvl8pPr marL="2681478"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8pPr>
      <a:lvl9pPr marL="3031236"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8856" y="3442062"/>
            <a:ext cx="4138550" cy="2268559"/>
          </a:xfrm>
        </p:spPr>
        <p:txBody>
          <a:bodyPr>
            <a:normAutofit/>
          </a:bodyPr>
          <a:lstStyle/>
          <a:p>
            <a:r>
              <a:rPr lang="en-US" sz="6000" dirty="0" smtClean="0"/>
              <a:t>Singing Soldiers</a:t>
            </a:r>
            <a:endParaRPr lang="en-US" sz="6000" dirty="0"/>
          </a:p>
        </p:txBody>
      </p:sp>
      <p:sp>
        <p:nvSpPr>
          <p:cNvPr id="3" name="Subtitle 2"/>
          <p:cNvSpPr>
            <a:spLocks noGrp="1"/>
          </p:cNvSpPr>
          <p:nvPr>
            <p:ph type="subTitle" idx="1"/>
          </p:nvPr>
        </p:nvSpPr>
        <p:spPr>
          <a:xfrm>
            <a:off x="2079206" y="2281850"/>
            <a:ext cx="4018200" cy="1160213"/>
          </a:xfrm>
        </p:spPr>
        <p:txBody>
          <a:bodyPr>
            <a:normAutofit/>
          </a:bodyPr>
          <a:lstStyle/>
          <a:p>
            <a:r>
              <a:rPr lang="en-US" sz="3200" i="1" dirty="0" smtClean="0">
                <a:solidFill>
                  <a:schemeClr val="accent6"/>
                </a:solidFill>
              </a:rPr>
              <a:t>2 Chronicles 20</a:t>
            </a:r>
            <a:endParaRPr lang="en-US" sz="3200" i="1" dirty="0">
              <a:solidFill>
                <a:schemeClr val="accent6"/>
              </a:solidFill>
            </a:endParaRPr>
          </a:p>
        </p:txBody>
      </p:sp>
    </p:spTree>
    <p:extLst>
      <p:ext uri="{BB962C8B-B14F-4D97-AF65-F5344CB8AC3E}">
        <p14:creationId xmlns:p14="http://schemas.microsoft.com/office/powerpoint/2010/main" val="125259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Jehoshaphat's Great Victory</a:t>
            </a:r>
            <a:br>
              <a:rPr lang="en-US" sz="3200" dirty="0" smtClean="0"/>
            </a:br>
            <a:r>
              <a:rPr lang="en-US" sz="3200" i="1" dirty="0" smtClean="0">
                <a:solidFill>
                  <a:schemeClr val="accent6"/>
                </a:solidFill>
              </a:rPr>
              <a:t>2 Chronicles 20</a:t>
            </a:r>
            <a:endParaRPr lang="en-US" sz="3200" i="1" dirty="0">
              <a:solidFill>
                <a:schemeClr val="accent6"/>
              </a:solidFill>
            </a:endParaRPr>
          </a:p>
        </p:txBody>
      </p:sp>
      <p:sp>
        <p:nvSpPr>
          <p:cNvPr id="3" name="Content Placeholder 2"/>
          <p:cNvSpPr>
            <a:spLocks noGrp="1"/>
          </p:cNvSpPr>
          <p:nvPr>
            <p:ph idx="1"/>
          </p:nvPr>
        </p:nvSpPr>
        <p:spPr>
          <a:xfrm>
            <a:off x="1724297" y="2052117"/>
            <a:ext cx="6203308" cy="4328806"/>
          </a:xfrm>
        </p:spPr>
        <p:txBody>
          <a:bodyPr anchor="t">
            <a:normAutofit/>
          </a:bodyPr>
          <a:lstStyle/>
          <a:p>
            <a:pPr marL="401638" indent="-401638">
              <a:lnSpc>
                <a:spcPct val="90000"/>
              </a:lnSpc>
              <a:spcBef>
                <a:spcPts val="0"/>
              </a:spcBef>
              <a:spcAft>
                <a:spcPts val="1200"/>
              </a:spcAft>
            </a:pPr>
            <a:r>
              <a:rPr lang="en-US" sz="3200" dirty="0" smtClean="0"/>
              <a:t>Faced with war, Jehoshaphat seeks the Lord </a:t>
            </a:r>
            <a:r>
              <a:rPr lang="en-US" sz="3200" i="1" dirty="0" smtClean="0">
                <a:solidFill>
                  <a:schemeClr val="accent6"/>
                </a:solidFill>
              </a:rPr>
              <a:t>(1-13)</a:t>
            </a:r>
          </a:p>
          <a:p>
            <a:pPr marL="401638" indent="-401638">
              <a:lnSpc>
                <a:spcPct val="90000"/>
              </a:lnSpc>
              <a:spcBef>
                <a:spcPts val="0"/>
              </a:spcBef>
              <a:spcAft>
                <a:spcPts val="1200"/>
              </a:spcAft>
            </a:pPr>
            <a:r>
              <a:rPr lang="en-US" sz="3200" dirty="0" smtClean="0"/>
              <a:t>God says “stand and see the salvation of the Lord” </a:t>
            </a:r>
            <a:r>
              <a:rPr lang="en-US" sz="3200" i="1" dirty="0" smtClean="0">
                <a:solidFill>
                  <a:schemeClr val="accent6"/>
                </a:solidFill>
              </a:rPr>
              <a:t>(14-19)</a:t>
            </a:r>
          </a:p>
          <a:p>
            <a:pPr marL="401638" indent="-401638">
              <a:lnSpc>
                <a:spcPct val="90000"/>
              </a:lnSpc>
              <a:spcBef>
                <a:spcPts val="0"/>
              </a:spcBef>
              <a:spcAft>
                <a:spcPts val="1200"/>
              </a:spcAft>
            </a:pPr>
            <a:r>
              <a:rPr lang="en-US" sz="3200" dirty="0" smtClean="0"/>
              <a:t>Jehoshaphat puts his singers on the front line </a:t>
            </a:r>
            <a:r>
              <a:rPr lang="en-US" sz="3200" i="1" dirty="0" smtClean="0">
                <a:solidFill>
                  <a:schemeClr val="accent6"/>
                </a:solidFill>
              </a:rPr>
              <a:t>(20-21)</a:t>
            </a:r>
          </a:p>
          <a:p>
            <a:pPr marL="401638" indent="-401638">
              <a:lnSpc>
                <a:spcPct val="90000"/>
              </a:lnSpc>
              <a:spcBef>
                <a:spcPts val="0"/>
              </a:spcBef>
              <a:spcAft>
                <a:spcPts val="1200"/>
              </a:spcAft>
            </a:pPr>
            <a:r>
              <a:rPr lang="en-US" sz="3200" dirty="0" smtClean="0"/>
              <a:t>As they sing for joy, God defeats their enemies </a:t>
            </a:r>
            <a:r>
              <a:rPr lang="en-US" sz="3200" i="1" dirty="0" smtClean="0">
                <a:solidFill>
                  <a:schemeClr val="accent6"/>
                </a:solidFill>
              </a:rPr>
              <a:t>(22-25)</a:t>
            </a:r>
            <a:endParaRPr lang="en-US" sz="3200" i="1" dirty="0">
              <a:solidFill>
                <a:schemeClr val="accent6"/>
              </a:solidFill>
            </a:endParaRPr>
          </a:p>
        </p:txBody>
      </p:sp>
    </p:spTree>
    <p:extLst>
      <p:ext uri="{BB962C8B-B14F-4D97-AF65-F5344CB8AC3E}">
        <p14:creationId xmlns:p14="http://schemas.microsoft.com/office/powerpoint/2010/main" val="203266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Our Battle, Our Songs</a:t>
            </a:r>
            <a:br>
              <a:rPr lang="en-US" sz="3200" dirty="0" smtClean="0"/>
            </a:br>
            <a:r>
              <a:rPr lang="en-US" sz="3200" i="1" dirty="0" smtClean="0">
                <a:solidFill>
                  <a:schemeClr val="accent6"/>
                </a:solidFill>
              </a:rPr>
              <a:t>Ephesians 5-6</a:t>
            </a:r>
            <a:endParaRPr lang="en-US" sz="3200" i="1" dirty="0">
              <a:solidFill>
                <a:schemeClr val="accent6"/>
              </a:solidFill>
            </a:endParaRPr>
          </a:p>
        </p:txBody>
      </p:sp>
      <p:sp>
        <p:nvSpPr>
          <p:cNvPr id="3" name="Content Placeholder 2"/>
          <p:cNvSpPr>
            <a:spLocks noGrp="1"/>
          </p:cNvSpPr>
          <p:nvPr>
            <p:ph idx="1"/>
          </p:nvPr>
        </p:nvSpPr>
        <p:spPr>
          <a:xfrm>
            <a:off x="1724297" y="2052117"/>
            <a:ext cx="6203308" cy="4328806"/>
          </a:xfrm>
        </p:spPr>
        <p:txBody>
          <a:bodyPr anchor="t">
            <a:normAutofit/>
          </a:bodyPr>
          <a:lstStyle/>
          <a:p>
            <a:pPr marL="401638" indent="-401638">
              <a:lnSpc>
                <a:spcPct val="90000"/>
              </a:lnSpc>
              <a:spcBef>
                <a:spcPts val="0"/>
              </a:spcBef>
              <a:spcAft>
                <a:spcPts val="1200"/>
              </a:spcAft>
            </a:pPr>
            <a:r>
              <a:rPr lang="en-US" sz="3200" dirty="0" smtClean="0"/>
              <a:t>We are in a war against the devil and his forces </a:t>
            </a:r>
            <a:r>
              <a:rPr lang="en-US" sz="3200" i="1" dirty="0" smtClean="0">
                <a:solidFill>
                  <a:schemeClr val="accent6"/>
                </a:solidFill>
              </a:rPr>
              <a:t>(6:10-12)</a:t>
            </a:r>
          </a:p>
          <a:p>
            <a:pPr marL="401638" indent="-401638">
              <a:lnSpc>
                <a:spcPct val="90000"/>
              </a:lnSpc>
              <a:spcBef>
                <a:spcPts val="0"/>
              </a:spcBef>
              <a:spcAft>
                <a:spcPts val="1200"/>
              </a:spcAft>
            </a:pPr>
            <a:r>
              <a:rPr lang="en-US" sz="3200" dirty="0" smtClean="0"/>
              <a:t>Our calling is to shine Christ’s light in the darkness </a:t>
            </a:r>
            <a:r>
              <a:rPr lang="en-US" sz="3200" i="1" dirty="0" smtClean="0">
                <a:solidFill>
                  <a:schemeClr val="accent6"/>
                </a:solidFill>
              </a:rPr>
              <a:t>(5:6-14)</a:t>
            </a:r>
          </a:p>
          <a:p>
            <a:pPr marL="401638" indent="-401638">
              <a:lnSpc>
                <a:spcPct val="90000"/>
              </a:lnSpc>
              <a:spcBef>
                <a:spcPts val="0"/>
              </a:spcBef>
              <a:spcAft>
                <a:spcPts val="1200"/>
              </a:spcAft>
            </a:pPr>
            <a:r>
              <a:rPr lang="en-US" sz="3200" dirty="0" smtClean="0"/>
              <a:t>We face evil days by singing together to the Lord </a:t>
            </a:r>
            <a:r>
              <a:rPr lang="en-US" sz="3200" i="1" dirty="0" smtClean="0">
                <a:solidFill>
                  <a:schemeClr val="accent6"/>
                </a:solidFill>
              </a:rPr>
              <a:t>(5:15-21)</a:t>
            </a:r>
          </a:p>
          <a:p>
            <a:pPr marL="401638" indent="-401638">
              <a:lnSpc>
                <a:spcPct val="90000"/>
              </a:lnSpc>
              <a:spcBef>
                <a:spcPts val="0"/>
              </a:spcBef>
              <a:spcAft>
                <a:spcPts val="1200"/>
              </a:spcAft>
            </a:pPr>
            <a:r>
              <a:rPr lang="en-US" sz="3200" dirty="0" smtClean="0"/>
              <a:t>We live out our song in Christ-like submission </a:t>
            </a:r>
            <a:r>
              <a:rPr lang="en-US" sz="3200" i="1" dirty="0" smtClean="0">
                <a:solidFill>
                  <a:schemeClr val="accent6"/>
                </a:solidFill>
              </a:rPr>
              <a:t>(5:21 </a:t>
            </a:r>
            <a:r>
              <a:rPr lang="mr-IN" sz="3200" i="1" dirty="0" smtClean="0">
                <a:solidFill>
                  <a:schemeClr val="accent6"/>
                </a:solidFill>
              </a:rPr>
              <a:t>-</a:t>
            </a:r>
            <a:r>
              <a:rPr lang="en-US" sz="3200" i="1" dirty="0" smtClean="0">
                <a:solidFill>
                  <a:schemeClr val="accent6"/>
                </a:solidFill>
              </a:rPr>
              <a:t> 6:9)</a:t>
            </a:r>
            <a:endParaRPr lang="en-US" sz="3200" i="1" dirty="0">
              <a:solidFill>
                <a:schemeClr val="accent6"/>
              </a:solidFill>
            </a:endParaRPr>
          </a:p>
        </p:txBody>
      </p:sp>
    </p:spTree>
    <p:extLst>
      <p:ext uri="{BB962C8B-B14F-4D97-AF65-F5344CB8AC3E}">
        <p14:creationId xmlns:p14="http://schemas.microsoft.com/office/powerpoint/2010/main" val="12038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Singing &amp; the First Command</a:t>
            </a:r>
            <a:br>
              <a:rPr lang="en-US" sz="3200" dirty="0" smtClean="0"/>
            </a:br>
            <a:r>
              <a:rPr lang="en-US" sz="3200" i="1" dirty="0" smtClean="0">
                <a:solidFill>
                  <a:schemeClr val="accent6"/>
                </a:solidFill>
              </a:rPr>
              <a:t>Mark 12:29-33</a:t>
            </a:r>
            <a:endParaRPr lang="en-US" sz="3200" i="1" dirty="0">
              <a:solidFill>
                <a:schemeClr val="accent6"/>
              </a:solidFill>
            </a:endParaRPr>
          </a:p>
        </p:txBody>
      </p:sp>
      <p:sp>
        <p:nvSpPr>
          <p:cNvPr id="7" name="Oval 6"/>
          <p:cNvSpPr/>
          <p:nvPr/>
        </p:nvSpPr>
        <p:spPr>
          <a:xfrm>
            <a:off x="2514600" y="2076994"/>
            <a:ext cx="4114800" cy="411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endCxn id="7" idx="4"/>
          </p:cNvCxnSpPr>
          <p:nvPr/>
        </p:nvCxnSpPr>
        <p:spPr>
          <a:xfrm>
            <a:off x="4572000" y="4134394"/>
            <a:ext cx="0" cy="205740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7" idx="6"/>
          </p:cNvCxnSpPr>
          <p:nvPr/>
        </p:nvCxnSpPr>
        <p:spPr>
          <a:xfrm>
            <a:off x="4572000" y="4134394"/>
            <a:ext cx="2057400"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7" idx="0"/>
          </p:cNvCxnSpPr>
          <p:nvPr/>
        </p:nvCxnSpPr>
        <p:spPr>
          <a:xfrm flipV="1">
            <a:off x="4572000" y="2076994"/>
            <a:ext cx="0" cy="205740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7" idx="2"/>
          </p:cNvCxnSpPr>
          <p:nvPr/>
        </p:nvCxnSpPr>
        <p:spPr>
          <a:xfrm flipH="1">
            <a:off x="2514600" y="4134394"/>
            <a:ext cx="2057400"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717075" y="2830416"/>
            <a:ext cx="1913708" cy="1077218"/>
          </a:xfrm>
          <a:prstGeom prst="rect">
            <a:avLst/>
          </a:prstGeom>
          <a:noFill/>
        </p:spPr>
        <p:txBody>
          <a:bodyPr wrap="square" rtlCol="0">
            <a:spAutoFit/>
          </a:bodyPr>
          <a:lstStyle/>
          <a:p>
            <a:pPr algn="ctr"/>
            <a:r>
              <a:rPr lang="en-US" sz="3600" dirty="0" smtClean="0"/>
              <a:t>Heart</a:t>
            </a:r>
          </a:p>
          <a:p>
            <a:pPr algn="ctr"/>
            <a:r>
              <a:rPr lang="en-US" sz="2800" i="1" dirty="0" smtClean="0">
                <a:solidFill>
                  <a:schemeClr val="accent6"/>
                </a:solidFill>
              </a:rPr>
              <a:t>Jas 5:13</a:t>
            </a:r>
            <a:endParaRPr lang="en-US" sz="2800" i="1" dirty="0">
              <a:solidFill>
                <a:schemeClr val="accent6"/>
              </a:solidFill>
            </a:endParaRPr>
          </a:p>
        </p:txBody>
      </p:sp>
      <p:sp>
        <p:nvSpPr>
          <p:cNvPr id="38" name="TextBox 37"/>
          <p:cNvSpPr txBox="1"/>
          <p:nvPr/>
        </p:nvSpPr>
        <p:spPr>
          <a:xfrm>
            <a:off x="4604659" y="2830416"/>
            <a:ext cx="1802673" cy="1077218"/>
          </a:xfrm>
          <a:prstGeom prst="rect">
            <a:avLst/>
          </a:prstGeom>
          <a:noFill/>
        </p:spPr>
        <p:txBody>
          <a:bodyPr wrap="square" rtlCol="0">
            <a:spAutoFit/>
          </a:bodyPr>
          <a:lstStyle/>
          <a:p>
            <a:pPr algn="ctr"/>
            <a:r>
              <a:rPr lang="en-US" sz="3600" dirty="0" smtClean="0"/>
              <a:t>Soul</a:t>
            </a:r>
          </a:p>
          <a:p>
            <a:pPr algn="ctr"/>
            <a:r>
              <a:rPr lang="en-US" sz="2800" i="1" dirty="0" err="1" smtClean="0">
                <a:solidFill>
                  <a:schemeClr val="accent6"/>
                </a:solidFill>
              </a:rPr>
              <a:t>Eph</a:t>
            </a:r>
            <a:r>
              <a:rPr lang="en-US" sz="2800" i="1" dirty="0" smtClean="0">
                <a:solidFill>
                  <a:schemeClr val="accent6"/>
                </a:solidFill>
              </a:rPr>
              <a:t> 5:18</a:t>
            </a:r>
            <a:endParaRPr lang="en-US" sz="2800" i="1" dirty="0">
              <a:solidFill>
                <a:schemeClr val="accent6"/>
              </a:solidFill>
            </a:endParaRPr>
          </a:p>
        </p:txBody>
      </p:sp>
      <p:sp>
        <p:nvSpPr>
          <p:cNvPr id="39" name="TextBox 38"/>
          <p:cNvSpPr txBox="1"/>
          <p:nvPr/>
        </p:nvSpPr>
        <p:spPr>
          <a:xfrm>
            <a:off x="2847702" y="4326103"/>
            <a:ext cx="1606731" cy="1077218"/>
          </a:xfrm>
          <a:prstGeom prst="rect">
            <a:avLst/>
          </a:prstGeom>
          <a:noFill/>
        </p:spPr>
        <p:txBody>
          <a:bodyPr wrap="square" rtlCol="0">
            <a:spAutoFit/>
          </a:bodyPr>
          <a:lstStyle/>
          <a:p>
            <a:pPr algn="ctr"/>
            <a:r>
              <a:rPr lang="en-US" sz="3600" dirty="0" smtClean="0"/>
              <a:t>Mind</a:t>
            </a:r>
          </a:p>
          <a:p>
            <a:pPr algn="ctr"/>
            <a:r>
              <a:rPr lang="en-US" sz="2800" i="1" dirty="0" smtClean="0">
                <a:solidFill>
                  <a:schemeClr val="accent6"/>
                </a:solidFill>
              </a:rPr>
              <a:t>Col 3:16</a:t>
            </a:r>
            <a:endParaRPr lang="en-US" sz="2800" i="1" dirty="0">
              <a:solidFill>
                <a:schemeClr val="accent6"/>
              </a:solidFill>
            </a:endParaRPr>
          </a:p>
        </p:txBody>
      </p:sp>
      <p:sp>
        <p:nvSpPr>
          <p:cNvPr id="40" name="TextBox 39"/>
          <p:cNvSpPr txBox="1"/>
          <p:nvPr/>
        </p:nvSpPr>
        <p:spPr>
          <a:xfrm>
            <a:off x="4578532" y="4387658"/>
            <a:ext cx="1933301" cy="1015663"/>
          </a:xfrm>
          <a:prstGeom prst="rect">
            <a:avLst/>
          </a:prstGeom>
          <a:noFill/>
        </p:spPr>
        <p:txBody>
          <a:bodyPr wrap="square" rtlCol="0">
            <a:spAutoFit/>
          </a:bodyPr>
          <a:lstStyle/>
          <a:p>
            <a:pPr algn="ctr"/>
            <a:r>
              <a:rPr lang="en-US" sz="3600" dirty="0" smtClean="0"/>
              <a:t>Strength</a:t>
            </a:r>
          </a:p>
          <a:p>
            <a:pPr algn="ctr"/>
            <a:r>
              <a:rPr lang="en-US" sz="2400" i="1" dirty="0" err="1" smtClean="0">
                <a:solidFill>
                  <a:schemeClr val="accent6"/>
                </a:solidFill>
              </a:rPr>
              <a:t>Heb</a:t>
            </a:r>
            <a:r>
              <a:rPr lang="en-US" sz="2400" i="1" dirty="0" smtClean="0">
                <a:solidFill>
                  <a:schemeClr val="accent6"/>
                </a:solidFill>
              </a:rPr>
              <a:t> 13:15</a:t>
            </a:r>
            <a:endParaRPr lang="en-US" sz="2400" i="1" dirty="0">
              <a:solidFill>
                <a:schemeClr val="accent6"/>
              </a:solidFill>
            </a:endParaRPr>
          </a:p>
        </p:txBody>
      </p:sp>
    </p:spTree>
    <p:extLst>
      <p:ext uri="{BB962C8B-B14F-4D97-AF65-F5344CB8AC3E}">
        <p14:creationId xmlns:p14="http://schemas.microsoft.com/office/powerpoint/2010/main" val="173144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P spid="39"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8856" y="3442062"/>
            <a:ext cx="4138550" cy="2268559"/>
          </a:xfrm>
        </p:spPr>
        <p:txBody>
          <a:bodyPr>
            <a:normAutofit/>
          </a:bodyPr>
          <a:lstStyle/>
          <a:p>
            <a:r>
              <a:rPr lang="en-US" sz="6000" dirty="0" smtClean="0"/>
              <a:t>Singing Soldiers</a:t>
            </a:r>
            <a:endParaRPr lang="en-US" sz="6000" dirty="0"/>
          </a:p>
        </p:txBody>
      </p:sp>
      <p:sp>
        <p:nvSpPr>
          <p:cNvPr id="3" name="Subtitle 2"/>
          <p:cNvSpPr>
            <a:spLocks noGrp="1"/>
          </p:cNvSpPr>
          <p:nvPr>
            <p:ph type="subTitle" idx="1"/>
          </p:nvPr>
        </p:nvSpPr>
        <p:spPr>
          <a:xfrm>
            <a:off x="1958856" y="2281850"/>
            <a:ext cx="4138550" cy="1160213"/>
          </a:xfrm>
        </p:spPr>
        <p:txBody>
          <a:bodyPr>
            <a:normAutofit fontScale="92500"/>
          </a:bodyPr>
          <a:lstStyle/>
          <a:p>
            <a:r>
              <a:rPr lang="en-US" sz="3200" i="1" dirty="0" smtClean="0">
                <a:solidFill>
                  <a:schemeClr val="accent6"/>
                </a:solidFill>
              </a:rPr>
              <a:t>“</a:t>
            </a:r>
            <a:r>
              <a:rPr lang="en-US" sz="3200" i="1" smtClean="0">
                <a:solidFill>
                  <a:schemeClr val="accent6"/>
                </a:solidFill>
              </a:rPr>
              <a:t>They sang a new song before the throne”</a:t>
            </a:r>
            <a:endParaRPr lang="en-US" sz="3200" i="1" dirty="0">
              <a:solidFill>
                <a:schemeClr val="accent6"/>
              </a:solidFill>
            </a:endParaRPr>
          </a:p>
        </p:txBody>
      </p:sp>
    </p:spTree>
    <p:extLst>
      <p:ext uri="{BB962C8B-B14F-4D97-AF65-F5344CB8AC3E}">
        <p14:creationId xmlns:p14="http://schemas.microsoft.com/office/powerpoint/2010/main" val="398337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Madison</Template>
  <TotalTime>1433</TotalTime>
  <Words>760</Words>
  <Application>Microsoft Macintosh PowerPoint</Application>
  <PresentationFormat>On-screen Show (4:3)</PresentationFormat>
  <Paragraphs>75</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Mangal</vt:lpstr>
      <vt:lpstr>MS Shell Dlg 2</vt:lpstr>
      <vt:lpstr>Wingdings</vt:lpstr>
      <vt:lpstr>Wingdings 3</vt:lpstr>
      <vt:lpstr>Madison</vt:lpstr>
      <vt:lpstr>Singing Soldiers</vt:lpstr>
      <vt:lpstr>Jehoshaphat's Great Victory 2 Chronicles 20</vt:lpstr>
      <vt:lpstr>Our Battle, Our Songs Ephesians 5-6</vt:lpstr>
      <vt:lpstr>Singing &amp; the First Command Mark 12:29-33</vt:lpstr>
      <vt:lpstr>Singing Soldiers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 a New Song</dc:title>
  <dc:creator>Microsoft Office User</dc:creator>
  <cp:lastModifiedBy>Microsoft Office User</cp:lastModifiedBy>
  <cp:revision>33</cp:revision>
  <cp:lastPrinted>2023-09-02T15:24:17Z</cp:lastPrinted>
  <dcterms:created xsi:type="dcterms:W3CDTF">2023-08-30T21:52:16Z</dcterms:created>
  <dcterms:modified xsi:type="dcterms:W3CDTF">2023-09-03T01:20:14Z</dcterms:modified>
</cp:coreProperties>
</file>