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8" r:id="rId5"/>
    <p:sldId id="271" r:id="rId6"/>
    <p:sldId id="272" r:id="rId7"/>
    <p:sldId id="273"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8"/>
    <p:restoredTop sz="94719"/>
  </p:normalViewPr>
  <p:slideViewPr>
    <p:cSldViewPr snapToGrid="0">
      <p:cViewPr varScale="1">
        <p:scale>
          <a:sx n="147" d="100"/>
          <a:sy n="147" d="100"/>
        </p:scale>
        <p:origin x="5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161579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1734383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66698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65452B-90F4-9A49-B79C-1BEC6C27FA0A}"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755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65452B-90F4-9A49-B79C-1BEC6C27FA0A}" type="datetimeFigureOut">
              <a:rPr lang="en-US" smtClean="0"/>
              <a:t>10/8/23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02567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65452B-90F4-9A49-B79C-1BEC6C27FA0A}" type="datetimeFigureOut">
              <a:rPr lang="en-US" smtClean="0"/>
              <a:t>10/8/23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81132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65452B-90F4-9A49-B79C-1BEC6C27FA0A}" type="datetimeFigureOut">
              <a:rPr lang="en-US" smtClean="0"/>
              <a:t>10/8/23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22423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65452B-90F4-9A49-B79C-1BEC6C27FA0A}" type="datetimeFigureOut">
              <a:rPr lang="en-US" smtClean="0"/>
              <a:t>10/8/23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894912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5452B-90F4-9A49-B79C-1BEC6C27FA0A}" type="datetimeFigureOut">
              <a:rPr lang="en-US" smtClean="0"/>
              <a:t>10/8/23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3072592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65452B-90F4-9A49-B79C-1BEC6C27FA0A}" type="datetimeFigureOut">
              <a:rPr lang="en-US" smtClean="0"/>
              <a:t>10/8/23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411285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65452B-90F4-9A49-B79C-1BEC6C27FA0A}" type="datetimeFigureOut">
              <a:rPr lang="en-US" smtClean="0"/>
              <a:t>10/8/23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798FDF-C440-C149-A6D9-B24C0125B022}" type="slidenum">
              <a:rPr lang="en-US" smtClean="0"/>
              <a:t>‹#›</a:t>
            </a:fld>
            <a:endParaRPr lang="en-US"/>
          </a:p>
        </p:txBody>
      </p:sp>
    </p:spTree>
    <p:extLst>
      <p:ext uri="{BB962C8B-B14F-4D97-AF65-F5344CB8AC3E}">
        <p14:creationId xmlns:p14="http://schemas.microsoft.com/office/powerpoint/2010/main" val="296962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5452B-90F4-9A49-B79C-1BEC6C27FA0A}" type="datetimeFigureOut">
              <a:rPr lang="en-US" smtClean="0"/>
              <a:t>10/8/23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8FDF-C440-C149-A6D9-B24C0125B022}" type="slidenum">
              <a:rPr lang="en-US" smtClean="0"/>
              <a:t>‹#›</a:t>
            </a:fld>
            <a:endParaRPr lang="en-US"/>
          </a:p>
        </p:txBody>
      </p:sp>
    </p:spTree>
    <p:extLst>
      <p:ext uri="{BB962C8B-B14F-4D97-AF65-F5344CB8AC3E}">
        <p14:creationId xmlns:p14="http://schemas.microsoft.com/office/powerpoint/2010/main" val="1333173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84C6-431A-5DDC-8041-81B746301A7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0075EFE-119E-CD73-8579-674B2837CDD4}"/>
              </a:ext>
            </a:extLst>
          </p:cNvPr>
          <p:cNvSpPr>
            <a:spLocks noGrp="1"/>
          </p:cNvSpPr>
          <p:nvPr>
            <p:ph type="subTitle" idx="1"/>
          </p:nvPr>
        </p:nvSpPr>
        <p:spPr>
          <a:xfrm>
            <a:off x="1143000" y="5214257"/>
            <a:ext cx="6858000" cy="1447799"/>
          </a:xfrm>
        </p:spPr>
        <p:txBody>
          <a:bodyPr>
            <a:normAutofit/>
          </a:bodyPr>
          <a:lstStyle/>
          <a:p>
            <a:r>
              <a:rPr lang="en-US" sz="4000" b="1" kern="0" dirty="0">
                <a:latin typeface="Verdana" panose="020B0604030504040204" pitchFamily="34" charset="0"/>
                <a:ea typeface="Verdana" panose="020B0604030504040204" pitchFamily="34" charset="0"/>
                <a:cs typeface="Verdana" panose="020B0604030504040204" pitchFamily="34" charset="0"/>
              </a:rPr>
              <a:t>Part 2</a:t>
            </a:r>
          </a:p>
          <a:p>
            <a:r>
              <a:rPr lang="en-US" sz="3200" b="1" kern="0" dirty="0">
                <a:effectLst/>
                <a:latin typeface="Verdana" panose="020B0604030504040204" pitchFamily="34" charset="0"/>
                <a:ea typeface="Verdana" panose="020B0604030504040204" pitchFamily="34" charset="0"/>
                <a:cs typeface="Verdana" panose="020B0604030504040204" pitchFamily="34" charset="0"/>
              </a:rPr>
              <a:t>1 John 2:15-17</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5" name="Picture 4" descr="A yellow and white text&#10;&#10;Description automatically generated">
            <a:extLst>
              <a:ext uri="{FF2B5EF4-FFF2-40B4-BE49-F238E27FC236}">
                <a16:creationId xmlns:a16="http://schemas.microsoft.com/office/drawing/2014/main" id="{0E4CBBC3-0DBF-1589-A249-15AFC770C68B}"/>
              </a:ext>
            </a:extLst>
          </p:cNvPr>
          <p:cNvPicPr>
            <a:picLocks noChangeAspect="1"/>
          </p:cNvPicPr>
          <p:nvPr/>
        </p:nvPicPr>
        <p:blipFill>
          <a:blip r:embed="rId2"/>
          <a:stretch>
            <a:fillRect/>
          </a:stretch>
        </p:blipFill>
        <p:spPr>
          <a:xfrm>
            <a:off x="250371" y="511627"/>
            <a:ext cx="8643258" cy="4572001"/>
          </a:xfrm>
          <a:prstGeom prst="rect">
            <a:avLst/>
          </a:prstGeom>
        </p:spPr>
      </p:pic>
    </p:spTree>
    <p:extLst>
      <p:ext uri="{BB962C8B-B14F-4D97-AF65-F5344CB8AC3E}">
        <p14:creationId xmlns:p14="http://schemas.microsoft.com/office/powerpoint/2010/main" val="43548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normAutofit/>
          </a:bodyPr>
          <a:lstStyle/>
          <a:p>
            <a:pPr marL="0" indent="0">
              <a:buNone/>
            </a:pPr>
            <a:r>
              <a:rPr lang="en-US" sz="3800" dirty="0">
                <a:latin typeface="Verdana" panose="020B0604030504040204" pitchFamily="34" charset="0"/>
                <a:ea typeface="Verdana" panose="020B0604030504040204" pitchFamily="34" charset="0"/>
                <a:cs typeface="Verdana" panose="020B0604030504040204" pitchFamily="34" charset="0"/>
              </a:rPr>
              <a:t>Do not love the world or the things in the world. If anyone loves the world, the love of the Father is not in him. For all that is in the world—the desires of the flesh and the desires of the eyes and pride of life—is not from the Father but is from the world. And the world is passing away along with its desires, but whoever does the will of God abides forever.                 (1 John 2:15-17)</a:t>
            </a:r>
          </a:p>
        </p:txBody>
      </p:sp>
    </p:spTree>
    <p:extLst>
      <p:ext uri="{BB962C8B-B14F-4D97-AF65-F5344CB8AC3E}">
        <p14:creationId xmlns:p14="http://schemas.microsoft.com/office/powerpoint/2010/main" val="2181165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marR="0" indent="0" algn="ctr">
              <a:spcBef>
                <a:spcPts val="0"/>
              </a:spcBef>
              <a:spcAft>
                <a:spcPts val="750"/>
              </a:spcAft>
              <a:buNone/>
            </a:pPr>
            <a:r>
              <a:rPr lang="en-US" sz="3200" b="1"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The Commandment</a:t>
            </a:r>
            <a:r>
              <a:rPr lang="en-US" sz="3200" kern="0" dirty="0">
                <a:solidFill>
                  <a:srgbClr val="2D2D2D"/>
                </a:solidFill>
                <a:latin typeface="Verdana" panose="020B0604030504040204" pitchFamily="34" charset="0"/>
                <a:ea typeface="Verdana" panose="020B0604030504040204" pitchFamily="34" charset="0"/>
                <a:cs typeface="Verdana" panose="020B0604030504040204" pitchFamily="34" charset="0"/>
              </a:rPr>
              <a:t>:</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marR="0" indent="0" algn="ctr">
              <a:spcBef>
                <a:spcPts val="0"/>
              </a:spcBef>
              <a:spcAft>
                <a:spcPts val="750"/>
              </a:spcAft>
              <a:buNone/>
            </a:pP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“Don’t love the world.”</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marR="0" indent="0">
              <a:spcBef>
                <a:spcPts val="0"/>
              </a:spcBef>
              <a:spcAft>
                <a:spcPts val="750"/>
              </a:spcAft>
              <a:buNone/>
            </a:pP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4472C4"/>
                </a:solidFill>
                <a:latin typeface="Verdana" panose="020B0604030504040204" pitchFamily="34" charset="0"/>
                <a:ea typeface="Verdana" panose="020B0604030504040204" pitchFamily="34" charset="0"/>
                <a:cs typeface="Verdana" panose="020B0604030504040204" pitchFamily="34" charset="0"/>
              </a:rPr>
              <a:t>Motivation</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you love the world, you don’t love God.</a:t>
            </a:r>
          </a:p>
          <a:p>
            <a:pPr marL="0" marR="0" indent="0">
              <a:spcBef>
                <a:spcPts val="0"/>
              </a:spcBef>
              <a:spcAft>
                <a:spcPts val="750"/>
              </a:spcAft>
              <a:buNone/>
            </a:pP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4472C4"/>
                </a:solidFill>
                <a:latin typeface="Verdana" panose="020B0604030504040204" pitchFamily="34" charset="0"/>
                <a:ea typeface="Verdana" panose="020B0604030504040204" pitchFamily="34" charset="0"/>
                <a:cs typeface="Verdana" panose="020B0604030504040204" pitchFamily="34" charset="0"/>
              </a:rPr>
              <a:t>Motivation</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you love the world, you’ll perish with the world. </a:t>
            </a:r>
          </a:p>
          <a:p>
            <a:pPr marL="0" marR="0" indent="0">
              <a:spcBef>
                <a:spcPts val="0"/>
              </a:spcBef>
              <a:spcAft>
                <a:spcPts val="750"/>
              </a:spcAft>
              <a:buNone/>
            </a:pP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sz="3200" b="1" kern="0" dirty="0">
                <a:solidFill>
                  <a:srgbClr val="4472C4"/>
                </a:solidFill>
                <a:latin typeface="Verdana" panose="020B0604030504040204" pitchFamily="34" charset="0"/>
                <a:ea typeface="Verdana" panose="020B0604030504040204" pitchFamily="34" charset="0"/>
                <a:cs typeface="Verdana" panose="020B0604030504040204" pitchFamily="34" charset="0"/>
              </a:rPr>
              <a:t>Motivation</a:t>
            </a:r>
            <a:r>
              <a:rPr lang="en-US" sz="3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sz="3200"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you love God and not the world, you will live with God forever.</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195442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C9A6E-DE11-AFE9-0974-7DEB9612C2CE}"/>
              </a:ext>
            </a:extLst>
          </p:cNvPr>
          <p:cNvSpPr>
            <a:spLocks noGrp="1"/>
          </p:cNvSpPr>
          <p:nvPr>
            <p:ph idx="1"/>
          </p:nvPr>
        </p:nvSpPr>
        <p:spPr>
          <a:xfrm>
            <a:off x="185057" y="130628"/>
            <a:ext cx="8795657" cy="6564085"/>
          </a:xfrm>
        </p:spPr>
        <p:txBody>
          <a:bodyPr/>
          <a:lstStyle/>
          <a:p>
            <a:pPr marL="0" indent="0">
              <a:buNone/>
            </a:pPr>
            <a:endParaRPr lang="en-US" sz="14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
        <p:nvSpPr>
          <p:cNvPr id="4" name="TextBox 3">
            <a:extLst>
              <a:ext uri="{FF2B5EF4-FFF2-40B4-BE49-F238E27FC236}">
                <a16:creationId xmlns:a16="http://schemas.microsoft.com/office/drawing/2014/main" id="{3E4FD73E-5FDD-03AD-D815-A5901685A0FE}"/>
              </a:ext>
            </a:extLst>
          </p:cNvPr>
          <p:cNvSpPr txBox="1"/>
          <p:nvPr/>
        </p:nvSpPr>
        <p:spPr>
          <a:xfrm>
            <a:off x="261257" y="479475"/>
            <a:ext cx="8697686" cy="5345053"/>
          </a:xfrm>
          <a:prstGeom prst="rect">
            <a:avLst/>
          </a:prstGeom>
          <a:noFill/>
        </p:spPr>
        <p:txBody>
          <a:bodyPr wrap="square">
            <a:spAutoFit/>
          </a:bodyPr>
          <a:lstStyle/>
          <a:p>
            <a:pPr marL="0" marR="0">
              <a:spcBef>
                <a:spcPts val="0"/>
              </a:spcBef>
              <a:spcAft>
                <a:spcPts val="750"/>
              </a:spcAft>
            </a:pPr>
            <a:r>
              <a:rPr lang="en-US" sz="2400" b="1" kern="0" dirty="0">
                <a:solidFill>
                  <a:srgbClr val="4472C4"/>
                </a:solidFill>
                <a:effectLst/>
                <a:latin typeface="Verdana" panose="020B0604030504040204" pitchFamily="34" charset="0"/>
                <a:ea typeface="Times New Roman" panose="02020603050405020304" pitchFamily="18" charset="0"/>
                <a:cs typeface="Arial" panose="020B0604020202020204" pitchFamily="34" charset="0"/>
              </a:rPr>
              <a:t>1. Worldliness is a Progression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Real Christians are in the world, but we are not of the world.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We interact with the world, but we are not immersed in the world.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b="1" kern="0" dirty="0">
                <a:solidFill>
                  <a:srgbClr val="4472C4"/>
                </a:solidFill>
                <a:effectLst/>
                <a:latin typeface="Verdana" panose="020B0604030504040204" pitchFamily="34" charset="0"/>
                <a:ea typeface="Times New Roman" panose="02020603050405020304" pitchFamily="18" charset="0"/>
                <a:cs typeface="Arial" panose="020B0604020202020204" pitchFamily="34" charset="0"/>
              </a:rPr>
              <a:t>2. Worldliness is forsaking a PERSON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kern="0" dirty="0">
                <a:solidFill>
                  <a:srgbClr val="2D2D2D"/>
                </a:solidFill>
                <a:latin typeface="Verdana" panose="020B0604030504040204" pitchFamily="34" charset="0"/>
                <a:ea typeface="Times New Roman" panose="02020603050405020304" pitchFamily="18" charset="0"/>
                <a:cs typeface="Arial" panose="020B0604020202020204" pitchFamily="34" charset="0"/>
              </a:rPr>
              <a:t>V</a:t>
            </a: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erses 15-17 John compares a relationship with our God to a craving for an impersonal world?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b="1"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To love the world is to do two things:</a:t>
            </a:r>
            <a:endParaRPr lang="en-US" sz="24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1. To love an impersonal structure (an Idol),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2. To turn your back on a Personal Real Loving God.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To love the world is to ignore that Almighty God!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7728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 calcmode="lin" valueType="num">
                                      <p:cBhvr additive="base">
                                        <p:cTn id="1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 calcmode="lin" valueType="num">
                                      <p:cBhvr additive="base">
                                        <p:cTn id="2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 calcmode="lin" valueType="num">
                                      <p:cBhvr additive="base">
                                        <p:cTn id="2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 calcmode="lin" valueType="num">
                                      <p:cBhvr additive="base">
                                        <p:cTn id="2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3781B-C939-619F-4017-017C607C0CB0}"/>
              </a:ext>
            </a:extLst>
          </p:cNvPr>
          <p:cNvSpPr>
            <a:spLocks noGrp="1"/>
          </p:cNvSpPr>
          <p:nvPr>
            <p:ph idx="1"/>
          </p:nvPr>
        </p:nvSpPr>
        <p:spPr>
          <a:xfrm>
            <a:off x="152399" y="206828"/>
            <a:ext cx="8806543" cy="6509657"/>
          </a:xfrm>
        </p:spPr>
        <p:txBody>
          <a:bodyPr>
            <a:normAutofit/>
          </a:bodyPr>
          <a:lstStyle/>
          <a:p>
            <a:pPr marL="0" indent="0">
              <a:buNone/>
            </a:pPr>
            <a:r>
              <a:rPr lang="en-US" b="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3. Worldliness is a Heart Issue</a:t>
            </a:r>
            <a:endParaRPr lang="en-US" b="1" kern="0" dirty="0">
              <a:solidFill>
                <a:srgbClr val="2D2D2D"/>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kern="0" dirty="0">
                <a:solidFill>
                  <a:schemeClr val="accent1"/>
                </a:solidFill>
                <a:effectLst/>
                <a:latin typeface="Verdana" panose="020B0604030504040204" pitchFamily="34" charset="0"/>
                <a:ea typeface="Times New Roman" panose="02020603050405020304" pitchFamily="18" charset="0"/>
                <a:cs typeface="Arial" panose="020B0604020202020204" pitchFamily="34" charset="0"/>
              </a:rPr>
              <a:t>“</a:t>
            </a:r>
            <a:r>
              <a:rPr lang="en-US" i="1" kern="0" dirty="0">
                <a:solidFill>
                  <a:schemeClr val="accent1"/>
                </a:solidFill>
                <a:effectLst/>
                <a:latin typeface="Verdana" panose="020B0604030504040204" pitchFamily="34" charset="0"/>
                <a:ea typeface="Times New Roman" panose="02020603050405020304" pitchFamily="18" charset="0"/>
                <a:cs typeface="Arial" panose="020B0604020202020204" pitchFamily="34" charset="0"/>
              </a:rPr>
              <a:t>For all that is in the world, the lust of the flesh and the lust of the eyes and the boastful pride of life, is not from the Father, but is from the world</a:t>
            </a:r>
            <a:r>
              <a:rPr lang="en-US" kern="0" dirty="0">
                <a:solidFill>
                  <a:schemeClr val="accent1"/>
                </a:solidFill>
                <a:effectLst/>
                <a:latin typeface="Verdana" panose="020B0604030504040204" pitchFamily="34" charset="0"/>
                <a:ea typeface="Times New Roman" panose="02020603050405020304" pitchFamily="18" charset="0"/>
                <a:cs typeface="Arial" panose="020B0604020202020204" pitchFamily="34" charset="0"/>
              </a:rPr>
              <a:t>.”</a:t>
            </a:r>
            <a:endParaRPr lang="en-US"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b="1"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4. Worldliness is not seeing things clearly!</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Verse 17 reminds us that “</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 world is </a:t>
            </a:r>
            <a:r>
              <a:rPr lang="en-US" i="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passing away</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and also its lusts; but the one who does the will of God </a:t>
            </a:r>
            <a:r>
              <a:rPr lang="en-US" i="1"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abides forever</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endParaRPr lang="en-US" sz="1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750"/>
              </a:spcAft>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“If this guy wouldn’t leave anything for Christ and we have left everything for Christ, will this make any difference in eternity?”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101259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3781B-C939-619F-4017-017C607C0CB0}"/>
              </a:ext>
            </a:extLst>
          </p:cNvPr>
          <p:cNvSpPr>
            <a:spLocks noGrp="1"/>
          </p:cNvSpPr>
          <p:nvPr>
            <p:ph idx="1"/>
          </p:nvPr>
        </p:nvSpPr>
        <p:spPr>
          <a:xfrm>
            <a:off x="152399" y="206828"/>
            <a:ext cx="8806543" cy="6509657"/>
          </a:xfrm>
        </p:spPr>
        <p:txBody>
          <a:bodyPr/>
          <a:lstStyle/>
          <a:p>
            <a:pPr marL="0" indent="0">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“Everyone who has left houses or brothers or sisters or father or mother or children or farms for My name’s sake, shall receive many times as much, and shall inherit eternal life.”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700" b="1" kern="0" dirty="0">
                <a:solidFill>
                  <a:srgbClr val="4472C4"/>
                </a:solidFill>
                <a:effectLst/>
                <a:latin typeface="Verdana" panose="020B0604030504040204" pitchFamily="34" charset="0"/>
                <a:ea typeface="Verdana" panose="020B0604030504040204" pitchFamily="34" charset="0"/>
                <a:cs typeface="Verdana" panose="020B0604030504040204" pitchFamily="34" charset="0"/>
              </a:rPr>
              <a:t>5. Worldliness is abandoning your PROMISE</a:t>
            </a:r>
            <a:endParaRPr lang="en-US" sz="27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And the world is passing away, and also its lusts; but the one who </a:t>
            </a:r>
            <a:r>
              <a:rPr lang="en-US" i="1" u="sng" kern="0" dirty="0">
                <a:solidFill>
                  <a:schemeClr val="accent1"/>
                </a:solidFill>
                <a:effectLst/>
                <a:latin typeface="Verdana" panose="020B0604030504040204" pitchFamily="34" charset="0"/>
                <a:ea typeface="Verdana" panose="020B0604030504040204" pitchFamily="34" charset="0"/>
                <a:cs typeface="Verdana" panose="020B0604030504040204" pitchFamily="34" charset="0"/>
              </a:rPr>
              <a:t>does the will of God</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abides forever</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r>
              <a:rPr lang="en-US"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My food is to do the will of Him who sent me, and to accomplish his work.”</a:t>
            </a:r>
            <a:r>
              <a:rPr lang="en-US"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1800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F3781B-C939-619F-4017-017C607C0CB0}"/>
              </a:ext>
            </a:extLst>
          </p:cNvPr>
          <p:cNvSpPr>
            <a:spLocks noGrp="1"/>
          </p:cNvSpPr>
          <p:nvPr>
            <p:ph idx="1"/>
          </p:nvPr>
        </p:nvSpPr>
        <p:spPr>
          <a:xfrm>
            <a:off x="152399" y="206828"/>
            <a:ext cx="8806543" cy="6509657"/>
          </a:xfrm>
        </p:spPr>
        <p:txBody>
          <a:bodyPr/>
          <a:lstStyle/>
          <a:p>
            <a:pPr marL="0" indent="0">
              <a:buNone/>
            </a:pPr>
            <a:r>
              <a:rPr lang="en-US" sz="24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 have given them Thy word; and the world has hated them, because they are not of the world, even as I am not of the world. </a:t>
            </a:r>
            <a:r>
              <a:rPr lang="en-US" sz="2400" kern="0" baseline="30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15</a:t>
            </a:r>
            <a:r>
              <a:rPr lang="en-US" sz="24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I do not ask Thee to take them out of the world, but to keep them from the evil one. </a:t>
            </a:r>
            <a:r>
              <a:rPr lang="en-US" sz="2400" kern="0" baseline="30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16</a:t>
            </a:r>
            <a:r>
              <a:rPr lang="en-US" sz="24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They are not of the world, even as I am not of the world… </a:t>
            </a:r>
            <a:r>
              <a:rPr lang="en-US" sz="2400" kern="0" baseline="3000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18</a:t>
            </a:r>
            <a:r>
              <a:rPr lang="en-US" sz="24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As Thou didst send Me into the world, I also have sent them into the world</a:t>
            </a:r>
            <a:r>
              <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John 17:14-18</a:t>
            </a:r>
            <a:endParaRPr lang="en-US" sz="24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400" dirty="0"/>
          </a:p>
          <a:p>
            <a:pPr marL="0" indent="0">
              <a:buNone/>
            </a:pPr>
            <a:r>
              <a:rPr lang="en-US" sz="2400" kern="0" dirty="0">
                <a:solidFill>
                  <a:srgbClr val="000000"/>
                </a:solidFill>
                <a:effectLst/>
                <a:latin typeface="Verdana" panose="020B0604030504040204" pitchFamily="34" charset="0"/>
                <a:ea typeface="Times New Roman" panose="02020603050405020304" pitchFamily="18" charset="0"/>
                <a:cs typeface="Arial" panose="020B0604020202020204" pitchFamily="34" charset="0"/>
              </a:rPr>
              <a:t>Romans 12:9 </a:t>
            </a: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says, “</a:t>
            </a:r>
            <a:r>
              <a:rPr lang="en-US" sz="2400" i="1"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Abhor what is evil; cling to what is good</a:t>
            </a:r>
            <a:r>
              <a:rPr lang="en-US" sz="2400" kern="0" dirty="0">
                <a:solidFill>
                  <a:srgbClr val="2D2D2D"/>
                </a:solidFill>
                <a:effectLst/>
                <a:latin typeface="Verdana" panose="020B0604030504040204" pitchFamily="34" charset="0"/>
                <a:ea typeface="Times New Roman" panose="02020603050405020304" pitchFamily="18" charset="0"/>
                <a:cs typeface="Arial" panose="020B0604020202020204" pitchFamily="34"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Because “</a:t>
            </a:r>
            <a:r>
              <a:rPr lang="en-US" sz="24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men will be lovers of self, lovers of money, lovers of pleasure rather than lovers of God; holding to a form of godliness, although they have denied its power</a:t>
            </a:r>
            <a:r>
              <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p>
          <a:p>
            <a:pPr marL="0" indent="0">
              <a:buNone/>
            </a:pPr>
            <a:endParaRPr lang="en-US" sz="1200"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2400" kern="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Jeremiah 29:13</a:t>
            </a:r>
            <a:r>
              <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 “</a:t>
            </a:r>
            <a:r>
              <a:rPr lang="en-US" sz="2400" i="1"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You will seek Me and find Me; when you search for Me with all your heart</a:t>
            </a:r>
            <a:r>
              <a:rPr lang="en-US" sz="2400" kern="0" dirty="0">
                <a:solidFill>
                  <a:srgbClr val="2D2D2D"/>
                </a:solidFill>
                <a:effectLst/>
                <a:latin typeface="Verdana" panose="020B0604030504040204" pitchFamily="34" charset="0"/>
                <a:ea typeface="Verdana" panose="020B0604030504040204" pitchFamily="34" charset="0"/>
                <a:cs typeface="Verdana" panose="020B0604030504040204" pitchFamily="34" charset="0"/>
              </a:rPr>
              <a:t>.”</a:t>
            </a:r>
            <a:endParaRPr lang="en-US" sz="24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4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61431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84C6-431A-5DDC-8041-81B746301A7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0075EFE-119E-CD73-8579-674B2837CDD4}"/>
              </a:ext>
            </a:extLst>
          </p:cNvPr>
          <p:cNvSpPr>
            <a:spLocks noGrp="1"/>
          </p:cNvSpPr>
          <p:nvPr>
            <p:ph type="subTitle" idx="1"/>
          </p:nvPr>
        </p:nvSpPr>
        <p:spPr>
          <a:xfrm>
            <a:off x="1143000" y="5344886"/>
            <a:ext cx="6858000" cy="1110343"/>
          </a:xfrm>
        </p:spPr>
        <p:txBody>
          <a:bodyPr>
            <a:normAutofit/>
          </a:bodyPr>
          <a:lstStyle/>
          <a:p>
            <a:r>
              <a:rPr lang="en-US" sz="5400" b="1" kern="0" dirty="0">
                <a:effectLst/>
                <a:latin typeface="Verdana" panose="020B0604030504040204" pitchFamily="34" charset="0"/>
                <a:ea typeface="Verdana" panose="020B0604030504040204" pitchFamily="34" charset="0"/>
                <a:cs typeface="Verdana" panose="020B0604030504040204" pitchFamily="34" charset="0"/>
              </a:rPr>
              <a:t>1 John 2:15-17</a:t>
            </a:r>
            <a:endParaRPr lang="en-US" sz="5400" kern="100"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pic>
        <p:nvPicPr>
          <p:cNvPr id="5" name="Picture 4" descr="A yellow and white text&#10;&#10;Description automatically generated">
            <a:extLst>
              <a:ext uri="{FF2B5EF4-FFF2-40B4-BE49-F238E27FC236}">
                <a16:creationId xmlns:a16="http://schemas.microsoft.com/office/drawing/2014/main" id="{0E4CBBC3-0DBF-1589-A249-15AFC770C68B}"/>
              </a:ext>
            </a:extLst>
          </p:cNvPr>
          <p:cNvPicPr>
            <a:picLocks noChangeAspect="1"/>
          </p:cNvPicPr>
          <p:nvPr/>
        </p:nvPicPr>
        <p:blipFill>
          <a:blip r:embed="rId2"/>
          <a:stretch>
            <a:fillRect/>
          </a:stretch>
        </p:blipFill>
        <p:spPr>
          <a:xfrm>
            <a:off x="250371" y="511627"/>
            <a:ext cx="8643258" cy="4572001"/>
          </a:xfrm>
          <a:prstGeom prst="rect">
            <a:avLst/>
          </a:prstGeom>
        </p:spPr>
      </p:pic>
    </p:spTree>
    <p:extLst>
      <p:ext uri="{BB962C8B-B14F-4D97-AF65-F5344CB8AC3E}">
        <p14:creationId xmlns:p14="http://schemas.microsoft.com/office/powerpoint/2010/main" val="3320615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2199</TotalTime>
  <Words>618</Words>
  <Application>Microsoft Macintosh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Garrett</dc:creator>
  <cp:lastModifiedBy>Steve Garrett</cp:lastModifiedBy>
  <cp:revision>18</cp:revision>
  <dcterms:created xsi:type="dcterms:W3CDTF">2023-09-13T01:21:55Z</dcterms:created>
  <dcterms:modified xsi:type="dcterms:W3CDTF">2023-10-08T11:46:02Z</dcterms:modified>
</cp:coreProperties>
</file>