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notesMasterIdLst>
    <p:notesMasterId r:id="rId6"/>
  </p:notesMasterIdLst>
  <p:handoutMasterIdLst>
    <p:handoutMasterId r:id="rId7"/>
  </p:handoutMasterIdLst>
  <p:sldIdLst>
    <p:sldId id="261" r:id="rId2"/>
    <p:sldId id="259" r:id="rId3"/>
    <p:sldId id="264" r:id="rId4"/>
    <p:sldId id="265"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4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711"/>
    <p:restoredTop sz="67755"/>
  </p:normalViewPr>
  <p:slideViewPr>
    <p:cSldViewPr snapToGrid="0" snapToObjects="1" showGuides="1">
      <p:cViewPr>
        <p:scale>
          <a:sx n="56" d="100"/>
          <a:sy n="56" d="100"/>
        </p:scale>
        <p:origin x="1416" y="400"/>
      </p:cViewPr>
      <p:guideLst>
        <p:guide orient="horz" pos="2160"/>
        <p:guide pos="2880"/>
      </p:guideLst>
    </p:cSldViewPr>
  </p:slid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3850BDA1-8F4E-7E44-8ABF-A734EC7859CA}" type="datetimeFigureOut">
              <a:rPr lang="en-US" smtClean="0"/>
              <a:t>11/15/23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B8363D4-7C56-804D-AD99-BA8AF94CE48F}" type="slidenum">
              <a:rPr lang="en-US" smtClean="0"/>
              <a:t>‹#›</a:t>
            </a:fld>
            <a:endParaRPr lang="en-US"/>
          </a:p>
        </p:txBody>
      </p:sp>
    </p:spTree>
    <p:extLst>
      <p:ext uri="{BB962C8B-B14F-4D97-AF65-F5344CB8AC3E}">
        <p14:creationId xmlns:p14="http://schemas.microsoft.com/office/powerpoint/2010/main" val="1566215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03233B01-70DF-EE42-9D20-9F6379667E07}" type="datetimeFigureOut">
              <a:rPr lang="en-US" smtClean="0"/>
              <a:t>11/15/23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C7E10C-1233-B24A-BF3C-87E0EC3193CC}" type="slidenum">
              <a:rPr lang="en-US" smtClean="0"/>
              <a:t>‹#›</a:t>
            </a:fld>
            <a:endParaRPr lang="en-US"/>
          </a:p>
        </p:txBody>
      </p:sp>
    </p:spTree>
    <p:extLst>
      <p:ext uri="{BB962C8B-B14F-4D97-AF65-F5344CB8AC3E}">
        <p14:creationId xmlns:p14="http://schemas.microsoft.com/office/powerpoint/2010/main" val="1188264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7E10C-1233-B24A-BF3C-87E0EC3193CC}" type="slidenum">
              <a:rPr lang="en-US" smtClean="0"/>
              <a:t>1</a:t>
            </a:fld>
            <a:endParaRPr lang="en-US"/>
          </a:p>
        </p:txBody>
      </p:sp>
    </p:spTree>
    <p:extLst>
      <p:ext uri="{BB962C8B-B14F-4D97-AF65-F5344CB8AC3E}">
        <p14:creationId xmlns:p14="http://schemas.microsoft.com/office/powerpoint/2010/main" val="476378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Remember</a:t>
            </a:r>
            <a:r>
              <a:rPr lang="en-US" baseline="0" dirty="0" smtClean="0"/>
              <a:t> the false teachers in ch.1</a:t>
            </a:r>
          </a:p>
          <a:p>
            <a:pPr marL="685800" lvl="1" indent="-228600">
              <a:buFont typeface="Arial" charset="0"/>
              <a:buChar char="•"/>
            </a:pPr>
            <a:r>
              <a:rPr lang="en-US" i="1" baseline="0" dirty="0" smtClean="0"/>
              <a:t>Teaching error (1:11)</a:t>
            </a:r>
          </a:p>
          <a:p>
            <a:pPr marL="1143000" lvl="2" indent="-228600">
              <a:buFont typeface="Arial" charset="0"/>
              <a:buChar char="•"/>
            </a:pPr>
            <a:r>
              <a:rPr lang="en-US" baseline="0" dirty="0" smtClean="0"/>
              <a:t>Circumcision &amp; diet</a:t>
            </a:r>
          </a:p>
          <a:p>
            <a:pPr marL="1143000" lvl="2" indent="-228600">
              <a:buFont typeface="Arial" charset="0"/>
              <a:buChar char="•"/>
            </a:pPr>
            <a:r>
              <a:rPr lang="en-US" baseline="0" dirty="0" smtClean="0"/>
              <a:t>Wrong, false, contradicts gospel</a:t>
            </a:r>
          </a:p>
          <a:p>
            <a:pPr marL="685800" lvl="1" indent="-228600">
              <a:buFont typeface="Arial" charset="0"/>
              <a:buChar char="•"/>
            </a:pPr>
            <a:r>
              <a:rPr lang="en-US" i="1" baseline="0" dirty="0" smtClean="0"/>
              <a:t>Men of bad character (1:15)</a:t>
            </a:r>
          </a:p>
          <a:p>
            <a:pPr marL="1143000" lvl="2" indent="-228600">
              <a:buFont typeface="Arial" charset="0"/>
              <a:buChar char="•"/>
            </a:pPr>
            <a:r>
              <a:rPr lang="en-US" baseline="0" dirty="0" smtClean="0"/>
              <a:t>More than teaching incorrect message</a:t>
            </a:r>
          </a:p>
          <a:p>
            <a:pPr marL="1143000" lvl="2" indent="-228600">
              <a:buFont typeface="Arial" charset="0"/>
              <a:buChar char="•"/>
            </a:pPr>
            <a:r>
              <a:rPr lang="en-US" baseline="0" dirty="0" smtClean="0"/>
              <a:t>Rebellious (1:10), Greedy (1:11), Defiled (1:15)</a:t>
            </a:r>
          </a:p>
          <a:p>
            <a:pPr marL="685800" lvl="1" indent="-228600">
              <a:buFont typeface="Arial" charset="0"/>
              <a:buChar char="•"/>
            </a:pPr>
            <a:r>
              <a:rPr lang="en-US" i="1" baseline="0" dirty="0" smtClean="0"/>
              <a:t>Unfit for Good Works (1:16)</a:t>
            </a:r>
          </a:p>
          <a:p>
            <a:pPr marL="1143000" lvl="2" indent="-228600">
              <a:buFont typeface="Arial" charset="0"/>
              <a:buChar char="•"/>
            </a:pPr>
            <a:r>
              <a:rPr lang="en-US" baseline="0" dirty="0" smtClean="0"/>
              <a:t>what God wants (we will see) </a:t>
            </a:r>
          </a:p>
          <a:p>
            <a:pPr marL="1143000" lvl="2" indent="-228600">
              <a:buFont typeface="Arial" charset="0"/>
              <a:buChar char="•"/>
            </a:pPr>
            <a:r>
              <a:rPr lang="en-US" baseline="0" dirty="0" smtClean="0"/>
              <a:t>not useful for the Lord; deny Him</a:t>
            </a:r>
          </a:p>
          <a:p>
            <a:pPr marL="685800" lvl="1" indent="-228600">
              <a:buFont typeface="Arial" charset="0"/>
              <a:buChar char="•"/>
            </a:pPr>
            <a:r>
              <a:rPr lang="en-US" i="1" baseline="0" dirty="0" smtClean="0"/>
              <a:t>Reflection of the world’s culture (1:12)</a:t>
            </a:r>
          </a:p>
          <a:p>
            <a:pPr marL="1143000" lvl="2" indent="-228600">
              <a:buFont typeface="Arial" charset="0"/>
              <a:buChar char="•"/>
            </a:pPr>
            <a:r>
              <a:rPr lang="en-US" baseline="0" dirty="0" smtClean="0"/>
              <a:t>More Cretan than Christian</a:t>
            </a:r>
          </a:p>
          <a:p>
            <a:pPr marL="1143000" lvl="2" indent="-228600">
              <a:buFont typeface="Arial" charset="0"/>
              <a:buChar char="•"/>
            </a:pPr>
            <a:r>
              <a:rPr lang="en-US" baseline="0" dirty="0" smtClean="0"/>
              <a:t>Led by self-indulgence and sin</a:t>
            </a:r>
          </a:p>
          <a:p>
            <a:pPr marL="1143000" lvl="2" indent="-228600">
              <a:buFont typeface="Arial" charset="0"/>
              <a:buChar char="•"/>
            </a:pPr>
            <a:endParaRPr lang="en-US" baseline="0" dirty="0" smtClean="0"/>
          </a:p>
          <a:p>
            <a:pPr marL="1143000" lvl="2" indent="-228600">
              <a:buFont typeface="Arial" charset="0"/>
              <a:buChar char="•"/>
            </a:pPr>
            <a:endParaRPr lang="en-US" baseline="0" dirty="0" smtClean="0"/>
          </a:p>
          <a:p>
            <a:pPr marL="228600" lvl="0" indent="-228600">
              <a:buFont typeface="+mj-lt"/>
              <a:buAutoNum type="arabicPeriod"/>
            </a:pPr>
            <a:r>
              <a:rPr lang="en-US" baseline="0" dirty="0" smtClean="0"/>
              <a:t>Paul turns to Titus to be the contrast (READ WELL)</a:t>
            </a:r>
          </a:p>
          <a:p>
            <a:pPr marL="685800" lvl="1" indent="-228600">
              <a:buFont typeface="Arial" charset="0"/>
              <a:buChar char="•"/>
            </a:pPr>
            <a:r>
              <a:rPr lang="en-US" i="1" baseline="0" dirty="0" smtClean="0"/>
              <a:t>Titus is to teach correct doctrine</a:t>
            </a:r>
          </a:p>
          <a:p>
            <a:pPr marL="1143000" lvl="2" indent="-228600">
              <a:buFont typeface="Arial" charset="0"/>
              <a:buChar char="•"/>
            </a:pPr>
            <a:r>
              <a:rPr lang="en-US" baseline="0" dirty="0" smtClean="0"/>
              <a:t>This is the necessary antidote</a:t>
            </a:r>
          </a:p>
          <a:p>
            <a:pPr marL="1143000" lvl="2" indent="-228600">
              <a:buFont typeface="Arial" charset="0"/>
              <a:buChar char="•"/>
            </a:pPr>
            <a:r>
              <a:rPr lang="en-US" baseline="0" dirty="0" smtClean="0"/>
              <a:t>Sound (2:1) </a:t>
            </a:r>
            <a:r>
              <a:rPr lang="mr-IN" baseline="0" dirty="0" smtClean="0"/>
              <a:t>–</a:t>
            </a:r>
            <a:r>
              <a:rPr lang="en-US" baseline="0" dirty="0" smtClean="0"/>
              <a:t> whole, healthy</a:t>
            </a:r>
          </a:p>
          <a:p>
            <a:pPr marL="1143000" lvl="2" indent="-228600">
              <a:buFont typeface="Arial" charset="0"/>
              <a:buChar char="•"/>
            </a:pPr>
            <a:r>
              <a:rPr lang="en-US" baseline="0" dirty="0" smtClean="0"/>
              <a:t>Good (2:3) </a:t>
            </a:r>
            <a:r>
              <a:rPr lang="mr-IN" baseline="0" dirty="0" smtClean="0"/>
              <a:t>–</a:t>
            </a:r>
            <a:r>
              <a:rPr lang="en-US" baseline="0" dirty="0" smtClean="0"/>
              <a:t> character of God</a:t>
            </a:r>
          </a:p>
          <a:p>
            <a:pPr marL="1143000" lvl="2" indent="-228600">
              <a:buFont typeface="Arial" charset="0"/>
              <a:buChar char="•"/>
            </a:pPr>
            <a:r>
              <a:rPr lang="en-US" baseline="0" dirty="0" smtClean="0"/>
              <a:t>Pure (2:7) </a:t>
            </a:r>
            <a:r>
              <a:rPr lang="mr-IN" baseline="0" dirty="0" smtClean="0"/>
              <a:t>–</a:t>
            </a:r>
            <a:r>
              <a:rPr lang="en-US" baseline="0" dirty="0" smtClean="0"/>
              <a:t> free of error, corruption</a:t>
            </a:r>
          </a:p>
          <a:p>
            <a:pPr marL="1143000" lvl="2" indent="-228600">
              <a:buFont typeface="Arial" charset="0"/>
              <a:buChar char="•"/>
            </a:pPr>
            <a:r>
              <a:rPr lang="en-US" baseline="0" dirty="0" smtClean="0"/>
              <a:t>Sound (2:8) </a:t>
            </a:r>
            <a:r>
              <a:rPr lang="mr-IN" baseline="0" dirty="0" smtClean="0"/>
              <a:t>–</a:t>
            </a:r>
            <a:r>
              <a:rPr lang="en-US" baseline="0" dirty="0" smtClean="0"/>
              <a:t> again </a:t>
            </a:r>
          </a:p>
          <a:p>
            <a:pPr marL="685800" lvl="1" indent="-228600">
              <a:buFont typeface="Arial" charset="0"/>
              <a:buChar char="•"/>
            </a:pPr>
            <a:r>
              <a:rPr lang="en-US" i="1" baseline="0" dirty="0" smtClean="0"/>
              <a:t>Sound teaching leads to godly character </a:t>
            </a:r>
          </a:p>
          <a:p>
            <a:pPr marL="1143000" lvl="2" indent="-228600">
              <a:buFont typeface="Arial" charset="0"/>
              <a:buChar char="•"/>
            </a:pPr>
            <a:r>
              <a:rPr lang="en-US" baseline="0" dirty="0" smtClean="0"/>
              <a:t>Knowledge of the truth </a:t>
            </a:r>
            <a:r>
              <a:rPr lang="en-US" baseline="0" dirty="0" smtClean="0">
                <a:sym typeface="Wingdings"/>
              </a:rPr>
              <a:t> Godliness (1:1)</a:t>
            </a:r>
          </a:p>
          <a:p>
            <a:pPr marL="1143000" lvl="2" indent="-228600">
              <a:buFont typeface="Arial" charset="0"/>
              <a:buChar char="•"/>
            </a:pPr>
            <a:r>
              <a:rPr lang="en-US" baseline="0" dirty="0" smtClean="0"/>
              <a:t>What follows (2:2-10) is the kind of people we are</a:t>
            </a:r>
          </a:p>
          <a:p>
            <a:pPr marL="1143000" lvl="2" indent="-228600">
              <a:buFont typeface="Arial" charset="0"/>
              <a:buChar char="•"/>
            </a:pPr>
            <a:r>
              <a:rPr lang="en-US" baseline="0" dirty="0" smtClean="0"/>
              <a:t>Right teaching will (if done right) shape us</a:t>
            </a:r>
          </a:p>
          <a:p>
            <a:pPr marL="685800" lvl="1" indent="-228600">
              <a:buFont typeface="Arial" charset="0"/>
              <a:buChar char="•"/>
            </a:pPr>
            <a:r>
              <a:rPr lang="en-US" i="1" baseline="0" dirty="0" smtClean="0"/>
              <a:t>Good works will naturally result</a:t>
            </a:r>
          </a:p>
          <a:p>
            <a:pPr marL="1143000" lvl="2" indent="-228600">
              <a:buFont typeface="Arial" charset="0"/>
              <a:buChar char="•"/>
            </a:pPr>
            <a:r>
              <a:rPr lang="en-US" baseline="0" dirty="0" smtClean="0"/>
              <a:t>Active characteristics (self-control; love; training; working)</a:t>
            </a:r>
          </a:p>
          <a:p>
            <a:pPr marL="1143000" lvl="2" indent="-228600">
              <a:buFont typeface="Arial" charset="0"/>
              <a:buChar char="•"/>
            </a:pPr>
            <a:r>
              <a:rPr lang="en-US" baseline="0" dirty="0" smtClean="0"/>
              <a:t>“model of good works” (2:7) </a:t>
            </a:r>
            <a:r>
              <a:rPr lang="mr-IN" baseline="0" dirty="0" smtClean="0"/>
              <a:t>–</a:t>
            </a:r>
            <a:r>
              <a:rPr lang="en-US" baseline="0" dirty="0" smtClean="0"/>
              <a:t> what everyone should have</a:t>
            </a:r>
          </a:p>
          <a:p>
            <a:pPr marL="685800" lvl="1" indent="-228600">
              <a:buFont typeface="Arial" charset="0"/>
              <a:buChar char="•"/>
            </a:pPr>
            <a:r>
              <a:rPr lang="en-US" i="1" baseline="0" dirty="0" smtClean="0"/>
              <a:t>Good character / works bolster our teaching</a:t>
            </a:r>
          </a:p>
          <a:p>
            <a:pPr marL="1143000" lvl="2" indent="-228600">
              <a:buFont typeface="Arial" charset="0"/>
              <a:buChar char="•"/>
            </a:pPr>
            <a:r>
              <a:rPr lang="en-US" baseline="0" dirty="0" smtClean="0"/>
              <a:t>Word won’t be slandered (2:5)</a:t>
            </a:r>
          </a:p>
          <a:p>
            <a:pPr marL="1143000" lvl="2" indent="-228600">
              <a:buFont typeface="Arial" charset="0"/>
              <a:buChar char="•"/>
            </a:pPr>
            <a:r>
              <a:rPr lang="en-US" baseline="0" dirty="0" smtClean="0"/>
              <a:t>Opponent put to shame (2:8); no accusations of hypocrisy</a:t>
            </a:r>
          </a:p>
          <a:p>
            <a:pPr marL="1143000" lvl="2" indent="-228600">
              <a:buFont typeface="Arial" charset="0"/>
              <a:buChar char="•"/>
            </a:pPr>
            <a:r>
              <a:rPr lang="en-US" baseline="0" dirty="0" smtClean="0"/>
              <a:t>Adorn the doctrine (2:10)</a:t>
            </a:r>
          </a:p>
          <a:p>
            <a:pPr marL="685800" lvl="1" indent="-228600">
              <a:buFont typeface="Arial" charset="0"/>
              <a:buChar char="•"/>
            </a:pPr>
            <a:r>
              <a:rPr lang="en-US" baseline="0" dirty="0" smtClean="0"/>
              <a:t>All works together in a circular pattern </a:t>
            </a:r>
          </a:p>
          <a:p>
            <a:pPr marL="1143000" lvl="2" indent="-228600">
              <a:buFont typeface="Arial" charset="0"/>
              <a:buChar char="•"/>
            </a:pPr>
            <a:r>
              <a:rPr lang="en-US" baseline="0" dirty="0" smtClean="0"/>
              <a:t>Start with truth revealed from God </a:t>
            </a:r>
            <a:r>
              <a:rPr lang="mr-IN" baseline="0" dirty="0" smtClean="0"/>
              <a:t>–</a:t>
            </a:r>
            <a:r>
              <a:rPr lang="en-US" baseline="0" dirty="0" smtClean="0"/>
              <a:t> get that right</a:t>
            </a:r>
          </a:p>
          <a:p>
            <a:pPr marL="1143000" lvl="2" indent="-228600">
              <a:buFont typeface="Arial" charset="0"/>
              <a:buChar char="•"/>
            </a:pPr>
            <a:r>
              <a:rPr lang="en-US" baseline="0" dirty="0" smtClean="0"/>
              <a:t>When we learn that, we will become the people He wants</a:t>
            </a:r>
          </a:p>
          <a:p>
            <a:pPr marL="1143000" lvl="2" indent="-228600">
              <a:buFont typeface="Arial" charset="0"/>
              <a:buChar char="•"/>
            </a:pPr>
            <a:r>
              <a:rPr lang="en-US" baseline="0" dirty="0" smtClean="0"/>
              <a:t>What he wants is people of good works</a:t>
            </a:r>
          </a:p>
          <a:p>
            <a:pPr marL="1143000" lvl="2" indent="-228600">
              <a:buFont typeface="Arial" charset="0"/>
              <a:buChar char="•"/>
            </a:pPr>
            <a:r>
              <a:rPr lang="en-US" baseline="0" dirty="0" smtClean="0"/>
              <a:t>That will shine and teach the message to others</a:t>
            </a:r>
          </a:p>
          <a:p>
            <a:pPr marL="1143000" lvl="2" indent="-228600">
              <a:buFont typeface="Arial" charset="0"/>
              <a:buChar char="•"/>
            </a:pPr>
            <a:endParaRPr lang="en-US" baseline="0" dirty="0" smtClean="0"/>
          </a:p>
        </p:txBody>
      </p:sp>
      <p:sp>
        <p:nvSpPr>
          <p:cNvPr id="4" name="Slide Number Placeholder 3"/>
          <p:cNvSpPr>
            <a:spLocks noGrp="1"/>
          </p:cNvSpPr>
          <p:nvPr>
            <p:ph type="sldNum" sz="quarter" idx="10"/>
          </p:nvPr>
        </p:nvSpPr>
        <p:spPr/>
        <p:txBody>
          <a:bodyPr/>
          <a:lstStyle/>
          <a:p>
            <a:fld id="{36C7E10C-1233-B24A-BF3C-87E0EC3193CC}" type="slidenum">
              <a:rPr lang="en-US" smtClean="0"/>
              <a:t>2</a:t>
            </a:fld>
            <a:endParaRPr lang="en-US"/>
          </a:p>
        </p:txBody>
      </p:sp>
    </p:spTree>
    <p:extLst>
      <p:ext uri="{BB962C8B-B14F-4D97-AF65-F5344CB8AC3E}">
        <p14:creationId xmlns:p14="http://schemas.microsoft.com/office/powerpoint/2010/main" val="674060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Two</a:t>
            </a:r>
            <a:r>
              <a:rPr lang="en-US" baseline="0" dirty="0" smtClean="0"/>
              <a:t> realities implied from Paul’s instructions</a:t>
            </a:r>
          </a:p>
          <a:p>
            <a:pPr marL="628650" lvl="1" indent="-171450">
              <a:buFont typeface="Arial" charset="0"/>
              <a:buChar char="•"/>
            </a:pPr>
            <a:r>
              <a:rPr lang="en-US" baseline="0" dirty="0" smtClean="0"/>
              <a:t>No one is left out </a:t>
            </a:r>
            <a:r>
              <a:rPr lang="mr-IN" baseline="0" dirty="0" smtClean="0"/>
              <a:t>–</a:t>
            </a:r>
            <a:r>
              <a:rPr lang="en-US" baseline="0" dirty="0" smtClean="0"/>
              <a:t> this is for everyone.</a:t>
            </a:r>
          </a:p>
          <a:p>
            <a:pPr marL="628650" lvl="1" indent="-171450">
              <a:buFont typeface="Arial" charset="0"/>
              <a:buChar char="•"/>
            </a:pPr>
            <a:r>
              <a:rPr lang="en-US" baseline="0" dirty="0" smtClean="0"/>
              <a:t>Everyone is not the same </a:t>
            </a:r>
            <a:r>
              <a:rPr lang="mr-IN" baseline="0" dirty="0" smtClean="0"/>
              <a:t>–</a:t>
            </a:r>
            <a:r>
              <a:rPr lang="en-US" baseline="0" dirty="0" smtClean="0"/>
              <a:t> we have different roles.</a:t>
            </a:r>
          </a:p>
          <a:p>
            <a:pPr marL="228600" lvl="0" indent="-228600">
              <a:buFont typeface="+mj-lt"/>
              <a:buAutoNum type="arabicPeriod"/>
            </a:pPr>
            <a:r>
              <a:rPr lang="en-US" b="1" baseline="0" dirty="0" smtClean="0"/>
              <a:t>This is for everyone</a:t>
            </a:r>
          </a:p>
          <a:p>
            <a:pPr marL="685800" lvl="1" indent="-228600">
              <a:buFont typeface="Arial" charset="0"/>
              <a:buChar char="•"/>
            </a:pPr>
            <a:r>
              <a:rPr lang="en-US" i="1" baseline="0" dirty="0" smtClean="0"/>
              <a:t>Everyone is included</a:t>
            </a:r>
          </a:p>
          <a:p>
            <a:pPr marL="1143000" lvl="2" indent="-228600">
              <a:buFont typeface="Arial" charset="0"/>
              <a:buChar char="•"/>
            </a:pPr>
            <a:r>
              <a:rPr lang="en-US" baseline="0" dirty="0" smtClean="0"/>
              <a:t>Acts 2:17 </a:t>
            </a:r>
            <a:r>
              <a:rPr lang="mr-IN" baseline="0" dirty="0" smtClean="0"/>
              <a:t>–</a:t>
            </a:r>
            <a:r>
              <a:rPr lang="en-US" baseline="0" dirty="0" smtClean="0"/>
              <a:t> </a:t>
            </a:r>
            <a:r>
              <a:rPr lang="en-US" i="1" baseline="0" dirty="0" smtClean="0"/>
              <a:t>all</a:t>
            </a:r>
            <a:r>
              <a:rPr lang="en-US" baseline="0" dirty="0" smtClean="0"/>
              <a:t> flesh </a:t>
            </a:r>
            <a:r>
              <a:rPr lang="mr-IN" baseline="0" dirty="0" smtClean="0"/>
              <a:t>…</a:t>
            </a:r>
            <a:r>
              <a:rPr lang="en-US" baseline="0" dirty="0" smtClean="0"/>
              <a:t> your sons and your daughters shall prophesy </a:t>
            </a:r>
            <a:r>
              <a:rPr lang="mr-IN" baseline="0" dirty="0" smtClean="0"/>
              <a:t>…</a:t>
            </a:r>
            <a:r>
              <a:rPr lang="en-US" baseline="0" dirty="0" smtClean="0"/>
              <a:t> your young men shall see visions </a:t>
            </a:r>
            <a:r>
              <a:rPr lang="mr-IN" baseline="0" dirty="0" smtClean="0"/>
              <a:t>…</a:t>
            </a:r>
            <a:r>
              <a:rPr lang="en-US" baseline="0" dirty="0" smtClean="0"/>
              <a:t> your old men shall dream dreams </a:t>
            </a:r>
            <a:r>
              <a:rPr lang="mr-IN" baseline="0" dirty="0" smtClean="0"/>
              <a:t>…</a:t>
            </a:r>
            <a:r>
              <a:rPr lang="en-US" baseline="0" dirty="0" smtClean="0"/>
              <a:t> on my male slaves and female slaves.</a:t>
            </a:r>
          </a:p>
          <a:p>
            <a:pPr marL="1143000" lvl="2" indent="-228600">
              <a:buFont typeface="Arial" charset="0"/>
              <a:buChar char="•"/>
            </a:pPr>
            <a:r>
              <a:rPr lang="en-US" baseline="0" dirty="0" smtClean="0"/>
              <a:t>Gospel is for all, everyone old and young, man and woman, slave and free has a seat at the table</a:t>
            </a:r>
          </a:p>
          <a:p>
            <a:pPr marL="628650" lvl="1" indent="-171450">
              <a:buFont typeface="Arial" charset="0"/>
              <a:buChar char="•"/>
            </a:pPr>
            <a:r>
              <a:rPr lang="en-US" i="1" baseline="0" dirty="0" smtClean="0"/>
              <a:t>Everyone is valuable</a:t>
            </a:r>
          </a:p>
          <a:p>
            <a:pPr marL="1085850" lvl="2" indent="-171450">
              <a:buFont typeface="Arial" charset="0"/>
              <a:buChar char="•"/>
            </a:pPr>
            <a:r>
              <a:rPr lang="en-US" baseline="0" dirty="0" smtClean="0"/>
              <a:t>God’s Spirit with all of us, wants to use all of us; all in the game!</a:t>
            </a:r>
          </a:p>
          <a:p>
            <a:pPr marL="1085850" lvl="2" indent="-171450">
              <a:buFont typeface="Arial" charset="0"/>
              <a:buChar char="•"/>
            </a:pPr>
            <a:r>
              <a:rPr lang="en-US" baseline="0" dirty="0" smtClean="0"/>
              <a:t>Few ways we are tempted to miss this:</a:t>
            </a:r>
          </a:p>
          <a:p>
            <a:pPr marL="1543050" lvl="3" indent="-171450">
              <a:buFont typeface="Arial" charset="0"/>
              <a:buChar char="•"/>
            </a:pPr>
            <a:r>
              <a:rPr lang="en-US" baseline="0" dirty="0" smtClean="0"/>
              <a:t>Young think it’s just for the “grown ups”</a:t>
            </a:r>
          </a:p>
          <a:p>
            <a:pPr marL="1543050" lvl="3" indent="-171450">
              <a:buFont typeface="Arial" charset="0"/>
              <a:buChar char="•"/>
            </a:pPr>
            <a:r>
              <a:rPr lang="en-US" baseline="0" dirty="0" smtClean="0"/>
              <a:t>Old think it’s a “young man’s game” </a:t>
            </a:r>
          </a:p>
          <a:p>
            <a:pPr marL="1543050" lvl="3" indent="-171450">
              <a:buFont typeface="Arial" charset="0"/>
              <a:buChar char="•"/>
            </a:pPr>
            <a:r>
              <a:rPr lang="en-US" baseline="0" dirty="0" smtClean="0"/>
              <a:t>Women think it’s only for men</a:t>
            </a:r>
          </a:p>
          <a:p>
            <a:pPr marL="2000250" lvl="4" indent="-171450">
              <a:buFont typeface="Arial" charset="0"/>
              <a:buChar char="•"/>
            </a:pPr>
            <a:r>
              <a:rPr lang="en-US" baseline="0" dirty="0" smtClean="0"/>
              <a:t>Flaw: only position and speaking matters</a:t>
            </a:r>
          </a:p>
          <a:p>
            <a:pPr marL="2000250" lvl="4" indent="-171450">
              <a:buFont typeface="Arial" charset="0"/>
              <a:buChar char="•"/>
            </a:pPr>
            <a:r>
              <a:rPr lang="en-US" baseline="0" dirty="0" smtClean="0"/>
              <a:t>antithetical to Jesus’ kingdom</a:t>
            </a:r>
          </a:p>
          <a:p>
            <a:pPr marL="2000250" lvl="4" indent="-171450">
              <a:buFont typeface="Arial" charset="0"/>
              <a:buChar char="•"/>
            </a:pPr>
            <a:r>
              <a:rPr lang="en-US" baseline="0" dirty="0" smtClean="0"/>
              <a:t>ministry worked b/c of women (Luke 8)</a:t>
            </a:r>
          </a:p>
          <a:p>
            <a:pPr marL="628650" lvl="1" indent="-171450">
              <a:buFont typeface="Arial" charset="0"/>
              <a:buChar char="•"/>
            </a:pPr>
            <a:r>
              <a:rPr lang="en-US" i="1" baseline="0" dirty="0" smtClean="0"/>
              <a:t>Everyone is accountable </a:t>
            </a:r>
          </a:p>
          <a:p>
            <a:pPr marL="1085850" lvl="2" indent="-171450">
              <a:buFont typeface="Arial" charset="0"/>
              <a:buChar char="•"/>
            </a:pPr>
            <a:r>
              <a:rPr lang="en-US" baseline="0" dirty="0" smtClean="0"/>
              <a:t>No body is off the hook for expectations</a:t>
            </a:r>
          </a:p>
          <a:p>
            <a:pPr marL="1085850" lvl="2" indent="-171450">
              <a:buFont typeface="Arial" charset="0"/>
              <a:buChar char="•"/>
            </a:pPr>
            <a:r>
              <a:rPr lang="en-US" baseline="0" dirty="0" smtClean="0"/>
              <a:t>Instructions for every person here</a:t>
            </a:r>
          </a:p>
          <a:p>
            <a:pPr marL="1085850" lvl="2" indent="-171450">
              <a:buFont typeface="Arial" charset="0"/>
              <a:buChar char="•"/>
            </a:pPr>
            <a:r>
              <a:rPr lang="en-US" baseline="0" dirty="0" smtClean="0"/>
              <a:t>Pick your category, look at verses, study words</a:t>
            </a:r>
          </a:p>
          <a:p>
            <a:pPr marL="1085850" lvl="2" indent="-171450">
              <a:buFont typeface="Arial" charset="0"/>
              <a:buChar char="•"/>
            </a:pPr>
            <a:r>
              <a:rPr lang="en-US" baseline="0" dirty="0" smtClean="0"/>
              <a:t>perform a self-evaluation</a:t>
            </a:r>
          </a:p>
          <a:p>
            <a:pPr marL="228600" lvl="0" indent="-228600">
              <a:buFont typeface="+mj-lt"/>
              <a:buAutoNum type="arabicPeriod"/>
            </a:pPr>
            <a:r>
              <a:rPr lang="en-US" b="1" baseline="0" dirty="0" smtClean="0"/>
              <a:t>God gives us distinct responsibilities </a:t>
            </a:r>
          </a:p>
          <a:p>
            <a:pPr marL="685800" lvl="1" indent="-228600">
              <a:buFont typeface="Arial" charset="0"/>
              <a:buChar char="•"/>
            </a:pPr>
            <a:r>
              <a:rPr lang="en-US" baseline="0" dirty="0" smtClean="0"/>
              <a:t>Creation about order and place and kind</a:t>
            </a:r>
          </a:p>
          <a:p>
            <a:pPr marL="685800" lvl="1" indent="-228600">
              <a:buFont typeface="Arial" charset="0"/>
              <a:buChar char="•"/>
            </a:pPr>
            <a:r>
              <a:rPr lang="en-US" baseline="0" dirty="0" smtClean="0"/>
              <a:t>We go wrong when we blur those lines</a:t>
            </a:r>
          </a:p>
          <a:p>
            <a:pPr marL="685800" lvl="1" indent="-228600">
              <a:buFont typeface="Arial" charset="0"/>
              <a:buChar char="•"/>
            </a:pPr>
            <a:r>
              <a:rPr lang="en-US" i="1" baseline="0" dirty="0" smtClean="0"/>
              <a:t>Older men (2)</a:t>
            </a:r>
          </a:p>
          <a:p>
            <a:pPr marL="1143000" lvl="2" indent="-228600">
              <a:buFont typeface="Arial" charset="0"/>
              <a:buChar char="•"/>
            </a:pPr>
            <a:r>
              <a:rPr lang="en-US" baseline="0" dirty="0" smtClean="0"/>
              <a:t>similar to elders; examples and counsellors</a:t>
            </a:r>
          </a:p>
          <a:p>
            <a:pPr marL="1143000" lvl="2" indent="-228600">
              <a:buFont typeface="Arial" charset="0"/>
              <a:buChar char="•"/>
            </a:pPr>
            <a:r>
              <a:rPr lang="en-US" baseline="0" dirty="0" smtClean="0"/>
              <a:t>picture of maturity; youthful flaws mastered</a:t>
            </a:r>
          </a:p>
          <a:p>
            <a:pPr marL="1143000" lvl="2" indent="-228600">
              <a:buFont typeface="Arial" charset="0"/>
              <a:buChar char="•"/>
            </a:pPr>
            <a:r>
              <a:rPr lang="en-US" baseline="0" dirty="0" smtClean="0"/>
              <a:t>life shaped by Christian virtues (faith, love, hope)</a:t>
            </a:r>
          </a:p>
          <a:p>
            <a:pPr marL="685800" lvl="1" indent="-228600">
              <a:buFont typeface="Arial" charset="0"/>
              <a:buChar char="•"/>
            </a:pPr>
            <a:r>
              <a:rPr lang="en-US" i="1" baseline="0" dirty="0" smtClean="0"/>
              <a:t>Women (3-5)</a:t>
            </a:r>
          </a:p>
          <a:p>
            <a:pPr marL="1143000" lvl="2" indent="-228600">
              <a:buFont typeface="Arial" charset="0"/>
              <a:buChar char="•"/>
            </a:pPr>
            <a:r>
              <a:rPr lang="en-US" baseline="0" dirty="0" smtClean="0"/>
              <a:t>special responsibility to the family (from creation)</a:t>
            </a:r>
          </a:p>
          <a:p>
            <a:pPr marL="1143000" lvl="2" indent="-228600">
              <a:buFont typeface="Arial" charset="0"/>
              <a:buChar char="•"/>
            </a:pPr>
            <a:r>
              <a:rPr lang="en-US" baseline="0" dirty="0" smtClean="0"/>
              <a:t>under husbands authority, devotes herself in hard work to her husband (empowering him to be what God has called) and to her children (raising them to be servants in God’s kingdom)</a:t>
            </a:r>
          </a:p>
          <a:p>
            <a:pPr marL="1143000" lvl="2" indent="-228600">
              <a:buFont typeface="Arial" charset="0"/>
              <a:buChar char="•"/>
            </a:pPr>
            <a:r>
              <a:rPr lang="en-US" baseline="0" dirty="0" smtClean="0"/>
              <a:t>hardest and most important work in the world</a:t>
            </a:r>
          </a:p>
          <a:p>
            <a:pPr marL="1143000" lvl="2" indent="-228600">
              <a:buFont typeface="Arial" charset="0"/>
              <a:buChar char="•"/>
            </a:pPr>
            <a:r>
              <a:rPr lang="en-US" baseline="0" dirty="0" smtClean="0"/>
              <a:t>See Proverbs 31 </a:t>
            </a:r>
            <a:r>
              <a:rPr lang="mr-IN" baseline="0" dirty="0" smtClean="0"/>
              <a:t>–</a:t>
            </a:r>
            <a:r>
              <a:rPr lang="en-US" baseline="0" dirty="0" smtClean="0"/>
              <a:t> industry, creativity, skill this requires</a:t>
            </a:r>
          </a:p>
          <a:p>
            <a:pPr marL="1143000" lvl="2" indent="-228600">
              <a:buFont typeface="Arial" charset="0"/>
              <a:buChar char="•"/>
            </a:pPr>
            <a:r>
              <a:rPr lang="en-US" baseline="0" dirty="0" smtClean="0"/>
              <a:t>Women who have raised their kids are not done! (3-4)</a:t>
            </a:r>
          </a:p>
          <a:p>
            <a:pPr marL="1600200" lvl="3" indent="-228600">
              <a:buFont typeface="Arial" charset="0"/>
              <a:buChar char="•"/>
            </a:pPr>
            <a:r>
              <a:rPr lang="en-US" baseline="0" dirty="0" smtClean="0"/>
              <a:t>Instead of being idle gossips, look to the next generation</a:t>
            </a:r>
          </a:p>
          <a:p>
            <a:pPr marL="1600200" lvl="3" indent="-228600">
              <a:buFont typeface="Arial" charset="0"/>
              <a:buChar char="•"/>
            </a:pPr>
            <a:r>
              <a:rPr lang="en-US" baseline="0" dirty="0" smtClean="0"/>
              <a:t>Younger women need to (and should be) eager for this</a:t>
            </a:r>
          </a:p>
          <a:p>
            <a:pPr marL="1143000" lvl="2" indent="-228600">
              <a:buFont typeface="Arial" charset="0"/>
              <a:buChar char="•"/>
            </a:pPr>
            <a:r>
              <a:rPr lang="en-US" baseline="0" dirty="0" smtClean="0"/>
              <a:t>Also see:</a:t>
            </a:r>
          </a:p>
          <a:p>
            <a:pPr marL="1600200" lvl="3" indent="-228600">
              <a:buFont typeface="Arial" charset="0"/>
              <a:buChar char="•"/>
            </a:pPr>
            <a:r>
              <a:rPr lang="en-US" baseline="0" dirty="0" smtClean="0"/>
              <a:t>Deborah (Judges 5:7) </a:t>
            </a:r>
            <a:r>
              <a:rPr lang="mr-IN" baseline="0" dirty="0" smtClean="0"/>
              <a:t>–</a:t>
            </a:r>
            <a:r>
              <a:rPr lang="en-US" baseline="0" dirty="0" smtClean="0"/>
              <a:t> a mother in Israel</a:t>
            </a:r>
          </a:p>
          <a:p>
            <a:pPr marL="1600200" lvl="3" indent="-228600">
              <a:buFont typeface="Arial" charset="0"/>
              <a:buChar char="•"/>
            </a:pPr>
            <a:r>
              <a:rPr lang="en-US" baseline="0" dirty="0" smtClean="0"/>
              <a:t>Ruth </a:t>
            </a:r>
            <a:r>
              <a:rPr lang="mr-IN" baseline="0" dirty="0" smtClean="0"/>
              <a:t>–</a:t>
            </a:r>
            <a:r>
              <a:rPr lang="en-US" baseline="0" dirty="0" smtClean="0"/>
              <a:t> devotion to mother-in-law Naomi</a:t>
            </a:r>
          </a:p>
          <a:p>
            <a:pPr marL="1600200" lvl="3" indent="-228600">
              <a:buFont typeface="Arial" charset="0"/>
              <a:buChar char="•"/>
            </a:pPr>
            <a:r>
              <a:rPr lang="en-US" baseline="0" dirty="0" smtClean="0"/>
              <a:t>Tabitha/Dorcas (Acts 9) </a:t>
            </a:r>
            <a:r>
              <a:rPr lang="mr-IN" baseline="0" dirty="0" smtClean="0"/>
              <a:t>–</a:t>
            </a:r>
            <a:r>
              <a:rPr lang="en-US" baseline="0" dirty="0" smtClean="0"/>
              <a:t> good works/charity</a:t>
            </a:r>
          </a:p>
          <a:p>
            <a:pPr marL="685800" lvl="1" indent="-228600">
              <a:buFont typeface="Arial" charset="0"/>
              <a:buChar char="•"/>
            </a:pPr>
            <a:r>
              <a:rPr lang="en-US" i="1" baseline="0" dirty="0" smtClean="0"/>
              <a:t>Young men + Titus (6-8)</a:t>
            </a:r>
          </a:p>
          <a:p>
            <a:pPr marL="1143000" lvl="2" indent="-228600">
              <a:buFont typeface="Arial" charset="0"/>
              <a:buChar char="•"/>
            </a:pPr>
            <a:r>
              <a:rPr lang="en-US" baseline="0" dirty="0" smtClean="0"/>
              <a:t>One thing for young men </a:t>
            </a:r>
            <a:r>
              <a:rPr lang="mr-IN" baseline="0" dirty="0" smtClean="0"/>
              <a:t>–</a:t>
            </a:r>
            <a:r>
              <a:rPr lang="en-US" baseline="0" dirty="0" smtClean="0"/>
              <a:t> sensible / self-control (!)</a:t>
            </a:r>
          </a:p>
          <a:p>
            <a:pPr marL="1600200" lvl="3" indent="-228600">
              <a:buFont typeface="Arial" charset="0"/>
              <a:buChar char="•"/>
            </a:pPr>
            <a:r>
              <a:rPr lang="en-US" baseline="0" dirty="0" smtClean="0"/>
              <a:t>get control of your life now, submit everything to God</a:t>
            </a:r>
          </a:p>
          <a:p>
            <a:pPr marL="1600200" lvl="3" indent="-228600">
              <a:buFont typeface="Arial" charset="0"/>
              <a:buChar char="•"/>
            </a:pPr>
            <a:r>
              <a:rPr lang="en-US" baseline="0" dirty="0" smtClean="0"/>
              <a:t>Pornography, spending, video games, temper </a:t>
            </a:r>
          </a:p>
          <a:p>
            <a:pPr marL="1143000" lvl="2" indent="-228600">
              <a:buFont typeface="Arial" charset="0"/>
              <a:buChar char="•"/>
            </a:pPr>
            <a:r>
              <a:rPr lang="en-US" baseline="0" dirty="0" smtClean="0"/>
              <a:t>Perhaps Titus included as a younger man</a:t>
            </a:r>
          </a:p>
          <a:p>
            <a:pPr marL="1143000" lvl="2" indent="-228600">
              <a:buFont typeface="Arial" charset="0"/>
              <a:buChar char="•"/>
            </a:pPr>
            <a:r>
              <a:rPr lang="en-US" baseline="0" dirty="0" smtClean="0"/>
              <a:t>Lots of damage done by young men’s lack of self-control</a:t>
            </a:r>
          </a:p>
          <a:p>
            <a:pPr marL="1143000" lvl="2" indent="-228600">
              <a:buFont typeface="Arial" charset="0"/>
              <a:buChar char="•"/>
            </a:pPr>
            <a:r>
              <a:rPr lang="en-US" baseline="0" dirty="0" smtClean="0"/>
              <a:t>Lots of damage from preachers contradicting in their life</a:t>
            </a:r>
          </a:p>
          <a:p>
            <a:pPr marL="1143000" lvl="2" indent="-228600">
              <a:buFont typeface="Arial" charset="0"/>
              <a:buChar char="•"/>
            </a:pPr>
            <a:r>
              <a:rPr lang="en-US" baseline="0" dirty="0" smtClean="0"/>
              <a:t>So our lives must be as pure and sound as our words</a:t>
            </a:r>
          </a:p>
          <a:p>
            <a:pPr marL="685800" lvl="1" indent="-228600">
              <a:buFont typeface="Arial" charset="0"/>
              <a:buChar char="•"/>
            </a:pPr>
            <a:r>
              <a:rPr lang="en-US" i="1" baseline="0" dirty="0" smtClean="0"/>
              <a:t>Slaves (9-10)</a:t>
            </a:r>
          </a:p>
          <a:p>
            <a:pPr marL="1143000" lvl="2" indent="-228600">
              <a:buFont typeface="Arial" charset="0"/>
              <a:buChar char="•"/>
            </a:pPr>
            <a:r>
              <a:rPr lang="en-US" baseline="0" dirty="0" smtClean="0"/>
              <a:t>Perhaps emblematic of this principle</a:t>
            </a:r>
          </a:p>
          <a:p>
            <a:pPr marL="1143000" lvl="2" indent="-228600">
              <a:buFont typeface="Arial" charset="0"/>
              <a:buChar char="•"/>
            </a:pPr>
            <a:r>
              <a:rPr lang="en-US" baseline="0" dirty="0" smtClean="0"/>
              <a:t>a “low-class,” “undesirable” position in society </a:t>
            </a:r>
            <a:r>
              <a:rPr lang="mr-IN" baseline="0" dirty="0" smtClean="0"/>
              <a:t>–</a:t>
            </a:r>
            <a:r>
              <a:rPr lang="en-US" baseline="0" dirty="0" smtClean="0"/>
              <a:t> yet chosen</a:t>
            </a:r>
          </a:p>
          <a:p>
            <a:pPr marL="1143000" lvl="2" indent="-228600">
              <a:buFont typeface="Arial" charset="0"/>
              <a:buChar char="•"/>
            </a:pPr>
            <a:r>
              <a:rPr lang="en-US" baseline="0" dirty="0" smtClean="0"/>
              <a:t>called to a counter-cultural attitude of submission and respect</a:t>
            </a:r>
          </a:p>
          <a:p>
            <a:pPr marL="1143000" lvl="2" indent="-228600">
              <a:buFont typeface="Arial" charset="0"/>
              <a:buChar char="•"/>
            </a:pPr>
            <a:r>
              <a:rPr lang="en-US" baseline="0" dirty="0" smtClean="0"/>
              <a:t>to wear the doctrine of God in honest, faithful service</a:t>
            </a:r>
          </a:p>
          <a:p>
            <a:pPr marL="1143000" lvl="2" indent="-228600">
              <a:buFont typeface="Arial" charset="0"/>
              <a:buChar char="•"/>
            </a:pPr>
            <a:r>
              <a:rPr lang="en-US" baseline="0" dirty="0" smtClean="0"/>
              <a:t>the calling for all of us</a:t>
            </a:r>
          </a:p>
          <a:p>
            <a:pPr marL="1600200" lvl="3" indent="-228600">
              <a:buFont typeface="Arial" charset="0"/>
              <a:buChar char="•"/>
            </a:pPr>
            <a:r>
              <a:rPr lang="en-US" baseline="0" dirty="0" smtClean="0"/>
              <a:t>embrace the position God has given us</a:t>
            </a:r>
          </a:p>
          <a:p>
            <a:pPr marL="1600200" lvl="3" indent="-228600">
              <a:buFont typeface="Arial" charset="0"/>
              <a:buChar char="•"/>
            </a:pPr>
            <a:r>
              <a:rPr lang="en-US" baseline="0" dirty="0" smtClean="0"/>
              <a:t>serve faithfully in imitation of Jesus</a:t>
            </a:r>
          </a:p>
          <a:p>
            <a:pPr marL="1600200" lvl="3" indent="-228600">
              <a:buFont typeface="Arial" charset="0"/>
              <a:buChar char="•"/>
            </a:pPr>
            <a:endParaRPr lang="en-US" baseline="0" dirty="0" smtClean="0"/>
          </a:p>
          <a:p>
            <a:pPr marL="1143000" lvl="2" indent="-228600">
              <a:buFont typeface="Arial" charset="0"/>
              <a:buChar char="•"/>
            </a:pPr>
            <a:endParaRPr lang="en-US" baseline="0" dirty="0" smtClean="0"/>
          </a:p>
        </p:txBody>
      </p:sp>
      <p:sp>
        <p:nvSpPr>
          <p:cNvPr id="4" name="Slide Number Placeholder 3"/>
          <p:cNvSpPr>
            <a:spLocks noGrp="1"/>
          </p:cNvSpPr>
          <p:nvPr>
            <p:ph type="sldNum" sz="quarter" idx="10"/>
          </p:nvPr>
        </p:nvSpPr>
        <p:spPr/>
        <p:txBody>
          <a:bodyPr/>
          <a:lstStyle/>
          <a:p>
            <a:fld id="{36C7E10C-1233-B24A-BF3C-87E0EC3193CC}" type="slidenum">
              <a:rPr lang="en-US" smtClean="0"/>
              <a:t>3</a:t>
            </a:fld>
            <a:endParaRPr lang="en-US"/>
          </a:p>
        </p:txBody>
      </p:sp>
    </p:spTree>
    <p:extLst>
      <p:ext uri="{BB962C8B-B14F-4D97-AF65-F5344CB8AC3E}">
        <p14:creationId xmlns:p14="http://schemas.microsoft.com/office/powerpoint/2010/main" val="959207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7E10C-1233-B24A-BF3C-87E0EC3193CC}" type="slidenum">
              <a:rPr lang="en-US" smtClean="0"/>
              <a:t>4</a:t>
            </a:fld>
            <a:endParaRPr lang="en-US"/>
          </a:p>
        </p:txBody>
      </p:sp>
    </p:spTree>
    <p:extLst>
      <p:ext uri="{BB962C8B-B14F-4D97-AF65-F5344CB8AC3E}">
        <p14:creationId xmlns:p14="http://schemas.microsoft.com/office/powerpoint/2010/main" val="23960520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90626" y="4282763"/>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90626" y="1484779"/>
            <a:ext cx="7667244"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475220" cy="3035808"/>
          </a:xfrm>
        </p:spPr>
        <p:txBody>
          <a:bodyPr anchor="ctr">
            <a:noAutofit/>
          </a:bodyPr>
          <a:lstStyle>
            <a:lvl1pPr algn="l">
              <a:lnSpc>
                <a:spcPct val="85000"/>
              </a:lnSpc>
              <a:defRPr sz="66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11/15/23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110987581"/>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57E33E-8B18-4087-B112-809917729534}" type="datetimeFigureOut">
              <a:rPr lang="en-US" smtClean="0"/>
              <a:t>11/15/23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08418373"/>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FFE419-2371-464F-8239-3959401C3561}" type="datetimeFigureOut">
              <a:rPr lang="en-US" smtClean="0"/>
              <a:t>11/15/23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314217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D162C4-EDD9-4389-A98B-B87ECEA2A816}" type="datetimeFigureOut">
              <a:rPr lang="en-US" smtClean="0"/>
              <a:t>11/15/23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5446849"/>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3E5059C3-6A89-4494-99FF-5A4D6FFD50EB}" type="datetimeFigureOut">
              <a:rPr lang="en-US" smtClean="0"/>
              <a:t>11/15/23</a:t>
            </a:fld>
            <a:endParaRPr lang="en-US" dirty="0"/>
          </a:p>
        </p:txBody>
      </p:sp>
      <p:sp>
        <p:nvSpPr>
          <p:cNvPr id="5" name="Footer Placeholder 4"/>
          <p:cNvSpPr>
            <a:spLocks noGrp="1"/>
          </p:cNvSpPr>
          <p:nvPr>
            <p:ph type="ftr" sz="quarter" idx="11"/>
          </p:nvPr>
        </p:nvSpPr>
        <p:spPr>
          <a:xfrm>
            <a:off x="1623376" y="6282268"/>
            <a:ext cx="4745736" cy="365125"/>
          </a:xfrm>
        </p:spPr>
        <p:txBody>
          <a:bodyPr/>
          <a:lstStyle>
            <a:lvl1pPr>
              <a:defRPr>
                <a:solidFill>
                  <a:schemeClr val="accent1">
                    <a:lumMod val="50000"/>
                  </a:schemeClr>
                </a:solidFill>
              </a:defRPr>
            </a:lvl1pPr>
          </a:lstStyle>
          <a:p>
            <a:r>
              <a:rPr lang="en-US" smtClean="0"/>
              <a:t>
              </a:t>
            </a:r>
            <a:endParaRPr lang="en-US" dirty="0"/>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27274366"/>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11/15/23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556950"/>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11/15/23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26908509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1FAF3416-4057-4DAA-829D-4CA07428D088}" type="datetimeFigureOut">
              <a:rPr lang="en-US" smtClean="0"/>
              <a:t>11/15/23</a:t>
            </a:fld>
            <a:endParaRPr lang="en-US"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0566008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11/15/23</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42994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fld id="{37D525BB-DA17-4BA0-B3C8-3AC3ABC827E6}" type="datetimeFigureOut">
              <a:rPr lang="en-US" smtClean="0"/>
              <a:t>11/15/23</a:t>
            </a:fld>
            <a:endParaRPr lang="en-US" dirty="0"/>
          </a:p>
        </p:txBody>
      </p:sp>
      <p:sp>
        <p:nvSpPr>
          <p:cNvPr id="10" name="Footer Placeholder 9"/>
          <p:cNvSpPr>
            <a:spLocks noGrp="1"/>
          </p:cNvSpPr>
          <p:nvPr>
            <p:ph type="ftr" sz="quarter" idx="11"/>
          </p:nvPr>
        </p:nvSpPr>
        <p:spPr/>
        <p:txBody>
          <a:bodyPr/>
          <a:lstStyle/>
          <a:p>
            <a:r>
              <a:rPr lang="en-US" smtClean="0"/>
              <a:t>
              </a:t>
            </a:r>
            <a:endParaRPr lang="en-US" dirty="0"/>
          </a:p>
        </p:txBody>
      </p:sp>
      <p:sp>
        <p:nvSpPr>
          <p:cNvPr id="11" name="Slide Number Placeholder 10"/>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856741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fld id="{B16C4C9A-3960-41CF-A4E9-2A8FB932454B}" type="datetimeFigureOut">
              <a:rPr lang="en-US" smtClean="0"/>
              <a:t>11/15/23</a:t>
            </a:fld>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097507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3CBC1C18-307B-4F68-A007-B5B542270E8D}" type="datetimeFigureOut">
              <a:rPr lang="en-US" smtClean="0"/>
              <a:t>11/15/23</a:t>
            </a:fld>
            <a:endParaRPr lang="en-US"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3009200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slow">
    <p:fade/>
  </p:transition>
  <p:hf sldNum="0" hdr="0" ftr="0" dt="0"/>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47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000" dirty="0" smtClean="0"/>
              <a:t>Adorn the Doctrine</a:t>
            </a:r>
            <a:endParaRPr lang="en-US" sz="5000" dirty="0"/>
          </a:p>
        </p:txBody>
      </p:sp>
      <p:sp>
        <p:nvSpPr>
          <p:cNvPr id="3" name="Subtitle 2"/>
          <p:cNvSpPr>
            <a:spLocks noGrp="1"/>
          </p:cNvSpPr>
          <p:nvPr>
            <p:ph type="subTitle" idx="1"/>
          </p:nvPr>
        </p:nvSpPr>
        <p:spPr>
          <a:xfrm>
            <a:off x="802386" y="4468030"/>
            <a:ext cx="6374269" cy="1184625"/>
          </a:xfrm>
        </p:spPr>
        <p:txBody>
          <a:bodyPr>
            <a:normAutofit/>
          </a:bodyPr>
          <a:lstStyle/>
          <a:p>
            <a:r>
              <a:rPr lang="en-US" sz="3600" dirty="0" smtClean="0">
                <a:solidFill>
                  <a:schemeClr val="bg1">
                    <a:lumMod val="85000"/>
                  </a:schemeClr>
                </a:solidFill>
                <a:latin typeface="Georgia" charset="0"/>
                <a:ea typeface="Georgia" charset="0"/>
                <a:cs typeface="Georgia" charset="0"/>
              </a:rPr>
              <a:t>Sound Teaching and Sound Living</a:t>
            </a:r>
            <a:r>
              <a:rPr lang="en-US" sz="3600" dirty="0" smtClean="0">
                <a:solidFill>
                  <a:schemeClr val="bg1">
                    <a:lumMod val="85000"/>
                  </a:schemeClr>
                </a:solidFill>
                <a:latin typeface="Georgia" charset="0"/>
                <a:ea typeface="Georgia" charset="0"/>
                <a:cs typeface="Georgia" charset="0"/>
              </a:rPr>
              <a:t> (</a:t>
            </a:r>
            <a:r>
              <a:rPr lang="en-US" sz="3600" dirty="0" smtClean="0">
                <a:solidFill>
                  <a:schemeClr val="bg1">
                    <a:lumMod val="85000"/>
                  </a:schemeClr>
                </a:solidFill>
                <a:latin typeface="Georgia" charset="0"/>
                <a:ea typeface="Georgia" charset="0"/>
                <a:cs typeface="Georgia" charset="0"/>
              </a:rPr>
              <a:t>Titus </a:t>
            </a:r>
            <a:r>
              <a:rPr lang="en-US" sz="3600" dirty="0" smtClean="0">
                <a:solidFill>
                  <a:schemeClr val="bg1">
                    <a:lumMod val="85000"/>
                  </a:schemeClr>
                </a:solidFill>
                <a:latin typeface="Georgia" charset="0"/>
                <a:ea typeface="Georgia" charset="0"/>
                <a:cs typeface="Georgia" charset="0"/>
              </a:rPr>
              <a:t>2:1-10)</a:t>
            </a:r>
            <a:endParaRPr lang="en-US" sz="3600" dirty="0">
              <a:solidFill>
                <a:schemeClr val="bg1">
                  <a:lumMod val="85000"/>
                </a:schemeClr>
              </a:solidFill>
              <a:latin typeface="Georgia" charset="0"/>
              <a:ea typeface="Georgia" charset="0"/>
              <a:cs typeface="Georgia" charset="0"/>
            </a:endParaRPr>
          </a:p>
        </p:txBody>
      </p:sp>
    </p:spTree>
    <p:extLst>
      <p:ext uri="{BB962C8B-B14F-4D97-AF65-F5344CB8AC3E}">
        <p14:creationId xmlns:p14="http://schemas.microsoft.com/office/powerpoint/2010/main" val="18552957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447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18364"/>
            <a:ext cx="7772400" cy="1316464"/>
          </a:xfrm>
        </p:spPr>
        <p:txBody>
          <a:bodyPr>
            <a:normAutofit/>
          </a:bodyPr>
          <a:lstStyle/>
          <a:p>
            <a:pPr algn="ctr">
              <a:lnSpc>
                <a:spcPct val="100000"/>
              </a:lnSpc>
            </a:pPr>
            <a:r>
              <a:rPr lang="en-US" sz="4000" dirty="0" smtClean="0">
                <a:solidFill>
                  <a:schemeClr val="bg1"/>
                </a:solidFill>
              </a:rPr>
              <a:t>“But as for you</a:t>
            </a:r>
            <a:r>
              <a:rPr lang="mr-IN" sz="4000" dirty="0" smtClean="0">
                <a:solidFill>
                  <a:schemeClr val="bg1"/>
                </a:solidFill>
              </a:rPr>
              <a:t>…</a:t>
            </a:r>
            <a:r>
              <a:rPr lang="en-US" sz="4000" dirty="0" smtClean="0">
                <a:solidFill>
                  <a:schemeClr val="bg1"/>
                </a:solidFill>
              </a:rPr>
              <a:t>”</a:t>
            </a:r>
            <a:r>
              <a:rPr lang="en-US" sz="4000" dirty="0">
                <a:solidFill>
                  <a:schemeClr val="bg1"/>
                </a:solidFill>
              </a:rPr>
              <a:t> </a:t>
            </a:r>
            <a:r>
              <a:rPr lang="en-US" sz="3600" b="0" dirty="0" smtClean="0">
                <a:solidFill>
                  <a:schemeClr val="bg1"/>
                </a:solidFill>
              </a:rPr>
              <a:t>(</a:t>
            </a:r>
            <a:r>
              <a:rPr lang="en-US" sz="3600" b="0" i="1" dirty="0" smtClean="0">
                <a:solidFill>
                  <a:schemeClr val="bg1"/>
                </a:solidFill>
              </a:rPr>
              <a:t>Titus 2:1-10)</a:t>
            </a:r>
            <a:endParaRPr lang="en-US" sz="3600" b="0" i="1" dirty="0">
              <a:solidFill>
                <a:schemeClr val="bg1"/>
              </a:solidFill>
            </a:endParaRPr>
          </a:p>
        </p:txBody>
      </p:sp>
      <p:sp>
        <p:nvSpPr>
          <p:cNvPr id="3" name="Content Placeholder 2"/>
          <p:cNvSpPr>
            <a:spLocks noGrp="1"/>
          </p:cNvSpPr>
          <p:nvPr>
            <p:ph idx="1"/>
          </p:nvPr>
        </p:nvSpPr>
        <p:spPr>
          <a:xfrm>
            <a:off x="685800" y="1704103"/>
            <a:ext cx="4786745" cy="4197936"/>
          </a:xfrm>
        </p:spPr>
        <p:txBody>
          <a:bodyPr anchor="ctr">
            <a:normAutofit/>
          </a:bodyPr>
          <a:lstStyle/>
          <a:p>
            <a:pPr marL="344488" indent="-344488">
              <a:spcBef>
                <a:spcPts val="0"/>
              </a:spcBef>
              <a:spcAft>
                <a:spcPts val="1200"/>
              </a:spcAft>
            </a:pPr>
            <a:r>
              <a:rPr lang="en-US" sz="3200" dirty="0" smtClean="0">
                <a:solidFill>
                  <a:schemeClr val="bg1"/>
                </a:solidFill>
                <a:latin typeface="Georgia" charset="0"/>
                <a:ea typeface="Georgia" charset="0"/>
                <a:cs typeface="Georgia" charset="0"/>
              </a:rPr>
              <a:t>Right teaching is necessary (2:1, 3, 7-8)</a:t>
            </a:r>
          </a:p>
          <a:p>
            <a:pPr marL="344488" indent="-344488">
              <a:spcBef>
                <a:spcPts val="0"/>
              </a:spcBef>
              <a:spcAft>
                <a:spcPts val="1200"/>
              </a:spcAft>
            </a:pPr>
            <a:r>
              <a:rPr lang="en-US" sz="3200" dirty="0" smtClean="0">
                <a:solidFill>
                  <a:schemeClr val="bg1"/>
                </a:solidFill>
                <a:latin typeface="Georgia" charset="0"/>
                <a:ea typeface="Georgia" charset="0"/>
                <a:cs typeface="Georgia" charset="0"/>
              </a:rPr>
              <a:t>Right teaching leads to good character (2:1-10)</a:t>
            </a:r>
          </a:p>
          <a:p>
            <a:pPr marL="344488" indent="-344488">
              <a:spcBef>
                <a:spcPts val="0"/>
              </a:spcBef>
              <a:spcAft>
                <a:spcPts val="1200"/>
              </a:spcAft>
            </a:pPr>
            <a:r>
              <a:rPr lang="en-US" sz="3200" dirty="0" smtClean="0">
                <a:solidFill>
                  <a:schemeClr val="bg1"/>
                </a:solidFill>
                <a:latin typeface="Georgia" charset="0"/>
                <a:ea typeface="Georgia" charset="0"/>
                <a:cs typeface="Georgia" charset="0"/>
              </a:rPr>
              <a:t>Godly character will yield good works (2:7)</a:t>
            </a:r>
          </a:p>
          <a:p>
            <a:pPr marL="344488" indent="-344488">
              <a:spcBef>
                <a:spcPts val="0"/>
              </a:spcBef>
              <a:spcAft>
                <a:spcPts val="1200"/>
              </a:spcAft>
            </a:pPr>
            <a:r>
              <a:rPr lang="en-US" sz="3200" dirty="0" smtClean="0">
                <a:solidFill>
                  <a:schemeClr val="bg1"/>
                </a:solidFill>
                <a:latin typeface="Georgia" charset="0"/>
                <a:ea typeface="Georgia" charset="0"/>
                <a:cs typeface="Georgia" charset="0"/>
              </a:rPr>
              <a:t>Right living proclaims God’s word (2:5, 8, 10)</a:t>
            </a:r>
          </a:p>
        </p:txBody>
      </p:sp>
      <p:sp>
        <p:nvSpPr>
          <p:cNvPr id="5" name="Content Placeholder 2"/>
          <p:cNvSpPr txBox="1">
            <a:spLocks/>
          </p:cNvSpPr>
          <p:nvPr/>
        </p:nvSpPr>
        <p:spPr>
          <a:xfrm>
            <a:off x="5472545" y="1704103"/>
            <a:ext cx="2985655" cy="4197936"/>
          </a:xfrm>
          <a:prstGeom prst="rect">
            <a:avLst/>
          </a:prstGeom>
          <a:ln w="12700">
            <a:solidFill>
              <a:schemeClr val="accent2">
                <a:lumMod val="60000"/>
                <a:lumOff val="40000"/>
              </a:schemeClr>
            </a:solidFill>
          </a:ln>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a:lstStyle>
          <a:p>
            <a:pPr marL="0" indent="0" algn="r">
              <a:spcBef>
                <a:spcPts val="0"/>
              </a:spcBef>
              <a:spcAft>
                <a:spcPts val="1800"/>
              </a:spcAft>
              <a:buNone/>
            </a:pPr>
            <a:r>
              <a:rPr lang="en-US" sz="2800" dirty="0" smtClean="0">
                <a:solidFill>
                  <a:schemeClr val="accent2">
                    <a:lumMod val="60000"/>
                    <a:lumOff val="40000"/>
                  </a:schemeClr>
                </a:solidFill>
                <a:latin typeface="Georgia" charset="0"/>
                <a:ea typeface="Georgia" charset="0"/>
                <a:cs typeface="Georgia" charset="0"/>
              </a:rPr>
              <a:t>Teaching what should not (1:11)</a:t>
            </a:r>
          </a:p>
          <a:p>
            <a:pPr marL="0" indent="0" algn="r">
              <a:spcBef>
                <a:spcPts val="0"/>
              </a:spcBef>
              <a:spcAft>
                <a:spcPts val="1800"/>
              </a:spcAft>
              <a:buNone/>
            </a:pPr>
            <a:r>
              <a:rPr lang="en-US" sz="2800" dirty="0" smtClean="0">
                <a:solidFill>
                  <a:schemeClr val="accent2">
                    <a:lumMod val="60000"/>
                    <a:lumOff val="40000"/>
                  </a:schemeClr>
                </a:solidFill>
                <a:latin typeface="Georgia" charset="0"/>
                <a:ea typeface="Georgia" charset="0"/>
                <a:cs typeface="Georgia" charset="0"/>
              </a:rPr>
              <a:t>Defiled mind &amp; conscience (1:15)</a:t>
            </a:r>
          </a:p>
          <a:p>
            <a:pPr marL="0" indent="0" algn="r">
              <a:spcBef>
                <a:spcPts val="0"/>
              </a:spcBef>
              <a:spcAft>
                <a:spcPts val="1800"/>
              </a:spcAft>
              <a:buNone/>
            </a:pPr>
            <a:r>
              <a:rPr lang="en-US" sz="2800" dirty="0" smtClean="0">
                <a:solidFill>
                  <a:schemeClr val="accent2">
                    <a:lumMod val="60000"/>
                    <a:lumOff val="40000"/>
                  </a:schemeClr>
                </a:solidFill>
                <a:latin typeface="Georgia" charset="0"/>
                <a:ea typeface="Georgia" charset="0"/>
                <a:cs typeface="Georgia" charset="0"/>
              </a:rPr>
              <a:t>Unfit for good works (1:16)</a:t>
            </a:r>
          </a:p>
          <a:p>
            <a:pPr marL="0" indent="0" algn="r">
              <a:spcBef>
                <a:spcPts val="0"/>
              </a:spcBef>
              <a:spcAft>
                <a:spcPts val="1800"/>
              </a:spcAft>
              <a:buNone/>
            </a:pPr>
            <a:r>
              <a:rPr lang="en-US" sz="2800" dirty="0" smtClean="0">
                <a:solidFill>
                  <a:schemeClr val="accent2">
                    <a:lumMod val="60000"/>
                    <a:lumOff val="40000"/>
                  </a:schemeClr>
                </a:solidFill>
                <a:latin typeface="Georgia" charset="0"/>
                <a:ea typeface="Georgia" charset="0"/>
                <a:cs typeface="Georgia" charset="0"/>
              </a:rPr>
              <a:t>Reflect the pagan world (1:12)</a:t>
            </a:r>
            <a:endParaRPr lang="en-US" sz="2800" dirty="0" smtClean="0">
              <a:solidFill>
                <a:schemeClr val="accent2">
                  <a:lumMod val="60000"/>
                  <a:lumOff val="40000"/>
                </a:schemeClr>
              </a:solidFill>
              <a:latin typeface="Georgia" charset="0"/>
              <a:ea typeface="Georgia" charset="0"/>
              <a:cs typeface="Georgia" charset="0"/>
            </a:endParaRPr>
          </a:p>
        </p:txBody>
      </p:sp>
    </p:spTree>
    <p:extLst>
      <p:ext uri="{BB962C8B-B14F-4D97-AF65-F5344CB8AC3E}">
        <p14:creationId xmlns:p14="http://schemas.microsoft.com/office/powerpoint/2010/main" val="525283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5" grpId="0" build="p" bldLvl="2"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447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18364"/>
            <a:ext cx="7772400" cy="1316464"/>
          </a:xfrm>
        </p:spPr>
        <p:txBody>
          <a:bodyPr/>
          <a:lstStyle/>
          <a:p>
            <a:pPr algn="ctr">
              <a:lnSpc>
                <a:spcPct val="100000"/>
              </a:lnSpc>
            </a:pPr>
            <a:r>
              <a:rPr lang="en-US" dirty="0" smtClean="0">
                <a:solidFill>
                  <a:schemeClr val="bg1"/>
                </a:solidFill>
              </a:rPr>
              <a:t>Living the Gospel</a:t>
            </a:r>
            <a:r>
              <a:rPr lang="en-US" dirty="0" smtClean="0">
                <a:solidFill>
                  <a:schemeClr val="bg1"/>
                </a:solidFill>
              </a:rPr>
              <a:t/>
            </a:r>
            <a:br>
              <a:rPr lang="en-US" dirty="0" smtClean="0">
                <a:solidFill>
                  <a:schemeClr val="bg1"/>
                </a:solidFill>
              </a:rPr>
            </a:br>
            <a:r>
              <a:rPr lang="en-US" sz="3600" i="1" dirty="0" smtClean="0">
                <a:solidFill>
                  <a:schemeClr val="bg1"/>
                </a:solidFill>
              </a:rPr>
              <a:t>Titus </a:t>
            </a:r>
            <a:r>
              <a:rPr lang="en-US" sz="3600" i="1" dirty="0" smtClean="0">
                <a:solidFill>
                  <a:schemeClr val="bg1"/>
                </a:solidFill>
              </a:rPr>
              <a:t>2:1-10</a:t>
            </a:r>
            <a:endParaRPr lang="en-US" sz="3600" i="1" dirty="0">
              <a:solidFill>
                <a:schemeClr val="bg1"/>
              </a:solidFill>
            </a:endParaRPr>
          </a:p>
        </p:txBody>
      </p:sp>
      <p:sp>
        <p:nvSpPr>
          <p:cNvPr id="4" name="TextBox 3"/>
          <p:cNvSpPr txBox="1">
            <a:spLocks/>
          </p:cNvSpPr>
          <p:nvPr/>
        </p:nvSpPr>
        <p:spPr>
          <a:xfrm>
            <a:off x="1730086" y="2250409"/>
            <a:ext cx="5711537" cy="1200329"/>
          </a:xfrm>
          <a:prstGeom prst="rect">
            <a:avLst/>
          </a:prstGeom>
          <a:solidFill>
            <a:schemeClr val="accent5">
              <a:lumMod val="60000"/>
              <a:lumOff val="40000"/>
            </a:schemeClr>
          </a:solidFill>
          <a:ln w="12700">
            <a:solidFill>
              <a:schemeClr val="tx1"/>
            </a:solidFill>
          </a:ln>
        </p:spPr>
        <p:txBody>
          <a:bodyPr wrap="square" rtlCol="0" anchor="ctr">
            <a:spAutoFit/>
          </a:bodyPr>
          <a:lstStyle/>
          <a:p>
            <a:pPr algn="ctr"/>
            <a:r>
              <a:rPr lang="en-US" sz="3600" dirty="0" smtClean="0">
                <a:latin typeface="Georgia" charset="0"/>
                <a:ea typeface="Georgia" charset="0"/>
                <a:cs typeface="Georgia" charset="0"/>
              </a:rPr>
              <a:t>Every person is included, valuable, &amp; accountable</a:t>
            </a:r>
            <a:endParaRPr lang="en-US" sz="3600" dirty="0" smtClean="0">
              <a:latin typeface="Georgia" charset="0"/>
              <a:ea typeface="Georgia" charset="0"/>
              <a:cs typeface="Georgia" charset="0"/>
            </a:endParaRPr>
          </a:p>
        </p:txBody>
      </p:sp>
      <p:sp>
        <p:nvSpPr>
          <p:cNvPr id="6" name="TextBox 5"/>
          <p:cNvSpPr txBox="1">
            <a:spLocks/>
          </p:cNvSpPr>
          <p:nvPr/>
        </p:nvSpPr>
        <p:spPr>
          <a:xfrm>
            <a:off x="1730086" y="3595257"/>
            <a:ext cx="5711537" cy="1200329"/>
          </a:xfrm>
          <a:prstGeom prst="rect">
            <a:avLst/>
          </a:prstGeom>
          <a:solidFill>
            <a:schemeClr val="accent5">
              <a:lumMod val="60000"/>
              <a:lumOff val="40000"/>
            </a:schemeClr>
          </a:solidFill>
          <a:ln w="12700">
            <a:solidFill>
              <a:schemeClr val="tx1"/>
            </a:solidFill>
          </a:ln>
        </p:spPr>
        <p:txBody>
          <a:bodyPr wrap="square" rtlCol="0" anchor="ctr">
            <a:spAutoFit/>
          </a:bodyPr>
          <a:lstStyle/>
          <a:p>
            <a:pPr algn="ctr"/>
            <a:r>
              <a:rPr lang="en-US" sz="3600" dirty="0" smtClean="0">
                <a:latin typeface="Georgia" charset="0"/>
                <a:ea typeface="Georgia" charset="0"/>
                <a:cs typeface="Georgia" charset="0"/>
              </a:rPr>
              <a:t>God gives us distinct responsibilities &amp; roles</a:t>
            </a:r>
            <a:endParaRPr lang="en-US" sz="3600" dirty="0" smtClean="0">
              <a:latin typeface="Georgia" charset="0"/>
              <a:ea typeface="Georgia" charset="0"/>
              <a:cs typeface="Georgia" charset="0"/>
            </a:endParaRPr>
          </a:p>
        </p:txBody>
      </p:sp>
    </p:spTree>
    <p:extLst>
      <p:ext uri="{BB962C8B-B14F-4D97-AF65-F5344CB8AC3E}">
        <p14:creationId xmlns:p14="http://schemas.microsoft.com/office/powerpoint/2010/main" val="1580932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447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000" dirty="0" smtClean="0"/>
              <a:t>Adorn the Doctrine</a:t>
            </a:r>
            <a:endParaRPr lang="en-US" sz="5000" dirty="0"/>
          </a:p>
        </p:txBody>
      </p:sp>
      <p:sp>
        <p:nvSpPr>
          <p:cNvPr id="3" name="Subtitle 2"/>
          <p:cNvSpPr>
            <a:spLocks noGrp="1"/>
          </p:cNvSpPr>
          <p:nvPr>
            <p:ph type="subTitle" idx="1"/>
          </p:nvPr>
        </p:nvSpPr>
        <p:spPr>
          <a:xfrm>
            <a:off x="802386" y="4468030"/>
            <a:ext cx="6360414" cy="1184625"/>
          </a:xfrm>
        </p:spPr>
        <p:txBody>
          <a:bodyPr>
            <a:noAutofit/>
          </a:bodyPr>
          <a:lstStyle/>
          <a:p>
            <a:r>
              <a:rPr lang="en-US" sz="3200" dirty="0" smtClean="0">
                <a:solidFill>
                  <a:schemeClr val="bg1">
                    <a:lumMod val="85000"/>
                  </a:schemeClr>
                </a:solidFill>
                <a:latin typeface="Georgia" charset="0"/>
                <a:ea typeface="Georgia" charset="0"/>
                <a:cs typeface="Georgia" charset="0"/>
              </a:rPr>
              <a:t>“In all things </a:t>
            </a:r>
            <a:r>
              <a:rPr lang="en-US" sz="3200" smtClean="0">
                <a:solidFill>
                  <a:schemeClr val="bg1">
                    <a:lumMod val="85000"/>
                  </a:schemeClr>
                </a:solidFill>
                <a:latin typeface="Georgia" charset="0"/>
                <a:ea typeface="Georgia" charset="0"/>
                <a:cs typeface="Georgia" charset="0"/>
              </a:rPr>
              <a:t>show yourself to be a model of good works” </a:t>
            </a:r>
            <a:r>
              <a:rPr lang="en-US" sz="3200" dirty="0" smtClean="0">
                <a:solidFill>
                  <a:schemeClr val="bg1">
                    <a:lumMod val="85000"/>
                  </a:schemeClr>
                </a:solidFill>
                <a:latin typeface="Georgia" charset="0"/>
                <a:ea typeface="Georgia" charset="0"/>
                <a:cs typeface="Georgia" charset="0"/>
              </a:rPr>
              <a:t>(</a:t>
            </a:r>
            <a:r>
              <a:rPr lang="en-US" sz="3200" smtClean="0">
                <a:solidFill>
                  <a:schemeClr val="bg1">
                    <a:lumMod val="85000"/>
                  </a:schemeClr>
                </a:solidFill>
                <a:latin typeface="Georgia" charset="0"/>
                <a:ea typeface="Georgia" charset="0"/>
                <a:cs typeface="Georgia" charset="0"/>
              </a:rPr>
              <a:t>Titus </a:t>
            </a:r>
            <a:r>
              <a:rPr lang="en-US" sz="3200" smtClean="0">
                <a:solidFill>
                  <a:schemeClr val="bg1">
                    <a:lumMod val="85000"/>
                  </a:schemeClr>
                </a:solidFill>
                <a:latin typeface="Georgia" charset="0"/>
                <a:ea typeface="Georgia" charset="0"/>
                <a:cs typeface="Georgia" charset="0"/>
              </a:rPr>
              <a:t>2:7)</a:t>
            </a:r>
            <a:endParaRPr lang="en-US" sz="3200" dirty="0">
              <a:solidFill>
                <a:schemeClr val="bg1">
                  <a:lumMod val="85000"/>
                </a:schemeClr>
              </a:solidFill>
              <a:latin typeface="Georgia" charset="0"/>
              <a:ea typeface="Georgia" charset="0"/>
              <a:cs typeface="Georgia" charset="0"/>
            </a:endParaRPr>
          </a:p>
        </p:txBody>
      </p:sp>
    </p:spTree>
    <p:extLst>
      <p:ext uri="{BB962C8B-B14F-4D97-AF65-F5344CB8AC3E}">
        <p14:creationId xmlns:p14="http://schemas.microsoft.com/office/powerpoint/2010/main" val="2138066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10518</TotalTime>
  <Words>936</Words>
  <Application>Microsoft Macintosh PowerPoint</Application>
  <PresentationFormat>On-screen Show (4:3)</PresentationFormat>
  <Paragraphs>114</Paragraphs>
  <Slides>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Calibri</vt:lpstr>
      <vt:lpstr>Georgia</vt:lpstr>
      <vt:lpstr>Mangal</vt:lpstr>
      <vt:lpstr>Rockwell Extra Bold</vt:lpstr>
      <vt:lpstr>Trebuchet MS</vt:lpstr>
      <vt:lpstr>Wingdings</vt:lpstr>
      <vt:lpstr>Arial</vt:lpstr>
      <vt:lpstr>Wood Type</vt:lpstr>
      <vt:lpstr>Adorn the Doctrine</vt:lpstr>
      <vt:lpstr>“But as for you…” (Titus 2:1-10)</vt:lpstr>
      <vt:lpstr>Living the Gospel Titus 2:1-10</vt:lpstr>
      <vt:lpstr>Adorn the Doctrine</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67</cp:revision>
  <cp:lastPrinted>2023-11-18T17:19:43Z</cp:lastPrinted>
  <dcterms:created xsi:type="dcterms:W3CDTF">2023-10-19T17:46:37Z</dcterms:created>
  <dcterms:modified xsi:type="dcterms:W3CDTF">2023-11-18T17:21:01Z</dcterms:modified>
</cp:coreProperties>
</file>