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6" r:id="rId4"/>
    <p:sldId id="267" r:id="rId5"/>
    <p:sldId id="268" r:id="rId6"/>
    <p:sldId id="269" r:id="rId7"/>
    <p:sldId id="270" r:id="rId8"/>
    <p:sldId id="273" r:id="rId9"/>
    <p:sldId id="271" r:id="rId10"/>
    <p:sldId id="272" r:id="rId11"/>
    <p:sldId id="280" r:id="rId12"/>
    <p:sldId id="281" r:id="rId13"/>
    <p:sldId id="284" r:id="rId14"/>
    <p:sldId id="285" r:id="rId15"/>
    <p:sldId id="283" r:id="rId16"/>
    <p:sldId id="282" r:id="rId17"/>
    <p:sldId id="279"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86375" autoAdjust="0"/>
  </p:normalViewPr>
  <p:slideViewPr>
    <p:cSldViewPr>
      <p:cViewPr varScale="1">
        <p:scale>
          <a:sx n="84" d="100"/>
          <a:sy n="84" d="100"/>
        </p:scale>
        <p:origin x="1071" y="42"/>
      </p:cViewPr>
      <p:guideLst>
        <p:guide orient="horz" pos="2160"/>
        <p:guide pos="2880"/>
      </p:guideLst>
    </p:cSldViewPr>
  </p:slideViewPr>
  <p:outlineViewPr>
    <p:cViewPr>
      <p:scale>
        <a:sx n="33" d="100"/>
        <a:sy n="33" d="100"/>
      </p:scale>
      <p:origin x="0" y="-235"/>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CCFB93-B856-44EE-B95C-408DD4717A4C}"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CFB93-B856-44EE-B95C-408DD4717A4C}"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CCFB93-B856-44EE-B95C-408DD4717A4C}"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CFB93-B856-44EE-B95C-408DD4717A4C}"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CCFB93-B856-44EE-B95C-408DD4717A4C}"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CCFB93-B856-44EE-B95C-408DD4717A4C}"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CCFB93-B856-44EE-B95C-408DD4717A4C}" type="datetimeFigureOut">
              <a:rPr lang="en-US" smtClean="0"/>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858B0-95BC-43E9-B7F8-8AE3A5E6245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CCFB93-B856-44EE-B95C-408DD4717A4C}" type="datetimeFigureOut">
              <a:rPr lang="en-US" smtClean="0"/>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CFB93-B856-44EE-B95C-408DD4717A4C}" type="datetimeFigureOut">
              <a:rPr lang="en-US" smtClean="0"/>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CFB93-B856-44EE-B95C-408DD4717A4C}"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CFB93-B856-44EE-B95C-408DD4717A4C}"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BCCFB93-B856-44EE-B95C-408DD4717A4C}" type="datetimeFigureOut">
              <a:rPr lang="en-US" smtClean="0"/>
              <a:t>12/6/2023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AA858B0-95BC-43E9-B7F8-8AE3A5E624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1927225"/>
          </a:xfrm>
        </p:spPr>
        <p:txBody>
          <a:bodyPr/>
          <a:lstStyle/>
          <a:p>
            <a:pPr algn="ctr"/>
            <a:r>
              <a:rPr lang="en-US" dirty="0"/>
              <a:t>Better Things</a:t>
            </a:r>
            <a:br>
              <a:rPr lang="en-US" dirty="0"/>
            </a:br>
            <a:br>
              <a:rPr lang="en-US" dirty="0"/>
            </a:br>
            <a:r>
              <a:rPr lang="en-US" sz="4000" dirty="0"/>
              <a:t>A Study of </a:t>
            </a:r>
            <a:r>
              <a:rPr lang="en-US" sz="4000" dirty="0" err="1"/>
              <a:t>hebrews</a:t>
            </a:r>
            <a:endParaRPr lang="en-US" sz="4000" dirty="0"/>
          </a:p>
        </p:txBody>
      </p:sp>
      <p:sp>
        <p:nvSpPr>
          <p:cNvPr id="3" name="Subtitle 2"/>
          <p:cNvSpPr>
            <a:spLocks noGrp="1"/>
          </p:cNvSpPr>
          <p:nvPr>
            <p:ph type="subTitle" idx="1"/>
          </p:nvPr>
        </p:nvSpPr>
        <p:spPr>
          <a:xfrm>
            <a:off x="228600" y="4038600"/>
            <a:ext cx="8763000" cy="2438400"/>
          </a:xfrm>
        </p:spPr>
        <p:txBody>
          <a:bodyPr>
            <a:normAutofit/>
          </a:bodyPr>
          <a:lstStyle/>
          <a:p>
            <a:pPr algn="ctr"/>
            <a:r>
              <a:rPr lang="en-US" sz="3400" b="1" dirty="0"/>
              <a:t>Introduction to Hebrews</a:t>
            </a:r>
            <a:endParaRPr lang="en-US" dirty="0"/>
          </a:p>
          <a:p>
            <a:pPr algn="ctr"/>
            <a:endParaRPr lang="en-US" sz="2000" dirty="0"/>
          </a:p>
          <a:p>
            <a:pPr algn="ctr"/>
            <a:r>
              <a:rPr lang="en-US" sz="2000" dirty="0"/>
              <a:t>Wednesday, December 6, 2023</a:t>
            </a:r>
          </a:p>
          <a:p>
            <a:pPr algn="ctr"/>
            <a:endParaRPr lang="en-US" dirty="0"/>
          </a:p>
          <a:p>
            <a:pPr algn="ctr"/>
            <a:r>
              <a:rPr lang="en-US" sz="2000" b="1" dirty="0" err="1">
                <a:solidFill>
                  <a:srgbClr val="0070C0"/>
                </a:solidFill>
              </a:rPr>
              <a:t>Heb</a:t>
            </a:r>
            <a:r>
              <a:rPr lang="en-US" sz="2000" b="1" dirty="0">
                <a:solidFill>
                  <a:srgbClr val="0070C0"/>
                </a:solidFill>
              </a:rPr>
              <a:t> 3:13 </a:t>
            </a:r>
            <a:r>
              <a:rPr lang="en-US" sz="2000" b="1" i="1" dirty="0">
                <a:solidFill>
                  <a:srgbClr val="0070C0"/>
                </a:solidFill>
              </a:rPr>
              <a:t>“exhort one another daily, while it is called ‘Today’”</a:t>
            </a:r>
          </a:p>
          <a:p>
            <a:pPr algn="ctr"/>
            <a:endParaRPr lang="en-US" dirty="0"/>
          </a:p>
          <a:p>
            <a:pPr algn="ctr"/>
            <a:endParaRPr lang="en-US" dirty="0"/>
          </a:p>
        </p:txBody>
      </p:sp>
    </p:spTree>
    <p:extLst>
      <p:ext uri="{BB962C8B-B14F-4D97-AF65-F5344CB8AC3E}">
        <p14:creationId xmlns:p14="http://schemas.microsoft.com/office/powerpoint/2010/main" val="2817493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67F69-69AD-4A8C-96A3-6F258340180F}"/>
              </a:ext>
            </a:extLst>
          </p:cNvPr>
          <p:cNvSpPr>
            <a:spLocks noGrp="1"/>
          </p:cNvSpPr>
          <p:nvPr>
            <p:ph type="title"/>
          </p:nvPr>
        </p:nvSpPr>
        <p:spPr>
          <a:xfrm>
            <a:off x="457200" y="304800"/>
            <a:ext cx="8229600" cy="990600"/>
          </a:xfrm>
        </p:spPr>
        <p:txBody>
          <a:bodyPr/>
          <a:lstStyle/>
          <a:p>
            <a:r>
              <a:rPr lang="en-US" dirty="0"/>
              <a:t>Outline of Hebrews</a:t>
            </a:r>
          </a:p>
        </p:txBody>
      </p:sp>
      <p:graphicFrame>
        <p:nvGraphicFramePr>
          <p:cNvPr id="4" name="Table 3">
            <a:extLst>
              <a:ext uri="{FF2B5EF4-FFF2-40B4-BE49-F238E27FC236}">
                <a16:creationId xmlns:a16="http://schemas.microsoft.com/office/drawing/2014/main" id="{B46ADB15-6DAC-D677-C67F-2EB88D997967}"/>
              </a:ext>
            </a:extLst>
          </p:cNvPr>
          <p:cNvGraphicFramePr>
            <a:graphicFrameLocks noGrp="1"/>
          </p:cNvGraphicFramePr>
          <p:nvPr>
            <p:extLst>
              <p:ext uri="{D42A27DB-BD31-4B8C-83A1-F6EECF244321}">
                <p14:modId xmlns:p14="http://schemas.microsoft.com/office/powerpoint/2010/main" val="1035952436"/>
              </p:ext>
            </p:extLst>
          </p:nvPr>
        </p:nvGraphicFramePr>
        <p:xfrm>
          <a:off x="990600" y="1295400"/>
          <a:ext cx="7391400" cy="541528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3848313844"/>
                    </a:ext>
                  </a:extLst>
                </a:gridCol>
                <a:gridCol w="2438400">
                  <a:extLst>
                    <a:ext uri="{9D8B030D-6E8A-4147-A177-3AD203B41FA5}">
                      <a16:colId xmlns:a16="http://schemas.microsoft.com/office/drawing/2014/main" val="2371363824"/>
                    </a:ext>
                  </a:extLst>
                </a:gridCol>
              </a:tblGrid>
              <a:tr h="508000">
                <a:tc>
                  <a:txBody>
                    <a:bodyPr/>
                    <a:lstStyle/>
                    <a:p>
                      <a:pPr algn="ctr"/>
                      <a:r>
                        <a:rPr lang="en-US" sz="2400" dirty="0"/>
                        <a:t>Topic</a:t>
                      </a:r>
                    </a:p>
                  </a:txBody>
                  <a:tcPr/>
                </a:tc>
                <a:tc>
                  <a:txBody>
                    <a:bodyPr/>
                    <a:lstStyle/>
                    <a:p>
                      <a:pPr algn="ctr"/>
                      <a:r>
                        <a:rPr lang="en-US" sz="2400" dirty="0"/>
                        <a:t>Passage</a:t>
                      </a:r>
                    </a:p>
                  </a:txBody>
                  <a:tcPr/>
                </a:tc>
                <a:extLst>
                  <a:ext uri="{0D108BD9-81ED-4DB2-BD59-A6C34878D82A}">
                    <a16:rowId xmlns:a16="http://schemas.microsoft.com/office/drawing/2014/main" val="3493414330"/>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Better Messenger:  Jesus</a:t>
                      </a:r>
                    </a:p>
                    <a:p>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Heb 1:1 – 2:18</a:t>
                      </a:r>
                    </a:p>
                    <a:p>
                      <a:pPr algn="ctr"/>
                      <a:endParaRPr lang="en-US" dirty="0"/>
                    </a:p>
                  </a:txBody>
                  <a:tcPr/>
                </a:tc>
                <a:extLst>
                  <a:ext uri="{0D108BD9-81ED-4DB2-BD59-A6C34878D82A}">
                    <a16:rowId xmlns:a16="http://schemas.microsoft.com/office/drawing/2014/main" val="1351277324"/>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Better Apostle:  Jesus</a:t>
                      </a:r>
                    </a:p>
                    <a:p>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Heb 3:1 – 4:13</a:t>
                      </a:r>
                    </a:p>
                    <a:p>
                      <a:pPr algn="ctr"/>
                      <a:endParaRPr lang="en-US" dirty="0"/>
                    </a:p>
                  </a:txBody>
                  <a:tcPr/>
                </a:tc>
                <a:extLst>
                  <a:ext uri="{0D108BD9-81ED-4DB2-BD59-A6C34878D82A}">
                    <a16:rowId xmlns:a16="http://schemas.microsoft.com/office/drawing/2014/main" val="3835065916"/>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Better Priest:  Jesus</a:t>
                      </a:r>
                    </a:p>
                    <a:p>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Heb 4:14 – 7:28</a:t>
                      </a:r>
                    </a:p>
                    <a:p>
                      <a:pPr algn="ctr"/>
                      <a:endParaRPr lang="en-US" dirty="0"/>
                    </a:p>
                  </a:txBody>
                  <a:tcPr/>
                </a:tc>
                <a:extLst>
                  <a:ext uri="{0D108BD9-81ED-4DB2-BD59-A6C34878D82A}">
                    <a16:rowId xmlns:a16="http://schemas.microsoft.com/office/drawing/2014/main" val="128863205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Better Covenant:  The New Covenant</a:t>
                      </a:r>
                    </a:p>
                    <a:p>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Heb 8:1 – 9:28</a:t>
                      </a:r>
                    </a:p>
                    <a:p>
                      <a:pPr algn="ctr"/>
                      <a:endParaRPr lang="en-US" dirty="0"/>
                    </a:p>
                  </a:txBody>
                  <a:tcPr/>
                </a:tc>
                <a:extLst>
                  <a:ext uri="{0D108BD9-81ED-4DB2-BD59-A6C34878D82A}">
                    <a16:rowId xmlns:a16="http://schemas.microsoft.com/office/drawing/2014/main" val="689215705"/>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Better Sacrifice:  Jesus</a:t>
                      </a:r>
                    </a:p>
                    <a:p>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Heb 10:1 – 10:31</a:t>
                      </a:r>
                    </a:p>
                    <a:p>
                      <a:pPr algn="ctr"/>
                      <a:endParaRPr lang="en-US" dirty="0"/>
                    </a:p>
                  </a:txBody>
                  <a:tcPr/>
                </a:tc>
                <a:extLst>
                  <a:ext uri="{0D108BD9-81ED-4DB2-BD59-A6C34878D82A}">
                    <a16:rowId xmlns:a16="http://schemas.microsoft.com/office/drawing/2014/main" val="4181478150"/>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Better Way:  Faith</a:t>
                      </a:r>
                    </a:p>
                    <a:p>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Heb 10:32 – 12:29</a:t>
                      </a:r>
                    </a:p>
                    <a:p>
                      <a:pPr algn="ctr"/>
                      <a:endParaRPr lang="en-US" dirty="0"/>
                    </a:p>
                  </a:txBody>
                  <a:tcPr/>
                </a:tc>
                <a:extLst>
                  <a:ext uri="{0D108BD9-81ED-4DB2-BD59-A6C34878D82A}">
                    <a16:rowId xmlns:a16="http://schemas.microsoft.com/office/drawing/2014/main" val="1026909441"/>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Conclusion:  The Practice of Faith</a:t>
                      </a:r>
                    </a:p>
                    <a:p>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Heb 13:1 – 13:25</a:t>
                      </a:r>
                    </a:p>
                    <a:p>
                      <a:pPr algn="ctr"/>
                      <a:endParaRPr lang="en-US" dirty="0"/>
                    </a:p>
                  </a:txBody>
                  <a:tcPr/>
                </a:tc>
                <a:extLst>
                  <a:ext uri="{0D108BD9-81ED-4DB2-BD59-A6C34878D82A}">
                    <a16:rowId xmlns:a16="http://schemas.microsoft.com/office/drawing/2014/main" val="1262217794"/>
                  </a:ext>
                </a:extLst>
              </a:tr>
            </a:tbl>
          </a:graphicData>
        </a:graphic>
      </p:graphicFrame>
    </p:spTree>
    <p:extLst>
      <p:ext uri="{BB962C8B-B14F-4D97-AF65-F5344CB8AC3E}">
        <p14:creationId xmlns:p14="http://schemas.microsoft.com/office/powerpoint/2010/main" val="2873132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EC39-A34A-C164-1A2D-E3263B569752}"/>
              </a:ext>
            </a:extLst>
          </p:cNvPr>
          <p:cNvSpPr>
            <a:spLocks noGrp="1"/>
          </p:cNvSpPr>
          <p:nvPr>
            <p:ph type="title"/>
          </p:nvPr>
        </p:nvSpPr>
        <p:spPr/>
        <p:txBody>
          <a:bodyPr/>
          <a:lstStyle/>
          <a:p>
            <a:r>
              <a:rPr lang="en-US" dirty="0"/>
              <a:t>Impact Verses from Hebrews</a:t>
            </a:r>
          </a:p>
        </p:txBody>
      </p:sp>
      <p:sp>
        <p:nvSpPr>
          <p:cNvPr id="3" name="Content Placeholder 2">
            <a:extLst>
              <a:ext uri="{FF2B5EF4-FFF2-40B4-BE49-F238E27FC236}">
                <a16:creationId xmlns:a16="http://schemas.microsoft.com/office/drawing/2014/main" id="{6B8983D0-65AE-C467-A8BB-ABC8D56C719C}"/>
              </a:ext>
            </a:extLst>
          </p:cNvPr>
          <p:cNvSpPr>
            <a:spLocks noGrp="1"/>
          </p:cNvSpPr>
          <p:nvPr>
            <p:ph idx="1"/>
          </p:nvPr>
        </p:nvSpPr>
        <p:spPr/>
        <p:txBody>
          <a:bodyPr/>
          <a:lstStyle/>
          <a:p>
            <a:r>
              <a:rPr lang="en-US" dirty="0"/>
              <a:t>Class perspectives</a:t>
            </a:r>
          </a:p>
        </p:txBody>
      </p:sp>
    </p:spTree>
    <p:extLst>
      <p:ext uri="{BB962C8B-B14F-4D97-AF65-F5344CB8AC3E}">
        <p14:creationId xmlns:p14="http://schemas.microsoft.com/office/powerpoint/2010/main" val="142317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EC39-A34A-C164-1A2D-E3263B569752}"/>
              </a:ext>
            </a:extLst>
          </p:cNvPr>
          <p:cNvSpPr>
            <a:spLocks noGrp="1"/>
          </p:cNvSpPr>
          <p:nvPr>
            <p:ph type="title"/>
          </p:nvPr>
        </p:nvSpPr>
        <p:spPr>
          <a:xfrm>
            <a:off x="457200" y="381000"/>
            <a:ext cx="8229600" cy="990600"/>
          </a:xfrm>
        </p:spPr>
        <p:txBody>
          <a:bodyPr/>
          <a:lstStyle/>
          <a:p>
            <a:r>
              <a:rPr lang="en-US" dirty="0"/>
              <a:t>Impact Verses from Hebrews</a:t>
            </a:r>
          </a:p>
        </p:txBody>
      </p:sp>
      <p:sp>
        <p:nvSpPr>
          <p:cNvPr id="3" name="Content Placeholder 2">
            <a:extLst>
              <a:ext uri="{FF2B5EF4-FFF2-40B4-BE49-F238E27FC236}">
                <a16:creationId xmlns:a16="http://schemas.microsoft.com/office/drawing/2014/main" id="{6B8983D0-65AE-C467-A8BB-ABC8D56C719C}"/>
              </a:ext>
            </a:extLst>
          </p:cNvPr>
          <p:cNvSpPr>
            <a:spLocks noGrp="1"/>
          </p:cNvSpPr>
          <p:nvPr>
            <p:ph idx="1"/>
          </p:nvPr>
        </p:nvSpPr>
        <p:spPr>
          <a:xfrm>
            <a:off x="457200" y="1371600"/>
            <a:ext cx="8229600" cy="4876800"/>
          </a:xfrm>
        </p:spPr>
        <p:txBody>
          <a:bodyPr>
            <a:normAutofit/>
          </a:bodyPr>
          <a:lstStyle/>
          <a:p>
            <a:r>
              <a:rPr lang="en-US" b="1" u="sng" dirty="0"/>
              <a:t>Our perfect savior</a:t>
            </a:r>
            <a:r>
              <a:rPr lang="en-US" dirty="0"/>
              <a:t>:</a:t>
            </a:r>
          </a:p>
          <a:p>
            <a:pPr lvl="1"/>
            <a:r>
              <a:rPr lang="en-US" dirty="0"/>
              <a:t>Heb 1:1-2.  </a:t>
            </a:r>
            <a:r>
              <a:rPr lang="en-US" sz="1800" i="1" dirty="0"/>
              <a:t>God, who at various times and in various ways spoke in time past to the fathers by the prophets, has in these last days spoken to us by His Son</a:t>
            </a:r>
          </a:p>
          <a:p>
            <a:pPr lvl="1"/>
            <a:r>
              <a:rPr lang="en-US" dirty="0"/>
              <a:t>Heb 2:17-18.  </a:t>
            </a:r>
            <a:r>
              <a:rPr lang="en-US" sz="1800" i="1" dirty="0"/>
              <a:t>in all things He had to be made like His brethren, that He might be a merciful and faithful High Priest in things pertaining to God, to make propitiation for the sins of the people.</a:t>
            </a:r>
            <a:r>
              <a:rPr lang="en-US" dirty="0"/>
              <a:t> </a:t>
            </a:r>
          </a:p>
          <a:p>
            <a:pPr lvl="1"/>
            <a:r>
              <a:rPr lang="en-US" dirty="0"/>
              <a:t>Heb 4:15-16.   </a:t>
            </a:r>
            <a:r>
              <a:rPr lang="en-US" sz="1800" i="1" dirty="0"/>
              <a:t>For we do not have a High Priest who cannot sympathize with our weaknesses, but was in all points tempted as we are, yet without sin.</a:t>
            </a:r>
            <a:r>
              <a:rPr lang="en-US" dirty="0"/>
              <a:t> </a:t>
            </a:r>
          </a:p>
          <a:p>
            <a:pPr lvl="1"/>
            <a:r>
              <a:rPr lang="en-US" dirty="0"/>
              <a:t>Heb 5:8.   </a:t>
            </a:r>
            <a:r>
              <a:rPr lang="en-US" sz="1800" i="1" dirty="0"/>
              <a:t>though He was a Son, yet He learned obedience by the things which He suffered</a:t>
            </a:r>
            <a:endParaRPr lang="en-US" i="1" dirty="0"/>
          </a:p>
          <a:p>
            <a:pPr lvl="1"/>
            <a:r>
              <a:rPr lang="en-US" dirty="0"/>
              <a:t>Heb 10:23.   </a:t>
            </a:r>
            <a:r>
              <a:rPr lang="en-US" sz="1800" i="1" dirty="0"/>
              <a:t>Let us hold fast the confession of our hope without wavering, for He who promised is faithful.</a:t>
            </a:r>
          </a:p>
          <a:p>
            <a:endParaRPr lang="en-US" dirty="0"/>
          </a:p>
        </p:txBody>
      </p:sp>
    </p:spTree>
    <p:extLst>
      <p:ext uri="{BB962C8B-B14F-4D97-AF65-F5344CB8AC3E}">
        <p14:creationId xmlns:p14="http://schemas.microsoft.com/office/powerpoint/2010/main" val="1286889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EAEAEA"/>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EAEAEA"/>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EAEAEA"/>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EAEAEA"/>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3C359-92D0-C526-5972-81B413F33AB4}"/>
              </a:ext>
            </a:extLst>
          </p:cNvPr>
          <p:cNvSpPr>
            <a:spLocks noGrp="1"/>
          </p:cNvSpPr>
          <p:nvPr>
            <p:ph type="title"/>
          </p:nvPr>
        </p:nvSpPr>
        <p:spPr/>
        <p:txBody>
          <a:bodyPr/>
          <a:lstStyle/>
          <a:p>
            <a:r>
              <a:rPr lang="en-US" dirty="0"/>
              <a:t>Impact Verses from Hebrews (2)</a:t>
            </a:r>
          </a:p>
        </p:txBody>
      </p:sp>
      <p:sp>
        <p:nvSpPr>
          <p:cNvPr id="3" name="Content Placeholder 2">
            <a:extLst>
              <a:ext uri="{FF2B5EF4-FFF2-40B4-BE49-F238E27FC236}">
                <a16:creationId xmlns:a16="http://schemas.microsoft.com/office/drawing/2014/main" id="{5A888D63-B07B-9B28-423C-997118D97056}"/>
              </a:ext>
            </a:extLst>
          </p:cNvPr>
          <p:cNvSpPr>
            <a:spLocks noGrp="1"/>
          </p:cNvSpPr>
          <p:nvPr>
            <p:ph idx="1"/>
          </p:nvPr>
        </p:nvSpPr>
        <p:spPr/>
        <p:txBody>
          <a:bodyPr>
            <a:normAutofit/>
          </a:bodyPr>
          <a:lstStyle/>
          <a:p>
            <a:r>
              <a:rPr lang="en-US" b="1" u="sng" dirty="0"/>
              <a:t>Warnings for us</a:t>
            </a:r>
            <a:r>
              <a:rPr lang="en-US" dirty="0"/>
              <a:t>:</a:t>
            </a:r>
          </a:p>
          <a:p>
            <a:pPr lvl="1"/>
            <a:r>
              <a:rPr lang="en-US" dirty="0"/>
              <a:t>Heb 2:1,3.  </a:t>
            </a:r>
            <a:r>
              <a:rPr lang="en-US" sz="1800" i="1" dirty="0"/>
              <a:t>we must give the more earnest heed to the things we have heard, lest we drift away….how shall we escape if we neglect so great a salvation?</a:t>
            </a:r>
          </a:p>
          <a:p>
            <a:pPr lvl="1"/>
            <a:r>
              <a:rPr lang="en-US" dirty="0"/>
              <a:t>Heb 5:12.  </a:t>
            </a:r>
            <a:r>
              <a:rPr lang="en-US" sz="1800" i="1" dirty="0"/>
              <a:t>For though by this time you ought to be teachers, you need someone to teach you again the first principles of the oracles of God</a:t>
            </a:r>
          </a:p>
          <a:p>
            <a:pPr lvl="1"/>
            <a:r>
              <a:rPr lang="en-US" dirty="0"/>
              <a:t>Heb 6:4-6.  </a:t>
            </a:r>
            <a:r>
              <a:rPr lang="en-US" sz="1800" i="1" dirty="0"/>
              <a:t>For it is impossible for those who were once enlightened…. if they fall away, to renew them again to repentance</a:t>
            </a:r>
            <a:endParaRPr lang="en-US" i="1" dirty="0"/>
          </a:p>
          <a:p>
            <a:pPr lvl="1"/>
            <a:r>
              <a:rPr lang="en-US" dirty="0"/>
              <a:t>Heb 9:27.  </a:t>
            </a:r>
            <a:r>
              <a:rPr lang="en-US" sz="1800" i="1" dirty="0"/>
              <a:t>And as it is appointed for men to die once, but after this the judgment</a:t>
            </a:r>
            <a:endParaRPr lang="en-US" i="1" dirty="0"/>
          </a:p>
          <a:p>
            <a:pPr lvl="1"/>
            <a:r>
              <a:rPr lang="en-US" dirty="0"/>
              <a:t>Heb 10:26.  </a:t>
            </a:r>
            <a:r>
              <a:rPr lang="en-US" sz="1800" i="1" dirty="0"/>
              <a:t>For if we sin willfully after we have received the knowledge of the truth, there no longer remains a sacrifice for sins</a:t>
            </a:r>
            <a:endParaRPr lang="en-US" i="1" dirty="0"/>
          </a:p>
          <a:p>
            <a:pPr lvl="1"/>
            <a:r>
              <a:rPr lang="en-US" dirty="0"/>
              <a:t>Heb 10:31.  </a:t>
            </a:r>
            <a:r>
              <a:rPr lang="en-US" sz="1800" i="1" dirty="0"/>
              <a:t>It is a fearful thing to fall into the hands of the living God. </a:t>
            </a:r>
            <a:endParaRPr lang="en-US" i="1" dirty="0"/>
          </a:p>
          <a:p>
            <a:endParaRPr lang="en-US" dirty="0"/>
          </a:p>
        </p:txBody>
      </p:sp>
    </p:spTree>
    <p:extLst>
      <p:ext uri="{BB962C8B-B14F-4D97-AF65-F5344CB8AC3E}">
        <p14:creationId xmlns:p14="http://schemas.microsoft.com/office/powerpoint/2010/main" val="3804107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EAEAEA"/>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EAEAEA"/>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EAEAEA"/>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EAEAEA"/>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EAEAEA"/>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ED70F-3C6B-F6FF-A057-5B5459F64CCD}"/>
              </a:ext>
            </a:extLst>
          </p:cNvPr>
          <p:cNvSpPr>
            <a:spLocks noGrp="1"/>
          </p:cNvSpPr>
          <p:nvPr>
            <p:ph type="title"/>
          </p:nvPr>
        </p:nvSpPr>
        <p:spPr/>
        <p:txBody>
          <a:bodyPr/>
          <a:lstStyle/>
          <a:p>
            <a:r>
              <a:rPr lang="en-US" dirty="0"/>
              <a:t>Impact Verses from Hebrews (3)</a:t>
            </a:r>
          </a:p>
        </p:txBody>
      </p:sp>
      <p:sp>
        <p:nvSpPr>
          <p:cNvPr id="3" name="Content Placeholder 2">
            <a:extLst>
              <a:ext uri="{FF2B5EF4-FFF2-40B4-BE49-F238E27FC236}">
                <a16:creationId xmlns:a16="http://schemas.microsoft.com/office/drawing/2014/main" id="{5AF2E925-C878-CFD2-E5C4-837FF1CBEA6D}"/>
              </a:ext>
            </a:extLst>
          </p:cNvPr>
          <p:cNvSpPr>
            <a:spLocks noGrp="1"/>
          </p:cNvSpPr>
          <p:nvPr>
            <p:ph idx="1"/>
          </p:nvPr>
        </p:nvSpPr>
        <p:spPr/>
        <p:txBody>
          <a:bodyPr>
            <a:normAutofit/>
          </a:bodyPr>
          <a:lstStyle/>
          <a:p>
            <a:r>
              <a:rPr lang="en-US" b="1" u="sng" dirty="0"/>
              <a:t>A powerful faith</a:t>
            </a:r>
            <a:r>
              <a:rPr lang="en-US" dirty="0"/>
              <a:t>:</a:t>
            </a:r>
          </a:p>
          <a:p>
            <a:pPr lvl="1"/>
            <a:r>
              <a:rPr lang="en-US" dirty="0"/>
              <a:t>Heb 4:12.   </a:t>
            </a:r>
            <a:r>
              <a:rPr lang="en-US" sz="1800" i="1" dirty="0"/>
              <a:t>For the word of God is living and powerful, and sharper than any two-edged sword</a:t>
            </a:r>
            <a:endParaRPr lang="en-US" i="1" dirty="0"/>
          </a:p>
          <a:p>
            <a:pPr lvl="1"/>
            <a:r>
              <a:rPr lang="en-US" dirty="0"/>
              <a:t>Heb 11:1.  </a:t>
            </a:r>
            <a:r>
              <a:rPr lang="en-US" sz="1800" i="1" dirty="0"/>
              <a:t>Now faith is the substance of things hoped for, the evidence of things not seen</a:t>
            </a:r>
            <a:endParaRPr lang="en-US" i="1" dirty="0"/>
          </a:p>
          <a:p>
            <a:pPr lvl="1"/>
            <a:r>
              <a:rPr lang="en-US" dirty="0"/>
              <a:t>Heb 11:3.  </a:t>
            </a:r>
            <a:r>
              <a:rPr lang="en-US" sz="1800" i="1" dirty="0"/>
              <a:t>By faith we understand that the worlds were framed by the word of God, so that the things which are seen were not made of things which are visible</a:t>
            </a:r>
            <a:r>
              <a:rPr lang="en-US" dirty="0"/>
              <a:t>. </a:t>
            </a:r>
          </a:p>
          <a:p>
            <a:pPr lvl="1"/>
            <a:r>
              <a:rPr lang="en-US" dirty="0"/>
              <a:t>Heb 11.  </a:t>
            </a:r>
            <a:r>
              <a:rPr lang="en-US" sz="1800" i="1" dirty="0"/>
              <a:t>The whole chapter, leading to…</a:t>
            </a:r>
            <a:r>
              <a:rPr lang="en-US" dirty="0"/>
              <a:t>.</a:t>
            </a:r>
          </a:p>
          <a:p>
            <a:pPr lvl="1"/>
            <a:r>
              <a:rPr lang="en-US" dirty="0"/>
              <a:t>Heb 12:1-2.  </a:t>
            </a:r>
            <a:r>
              <a:rPr lang="en-US" sz="1800" i="1" dirty="0"/>
              <a:t>Therefore we also, since we are surrounded by so great a cloud of witnesses, let us lay aside every weight, and the sin which so easily ensnares us, and let us run with endurance the race that is set before us, looking unto Jesus, the author and finisher of our faith, who for the joy that was set before Him endured the cross, despising the shame, and has sat down at the right hand of the throne of God. </a:t>
            </a:r>
            <a:endParaRPr lang="en-US" i="1" dirty="0"/>
          </a:p>
          <a:p>
            <a:endParaRPr lang="en-US" dirty="0"/>
          </a:p>
        </p:txBody>
      </p:sp>
    </p:spTree>
    <p:extLst>
      <p:ext uri="{BB962C8B-B14F-4D97-AF65-F5344CB8AC3E}">
        <p14:creationId xmlns:p14="http://schemas.microsoft.com/office/powerpoint/2010/main" val="419747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EAEAEA"/>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EAEAEA"/>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EAEAEA"/>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EAEAEA"/>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54CAC-7BE1-1CEA-57CE-2A4C7A13A2A1}"/>
              </a:ext>
            </a:extLst>
          </p:cNvPr>
          <p:cNvSpPr>
            <a:spLocks noGrp="1"/>
          </p:cNvSpPr>
          <p:nvPr>
            <p:ph type="title"/>
          </p:nvPr>
        </p:nvSpPr>
        <p:spPr/>
        <p:txBody>
          <a:bodyPr/>
          <a:lstStyle/>
          <a:p>
            <a:r>
              <a:rPr lang="en-US" dirty="0"/>
              <a:t>Impact Verses from Hebrews (4)</a:t>
            </a:r>
          </a:p>
        </p:txBody>
      </p:sp>
      <p:sp>
        <p:nvSpPr>
          <p:cNvPr id="3" name="Content Placeholder 2">
            <a:extLst>
              <a:ext uri="{FF2B5EF4-FFF2-40B4-BE49-F238E27FC236}">
                <a16:creationId xmlns:a16="http://schemas.microsoft.com/office/drawing/2014/main" id="{FE89B727-8EA8-20EB-5B8F-09298CE55FD2}"/>
              </a:ext>
            </a:extLst>
          </p:cNvPr>
          <p:cNvSpPr>
            <a:spLocks noGrp="1"/>
          </p:cNvSpPr>
          <p:nvPr>
            <p:ph idx="1"/>
          </p:nvPr>
        </p:nvSpPr>
        <p:spPr/>
        <p:txBody>
          <a:bodyPr>
            <a:normAutofit/>
          </a:bodyPr>
          <a:lstStyle/>
          <a:p>
            <a:r>
              <a:rPr lang="en-US" b="1" u="sng" dirty="0"/>
              <a:t>Living for Christ</a:t>
            </a:r>
            <a:r>
              <a:rPr lang="en-US" dirty="0"/>
              <a:t>:</a:t>
            </a:r>
          </a:p>
          <a:p>
            <a:pPr lvl="1"/>
            <a:r>
              <a:rPr lang="en-US" dirty="0"/>
              <a:t>Heb 3:13.  </a:t>
            </a:r>
            <a:r>
              <a:rPr lang="en-US" sz="1800" i="1" dirty="0"/>
              <a:t>exhort one another daily, while it is called "Today"</a:t>
            </a:r>
          </a:p>
          <a:p>
            <a:pPr lvl="1"/>
            <a:r>
              <a:rPr lang="en-US" dirty="0"/>
              <a:t>Heb 10:24-25.  </a:t>
            </a:r>
            <a:r>
              <a:rPr lang="en-US" sz="1800" i="1" dirty="0"/>
              <a:t>And let us consider one another in order to stir up love and good works, not forsaking the assembling of ourselves together, as is the manner of some, but exhorting one another, and so much the more as you see the Day approaching.</a:t>
            </a:r>
            <a:r>
              <a:rPr lang="en-US" dirty="0"/>
              <a:t> </a:t>
            </a:r>
          </a:p>
          <a:p>
            <a:pPr lvl="1"/>
            <a:r>
              <a:rPr lang="en-US" dirty="0"/>
              <a:t>Heb 13:1-2.  </a:t>
            </a:r>
            <a:r>
              <a:rPr lang="en-US" sz="1800" i="1" dirty="0"/>
              <a:t>Let brotherly love continue.</a:t>
            </a:r>
            <a:r>
              <a:rPr lang="en-US" dirty="0"/>
              <a:t> </a:t>
            </a:r>
          </a:p>
          <a:p>
            <a:pPr lvl="1"/>
            <a:r>
              <a:rPr lang="en-US" dirty="0"/>
              <a:t>Heb 13:5.  </a:t>
            </a:r>
            <a:r>
              <a:rPr lang="en-US" sz="1800" i="1" dirty="0"/>
              <a:t>Let your conduct be without covetousness; be content with such things as you have.</a:t>
            </a:r>
            <a:endParaRPr lang="en-US" i="1" dirty="0"/>
          </a:p>
          <a:p>
            <a:pPr lvl="1"/>
            <a:r>
              <a:rPr lang="en-US" dirty="0"/>
              <a:t>Heb 13:16.  </a:t>
            </a:r>
            <a:r>
              <a:rPr lang="en-US" sz="1800" i="1" dirty="0"/>
              <a:t>do not forget to do good and to share, for with such sacrifices God is well pleased. </a:t>
            </a:r>
            <a:endParaRPr lang="en-US" i="1" dirty="0"/>
          </a:p>
          <a:p>
            <a:pPr lvl="1"/>
            <a:r>
              <a:rPr lang="en-US" dirty="0"/>
              <a:t>Heb 13:17.  </a:t>
            </a:r>
            <a:r>
              <a:rPr lang="en-US" sz="1800" i="1" dirty="0"/>
              <a:t>Obey those who rule over you, and be submissive, for they watch out for your souls, as those who must give account. </a:t>
            </a:r>
            <a:endParaRPr lang="en-US" i="1" dirty="0"/>
          </a:p>
          <a:p>
            <a:endParaRPr lang="en-US" dirty="0"/>
          </a:p>
        </p:txBody>
      </p:sp>
    </p:spTree>
    <p:extLst>
      <p:ext uri="{BB962C8B-B14F-4D97-AF65-F5344CB8AC3E}">
        <p14:creationId xmlns:p14="http://schemas.microsoft.com/office/powerpoint/2010/main" val="243412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EAEAEA"/>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EAEAEA"/>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EAEAEA"/>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EAEAEA"/>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EAEAEA"/>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FA1D9-8C0C-35B8-EAE7-B2A940814B9C}"/>
              </a:ext>
            </a:extLst>
          </p:cNvPr>
          <p:cNvSpPr>
            <a:spLocks noGrp="1"/>
          </p:cNvSpPr>
          <p:nvPr>
            <p:ph type="title"/>
          </p:nvPr>
        </p:nvSpPr>
        <p:spPr/>
        <p:txBody>
          <a:bodyPr/>
          <a:lstStyle/>
          <a:p>
            <a:r>
              <a:rPr lang="en-US" dirty="0"/>
              <a:t>Approach to the Class</a:t>
            </a:r>
          </a:p>
        </p:txBody>
      </p:sp>
      <p:sp>
        <p:nvSpPr>
          <p:cNvPr id="3" name="Content Placeholder 2">
            <a:extLst>
              <a:ext uri="{FF2B5EF4-FFF2-40B4-BE49-F238E27FC236}">
                <a16:creationId xmlns:a16="http://schemas.microsoft.com/office/drawing/2014/main" id="{BD00C808-6621-4BE8-5044-18EE65E126D3}"/>
              </a:ext>
            </a:extLst>
          </p:cNvPr>
          <p:cNvSpPr>
            <a:spLocks noGrp="1"/>
          </p:cNvSpPr>
          <p:nvPr>
            <p:ph idx="1"/>
          </p:nvPr>
        </p:nvSpPr>
        <p:spPr>
          <a:xfrm>
            <a:off x="457200" y="1600200"/>
            <a:ext cx="8458200" cy="4876800"/>
          </a:xfrm>
        </p:spPr>
        <p:txBody>
          <a:bodyPr>
            <a:normAutofit/>
          </a:bodyPr>
          <a:lstStyle/>
          <a:p>
            <a:r>
              <a:rPr lang="en-US" dirty="0"/>
              <a:t>Three ongoing tracks:</a:t>
            </a:r>
          </a:p>
          <a:p>
            <a:pPr lvl="1"/>
            <a:r>
              <a:rPr lang="en-US" dirty="0"/>
              <a:t>Logical:  The new and better covenant</a:t>
            </a:r>
          </a:p>
          <a:p>
            <a:pPr lvl="1"/>
            <a:r>
              <a:rPr lang="en-US" dirty="0"/>
              <a:t>Emotional:  Don’t fall away, don’t turn back</a:t>
            </a:r>
          </a:p>
          <a:p>
            <a:pPr lvl="1"/>
            <a:r>
              <a:rPr lang="en-US" dirty="0"/>
              <a:t>Inspirational:  Live for Jesus!  Stir up one another!</a:t>
            </a:r>
          </a:p>
          <a:p>
            <a:endParaRPr lang="en-US" dirty="0"/>
          </a:p>
          <a:p>
            <a:r>
              <a:rPr lang="en-US" dirty="0"/>
              <a:t>Questions:  </a:t>
            </a:r>
          </a:p>
          <a:p>
            <a:pPr lvl="1"/>
            <a:r>
              <a:rPr lang="en-US" b="1" i="1" dirty="0">
                <a:solidFill>
                  <a:srgbClr val="FF0000"/>
                </a:solidFill>
              </a:rPr>
              <a:t>What is luring us backwards and drawing us away from Christ?</a:t>
            </a:r>
          </a:p>
          <a:p>
            <a:pPr lvl="1"/>
            <a:r>
              <a:rPr lang="en-US" b="1" i="1" dirty="0">
                <a:solidFill>
                  <a:srgbClr val="FF0000"/>
                </a:solidFill>
              </a:rPr>
              <a:t>What can we be doing to help one another remain strong in Christ?</a:t>
            </a:r>
          </a:p>
          <a:p>
            <a:endParaRPr lang="en-US" b="1" i="1" dirty="0">
              <a:solidFill>
                <a:srgbClr val="FF0000"/>
              </a:solidFill>
            </a:endParaRPr>
          </a:p>
          <a:p>
            <a:r>
              <a:rPr lang="en-US" dirty="0"/>
              <a:t>Bonus content:  Greek vocab</a:t>
            </a:r>
          </a:p>
          <a:p>
            <a:endParaRPr lang="en-US" b="1" i="1" dirty="0">
              <a:solidFill>
                <a:srgbClr val="FF0000"/>
              </a:solidFill>
            </a:endParaRPr>
          </a:p>
        </p:txBody>
      </p:sp>
    </p:spTree>
    <p:extLst>
      <p:ext uri="{BB962C8B-B14F-4D97-AF65-F5344CB8AC3E}">
        <p14:creationId xmlns:p14="http://schemas.microsoft.com/office/powerpoint/2010/main" val="1582924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A92E9-63CE-C66A-DD0E-743085984EA4}"/>
              </a:ext>
            </a:extLst>
          </p:cNvPr>
          <p:cNvSpPr>
            <a:spLocks noGrp="1"/>
          </p:cNvSpPr>
          <p:nvPr>
            <p:ph type="title"/>
          </p:nvPr>
        </p:nvSpPr>
        <p:spPr>
          <a:xfrm>
            <a:off x="457200" y="304800"/>
            <a:ext cx="8229600" cy="990600"/>
          </a:xfrm>
        </p:spPr>
        <p:txBody>
          <a:bodyPr/>
          <a:lstStyle/>
          <a:p>
            <a:r>
              <a:rPr lang="en-US" dirty="0"/>
              <a:t>Class Schedule</a:t>
            </a:r>
          </a:p>
        </p:txBody>
      </p:sp>
      <p:graphicFrame>
        <p:nvGraphicFramePr>
          <p:cNvPr id="4" name="Content Placeholder 3">
            <a:extLst>
              <a:ext uri="{FF2B5EF4-FFF2-40B4-BE49-F238E27FC236}">
                <a16:creationId xmlns:a16="http://schemas.microsoft.com/office/drawing/2014/main" id="{7BAB5DEA-4AA1-A0B4-DC85-7CF51AFDFBE8}"/>
              </a:ext>
            </a:extLst>
          </p:cNvPr>
          <p:cNvGraphicFramePr>
            <a:graphicFrameLocks noGrp="1"/>
          </p:cNvGraphicFramePr>
          <p:nvPr>
            <p:ph idx="1"/>
            <p:extLst>
              <p:ext uri="{D42A27DB-BD31-4B8C-83A1-F6EECF244321}">
                <p14:modId xmlns:p14="http://schemas.microsoft.com/office/powerpoint/2010/main" val="4209825617"/>
              </p:ext>
            </p:extLst>
          </p:nvPr>
        </p:nvGraphicFramePr>
        <p:xfrm>
          <a:off x="228600" y="1295400"/>
          <a:ext cx="8458200" cy="5446634"/>
        </p:xfrm>
        <a:graphic>
          <a:graphicData uri="http://schemas.openxmlformats.org/drawingml/2006/table">
            <a:tbl>
              <a:tblPr firstRow="1" firstCol="1" bandRow="1">
                <a:tableStyleId>{5C22544A-7EE6-4342-B048-85BDC9FD1C3A}</a:tableStyleId>
              </a:tblPr>
              <a:tblGrid>
                <a:gridCol w="1313895">
                  <a:extLst>
                    <a:ext uri="{9D8B030D-6E8A-4147-A177-3AD203B41FA5}">
                      <a16:colId xmlns:a16="http://schemas.microsoft.com/office/drawing/2014/main" val="3682102158"/>
                    </a:ext>
                  </a:extLst>
                </a:gridCol>
                <a:gridCol w="6001305">
                  <a:extLst>
                    <a:ext uri="{9D8B030D-6E8A-4147-A177-3AD203B41FA5}">
                      <a16:colId xmlns:a16="http://schemas.microsoft.com/office/drawing/2014/main" val="1450645321"/>
                    </a:ext>
                  </a:extLst>
                </a:gridCol>
                <a:gridCol w="1143000">
                  <a:extLst>
                    <a:ext uri="{9D8B030D-6E8A-4147-A177-3AD203B41FA5}">
                      <a16:colId xmlns:a16="http://schemas.microsoft.com/office/drawing/2014/main" val="2375187403"/>
                    </a:ext>
                  </a:extLst>
                </a:gridCol>
              </a:tblGrid>
              <a:tr h="562160">
                <a:tc>
                  <a:txBody>
                    <a:bodyPr/>
                    <a:lstStyle/>
                    <a:p>
                      <a:pPr marL="0" marR="0" algn="ctr">
                        <a:lnSpc>
                          <a:spcPct val="107000"/>
                        </a:lnSpc>
                        <a:spcBef>
                          <a:spcPts val="0"/>
                        </a:spcBef>
                        <a:spcAft>
                          <a:spcPts val="0"/>
                        </a:spcAft>
                      </a:pPr>
                      <a:r>
                        <a:rPr lang="en-US" sz="2400" b="1" kern="100" dirty="0">
                          <a:effectLst/>
                        </a:rPr>
                        <a:t>Date</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kern="100" dirty="0">
                          <a:effectLst/>
                        </a:rPr>
                        <a:t>Topic</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kern="100" dirty="0">
                          <a:effectLst/>
                        </a:rPr>
                        <a:t>Class Leader</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7975695"/>
                  </a:ext>
                </a:extLst>
              </a:tr>
              <a:tr h="337311">
                <a:tc>
                  <a:txBody>
                    <a:bodyPr/>
                    <a:lstStyle/>
                    <a:p>
                      <a:pPr marL="0" marR="0" algn="ctr">
                        <a:lnSpc>
                          <a:spcPct val="107000"/>
                        </a:lnSpc>
                        <a:spcBef>
                          <a:spcPts val="0"/>
                        </a:spcBef>
                        <a:spcAft>
                          <a:spcPts val="0"/>
                        </a:spcAft>
                      </a:pPr>
                      <a:r>
                        <a:rPr lang="en-US" sz="1800" kern="100" dirty="0">
                          <a:solidFill>
                            <a:schemeClr val="tx1"/>
                          </a:solidFill>
                          <a:effectLst/>
                        </a:rPr>
                        <a:t>Dec 6</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sz="1800" kern="100" dirty="0">
                          <a:effectLst/>
                        </a:rPr>
                        <a:t>Introduction to Hebrews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marL="0" marR="0" algn="ctr">
                        <a:lnSpc>
                          <a:spcPct val="107000"/>
                        </a:lnSpc>
                        <a:spcBef>
                          <a:spcPts val="0"/>
                        </a:spcBef>
                        <a:spcAft>
                          <a:spcPts val="0"/>
                        </a:spcAft>
                      </a:pPr>
                      <a:r>
                        <a:rPr lang="en-US" sz="1800" kern="100" dirty="0">
                          <a:effectLst/>
                        </a:rPr>
                        <a:t>Rick</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274435175"/>
                  </a:ext>
                </a:extLst>
              </a:tr>
              <a:tr h="360004">
                <a:tc>
                  <a:txBody>
                    <a:bodyPr/>
                    <a:lstStyle/>
                    <a:p>
                      <a:pPr marL="0" marR="0" algn="ctr">
                        <a:lnSpc>
                          <a:spcPct val="107000"/>
                        </a:lnSpc>
                        <a:spcBef>
                          <a:spcPts val="0"/>
                        </a:spcBef>
                        <a:spcAft>
                          <a:spcPts val="0"/>
                        </a:spcAft>
                      </a:pPr>
                      <a:r>
                        <a:rPr lang="en-US" sz="1800" kern="100" dirty="0">
                          <a:effectLst/>
                        </a:rPr>
                        <a:t>Dec 13</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kern="100" dirty="0">
                          <a:effectLst/>
                        </a:rPr>
                        <a:t>The Better Messenger / Lest We Drift Away (Ch 1 &amp; 2)</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00" dirty="0">
                          <a:effectLst/>
                        </a:rPr>
                        <a:t>Rick</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06246149"/>
                  </a:ext>
                </a:extLst>
              </a:tr>
              <a:tr h="406886">
                <a:tc>
                  <a:txBody>
                    <a:bodyPr/>
                    <a:lstStyle/>
                    <a:p>
                      <a:pPr marL="0" marR="0" algn="ctr">
                        <a:lnSpc>
                          <a:spcPct val="107000"/>
                        </a:lnSpc>
                        <a:spcBef>
                          <a:spcPts val="0"/>
                        </a:spcBef>
                        <a:spcAft>
                          <a:spcPts val="0"/>
                        </a:spcAft>
                      </a:pPr>
                      <a:r>
                        <a:rPr lang="en-US" sz="1800" kern="100" dirty="0">
                          <a:effectLst/>
                        </a:rPr>
                        <a:t>Dec 20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kern="100" dirty="0">
                          <a:effectLst/>
                        </a:rPr>
                        <a:t>Firm Until the End (Ch 3)</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00" dirty="0">
                          <a:effectLst/>
                        </a:rPr>
                        <a:t>Mike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4760893"/>
                  </a:ext>
                </a:extLst>
              </a:tr>
              <a:tr h="381000">
                <a:tc>
                  <a:txBody>
                    <a:bodyPr/>
                    <a:lstStyle/>
                    <a:p>
                      <a:pPr marL="0" marR="0" algn="ctr">
                        <a:lnSpc>
                          <a:spcPct val="107000"/>
                        </a:lnSpc>
                        <a:spcBef>
                          <a:spcPts val="0"/>
                        </a:spcBef>
                        <a:spcAft>
                          <a:spcPts val="0"/>
                        </a:spcAft>
                      </a:pPr>
                      <a:r>
                        <a:rPr lang="en-US" sz="1800" b="1" kern="100" dirty="0">
                          <a:solidFill>
                            <a:schemeClr val="lt1"/>
                          </a:solidFill>
                          <a:effectLst/>
                          <a:latin typeface="+mn-lt"/>
                          <a:ea typeface="+mn-ea"/>
                          <a:cs typeface="+mn-cs"/>
                        </a:rPr>
                        <a:t>Dec 27</a:t>
                      </a:r>
                    </a:p>
                  </a:txBody>
                  <a:tcPr marL="68580" marR="68580" marT="0" marB="0"/>
                </a:tc>
                <a:tc>
                  <a:txBody>
                    <a:bodyPr/>
                    <a:lstStyle/>
                    <a:p>
                      <a:pPr marL="0" marR="0">
                        <a:lnSpc>
                          <a:spcPct val="107000"/>
                        </a:lnSpc>
                        <a:spcBef>
                          <a:spcPts val="0"/>
                        </a:spcBef>
                        <a:spcAft>
                          <a:spcPts val="0"/>
                        </a:spcAft>
                      </a:pPr>
                      <a:r>
                        <a:rPr lang="en-US" sz="1800" kern="100" dirty="0">
                          <a:solidFill>
                            <a:schemeClr val="dk1"/>
                          </a:solidFill>
                          <a:effectLst/>
                          <a:latin typeface="+mn-lt"/>
                          <a:ea typeface="+mn-ea"/>
                          <a:cs typeface="+mn-cs"/>
                        </a:rPr>
                        <a:t>Singing</a:t>
                      </a:r>
                    </a:p>
                  </a:txBody>
                  <a:tcPr marL="68580" marR="68580" marT="0" marB="0"/>
                </a:tc>
                <a:tc>
                  <a:txBody>
                    <a:bodyPr/>
                    <a:lstStyle/>
                    <a:p>
                      <a:pPr marL="0" marR="0" algn="ctr">
                        <a:lnSpc>
                          <a:spcPct val="107000"/>
                        </a:lnSpc>
                        <a:spcBef>
                          <a:spcPts val="0"/>
                        </a:spcBef>
                        <a:spcAft>
                          <a:spcPts val="0"/>
                        </a:spcAft>
                      </a:pPr>
                      <a:r>
                        <a:rPr lang="en-US" sz="1800" kern="100" dirty="0">
                          <a:solidFill>
                            <a:schemeClr val="dk1"/>
                          </a:solidFill>
                          <a:effectLst/>
                          <a:latin typeface="+mn-lt"/>
                          <a:ea typeface="+mn-ea"/>
                          <a:cs typeface="+mn-cs"/>
                        </a:rPr>
                        <a:t>None</a:t>
                      </a:r>
                    </a:p>
                  </a:txBody>
                  <a:tcPr marL="68580" marR="68580" marT="0" marB="0"/>
                </a:tc>
                <a:extLst>
                  <a:ext uri="{0D108BD9-81ED-4DB2-BD59-A6C34878D82A}">
                    <a16:rowId xmlns:a16="http://schemas.microsoft.com/office/drawing/2014/main" val="3845808423"/>
                  </a:ext>
                </a:extLst>
              </a:tr>
              <a:tr h="381000">
                <a:tc>
                  <a:txBody>
                    <a:bodyPr/>
                    <a:lstStyle/>
                    <a:p>
                      <a:pPr marL="0" marR="0" algn="ctr">
                        <a:lnSpc>
                          <a:spcPct val="107000"/>
                        </a:lnSpc>
                        <a:spcBef>
                          <a:spcPts val="0"/>
                        </a:spcBef>
                        <a:spcAft>
                          <a:spcPts val="0"/>
                        </a:spcAft>
                      </a:pPr>
                      <a:r>
                        <a:rPr lang="en-US" sz="1800" kern="100" dirty="0">
                          <a:effectLst/>
                        </a:rPr>
                        <a:t>Jan 3</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kern="100" dirty="0">
                          <a:effectLst/>
                        </a:rPr>
                        <a:t>The Better Sabbath Rest (Ch 4)</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00" dirty="0">
                          <a:effectLst/>
                        </a:rPr>
                        <a:t>Mike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7372710"/>
                  </a:ext>
                </a:extLst>
              </a:tr>
              <a:tr h="376110">
                <a:tc>
                  <a:txBody>
                    <a:bodyPr/>
                    <a:lstStyle/>
                    <a:p>
                      <a:pPr marL="0" marR="0" algn="ctr">
                        <a:lnSpc>
                          <a:spcPct val="107000"/>
                        </a:lnSpc>
                        <a:spcBef>
                          <a:spcPts val="0"/>
                        </a:spcBef>
                        <a:spcAft>
                          <a:spcPts val="0"/>
                        </a:spcAft>
                      </a:pPr>
                      <a:r>
                        <a:rPr lang="en-US" sz="1800" kern="100" dirty="0">
                          <a:effectLst/>
                        </a:rPr>
                        <a:t>Jan 10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kern="100" dirty="0">
                          <a:effectLst/>
                        </a:rPr>
                        <a:t>The Better Priest (Ch 5)</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00" dirty="0">
                          <a:effectLst/>
                        </a:rPr>
                        <a:t>Rick</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5023812"/>
                  </a:ext>
                </a:extLst>
              </a:tr>
              <a:tr h="343548">
                <a:tc>
                  <a:txBody>
                    <a:bodyPr/>
                    <a:lstStyle/>
                    <a:p>
                      <a:pPr marL="0" marR="0" algn="ctr">
                        <a:lnSpc>
                          <a:spcPct val="107000"/>
                        </a:lnSpc>
                        <a:spcBef>
                          <a:spcPts val="0"/>
                        </a:spcBef>
                        <a:spcAft>
                          <a:spcPts val="0"/>
                        </a:spcAft>
                      </a:pPr>
                      <a:r>
                        <a:rPr lang="en-US" sz="1800" kern="100" dirty="0">
                          <a:effectLst/>
                        </a:rPr>
                        <a:t>Jan 17</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kern="100" dirty="0">
                          <a:effectLst/>
                        </a:rPr>
                        <a:t>The Peril of Immaturity (Ch 6)</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00" dirty="0">
                          <a:effectLst/>
                        </a:rPr>
                        <a:t>Mike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7133561"/>
                  </a:ext>
                </a:extLst>
              </a:tr>
              <a:tr h="342252">
                <a:tc>
                  <a:txBody>
                    <a:bodyPr/>
                    <a:lstStyle/>
                    <a:p>
                      <a:pPr marL="0" marR="0" algn="ctr">
                        <a:lnSpc>
                          <a:spcPct val="107000"/>
                        </a:lnSpc>
                        <a:spcBef>
                          <a:spcPts val="0"/>
                        </a:spcBef>
                        <a:spcAft>
                          <a:spcPts val="0"/>
                        </a:spcAft>
                      </a:pPr>
                      <a:r>
                        <a:rPr lang="en-US" sz="1800" kern="100" dirty="0">
                          <a:effectLst/>
                        </a:rPr>
                        <a:t>Jan 24</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kern="100" dirty="0">
                          <a:effectLst/>
                        </a:rPr>
                        <a:t>Jesus, A Priest Like Melchizedek (Ch 7)</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00">
                          <a:effectLst/>
                        </a:rPr>
                        <a:t>Rick</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4955073"/>
                  </a:ext>
                </a:extLst>
              </a:tr>
              <a:tr h="329237">
                <a:tc>
                  <a:txBody>
                    <a:bodyPr/>
                    <a:lstStyle/>
                    <a:p>
                      <a:pPr marL="0" marR="0" algn="ctr">
                        <a:lnSpc>
                          <a:spcPct val="107000"/>
                        </a:lnSpc>
                        <a:spcBef>
                          <a:spcPts val="0"/>
                        </a:spcBef>
                        <a:spcAft>
                          <a:spcPts val="0"/>
                        </a:spcAft>
                      </a:pPr>
                      <a:r>
                        <a:rPr lang="en-US" sz="1800" kern="100" dirty="0">
                          <a:effectLst/>
                        </a:rPr>
                        <a:t>Jan 31</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kern="100" dirty="0">
                          <a:effectLst/>
                        </a:rPr>
                        <a:t>The Better Covenant (Ch 8 &amp; 9)</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00" dirty="0">
                          <a:effectLst/>
                        </a:rPr>
                        <a:t>Mike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997149"/>
                  </a:ext>
                </a:extLst>
              </a:tr>
              <a:tr h="361453">
                <a:tc>
                  <a:txBody>
                    <a:bodyPr/>
                    <a:lstStyle/>
                    <a:p>
                      <a:pPr marL="0" marR="0" algn="ctr">
                        <a:lnSpc>
                          <a:spcPct val="107000"/>
                        </a:lnSpc>
                        <a:spcBef>
                          <a:spcPts val="0"/>
                        </a:spcBef>
                        <a:spcAft>
                          <a:spcPts val="0"/>
                        </a:spcAft>
                      </a:pPr>
                      <a:r>
                        <a:rPr lang="en-US" sz="1800" kern="100" dirty="0">
                          <a:effectLst/>
                        </a:rPr>
                        <a:t>Feb 7</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kern="100" dirty="0">
                          <a:effectLst/>
                        </a:rPr>
                        <a:t>The Better Sacrifice and Possession (Ch 10)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00" dirty="0">
                          <a:effectLst/>
                        </a:rPr>
                        <a:t>Rick</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8964750"/>
                  </a:ext>
                </a:extLst>
              </a:tr>
              <a:tr h="314925">
                <a:tc>
                  <a:txBody>
                    <a:bodyPr/>
                    <a:lstStyle/>
                    <a:p>
                      <a:pPr marL="0" marR="0" algn="ctr">
                        <a:lnSpc>
                          <a:spcPct val="107000"/>
                        </a:lnSpc>
                        <a:spcBef>
                          <a:spcPts val="0"/>
                        </a:spcBef>
                        <a:spcAft>
                          <a:spcPts val="0"/>
                        </a:spcAft>
                      </a:pPr>
                      <a:r>
                        <a:rPr lang="en-US" sz="1800" kern="100" dirty="0">
                          <a:effectLst/>
                        </a:rPr>
                        <a:t>Feb 14</a:t>
                      </a:r>
                    </a:p>
                  </a:txBody>
                  <a:tcPr marL="68580" marR="68580" marT="0" marB="0"/>
                </a:tc>
                <a:tc>
                  <a:txBody>
                    <a:bodyPr/>
                    <a:lstStyle/>
                    <a:p>
                      <a:pPr marL="0" marR="0">
                        <a:lnSpc>
                          <a:spcPct val="107000"/>
                        </a:lnSpc>
                        <a:spcBef>
                          <a:spcPts val="0"/>
                        </a:spcBef>
                        <a:spcAft>
                          <a:spcPts val="0"/>
                        </a:spcAft>
                      </a:pPr>
                      <a:r>
                        <a:rPr lang="en-US" sz="1800" kern="100" dirty="0">
                          <a:effectLst/>
                        </a:rPr>
                        <a:t>The Better Way of Faith (Ch 11)</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00" dirty="0">
                          <a:effectLst/>
                        </a:rPr>
                        <a:t>Mike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2421257"/>
                  </a:ext>
                </a:extLst>
              </a:tr>
              <a:tr h="365985">
                <a:tc>
                  <a:txBody>
                    <a:bodyPr/>
                    <a:lstStyle/>
                    <a:p>
                      <a:pPr marL="0" marR="0" algn="ctr">
                        <a:lnSpc>
                          <a:spcPct val="107000"/>
                        </a:lnSpc>
                        <a:spcBef>
                          <a:spcPts val="0"/>
                        </a:spcBef>
                        <a:spcAft>
                          <a:spcPts val="0"/>
                        </a:spcAft>
                      </a:pPr>
                      <a:r>
                        <a:rPr lang="en-US" sz="1800" kern="100" dirty="0">
                          <a:effectLst/>
                        </a:rPr>
                        <a:t>Feb 21</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kern="100" dirty="0">
                          <a:effectLst/>
                        </a:rPr>
                        <a:t>Mount Sinai and Mount Zion Contrasted (Ch 12)</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00" dirty="0">
                          <a:effectLst/>
                        </a:rPr>
                        <a:t>Rick</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1325668"/>
                  </a:ext>
                </a:extLst>
              </a:tr>
              <a:tr h="383907">
                <a:tc>
                  <a:txBody>
                    <a:bodyPr/>
                    <a:lstStyle/>
                    <a:p>
                      <a:pPr marL="0" marR="0" algn="ctr">
                        <a:lnSpc>
                          <a:spcPct val="107000"/>
                        </a:lnSpc>
                        <a:spcBef>
                          <a:spcPts val="0"/>
                        </a:spcBef>
                        <a:spcAft>
                          <a:spcPts val="0"/>
                        </a:spcAft>
                      </a:pPr>
                      <a:r>
                        <a:rPr lang="en-US" sz="1800" kern="100" dirty="0">
                          <a:effectLst/>
                        </a:rPr>
                        <a:t>Feb 28</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kern="100" dirty="0">
                          <a:effectLst/>
                        </a:rPr>
                        <a:t>Faith in Action (Ch 13)</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00" dirty="0">
                          <a:effectLst/>
                        </a:rPr>
                        <a:t>Mike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7009072"/>
                  </a:ext>
                </a:extLst>
              </a:tr>
            </a:tbl>
          </a:graphicData>
        </a:graphic>
      </p:graphicFrame>
    </p:spTree>
    <p:extLst>
      <p:ext uri="{BB962C8B-B14F-4D97-AF65-F5344CB8AC3E}">
        <p14:creationId xmlns:p14="http://schemas.microsoft.com/office/powerpoint/2010/main" val="3155147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D3D6-6872-4531-BDE7-362F63E3630A}"/>
              </a:ext>
            </a:extLst>
          </p:cNvPr>
          <p:cNvSpPr>
            <a:spLocks noGrp="1"/>
          </p:cNvSpPr>
          <p:nvPr>
            <p:ph type="title"/>
          </p:nvPr>
        </p:nvSpPr>
        <p:spPr/>
        <p:txBody>
          <a:bodyPr/>
          <a:lstStyle/>
          <a:p>
            <a:r>
              <a:rPr lang="en-US" dirty="0"/>
              <a:t>Q&amp;A</a:t>
            </a:r>
          </a:p>
        </p:txBody>
      </p:sp>
      <p:sp>
        <p:nvSpPr>
          <p:cNvPr id="3" name="Content Placeholder 2">
            <a:extLst>
              <a:ext uri="{FF2B5EF4-FFF2-40B4-BE49-F238E27FC236}">
                <a16:creationId xmlns:a16="http://schemas.microsoft.com/office/drawing/2014/main" id="{FC4EEF8B-8CF8-44F2-88F7-3FABF16984E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00613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7620A-F000-48C8-8936-2AAE8A02ED4D}"/>
              </a:ext>
            </a:extLst>
          </p:cNvPr>
          <p:cNvSpPr>
            <a:spLocks noGrp="1"/>
          </p:cNvSpPr>
          <p:nvPr>
            <p:ph type="title"/>
          </p:nvPr>
        </p:nvSpPr>
        <p:spPr>
          <a:xfrm>
            <a:off x="457200" y="381000"/>
            <a:ext cx="8229600" cy="990600"/>
          </a:xfrm>
        </p:spPr>
        <p:txBody>
          <a:bodyPr/>
          <a:lstStyle/>
          <a:p>
            <a:r>
              <a:rPr lang="en-US" dirty="0"/>
              <a:t>For Next Wednesday</a:t>
            </a:r>
          </a:p>
        </p:txBody>
      </p:sp>
      <p:sp>
        <p:nvSpPr>
          <p:cNvPr id="3" name="Content Placeholder 2">
            <a:extLst>
              <a:ext uri="{FF2B5EF4-FFF2-40B4-BE49-F238E27FC236}">
                <a16:creationId xmlns:a16="http://schemas.microsoft.com/office/drawing/2014/main" id="{DBE19B09-EBFB-432C-8499-D13CA629974B}"/>
              </a:ext>
            </a:extLst>
          </p:cNvPr>
          <p:cNvSpPr>
            <a:spLocks noGrp="1"/>
          </p:cNvSpPr>
          <p:nvPr>
            <p:ph idx="1"/>
          </p:nvPr>
        </p:nvSpPr>
        <p:spPr>
          <a:xfrm>
            <a:off x="457200" y="1752600"/>
            <a:ext cx="8229600" cy="4876800"/>
          </a:xfrm>
        </p:spPr>
        <p:txBody>
          <a:bodyPr/>
          <a:lstStyle/>
          <a:p>
            <a:r>
              <a:rPr lang="en-US" sz="2400" kern="100" dirty="0">
                <a:effectLst/>
              </a:rPr>
              <a:t>The Better Messenger / Lest We Drift Away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dirty="0"/>
              <a:t>Read Hebrews 1 &amp; 2</a:t>
            </a:r>
          </a:p>
          <a:p>
            <a:pPr lvl="1"/>
            <a:endParaRPr lang="en-US" dirty="0"/>
          </a:p>
          <a:p>
            <a:r>
              <a:rPr lang="en-US" dirty="0"/>
              <a:t>Prep for discussion:</a:t>
            </a:r>
          </a:p>
          <a:p>
            <a:pPr lvl="1"/>
            <a:r>
              <a:rPr lang="en-US" dirty="0"/>
              <a:t>The superiority of Jesus vs angels (messengers)</a:t>
            </a:r>
          </a:p>
          <a:p>
            <a:pPr lvl="1"/>
            <a:r>
              <a:rPr lang="en-US" dirty="0"/>
              <a:t>Don’t drift away</a:t>
            </a:r>
          </a:p>
          <a:p>
            <a:pPr lvl="1"/>
            <a:r>
              <a:rPr lang="en-US" dirty="0"/>
              <a:t>Jesus:  “the </a:t>
            </a:r>
            <a:r>
              <a:rPr lang="en-US" b="1" i="1" dirty="0">
                <a:solidFill>
                  <a:srgbClr val="0070C0"/>
                </a:solidFill>
                <a:highlight>
                  <a:srgbClr val="FFFF00"/>
                </a:highlight>
              </a:rPr>
              <a:t>captain</a:t>
            </a:r>
            <a:r>
              <a:rPr lang="en-US" dirty="0"/>
              <a:t> of our salvation”</a:t>
            </a:r>
          </a:p>
          <a:p>
            <a:pPr lvl="1"/>
            <a:r>
              <a:rPr lang="en-US" dirty="0"/>
              <a:t>Uber qualifications of Jesus to be our High Priest</a:t>
            </a:r>
          </a:p>
          <a:p>
            <a:endParaRPr lang="en-US" dirty="0"/>
          </a:p>
          <a:p>
            <a:endParaRPr lang="en-US" dirty="0"/>
          </a:p>
        </p:txBody>
      </p:sp>
    </p:spTree>
    <p:extLst>
      <p:ext uri="{BB962C8B-B14F-4D97-AF65-F5344CB8AC3E}">
        <p14:creationId xmlns:p14="http://schemas.microsoft.com/office/powerpoint/2010/main" val="1912939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Introduction to Hebrews</a:t>
            </a:r>
          </a:p>
        </p:txBody>
      </p:sp>
      <p:sp>
        <p:nvSpPr>
          <p:cNvPr id="3" name="Content Placeholder 2"/>
          <p:cNvSpPr>
            <a:spLocks noGrp="1"/>
          </p:cNvSpPr>
          <p:nvPr>
            <p:ph idx="1"/>
          </p:nvPr>
        </p:nvSpPr>
        <p:spPr>
          <a:xfrm>
            <a:off x="457200" y="1524000"/>
            <a:ext cx="8229600" cy="4876800"/>
          </a:xfrm>
        </p:spPr>
        <p:txBody>
          <a:bodyPr>
            <a:normAutofit/>
          </a:bodyPr>
          <a:lstStyle/>
          <a:p>
            <a:r>
              <a:rPr lang="en-US" dirty="0"/>
              <a:t>Context of Hebrews</a:t>
            </a:r>
          </a:p>
          <a:p>
            <a:endParaRPr lang="en-US" dirty="0"/>
          </a:p>
          <a:p>
            <a:r>
              <a:rPr lang="en-US" dirty="0"/>
              <a:t>Overview of Hebrews</a:t>
            </a:r>
          </a:p>
          <a:p>
            <a:endParaRPr lang="en-US" dirty="0"/>
          </a:p>
          <a:p>
            <a:r>
              <a:rPr lang="en-US" dirty="0"/>
              <a:t>Impact Verses</a:t>
            </a:r>
          </a:p>
          <a:p>
            <a:endParaRPr lang="en-US" dirty="0"/>
          </a:p>
          <a:p>
            <a:r>
              <a:rPr lang="en-US" dirty="0"/>
              <a:t>Study approach</a:t>
            </a:r>
          </a:p>
          <a:p>
            <a:endParaRPr lang="en-US" dirty="0"/>
          </a:p>
          <a:p>
            <a:r>
              <a:rPr lang="en-US" dirty="0"/>
              <a:t>Q&amp;A</a:t>
            </a:r>
          </a:p>
          <a:p>
            <a:endParaRPr lang="en-US" dirty="0"/>
          </a:p>
          <a:p>
            <a:r>
              <a:rPr lang="en-US" dirty="0"/>
              <a:t>Prep for next Wednesday</a:t>
            </a:r>
          </a:p>
          <a:p>
            <a:endParaRPr lang="en-US" dirty="0"/>
          </a:p>
        </p:txBody>
      </p:sp>
    </p:spTree>
    <p:extLst>
      <p:ext uri="{BB962C8B-B14F-4D97-AF65-F5344CB8AC3E}">
        <p14:creationId xmlns:p14="http://schemas.microsoft.com/office/powerpoint/2010/main" val="129749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DDDDDD"/>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DDDDDD"/>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DDDDDD"/>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DDDDDD"/>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8" end="8"/>
                                            </p:txEl>
                                          </p:spTgt>
                                        </p:tgtEl>
                                        <p:attrNameLst>
                                          <p:attrName>ppt_c</p:attrName>
                                        </p:attrNameLst>
                                      </p:cBhvr>
                                      <p:to>
                                        <a:srgbClr val="DDDDDD"/>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0476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80C02-C8D4-4AFF-AC80-EF16C92A95FF}"/>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664FC942-DD70-4B32-B48C-2ADE47A57D3B}"/>
              </a:ext>
            </a:extLst>
          </p:cNvPr>
          <p:cNvSpPr>
            <a:spLocks noGrp="1"/>
          </p:cNvSpPr>
          <p:nvPr>
            <p:ph idx="1"/>
          </p:nvPr>
        </p:nvSpPr>
        <p:spPr/>
        <p:txBody>
          <a:bodyPr>
            <a:normAutofit fontScale="92500" lnSpcReduction="20000"/>
          </a:bodyPr>
          <a:lstStyle/>
          <a:p>
            <a:r>
              <a:rPr lang="en-US" dirty="0"/>
              <a:t>The church was established ~30 A.D.</a:t>
            </a:r>
          </a:p>
          <a:p>
            <a:r>
              <a:rPr lang="en-US" dirty="0"/>
              <a:t>It spread over the Roman empire, with many Gentile converts</a:t>
            </a:r>
          </a:p>
          <a:p>
            <a:pPr lvl="1"/>
            <a:r>
              <a:rPr lang="en-US" dirty="0"/>
              <a:t>Paul tried to teach the Jews, but he was largely rejected</a:t>
            </a:r>
          </a:p>
          <a:p>
            <a:pPr lvl="1"/>
            <a:r>
              <a:rPr lang="en-US" dirty="0"/>
              <a:t>He turned to the Gentiles while Peter worked with the Jews</a:t>
            </a:r>
          </a:p>
          <a:p>
            <a:r>
              <a:rPr lang="en-US" dirty="0"/>
              <a:t>Many Jewish Christians still held to at least parts of the Mosaic system</a:t>
            </a:r>
          </a:p>
          <a:p>
            <a:pPr lvl="1"/>
            <a:r>
              <a:rPr lang="en-US" dirty="0"/>
              <a:t>Acts 21:20-24 - “they are all zealous for the law”</a:t>
            </a:r>
          </a:p>
          <a:p>
            <a:r>
              <a:rPr lang="en-US" dirty="0"/>
              <a:t>Jerusalem would fall in 70 A.D.</a:t>
            </a:r>
          </a:p>
          <a:p>
            <a:pPr lvl="1"/>
            <a:r>
              <a:rPr lang="en-US" dirty="0"/>
              <a:t>The entire Jewish system, both political and religious, collapsed</a:t>
            </a:r>
          </a:p>
          <a:p>
            <a:r>
              <a:rPr lang="en-US" dirty="0"/>
              <a:t>What position should be held by the Jewish Christians?</a:t>
            </a:r>
          </a:p>
          <a:p>
            <a:pPr lvl="1"/>
            <a:r>
              <a:rPr lang="en-US" dirty="0"/>
              <a:t>The Hebrews were thoroughly versed in the Old Testament</a:t>
            </a:r>
          </a:p>
          <a:p>
            <a:pPr lvl="1"/>
            <a:r>
              <a:rPr lang="en-US" dirty="0"/>
              <a:t>They seemed to be discouraged and wanted to return to Judaism</a:t>
            </a:r>
          </a:p>
          <a:p>
            <a:pPr lvl="1"/>
            <a:r>
              <a:rPr lang="en-US" dirty="0"/>
              <a:t>Sound familiar?</a:t>
            </a:r>
          </a:p>
          <a:p>
            <a:pPr lvl="2"/>
            <a:r>
              <a:rPr lang="en-US" dirty="0"/>
              <a:t>Ex 14 – </a:t>
            </a:r>
            <a:r>
              <a:rPr lang="en-US" i="1" dirty="0"/>
              <a:t>“We should return to serve Pharaoh”</a:t>
            </a:r>
          </a:p>
          <a:p>
            <a:pPr lvl="2"/>
            <a:r>
              <a:rPr lang="en-US" dirty="0"/>
              <a:t>Num 14 – </a:t>
            </a:r>
            <a:r>
              <a:rPr lang="en-US" i="1" dirty="0"/>
              <a:t>“Better for us to return to Egypt”</a:t>
            </a:r>
          </a:p>
        </p:txBody>
      </p:sp>
    </p:spTree>
    <p:extLst>
      <p:ext uri="{BB962C8B-B14F-4D97-AF65-F5344CB8AC3E}">
        <p14:creationId xmlns:p14="http://schemas.microsoft.com/office/powerpoint/2010/main" val="420292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DDDDDD"/>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DDDDDD"/>
                                      </p:to>
                                    </p:animClr>
                                  </p:sub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DDDDDD"/>
                                      </p:to>
                                    </p:animClr>
                                  </p:sub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DDDDDD"/>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DDDDDD"/>
                                      </p:to>
                                    </p:animClr>
                                  </p:sub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DDDDDD"/>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DDDDDD"/>
                                      </p:to>
                                    </p:animClr>
                                  </p:sub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DDDDDD"/>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943C-CC91-4284-808B-BCA03DBF83B5}"/>
              </a:ext>
            </a:extLst>
          </p:cNvPr>
          <p:cNvSpPr>
            <a:spLocks noGrp="1"/>
          </p:cNvSpPr>
          <p:nvPr>
            <p:ph type="title"/>
          </p:nvPr>
        </p:nvSpPr>
        <p:spPr>
          <a:xfrm>
            <a:off x="457200" y="381000"/>
            <a:ext cx="8229600" cy="990600"/>
          </a:xfrm>
        </p:spPr>
        <p:txBody>
          <a:bodyPr/>
          <a:lstStyle/>
          <a:p>
            <a:r>
              <a:rPr lang="en-US" dirty="0"/>
              <a:t>Author</a:t>
            </a:r>
          </a:p>
        </p:txBody>
      </p:sp>
      <p:sp>
        <p:nvSpPr>
          <p:cNvPr id="3" name="Content Placeholder 2">
            <a:extLst>
              <a:ext uri="{FF2B5EF4-FFF2-40B4-BE49-F238E27FC236}">
                <a16:creationId xmlns:a16="http://schemas.microsoft.com/office/drawing/2014/main" id="{AD447ACB-06BE-40BA-BE2F-D98CA992E371}"/>
              </a:ext>
            </a:extLst>
          </p:cNvPr>
          <p:cNvSpPr>
            <a:spLocks noGrp="1"/>
          </p:cNvSpPr>
          <p:nvPr>
            <p:ph idx="1"/>
          </p:nvPr>
        </p:nvSpPr>
        <p:spPr>
          <a:xfrm>
            <a:off x="457200" y="1371600"/>
            <a:ext cx="8229600" cy="5257800"/>
          </a:xfrm>
        </p:spPr>
        <p:txBody>
          <a:bodyPr>
            <a:normAutofit fontScale="85000" lnSpcReduction="10000"/>
          </a:bodyPr>
          <a:lstStyle/>
          <a:p>
            <a:r>
              <a:rPr lang="en-US" dirty="0"/>
              <a:t>Not specifically mentioned in the letter of Hebrews</a:t>
            </a:r>
          </a:p>
          <a:p>
            <a:r>
              <a:rPr lang="en-US" dirty="0"/>
              <a:t>Paul?</a:t>
            </a:r>
          </a:p>
          <a:p>
            <a:pPr lvl="1"/>
            <a:r>
              <a:rPr lang="en-US" dirty="0"/>
              <a:t>Clement of Rome (95 A.D.) – Ascribes the letter to Paul</a:t>
            </a:r>
          </a:p>
          <a:p>
            <a:pPr lvl="1"/>
            <a:r>
              <a:rPr lang="en-US" dirty="0"/>
              <a:t>Origen (185-254 A.D.) – Thoughts are Paul’s, but the style is someone else</a:t>
            </a:r>
          </a:p>
          <a:p>
            <a:pPr lvl="1"/>
            <a:r>
              <a:rPr lang="en-US" dirty="0"/>
              <a:t>Circumstances from the letter:</a:t>
            </a:r>
          </a:p>
          <a:p>
            <a:pPr lvl="2"/>
            <a:r>
              <a:rPr lang="en-US" dirty="0"/>
              <a:t>Heb 10:34 (“compassion on me in my chains”)</a:t>
            </a:r>
          </a:p>
          <a:p>
            <a:pPr lvl="2"/>
            <a:r>
              <a:rPr lang="en-US" dirty="0"/>
              <a:t>Hebrews 13:23-24 (Timothy set free, “those from Italy”)</a:t>
            </a:r>
          </a:p>
          <a:p>
            <a:pPr lvl="1"/>
            <a:r>
              <a:rPr lang="en-US" dirty="0"/>
              <a:t>Ideas within Hebrews are similar to Paul’s letters</a:t>
            </a:r>
          </a:p>
          <a:p>
            <a:r>
              <a:rPr lang="en-US" dirty="0"/>
              <a:t>Not Paul?</a:t>
            </a:r>
          </a:p>
          <a:p>
            <a:pPr lvl="1"/>
            <a:r>
              <a:rPr lang="en-US" dirty="0"/>
              <a:t>Style and language are different from Paul’s other letters</a:t>
            </a:r>
          </a:p>
          <a:p>
            <a:pPr lvl="1"/>
            <a:r>
              <a:rPr lang="en-US" dirty="0"/>
              <a:t>But….compare Romans, Philippians, and 2 Timothy</a:t>
            </a:r>
          </a:p>
          <a:p>
            <a:r>
              <a:rPr lang="en-US" dirty="0"/>
              <a:t>Luke</a:t>
            </a:r>
          </a:p>
          <a:p>
            <a:pPr lvl="1"/>
            <a:r>
              <a:rPr lang="en-US" dirty="0"/>
              <a:t>In similar circumstances as Paul</a:t>
            </a:r>
          </a:p>
          <a:p>
            <a:pPr lvl="1"/>
            <a:r>
              <a:rPr lang="en-US" dirty="0"/>
              <a:t>Greek writing style is more similar to Hebrews</a:t>
            </a:r>
          </a:p>
          <a:p>
            <a:endParaRPr lang="en-US" b="1" i="1" dirty="0">
              <a:solidFill>
                <a:srgbClr val="FF0000"/>
              </a:solidFill>
            </a:endParaRPr>
          </a:p>
          <a:p>
            <a:r>
              <a:rPr lang="en-US" b="1" i="1" dirty="0">
                <a:solidFill>
                  <a:srgbClr val="0070C0"/>
                </a:solidFill>
              </a:rPr>
              <a:t>The letter was universally accepted by the early church as an inspired writing, favoring Paul as the author</a:t>
            </a:r>
          </a:p>
          <a:p>
            <a:endParaRPr lang="en-US" dirty="0"/>
          </a:p>
          <a:p>
            <a:pPr lvl="1"/>
            <a:endParaRPr lang="en-US" dirty="0"/>
          </a:p>
        </p:txBody>
      </p:sp>
    </p:spTree>
    <p:extLst>
      <p:ext uri="{BB962C8B-B14F-4D97-AF65-F5344CB8AC3E}">
        <p14:creationId xmlns:p14="http://schemas.microsoft.com/office/powerpoint/2010/main" val="2287143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DDDDDD"/>
                                      </p:to>
                                    </p:animClr>
                                  </p:sub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DDDDDD"/>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DDDDDD"/>
                                      </p:to>
                                    </p:animClr>
                                  </p:sub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DDDDDD"/>
                                      </p:to>
                                    </p:animClr>
                                  </p:sub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DDDDDD"/>
                                      </p:to>
                                    </p:animClr>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DDDDDD"/>
                                      </p:to>
                                    </p:animClr>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9" end="9"/>
                                            </p:txEl>
                                          </p:spTgt>
                                        </p:tgtEl>
                                        <p:attrNameLst>
                                          <p:attrName>ppt_c</p:attrName>
                                        </p:attrNameLst>
                                      </p:cBhvr>
                                      <p:to>
                                        <a:srgbClr val="DDDDDD"/>
                                      </p:to>
                                    </p:animClr>
                                  </p:sub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0" end="10"/>
                                            </p:txEl>
                                          </p:spTgt>
                                        </p:tgtEl>
                                        <p:attrNameLst>
                                          <p:attrName>ppt_c</p:attrName>
                                        </p:attrNameLst>
                                      </p:cBhvr>
                                      <p:to>
                                        <a:srgbClr val="DDDDDD"/>
                                      </p:to>
                                    </p:animClr>
                                  </p:sub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2" end="12"/>
                                            </p:txEl>
                                          </p:spTgt>
                                        </p:tgtEl>
                                        <p:attrNameLst>
                                          <p:attrName>ppt_c</p:attrName>
                                        </p:attrNameLst>
                                      </p:cBhvr>
                                      <p:to>
                                        <a:srgbClr val="DDDDDD"/>
                                      </p:to>
                                    </p:animClr>
                                  </p:subTnLst>
                                </p:cTn>
                              </p:par>
                              <p:par>
                                <p:cTn id="49" presetID="1" presetClass="entr" presetSubtype="0" fill="hold"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3" end="13"/>
                                            </p:txEl>
                                          </p:spTgt>
                                        </p:tgtEl>
                                        <p:attrNameLst>
                                          <p:attrName>ppt_c</p:attrName>
                                        </p:attrNameLst>
                                      </p:cBhvr>
                                      <p:to>
                                        <a:srgbClr val="DDDDDD"/>
                                      </p:to>
                                    </p:animClr>
                                  </p:sub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357AD-6C94-47B6-A974-DFBAD4A3DDCE}"/>
              </a:ext>
            </a:extLst>
          </p:cNvPr>
          <p:cNvSpPr>
            <a:spLocks noGrp="1"/>
          </p:cNvSpPr>
          <p:nvPr>
            <p:ph type="title"/>
          </p:nvPr>
        </p:nvSpPr>
        <p:spPr/>
        <p:txBody>
          <a:bodyPr/>
          <a:lstStyle/>
          <a:p>
            <a:r>
              <a:rPr lang="en-US" dirty="0"/>
              <a:t>Persons Addressed</a:t>
            </a:r>
          </a:p>
        </p:txBody>
      </p:sp>
      <p:sp>
        <p:nvSpPr>
          <p:cNvPr id="3" name="Content Placeholder 2">
            <a:extLst>
              <a:ext uri="{FF2B5EF4-FFF2-40B4-BE49-F238E27FC236}">
                <a16:creationId xmlns:a16="http://schemas.microsoft.com/office/drawing/2014/main" id="{DFD55417-CEEE-4909-9A61-8C7AEB46F3D3}"/>
              </a:ext>
            </a:extLst>
          </p:cNvPr>
          <p:cNvSpPr>
            <a:spLocks noGrp="1"/>
          </p:cNvSpPr>
          <p:nvPr>
            <p:ph idx="1"/>
          </p:nvPr>
        </p:nvSpPr>
        <p:spPr/>
        <p:txBody>
          <a:bodyPr/>
          <a:lstStyle/>
          <a:p>
            <a:r>
              <a:rPr lang="en-US" dirty="0"/>
              <a:t>Jewish Christians</a:t>
            </a:r>
          </a:p>
          <a:p>
            <a:pPr lvl="1"/>
            <a:r>
              <a:rPr lang="en-US" dirty="0"/>
              <a:t>Frequent appeal to the Old Testament</a:t>
            </a:r>
          </a:p>
          <a:p>
            <a:pPr lvl="1"/>
            <a:r>
              <a:rPr lang="en-US" dirty="0"/>
              <a:t>Presupposed knowledge of Jewish rituals</a:t>
            </a:r>
          </a:p>
          <a:p>
            <a:pPr lvl="1"/>
            <a:r>
              <a:rPr lang="en-US" dirty="0"/>
              <a:t>The warnings not to relapse into Judaism</a:t>
            </a:r>
          </a:p>
          <a:p>
            <a:pPr lvl="1"/>
            <a:r>
              <a:rPr lang="en-US" dirty="0"/>
              <a:t>The early traditional title (“To the Hebrews”)</a:t>
            </a:r>
          </a:p>
          <a:p>
            <a:pPr lvl="1"/>
            <a:endParaRPr lang="en-US" dirty="0"/>
          </a:p>
          <a:p>
            <a:r>
              <a:rPr lang="en-US" dirty="0"/>
              <a:t>Some have suggested that it was written to Gentiles due to the Greek writing style and the use of the Septuagint</a:t>
            </a:r>
          </a:p>
          <a:p>
            <a:endParaRPr lang="en-US" dirty="0"/>
          </a:p>
          <a:p>
            <a:r>
              <a:rPr lang="en-US" b="1" i="1" dirty="0">
                <a:solidFill>
                  <a:srgbClr val="0070C0"/>
                </a:solidFill>
              </a:rPr>
              <a:t>All primary points support that the letter was originally written to a Jewish audience</a:t>
            </a:r>
          </a:p>
        </p:txBody>
      </p:sp>
    </p:spTree>
    <p:extLst>
      <p:ext uri="{BB962C8B-B14F-4D97-AF65-F5344CB8AC3E}">
        <p14:creationId xmlns:p14="http://schemas.microsoft.com/office/powerpoint/2010/main" val="402206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DDDDDD"/>
                                      </p:to>
                                    </p:animClr>
                                  </p:sub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DDDDDD"/>
                                      </p:to>
                                    </p:animClr>
                                  </p:sub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DDDDDD"/>
                                      </p:to>
                                    </p:animClr>
                                  </p:sub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DDDDDD"/>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29541-AEF4-4ACF-9742-0CCF61AAF13A}"/>
              </a:ext>
            </a:extLst>
          </p:cNvPr>
          <p:cNvSpPr>
            <a:spLocks noGrp="1"/>
          </p:cNvSpPr>
          <p:nvPr>
            <p:ph type="title"/>
          </p:nvPr>
        </p:nvSpPr>
        <p:spPr>
          <a:xfrm>
            <a:off x="457200" y="381000"/>
            <a:ext cx="8229600" cy="990600"/>
          </a:xfrm>
        </p:spPr>
        <p:txBody>
          <a:bodyPr/>
          <a:lstStyle/>
          <a:p>
            <a:r>
              <a:rPr lang="en-US" dirty="0"/>
              <a:t>Audience</a:t>
            </a:r>
          </a:p>
        </p:txBody>
      </p:sp>
      <p:sp>
        <p:nvSpPr>
          <p:cNvPr id="3" name="Content Placeholder 2">
            <a:extLst>
              <a:ext uri="{FF2B5EF4-FFF2-40B4-BE49-F238E27FC236}">
                <a16:creationId xmlns:a16="http://schemas.microsoft.com/office/drawing/2014/main" id="{B0B46778-BD61-447F-B6FC-8EC45990620F}"/>
              </a:ext>
            </a:extLst>
          </p:cNvPr>
          <p:cNvSpPr>
            <a:spLocks noGrp="1"/>
          </p:cNvSpPr>
          <p:nvPr>
            <p:ph idx="1"/>
          </p:nvPr>
        </p:nvSpPr>
        <p:spPr>
          <a:xfrm>
            <a:off x="457200" y="1371600"/>
            <a:ext cx="8229600" cy="4876800"/>
          </a:xfrm>
        </p:spPr>
        <p:txBody>
          <a:bodyPr>
            <a:normAutofit fontScale="92500" lnSpcReduction="20000"/>
          </a:bodyPr>
          <a:lstStyle/>
          <a:p>
            <a:r>
              <a:rPr lang="en-US" dirty="0"/>
              <a:t>General comments about the audience:</a:t>
            </a:r>
          </a:p>
          <a:p>
            <a:pPr marL="731520" lvl="1" indent="-457200">
              <a:buFont typeface="+mj-lt"/>
              <a:buAutoNum type="arabicPeriod"/>
            </a:pPr>
            <a:r>
              <a:rPr lang="en-US" dirty="0"/>
              <a:t>They know the Old Testament</a:t>
            </a:r>
          </a:p>
          <a:p>
            <a:pPr marL="731520" lvl="1" indent="-457200">
              <a:buFont typeface="+mj-lt"/>
              <a:buAutoNum type="arabicPeriod"/>
            </a:pPr>
            <a:r>
              <a:rPr lang="en-US" dirty="0"/>
              <a:t>They are familiar with the Levitical system</a:t>
            </a:r>
          </a:p>
          <a:p>
            <a:pPr marL="731520" lvl="1" indent="-457200">
              <a:buFont typeface="+mj-lt"/>
              <a:buAutoNum type="arabicPeriod"/>
            </a:pPr>
            <a:r>
              <a:rPr lang="en-US" dirty="0"/>
              <a:t>They are in danger of returning to Judaism</a:t>
            </a:r>
          </a:p>
          <a:p>
            <a:pPr marL="731520" lvl="1" indent="-457200">
              <a:buFont typeface="+mj-lt"/>
              <a:buAutoNum type="arabicPeriod"/>
            </a:pPr>
            <a:r>
              <a:rPr lang="en-US" dirty="0"/>
              <a:t>They have endured persecution</a:t>
            </a:r>
          </a:p>
          <a:p>
            <a:pPr marL="731520" lvl="1" indent="-457200">
              <a:buFont typeface="+mj-lt"/>
              <a:buAutoNum type="arabicPeriod"/>
            </a:pPr>
            <a:r>
              <a:rPr lang="en-US" dirty="0"/>
              <a:t>Enough time had passed for them to be teachers (</a:t>
            </a:r>
            <a:r>
              <a:rPr lang="en-US" dirty="0" err="1"/>
              <a:t>Heb</a:t>
            </a:r>
            <a:r>
              <a:rPr lang="en-US" dirty="0"/>
              <a:t> 5:12)</a:t>
            </a:r>
          </a:p>
          <a:p>
            <a:pPr marL="731520" lvl="1" indent="-457200">
              <a:buFont typeface="+mj-lt"/>
              <a:buAutoNum type="arabicPeriod"/>
            </a:pPr>
            <a:r>
              <a:rPr lang="en-US" dirty="0"/>
              <a:t>Sounds like a second generation of Christians</a:t>
            </a:r>
          </a:p>
          <a:p>
            <a:r>
              <a:rPr lang="en-US" dirty="0"/>
              <a:t>Two likely possibilities</a:t>
            </a:r>
          </a:p>
          <a:p>
            <a:pPr lvl="1"/>
            <a:r>
              <a:rPr lang="en-US" dirty="0"/>
              <a:t>Palestine</a:t>
            </a:r>
          </a:p>
          <a:p>
            <a:pPr lvl="2"/>
            <a:r>
              <a:rPr lang="en-US" dirty="0"/>
              <a:t>Best matches points 2 – 6 above.</a:t>
            </a:r>
          </a:p>
          <a:p>
            <a:pPr lvl="2"/>
            <a:r>
              <a:rPr lang="en-US" dirty="0" err="1"/>
              <a:t>Heb</a:t>
            </a:r>
            <a:r>
              <a:rPr lang="en-US" dirty="0"/>
              <a:t> 13:24 – Sounds like it was written from Rome</a:t>
            </a:r>
          </a:p>
          <a:p>
            <a:pPr lvl="1"/>
            <a:r>
              <a:rPr lang="en-US" dirty="0"/>
              <a:t>Rome</a:t>
            </a:r>
          </a:p>
          <a:p>
            <a:pPr lvl="2"/>
            <a:r>
              <a:rPr lang="en-US" dirty="0"/>
              <a:t>Heb 13:24 – Can be interpreted to be from those that are not in Italy back to those that are in Italy</a:t>
            </a:r>
          </a:p>
          <a:p>
            <a:endParaRPr lang="en-US" b="1" i="1" dirty="0">
              <a:solidFill>
                <a:srgbClr val="0070C0"/>
              </a:solidFill>
            </a:endParaRPr>
          </a:p>
          <a:p>
            <a:r>
              <a:rPr lang="en-US" b="1" i="1" dirty="0">
                <a:solidFill>
                  <a:srgbClr val="0070C0"/>
                </a:solidFill>
              </a:rPr>
              <a:t>Most likely it was written to Jewish Christians in Palestine</a:t>
            </a:r>
          </a:p>
          <a:p>
            <a:endParaRPr lang="en-US" dirty="0"/>
          </a:p>
          <a:p>
            <a:pPr lvl="1"/>
            <a:endParaRPr lang="en-US" dirty="0"/>
          </a:p>
        </p:txBody>
      </p:sp>
    </p:spTree>
    <p:extLst>
      <p:ext uri="{BB962C8B-B14F-4D97-AF65-F5344CB8AC3E}">
        <p14:creationId xmlns:p14="http://schemas.microsoft.com/office/powerpoint/2010/main" val="401772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DDDDDD"/>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DDDDDD"/>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DDDDDD"/>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DDDDDD"/>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DDDDDD"/>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DDDDDD"/>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9" end="9"/>
                                            </p:txEl>
                                          </p:spTgt>
                                        </p:tgtEl>
                                        <p:attrNameLst>
                                          <p:attrName>ppt_c</p:attrName>
                                        </p:attrNameLst>
                                      </p:cBhvr>
                                      <p:to>
                                        <a:srgbClr val="DDDDDD"/>
                                      </p:to>
                                    </p:animClr>
                                  </p:subTnLst>
                                </p:cTn>
                              </p:par>
                              <p:par>
                                <p:cTn id="41" presetID="1" presetClass="entr" presetSubtype="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0" end="10"/>
                                            </p:txEl>
                                          </p:spTgt>
                                        </p:tgtEl>
                                        <p:attrNameLst>
                                          <p:attrName>ppt_c</p:attrName>
                                        </p:attrNameLst>
                                      </p:cBhvr>
                                      <p:to>
                                        <a:srgbClr val="DDDDDD"/>
                                      </p:to>
                                    </p:animClr>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2" end="12"/>
                                            </p:txEl>
                                          </p:spTgt>
                                        </p:tgtEl>
                                        <p:attrNameLst>
                                          <p:attrName>ppt_c</p:attrName>
                                        </p:attrNameLst>
                                      </p:cBhvr>
                                      <p:to>
                                        <a:srgbClr val="DDDDDD"/>
                                      </p:to>
                                    </p:animClr>
                                  </p:sub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70A9C-BE2B-4950-A174-7ACBF9B600DB}"/>
              </a:ext>
            </a:extLst>
          </p:cNvPr>
          <p:cNvSpPr>
            <a:spLocks noGrp="1"/>
          </p:cNvSpPr>
          <p:nvPr>
            <p:ph type="title"/>
          </p:nvPr>
        </p:nvSpPr>
        <p:spPr/>
        <p:txBody>
          <a:bodyPr/>
          <a:lstStyle/>
          <a:p>
            <a:r>
              <a:rPr lang="en-US" dirty="0"/>
              <a:t>Date of Writing</a:t>
            </a:r>
          </a:p>
        </p:txBody>
      </p:sp>
      <p:sp>
        <p:nvSpPr>
          <p:cNvPr id="3" name="Content Placeholder 2">
            <a:extLst>
              <a:ext uri="{FF2B5EF4-FFF2-40B4-BE49-F238E27FC236}">
                <a16:creationId xmlns:a16="http://schemas.microsoft.com/office/drawing/2014/main" id="{41A72EE8-EAF3-44B1-9F63-3D6BF3E728A5}"/>
              </a:ext>
            </a:extLst>
          </p:cNvPr>
          <p:cNvSpPr>
            <a:spLocks noGrp="1"/>
          </p:cNvSpPr>
          <p:nvPr>
            <p:ph idx="1"/>
          </p:nvPr>
        </p:nvSpPr>
        <p:spPr/>
        <p:txBody>
          <a:bodyPr/>
          <a:lstStyle/>
          <a:p>
            <a:r>
              <a:rPr lang="en-US" dirty="0"/>
              <a:t>Seems to be prior to 70 A.D. and the destruction of Jerusalem</a:t>
            </a:r>
          </a:p>
          <a:p>
            <a:pPr lvl="1"/>
            <a:r>
              <a:rPr lang="en-US" dirty="0"/>
              <a:t>Present tense is used for the temple, like it’s still in existence</a:t>
            </a:r>
          </a:p>
          <a:p>
            <a:pPr lvl="1"/>
            <a:r>
              <a:rPr lang="en-US" dirty="0"/>
              <a:t>If written after 70 A.D., it’s very unlikely that the destruction of the temple would not be mentioned</a:t>
            </a:r>
          </a:p>
          <a:p>
            <a:pPr lvl="1"/>
            <a:endParaRPr lang="en-US" dirty="0"/>
          </a:p>
          <a:p>
            <a:r>
              <a:rPr lang="en-US" b="1" i="1" dirty="0">
                <a:solidFill>
                  <a:srgbClr val="0070C0"/>
                </a:solidFill>
              </a:rPr>
              <a:t>Likely date:  around 65 A.D.</a:t>
            </a:r>
          </a:p>
        </p:txBody>
      </p:sp>
    </p:spTree>
    <p:extLst>
      <p:ext uri="{BB962C8B-B14F-4D97-AF65-F5344CB8AC3E}">
        <p14:creationId xmlns:p14="http://schemas.microsoft.com/office/powerpoint/2010/main" val="3702919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DDDDDD"/>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DDDDDD"/>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92868-66D3-4AAB-84B1-1BE3FF398166}"/>
              </a:ext>
            </a:extLst>
          </p:cNvPr>
          <p:cNvSpPr>
            <a:spLocks noGrp="1"/>
          </p:cNvSpPr>
          <p:nvPr>
            <p:ph type="title"/>
          </p:nvPr>
        </p:nvSpPr>
        <p:spPr>
          <a:xfrm>
            <a:off x="457200" y="533400"/>
            <a:ext cx="8229600" cy="807100"/>
          </a:xfrm>
        </p:spPr>
        <p:txBody>
          <a:bodyPr/>
          <a:lstStyle/>
          <a:p>
            <a:r>
              <a:rPr lang="en-US" dirty="0"/>
              <a:t>Approximate Timelines</a:t>
            </a:r>
          </a:p>
        </p:txBody>
      </p:sp>
      <p:cxnSp>
        <p:nvCxnSpPr>
          <p:cNvPr id="5" name="Straight Arrow Connector 4">
            <a:extLst>
              <a:ext uri="{FF2B5EF4-FFF2-40B4-BE49-F238E27FC236}">
                <a16:creationId xmlns:a16="http://schemas.microsoft.com/office/drawing/2014/main" id="{05749C77-69BB-4843-A9AB-A79107B3B3FB}"/>
              </a:ext>
            </a:extLst>
          </p:cNvPr>
          <p:cNvCxnSpPr/>
          <p:nvPr/>
        </p:nvCxnSpPr>
        <p:spPr>
          <a:xfrm>
            <a:off x="685800" y="2819400"/>
            <a:ext cx="7620000" cy="0"/>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C3F4F2A-641A-49B2-855A-1B5640460445}"/>
              </a:ext>
            </a:extLst>
          </p:cNvPr>
          <p:cNvSpPr txBox="1"/>
          <p:nvPr/>
        </p:nvSpPr>
        <p:spPr>
          <a:xfrm>
            <a:off x="338499" y="2061746"/>
            <a:ext cx="1016625" cy="338554"/>
          </a:xfrm>
          <a:prstGeom prst="rect">
            <a:avLst/>
          </a:prstGeom>
          <a:noFill/>
        </p:spPr>
        <p:txBody>
          <a:bodyPr wrap="none" rtlCol="0">
            <a:spAutoFit/>
          </a:bodyPr>
          <a:lstStyle/>
          <a:p>
            <a:r>
              <a:rPr lang="en-US" sz="1600" dirty="0"/>
              <a:t>Abraham</a:t>
            </a:r>
          </a:p>
        </p:txBody>
      </p:sp>
      <p:sp>
        <p:nvSpPr>
          <p:cNvPr id="7" name="TextBox 6">
            <a:extLst>
              <a:ext uri="{FF2B5EF4-FFF2-40B4-BE49-F238E27FC236}">
                <a16:creationId xmlns:a16="http://schemas.microsoft.com/office/drawing/2014/main" id="{73772A81-49EC-4ED8-9F9A-728E88D91F42}"/>
              </a:ext>
            </a:extLst>
          </p:cNvPr>
          <p:cNvSpPr txBox="1"/>
          <p:nvPr/>
        </p:nvSpPr>
        <p:spPr>
          <a:xfrm>
            <a:off x="1528396" y="2066185"/>
            <a:ext cx="982641" cy="338554"/>
          </a:xfrm>
          <a:prstGeom prst="rect">
            <a:avLst/>
          </a:prstGeom>
          <a:noFill/>
        </p:spPr>
        <p:txBody>
          <a:bodyPr wrap="none" rtlCol="0">
            <a:spAutoFit/>
          </a:bodyPr>
          <a:lstStyle/>
          <a:p>
            <a:r>
              <a:rPr lang="en-US" sz="1600" dirty="0"/>
              <a:t>To Egypt</a:t>
            </a:r>
            <a:endParaRPr lang="en-US" dirty="0"/>
          </a:p>
        </p:txBody>
      </p:sp>
      <p:sp>
        <p:nvSpPr>
          <p:cNvPr id="8" name="TextBox 7">
            <a:extLst>
              <a:ext uri="{FF2B5EF4-FFF2-40B4-BE49-F238E27FC236}">
                <a16:creationId xmlns:a16="http://schemas.microsoft.com/office/drawing/2014/main" id="{02667472-D13A-428E-B2BA-0B5E9127E627}"/>
              </a:ext>
            </a:extLst>
          </p:cNvPr>
          <p:cNvSpPr txBox="1"/>
          <p:nvPr/>
        </p:nvSpPr>
        <p:spPr>
          <a:xfrm>
            <a:off x="2677443" y="2062717"/>
            <a:ext cx="788999" cy="338554"/>
          </a:xfrm>
          <a:prstGeom prst="rect">
            <a:avLst/>
          </a:prstGeom>
          <a:noFill/>
        </p:spPr>
        <p:txBody>
          <a:bodyPr wrap="none" rtlCol="0">
            <a:spAutoFit/>
          </a:bodyPr>
          <a:lstStyle/>
          <a:p>
            <a:r>
              <a:rPr lang="en-US" sz="1600" dirty="0"/>
              <a:t>Moses</a:t>
            </a:r>
            <a:endParaRPr lang="en-US" dirty="0"/>
          </a:p>
        </p:txBody>
      </p:sp>
      <p:sp>
        <p:nvSpPr>
          <p:cNvPr id="9" name="TextBox 8">
            <a:extLst>
              <a:ext uri="{FF2B5EF4-FFF2-40B4-BE49-F238E27FC236}">
                <a16:creationId xmlns:a16="http://schemas.microsoft.com/office/drawing/2014/main" id="{FB2513B5-E48F-4765-AE9B-E686EAC34777}"/>
              </a:ext>
            </a:extLst>
          </p:cNvPr>
          <p:cNvSpPr txBox="1"/>
          <p:nvPr/>
        </p:nvSpPr>
        <p:spPr>
          <a:xfrm>
            <a:off x="4294577" y="2106873"/>
            <a:ext cx="707245" cy="338554"/>
          </a:xfrm>
          <a:prstGeom prst="rect">
            <a:avLst/>
          </a:prstGeom>
          <a:noFill/>
        </p:spPr>
        <p:txBody>
          <a:bodyPr wrap="none" rtlCol="0">
            <a:spAutoFit/>
          </a:bodyPr>
          <a:lstStyle/>
          <a:p>
            <a:r>
              <a:rPr lang="en-US" sz="1600" dirty="0"/>
              <a:t>David</a:t>
            </a:r>
            <a:endParaRPr lang="en-US" dirty="0"/>
          </a:p>
        </p:txBody>
      </p:sp>
      <p:sp>
        <p:nvSpPr>
          <p:cNvPr id="10" name="TextBox 9">
            <a:extLst>
              <a:ext uri="{FF2B5EF4-FFF2-40B4-BE49-F238E27FC236}">
                <a16:creationId xmlns:a16="http://schemas.microsoft.com/office/drawing/2014/main" id="{0320FAE4-6A10-4867-B01B-685DE6AB51D0}"/>
              </a:ext>
            </a:extLst>
          </p:cNvPr>
          <p:cNvSpPr txBox="1"/>
          <p:nvPr/>
        </p:nvSpPr>
        <p:spPr>
          <a:xfrm>
            <a:off x="5304528" y="1967316"/>
            <a:ext cx="973344" cy="584775"/>
          </a:xfrm>
          <a:prstGeom prst="rect">
            <a:avLst/>
          </a:prstGeom>
          <a:noFill/>
        </p:spPr>
        <p:txBody>
          <a:bodyPr wrap="none" rtlCol="0">
            <a:spAutoFit/>
          </a:bodyPr>
          <a:lstStyle/>
          <a:p>
            <a:pPr algn="ctr"/>
            <a:r>
              <a:rPr lang="en-US" sz="1600" dirty="0"/>
              <a:t>Israel to </a:t>
            </a:r>
          </a:p>
          <a:p>
            <a:pPr algn="ctr"/>
            <a:r>
              <a:rPr lang="en-US" sz="1600" dirty="0"/>
              <a:t>Babylon</a:t>
            </a:r>
          </a:p>
        </p:txBody>
      </p:sp>
      <p:sp>
        <p:nvSpPr>
          <p:cNvPr id="11" name="TextBox 10">
            <a:extLst>
              <a:ext uri="{FF2B5EF4-FFF2-40B4-BE49-F238E27FC236}">
                <a16:creationId xmlns:a16="http://schemas.microsoft.com/office/drawing/2014/main" id="{5C70E8D0-B614-4D7D-AF8E-CCE0429CE101}"/>
              </a:ext>
            </a:extLst>
          </p:cNvPr>
          <p:cNvSpPr txBox="1"/>
          <p:nvPr/>
        </p:nvSpPr>
        <p:spPr>
          <a:xfrm>
            <a:off x="6036346" y="1501306"/>
            <a:ext cx="821059" cy="584775"/>
          </a:xfrm>
          <a:prstGeom prst="rect">
            <a:avLst/>
          </a:prstGeom>
          <a:noFill/>
        </p:spPr>
        <p:txBody>
          <a:bodyPr wrap="none" rtlCol="0">
            <a:spAutoFit/>
          </a:bodyPr>
          <a:lstStyle/>
          <a:p>
            <a:pPr algn="ctr"/>
            <a:r>
              <a:rPr lang="en-US" sz="1600" dirty="0"/>
              <a:t>Wall </a:t>
            </a:r>
          </a:p>
          <a:p>
            <a:pPr algn="ctr"/>
            <a:r>
              <a:rPr lang="en-US" sz="1600" dirty="0"/>
              <a:t>Rebuilt</a:t>
            </a:r>
          </a:p>
        </p:txBody>
      </p:sp>
      <p:sp>
        <p:nvSpPr>
          <p:cNvPr id="12" name="TextBox 11">
            <a:extLst>
              <a:ext uri="{FF2B5EF4-FFF2-40B4-BE49-F238E27FC236}">
                <a16:creationId xmlns:a16="http://schemas.microsoft.com/office/drawing/2014/main" id="{D20495EC-A5B6-4725-8AC5-3EE52C326C30}"/>
              </a:ext>
            </a:extLst>
          </p:cNvPr>
          <p:cNvSpPr txBox="1"/>
          <p:nvPr/>
        </p:nvSpPr>
        <p:spPr>
          <a:xfrm>
            <a:off x="7086600" y="2286000"/>
            <a:ext cx="1210588" cy="338554"/>
          </a:xfrm>
          <a:prstGeom prst="rect">
            <a:avLst/>
          </a:prstGeom>
          <a:noFill/>
        </p:spPr>
        <p:txBody>
          <a:bodyPr wrap="none" rtlCol="0">
            <a:spAutoFit/>
          </a:bodyPr>
          <a:lstStyle/>
          <a:p>
            <a:r>
              <a:rPr lang="en-US" sz="1600" dirty="0"/>
              <a:t>Jesus Born</a:t>
            </a:r>
          </a:p>
        </p:txBody>
      </p:sp>
      <p:cxnSp>
        <p:nvCxnSpPr>
          <p:cNvPr id="14" name="Straight Connector 13">
            <a:extLst>
              <a:ext uri="{FF2B5EF4-FFF2-40B4-BE49-F238E27FC236}">
                <a16:creationId xmlns:a16="http://schemas.microsoft.com/office/drawing/2014/main" id="{BAA5F7AF-52C4-4688-8F83-2BE25E2652A4}"/>
              </a:ext>
            </a:extLst>
          </p:cNvPr>
          <p:cNvCxnSpPr>
            <a:cxnSpLocks/>
          </p:cNvCxnSpPr>
          <p:nvPr/>
        </p:nvCxnSpPr>
        <p:spPr>
          <a:xfrm>
            <a:off x="762000" y="2667000"/>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36E4E92-41E4-47A8-AB48-D8D1D5FA3FC3}"/>
              </a:ext>
            </a:extLst>
          </p:cNvPr>
          <p:cNvCxnSpPr>
            <a:cxnSpLocks/>
          </p:cNvCxnSpPr>
          <p:nvPr/>
        </p:nvCxnSpPr>
        <p:spPr>
          <a:xfrm>
            <a:off x="1882820" y="2624554"/>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E81FE61-C569-436C-A4B2-1915EA931CB9}"/>
              </a:ext>
            </a:extLst>
          </p:cNvPr>
          <p:cNvCxnSpPr>
            <a:cxnSpLocks/>
          </p:cNvCxnSpPr>
          <p:nvPr/>
        </p:nvCxnSpPr>
        <p:spPr>
          <a:xfrm>
            <a:off x="3124200" y="2624554"/>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1235909-BBDD-4738-BE29-995FFA28B42D}"/>
              </a:ext>
            </a:extLst>
          </p:cNvPr>
          <p:cNvCxnSpPr>
            <a:cxnSpLocks/>
          </p:cNvCxnSpPr>
          <p:nvPr/>
        </p:nvCxnSpPr>
        <p:spPr>
          <a:xfrm>
            <a:off x="4648200" y="2632229"/>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917AAB5-DF28-4687-BEEE-2039E1ABE9E9}"/>
              </a:ext>
            </a:extLst>
          </p:cNvPr>
          <p:cNvCxnSpPr>
            <a:cxnSpLocks/>
          </p:cNvCxnSpPr>
          <p:nvPr/>
        </p:nvCxnSpPr>
        <p:spPr>
          <a:xfrm>
            <a:off x="6400800" y="2624554"/>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6D081B9-76CE-4DD3-A580-C4B16E8471E6}"/>
              </a:ext>
            </a:extLst>
          </p:cNvPr>
          <p:cNvCxnSpPr>
            <a:cxnSpLocks/>
          </p:cNvCxnSpPr>
          <p:nvPr/>
        </p:nvCxnSpPr>
        <p:spPr>
          <a:xfrm>
            <a:off x="8077200" y="2645777"/>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CB14891-A60A-4CD7-A4AF-DB5AD0BE0933}"/>
              </a:ext>
            </a:extLst>
          </p:cNvPr>
          <p:cNvCxnSpPr>
            <a:cxnSpLocks/>
          </p:cNvCxnSpPr>
          <p:nvPr/>
        </p:nvCxnSpPr>
        <p:spPr>
          <a:xfrm>
            <a:off x="5791200" y="2632229"/>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0D0540F-73DB-44F1-BDD3-097562F6C498}"/>
              </a:ext>
            </a:extLst>
          </p:cNvPr>
          <p:cNvSpPr txBox="1"/>
          <p:nvPr/>
        </p:nvSpPr>
        <p:spPr>
          <a:xfrm>
            <a:off x="485313" y="3151574"/>
            <a:ext cx="582211" cy="307777"/>
          </a:xfrm>
          <a:prstGeom prst="rect">
            <a:avLst/>
          </a:prstGeom>
          <a:noFill/>
        </p:spPr>
        <p:txBody>
          <a:bodyPr wrap="none" rtlCol="0">
            <a:spAutoFit/>
          </a:bodyPr>
          <a:lstStyle/>
          <a:p>
            <a:r>
              <a:rPr lang="en-US" sz="1400" dirty="0"/>
              <a:t>2500</a:t>
            </a:r>
          </a:p>
        </p:txBody>
      </p:sp>
      <p:sp>
        <p:nvSpPr>
          <p:cNvPr id="24" name="TextBox 23">
            <a:extLst>
              <a:ext uri="{FF2B5EF4-FFF2-40B4-BE49-F238E27FC236}">
                <a16:creationId xmlns:a16="http://schemas.microsoft.com/office/drawing/2014/main" id="{045ED1B3-3722-4BF9-A2FE-9F9D8372CDA5}"/>
              </a:ext>
            </a:extLst>
          </p:cNvPr>
          <p:cNvSpPr txBox="1"/>
          <p:nvPr/>
        </p:nvSpPr>
        <p:spPr>
          <a:xfrm>
            <a:off x="1591714" y="3159472"/>
            <a:ext cx="582211" cy="307777"/>
          </a:xfrm>
          <a:prstGeom prst="rect">
            <a:avLst/>
          </a:prstGeom>
          <a:noFill/>
        </p:spPr>
        <p:txBody>
          <a:bodyPr wrap="none" rtlCol="0">
            <a:spAutoFit/>
          </a:bodyPr>
          <a:lstStyle/>
          <a:p>
            <a:r>
              <a:rPr lang="en-US" sz="1400" dirty="0"/>
              <a:t>2000</a:t>
            </a:r>
          </a:p>
        </p:txBody>
      </p:sp>
      <p:sp>
        <p:nvSpPr>
          <p:cNvPr id="25" name="TextBox 24">
            <a:extLst>
              <a:ext uri="{FF2B5EF4-FFF2-40B4-BE49-F238E27FC236}">
                <a16:creationId xmlns:a16="http://schemas.microsoft.com/office/drawing/2014/main" id="{296334EF-2FBE-4020-A569-21749A7A93F7}"/>
              </a:ext>
            </a:extLst>
          </p:cNvPr>
          <p:cNvSpPr txBox="1"/>
          <p:nvPr/>
        </p:nvSpPr>
        <p:spPr>
          <a:xfrm>
            <a:off x="2833094" y="3159472"/>
            <a:ext cx="582211" cy="307777"/>
          </a:xfrm>
          <a:prstGeom prst="rect">
            <a:avLst/>
          </a:prstGeom>
          <a:noFill/>
        </p:spPr>
        <p:txBody>
          <a:bodyPr wrap="none" rtlCol="0">
            <a:spAutoFit/>
          </a:bodyPr>
          <a:lstStyle/>
          <a:p>
            <a:r>
              <a:rPr lang="en-US" sz="1400" dirty="0"/>
              <a:t>1500</a:t>
            </a:r>
          </a:p>
        </p:txBody>
      </p:sp>
      <p:sp>
        <p:nvSpPr>
          <p:cNvPr id="26" name="TextBox 25">
            <a:extLst>
              <a:ext uri="{FF2B5EF4-FFF2-40B4-BE49-F238E27FC236}">
                <a16:creationId xmlns:a16="http://schemas.microsoft.com/office/drawing/2014/main" id="{7488F58A-20B0-43F5-952C-0D949BAEBD13}"/>
              </a:ext>
            </a:extLst>
          </p:cNvPr>
          <p:cNvSpPr txBox="1"/>
          <p:nvPr/>
        </p:nvSpPr>
        <p:spPr>
          <a:xfrm>
            <a:off x="4357093" y="3134844"/>
            <a:ext cx="582211" cy="307777"/>
          </a:xfrm>
          <a:prstGeom prst="rect">
            <a:avLst/>
          </a:prstGeom>
          <a:noFill/>
        </p:spPr>
        <p:txBody>
          <a:bodyPr wrap="none" rtlCol="0">
            <a:spAutoFit/>
          </a:bodyPr>
          <a:lstStyle/>
          <a:p>
            <a:r>
              <a:rPr lang="en-US" sz="1400" dirty="0"/>
              <a:t>1000</a:t>
            </a:r>
          </a:p>
        </p:txBody>
      </p:sp>
      <p:sp>
        <p:nvSpPr>
          <p:cNvPr id="27" name="TextBox 26">
            <a:extLst>
              <a:ext uri="{FF2B5EF4-FFF2-40B4-BE49-F238E27FC236}">
                <a16:creationId xmlns:a16="http://schemas.microsoft.com/office/drawing/2014/main" id="{CD2E6576-0008-43FF-A7CC-78BD0C2172DE}"/>
              </a:ext>
            </a:extLst>
          </p:cNvPr>
          <p:cNvSpPr txBox="1"/>
          <p:nvPr/>
        </p:nvSpPr>
        <p:spPr>
          <a:xfrm>
            <a:off x="5523225" y="3152583"/>
            <a:ext cx="482824" cy="307777"/>
          </a:xfrm>
          <a:prstGeom prst="rect">
            <a:avLst/>
          </a:prstGeom>
          <a:noFill/>
        </p:spPr>
        <p:txBody>
          <a:bodyPr wrap="none" rtlCol="0">
            <a:spAutoFit/>
          </a:bodyPr>
          <a:lstStyle/>
          <a:p>
            <a:r>
              <a:rPr lang="en-US" sz="1400" dirty="0"/>
              <a:t>605</a:t>
            </a:r>
          </a:p>
        </p:txBody>
      </p:sp>
      <p:sp>
        <p:nvSpPr>
          <p:cNvPr id="28" name="TextBox 27">
            <a:extLst>
              <a:ext uri="{FF2B5EF4-FFF2-40B4-BE49-F238E27FC236}">
                <a16:creationId xmlns:a16="http://schemas.microsoft.com/office/drawing/2014/main" id="{CFA2E965-124A-4C56-BE06-F76402C091F4}"/>
              </a:ext>
            </a:extLst>
          </p:cNvPr>
          <p:cNvSpPr txBox="1"/>
          <p:nvPr/>
        </p:nvSpPr>
        <p:spPr>
          <a:xfrm>
            <a:off x="6205464" y="3140014"/>
            <a:ext cx="482824" cy="307777"/>
          </a:xfrm>
          <a:prstGeom prst="rect">
            <a:avLst/>
          </a:prstGeom>
          <a:noFill/>
        </p:spPr>
        <p:txBody>
          <a:bodyPr wrap="none" rtlCol="0">
            <a:spAutoFit/>
          </a:bodyPr>
          <a:lstStyle/>
          <a:p>
            <a:r>
              <a:rPr lang="en-US" sz="1400" dirty="0"/>
              <a:t>444</a:t>
            </a:r>
          </a:p>
        </p:txBody>
      </p:sp>
      <p:sp>
        <p:nvSpPr>
          <p:cNvPr id="29" name="TextBox 28">
            <a:extLst>
              <a:ext uri="{FF2B5EF4-FFF2-40B4-BE49-F238E27FC236}">
                <a16:creationId xmlns:a16="http://schemas.microsoft.com/office/drawing/2014/main" id="{CD14F708-6BEB-440E-A3CA-A3B2CCF490C6}"/>
              </a:ext>
            </a:extLst>
          </p:cNvPr>
          <p:cNvSpPr txBox="1"/>
          <p:nvPr/>
        </p:nvSpPr>
        <p:spPr>
          <a:xfrm>
            <a:off x="7909366" y="3135871"/>
            <a:ext cx="284052" cy="307777"/>
          </a:xfrm>
          <a:prstGeom prst="rect">
            <a:avLst/>
          </a:prstGeom>
          <a:noFill/>
        </p:spPr>
        <p:txBody>
          <a:bodyPr wrap="none" rtlCol="0">
            <a:spAutoFit/>
          </a:bodyPr>
          <a:lstStyle/>
          <a:p>
            <a:r>
              <a:rPr lang="en-US" sz="1400" dirty="0"/>
              <a:t>4</a:t>
            </a:r>
          </a:p>
        </p:txBody>
      </p:sp>
      <p:cxnSp>
        <p:nvCxnSpPr>
          <p:cNvPr id="30" name="Straight Arrow Connector 29">
            <a:extLst>
              <a:ext uri="{FF2B5EF4-FFF2-40B4-BE49-F238E27FC236}">
                <a16:creationId xmlns:a16="http://schemas.microsoft.com/office/drawing/2014/main" id="{16D79C5C-36D9-4412-A516-7471B35423B8}"/>
              </a:ext>
            </a:extLst>
          </p:cNvPr>
          <p:cNvCxnSpPr/>
          <p:nvPr/>
        </p:nvCxnSpPr>
        <p:spPr>
          <a:xfrm>
            <a:off x="661386" y="5395367"/>
            <a:ext cx="7620000" cy="0"/>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BAB2422C-3817-4586-B6B5-0F3A8F1F6CB6}"/>
              </a:ext>
            </a:extLst>
          </p:cNvPr>
          <p:cNvSpPr txBox="1"/>
          <p:nvPr/>
        </p:nvSpPr>
        <p:spPr>
          <a:xfrm>
            <a:off x="2645924" y="4546491"/>
            <a:ext cx="914033" cy="584775"/>
          </a:xfrm>
          <a:prstGeom prst="rect">
            <a:avLst/>
          </a:prstGeom>
          <a:noFill/>
        </p:spPr>
        <p:txBody>
          <a:bodyPr wrap="none" rtlCol="0">
            <a:spAutoFit/>
          </a:bodyPr>
          <a:lstStyle/>
          <a:p>
            <a:pPr algn="ctr"/>
            <a:r>
              <a:rPr lang="en-US" sz="1600" dirty="0"/>
              <a:t>First</a:t>
            </a:r>
          </a:p>
          <a:p>
            <a:pPr algn="ctr"/>
            <a:r>
              <a:rPr lang="en-US" sz="1600" dirty="0"/>
              <a:t>Journey</a:t>
            </a:r>
            <a:endParaRPr lang="en-US" dirty="0"/>
          </a:p>
        </p:txBody>
      </p:sp>
      <p:sp>
        <p:nvSpPr>
          <p:cNvPr id="32" name="TextBox 31">
            <a:extLst>
              <a:ext uri="{FF2B5EF4-FFF2-40B4-BE49-F238E27FC236}">
                <a16:creationId xmlns:a16="http://schemas.microsoft.com/office/drawing/2014/main" id="{C950B5EF-60FE-4EBA-A0E8-FD1B9ECC74B1}"/>
              </a:ext>
            </a:extLst>
          </p:cNvPr>
          <p:cNvSpPr txBox="1"/>
          <p:nvPr/>
        </p:nvSpPr>
        <p:spPr>
          <a:xfrm>
            <a:off x="3328569" y="4023593"/>
            <a:ext cx="914033" cy="584775"/>
          </a:xfrm>
          <a:prstGeom prst="rect">
            <a:avLst/>
          </a:prstGeom>
          <a:noFill/>
        </p:spPr>
        <p:txBody>
          <a:bodyPr wrap="none" rtlCol="0">
            <a:spAutoFit/>
          </a:bodyPr>
          <a:lstStyle/>
          <a:p>
            <a:r>
              <a:rPr lang="en-US" sz="1600" dirty="0"/>
              <a:t>Second</a:t>
            </a:r>
          </a:p>
          <a:p>
            <a:r>
              <a:rPr lang="en-US" sz="1600" dirty="0"/>
              <a:t>Journey</a:t>
            </a:r>
            <a:endParaRPr lang="en-US" dirty="0"/>
          </a:p>
        </p:txBody>
      </p:sp>
      <p:sp>
        <p:nvSpPr>
          <p:cNvPr id="33" name="TextBox 32">
            <a:extLst>
              <a:ext uri="{FF2B5EF4-FFF2-40B4-BE49-F238E27FC236}">
                <a16:creationId xmlns:a16="http://schemas.microsoft.com/office/drawing/2014/main" id="{0CEC82B2-8CD1-41D1-84C0-712A26D5E262}"/>
              </a:ext>
            </a:extLst>
          </p:cNvPr>
          <p:cNvSpPr txBox="1"/>
          <p:nvPr/>
        </p:nvSpPr>
        <p:spPr>
          <a:xfrm>
            <a:off x="4114800" y="4523326"/>
            <a:ext cx="809837" cy="584775"/>
          </a:xfrm>
          <a:prstGeom prst="rect">
            <a:avLst/>
          </a:prstGeom>
          <a:noFill/>
        </p:spPr>
        <p:txBody>
          <a:bodyPr wrap="none" rtlCol="0">
            <a:spAutoFit/>
          </a:bodyPr>
          <a:lstStyle/>
          <a:p>
            <a:r>
              <a:rPr lang="en-US" sz="1600" dirty="0"/>
              <a:t>Paul in</a:t>
            </a:r>
          </a:p>
          <a:p>
            <a:r>
              <a:rPr lang="en-US" sz="1600" dirty="0"/>
              <a:t>Rome</a:t>
            </a:r>
            <a:endParaRPr lang="en-US" dirty="0"/>
          </a:p>
        </p:txBody>
      </p:sp>
      <p:sp>
        <p:nvSpPr>
          <p:cNvPr id="34" name="TextBox 33">
            <a:extLst>
              <a:ext uri="{FF2B5EF4-FFF2-40B4-BE49-F238E27FC236}">
                <a16:creationId xmlns:a16="http://schemas.microsoft.com/office/drawing/2014/main" id="{DFF27E0D-90C4-402F-8B39-D7660C3ABD24}"/>
              </a:ext>
            </a:extLst>
          </p:cNvPr>
          <p:cNvSpPr txBox="1"/>
          <p:nvPr/>
        </p:nvSpPr>
        <p:spPr>
          <a:xfrm>
            <a:off x="4933592" y="4523326"/>
            <a:ext cx="1130438" cy="584775"/>
          </a:xfrm>
          <a:prstGeom prst="rect">
            <a:avLst/>
          </a:prstGeom>
          <a:noFill/>
        </p:spPr>
        <p:txBody>
          <a:bodyPr wrap="none" rtlCol="0">
            <a:spAutoFit/>
          </a:bodyPr>
          <a:lstStyle/>
          <a:p>
            <a:pPr algn="ctr"/>
            <a:r>
              <a:rPr lang="en-US" sz="1600" dirty="0"/>
              <a:t>Jerusalem</a:t>
            </a:r>
          </a:p>
          <a:p>
            <a:pPr algn="ctr"/>
            <a:r>
              <a:rPr lang="en-US" sz="1600" dirty="0"/>
              <a:t>Destroyed</a:t>
            </a:r>
          </a:p>
        </p:txBody>
      </p:sp>
      <p:sp>
        <p:nvSpPr>
          <p:cNvPr id="35" name="TextBox 34">
            <a:extLst>
              <a:ext uri="{FF2B5EF4-FFF2-40B4-BE49-F238E27FC236}">
                <a16:creationId xmlns:a16="http://schemas.microsoft.com/office/drawing/2014/main" id="{9037880C-A564-4F0A-8B8A-B9FC8EEDDE68}"/>
              </a:ext>
            </a:extLst>
          </p:cNvPr>
          <p:cNvSpPr txBox="1"/>
          <p:nvPr/>
        </p:nvSpPr>
        <p:spPr>
          <a:xfrm>
            <a:off x="7451339" y="4693066"/>
            <a:ext cx="1151277" cy="338554"/>
          </a:xfrm>
          <a:prstGeom prst="rect">
            <a:avLst/>
          </a:prstGeom>
          <a:noFill/>
        </p:spPr>
        <p:txBody>
          <a:bodyPr wrap="none" rtlCol="0">
            <a:spAutoFit/>
          </a:bodyPr>
          <a:lstStyle/>
          <a:p>
            <a:r>
              <a:rPr lang="en-US" sz="1600" dirty="0"/>
              <a:t>Revelation</a:t>
            </a:r>
          </a:p>
        </p:txBody>
      </p:sp>
      <p:cxnSp>
        <p:nvCxnSpPr>
          <p:cNvPr id="36" name="Straight Connector 35">
            <a:extLst>
              <a:ext uri="{FF2B5EF4-FFF2-40B4-BE49-F238E27FC236}">
                <a16:creationId xmlns:a16="http://schemas.microsoft.com/office/drawing/2014/main" id="{5E93F095-1147-4944-9C40-C490F6ECEAFC}"/>
              </a:ext>
            </a:extLst>
          </p:cNvPr>
          <p:cNvCxnSpPr>
            <a:cxnSpLocks/>
          </p:cNvCxnSpPr>
          <p:nvPr/>
        </p:nvCxnSpPr>
        <p:spPr>
          <a:xfrm>
            <a:off x="737586" y="5242967"/>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86396CB-BB7C-4203-AD40-C0CE8A889935}"/>
              </a:ext>
            </a:extLst>
          </p:cNvPr>
          <p:cNvCxnSpPr>
            <a:cxnSpLocks/>
          </p:cNvCxnSpPr>
          <p:nvPr/>
        </p:nvCxnSpPr>
        <p:spPr>
          <a:xfrm>
            <a:off x="3175986" y="5242967"/>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C105786-21F6-4941-B8CF-3F9537D62F98}"/>
              </a:ext>
            </a:extLst>
          </p:cNvPr>
          <p:cNvCxnSpPr>
            <a:cxnSpLocks/>
          </p:cNvCxnSpPr>
          <p:nvPr/>
        </p:nvCxnSpPr>
        <p:spPr>
          <a:xfrm>
            <a:off x="3785586" y="5242967"/>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5113C52-C13E-42C3-9C8C-98192DBB2C5A}"/>
              </a:ext>
            </a:extLst>
          </p:cNvPr>
          <p:cNvCxnSpPr>
            <a:cxnSpLocks/>
          </p:cNvCxnSpPr>
          <p:nvPr/>
        </p:nvCxnSpPr>
        <p:spPr>
          <a:xfrm>
            <a:off x="4345255" y="5242967"/>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732DE97-9661-4FE7-920E-E818659D8902}"/>
              </a:ext>
            </a:extLst>
          </p:cNvPr>
          <p:cNvCxnSpPr>
            <a:cxnSpLocks/>
          </p:cNvCxnSpPr>
          <p:nvPr/>
        </p:nvCxnSpPr>
        <p:spPr>
          <a:xfrm>
            <a:off x="5280114" y="5200521"/>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CE448A5-6845-4069-A2AD-479C97CB91ED}"/>
              </a:ext>
            </a:extLst>
          </p:cNvPr>
          <p:cNvCxnSpPr>
            <a:cxnSpLocks/>
          </p:cNvCxnSpPr>
          <p:nvPr/>
        </p:nvCxnSpPr>
        <p:spPr>
          <a:xfrm>
            <a:off x="8052786" y="5221744"/>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136E91EE-E548-4002-9F27-10E4358453AE}"/>
              </a:ext>
            </a:extLst>
          </p:cNvPr>
          <p:cNvCxnSpPr>
            <a:cxnSpLocks/>
          </p:cNvCxnSpPr>
          <p:nvPr/>
        </p:nvCxnSpPr>
        <p:spPr>
          <a:xfrm>
            <a:off x="4852386" y="5200521"/>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0890D955-680E-41F1-803D-48365708A5D9}"/>
              </a:ext>
            </a:extLst>
          </p:cNvPr>
          <p:cNvSpPr txBox="1"/>
          <p:nvPr/>
        </p:nvSpPr>
        <p:spPr>
          <a:xfrm>
            <a:off x="460899" y="5727541"/>
            <a:ext cx="383438" cy="307777"/>
          </a:xfrm>
          <a:prstGeom prst="rect">
            <a:avLst/>
          </a:prstGeom>
          <a:noFill/>
        </p:spPr>
        <p:txBody>
          <a:bodyPr wrap="none" rtlCol="0">
            <a:spAutoFit/>
          </a:bodyPr>
          <a:lstStyle/>
          <a:p>
            <a:r>
              <a:rPr lang="en-US" sz="1400" dirty="0"/>
              <a:t>30</a:t>
            </a:r>
          </a:p>
        </p:txBody>
      </p:sp>
      <p:sp>
        <p:nvSpPr>
          <p:cNvPr id="44" name="TextBox 43">
            <a:extLst>
              <a:ext uri="{FF2B5EF4-FFF2-40B4-BE49-F238E27FC236}">
                <a16:creationId xmlns:a16="http://schemas.microsoft.com/office/drawing/2014/main" id="{8572F032-B0F4-49CE-8D55-EE36ADDD026E}"/>
              </a:ext>
            </a:extLst>
          </p:cNvPr>
          <p:cNvSpPr txBox="1"/>
          <p:nvPr/>
        </p:nvSpPr>
        <p:spPr>
          <a:xfrm>
            <a:off x="3011077" y="5797558"/>
            <a:ext cx="383438" cy="307777"/>
          </a:xfrm>
          <a:prstGeom prst="rect">
            <a:avLst/>
          </a:prstGeom>
          <a:noFill/>
        </p:spPr>
        <p:txBody>
          <a:bodyPr wrap="none" rtlCol="0">
            <a:spAutoFit/>
          </a:bodyPr>
          <a:lstStyle/>
          <a:p>
            <a:r>
              <a:rPr lang="en-US" sz="1400" dirty="0"/>
              <a:t>50</a:t>
            </a:r>
          </a:p>
        </p:txBody>
      </p:sp>
      <p:sp>
        <p:nvSpPr>
          <p:cNvPr id="45" name="TextBox 44">
            <a:extLst>
              <a:ext uri="{FF2B5EF4-FFF2-40B4-BE49-F238E27FC236}">
                <a16:creationId xmlns:a16="http://schemas.microsoft.com/office/drawing/2014/main" id="{82F3FD69-B2E2-41E7-A5CE-CE1EAC15BA0C}"/>
              </a:ext>
            </a:extLst>
          </p:cNvPr>
          <p:cNvSpPr txBox="1"/>
          <p:nvPr/>
        </p:nvSpPr>
        <p:spPr>
          <a:xfrm>
            <a:off x="3593867" y="5797558"/>
            <a:ext cx="383438" cy="307777"/>
          </a:xfrm>
          <a:prstGeom prst="rect">
            <a:avLst/>
          </a:prstGeom>
          <a:noFill/>
        </p:spPr>
        <p:txBody>
          <a:bodyPr wrap="none" rtlCol="0">
            <a:spAutoFit/>
          </a:bodyPr>
          <a:lstStyle/>
          <a:p>
            <a:r>
              <a:rPr lang="en-US" sz="1400" dirty="0"/>
              <a:t>55</a:t>
            </a:r>
          </a:p>
        </p:txBody>
      </p:sp>
      <p:sp>
        <p:nvSpPr>
          <p:cNvPr id="46" name="TextBox 45">
            <a:extLst>
              <a:ext uri="{FF2B5EF4-FFF2-40B4-BE49-F238E27FC236}">
                <a16:creationId xmlns:a16="http://schemas.microsoft.com/office/drawing/2014/main" id="{254D5E18-78E0-4444-8604-26741DDB3C2C}"/>
              </a:ext>
            </a:extLst>
          </p:cNvPr>
          <p:cNvSpPr txBox="1"/>
          <p:nvPr/>
        </p:nvSpPr>
        <p:spPr>
          <a:xfrm>
            <a:off x="4270163" y="5797559"/>
            <a:ext cx="383438" cy="307777"/>
          </a:xfrm>
          <a:prstGeom prst="rect">
            <a:avLst/>
          </a:prstGeom>
          <a:noFill/>
        </p:spPr>
        <p:txBody>
          <a:bodyPr wrap="none" rtlCol="0">
            <a:spAutoFit/>
          </a:bodyPr>
          <a:lstStyle/>
          <a:p>
            <a:r>
              <a:rPr lang="en-US" sz="1400" dirty="0"/>
              <a:t>60</a:t>
            </a:r>
          </a:p>
        </p:txBody>
      </p:sp>
      <p:sp>
        <p:nvSpPr>
          <p:cNvPr id="47" name="TextBox 46">
            <a:extLst>
              <a:ext uri="{FF2B5EF4-FFF2-40B4-BE49-F238E27FC236}">
                <a16:creationId xmlns:a16="http://schemas.microsoft.com/office/drawing/2014/main" id="{657CD53C-6612-422B-821A-A6DE6D54E3A0}"/>
              </a:ext>
            </a:extLst>
          </p:cNvPr>
          <p:cNvSpPr txBox="1"/>
          <p:nvPr/>
        </p:nvSpPr>
        <p:spPr>
          <a:xfrm>
            <a:off x="4668867" y="5797558"/>
            <a:ext cx="383438" cy="307777"/>
          </a:xfrm>
          <a:prstGeom prst="rect">
            <a:avLst/>
          </a:prstGeom>
          <a:noFill/>
        </p:spPr>
        <p:txBody>
          <a:bodyPr wrap="none" rtlCol="0">
            <a:spAutoFit/>
          </a:bodyPr>
          <a:lstStyle/>
          <a:p>
            <a:r>
              <a:rPr lang="en-US" sz="1400" dirty="0"/>
              <a:t>65</a:t>
            </a:r>
          </a:p>
        </p:txBody>
      </p:sp>
      <p:sp>
        <p:nvSpPr>
          <p:cNvPr id="48" name="TextBox 47">
            <a:extLst>
              <a:ext uri="{FF2B5EF4-FFF2-40B4-BE49-F238E27FC236}">
                <a16:creationId xmlns:a16="http://schemas.microsoft.com/office/drawing/2014/main" id="{4434730D-A776-4A81-B50D-B6F914D202C3}"/>
              </a:ext>
            </a:extLst>
          </p:cNvPr>
          <p:cNvSpPr txBox="1"/>
          <p:nvPr/>
        </p:nvSpPr>
        <p:spPr>
          <a:xfrm>
            <a:off x="5084391" y="5799456"/>
            <a:ext cx="383438" cy="307777"/>
          </a:xfrm>
          <a:prstGeom prst="rect">
            <a:avLst/>
          </a:prstGeom>
          <a:noFill/>
        </p:spPr>
        <p:txBody>
          <a:bodyPr wrap="none" rtlCol="0">
            <a:spAutoFit/>
          </a:bodyPr>
          <a:lstStyle/>
          <a:p>
            <a:r>
              <a:rPr lang="en-US" sz="1400" dirty="0"/>
              <a:t>70</a:t>
            </a:r>
          </a:p>
        </p:txBody>
      </p:sp>
      <p:sp>
        <p:nvSpPr>
          <p:cNvPr id="49" name="TextBox 48">
            <a:extLst>
              <a:ext uri="{FF2B5EF4-FFF2-40B4-BE49-F238E27FC236}">
                <a16:creationId xmlns:a16="http://schemas.microsoft.com/office/drawing/2014/main" id="{70F4D233-235D-450C-AD2C-8AEFB8D7323A}"/>
              </a:ext>
            </a:extLst>
          </p:cNvPr>
          <p:cNvSpPr txBox="1"/>
          <p:nvPr/>
        </p:nvSpPr>
        <p:spPr>
          <a:xfrm>
            <a:off x="7884952" y="5711838"/>
            <a:ext cx="383438" cy="307777"/>
          </a:xfrm>
          <a:prstGeom prst="rect">
            <a:avLst/>
          </a:prstGeom>
          <a:noFill/>
        </p:spPr>
        <p:txBody>
          <a:bodyPr wrap="none" rtlCol="0">
            <a:spAutoFit/>
          </a:bodyPr>
          <a:lstStyle/>
          <a:p>
            <a:r>
              <a:rPr lang="en-US" sz="1400" dirty="0"/>
              <a:t>95</a:t>
            </a:r>
          </a:p>
        </p:txBody>
      </p:sp>
      <p:sp>
        <p:nvSpPr>
          <p:cNvPr id="50" name="TextBox 49">
            <a:extLst>
              <a:ext uri="{FF2B5EF4-FFF2-40B4-BE49-F238E27FC236}">
                <a16:creationId xmlns:a16="http://schemas.microsoft.com/office/drawing/2014/main" id="{AEDCCBE0-9BD8-4A45-AB1E-69A75A5123DA}"/>
              </a:ext>
            </a:extLst>
          </p:cNvPr>
          <p:cNvSpPr txBox="1"/>
          <p:nvPr/>
        </p:nvSpPr>
        <p:spPr>
          <a:xfrm>
            <a:off x="213612" y="4691678"/>
            <a:ext cx="1096775" cy="338554"/>
          </a:xfrm>
          <a:prstGeom prst="rect">
            <a:avLst/>
          </a:prstGeom>
          <a:noFill/>
        </p:spPr>
        <p:txBody>
          <a:bodyPr wrap="none" rtlCol="0">
            <a:spAutoFit/>
          </a:bodyPr>
          <a:lstStyle/>
          <a:p>
            <a:r>
              <a:rPr lang="en-US" sz="1600" dirty="0"/>
              <a:t>Pentecost</a:t>
            </a:r>
            <a:endParaRPr lang="en-US" dirty="0"/>
          </a:p>
        </p:txBody>
      </p:sp>
      <p:sp>
        <p:nvSpPr>
          <p:cNvPr id="51" name="TextBox 50">
            <a:extLst>
              <a:ext uri="{FF2B5EF4-FFF2-40B4-BE49-F238E27FC236}">
                <a16:creationId xmlns:a16="http://schemas.microsoft.com/office/drawing/2014/main" id="{57C82CAB-31D4-4415-B224-2F498661B403}"/>
              </a:ext>
            </a:extLst>
          </p:cNvPr>
          <p:cNvSpPr txBox="1"/>
          <p:nvPr/>
        </p:nvSpPr>
        <p:spPr>
          <a:xfrm>
            <a:off x="4356096" y="4125802"/>
            <a:ext cx="1039067" cy="338554"/>
          </a:xfrm>
          <a:prstGeom prst="rect">
            <a:avLst/>
          </a:prstGeom>
          <a:solidFill>
            <a:srgbClr val="FFFF00"/>
          </a:solidFill>
          <a:ln>
            <a:solidFill>
              <a:schemeClr val="tx1"/>
            </a:solidFill>
          </a:ln>
        </p:spPr>
        <p:txBody>
          <a:bodyPr wrap="none" rtlCol="0">
            <a:spAutoFit/>
          </a:bodyPr>
          <a:lstStyle/>
          <a:p>
            <a:r>
              <a:rPr lang="en-US" sz="1600" b="1" dirty="0">
                <a:solidFill>
                  <a:srgbClr val="FF0000"/>
                </a:solidFill>
              </a:rPr>
              <a:t>Hebrews</a:t>
            </a:r>
            <a:endParaRPr lang="en-US" b="1" dirty="0">
              <a:solidFill>
                <a:srgbClr val="FF0000"/>
              </a:solidFill>
            </a:endParaRPr>
          </a:p>
        </p:txBody>
      </p:sp>
      <p:sp>
        <p:nvSpPr>
          <p:cNvPr id="52" name="TextBox 51">
            <a:extLst>
              <a:ext uri="{FF2B5EF4-FFF2-40B4-BE49-F238E27FC236}">
                <a16:creationId xmlns:a16="http://schemas.microsoft.com/office/drawing/2014/main" id="{F95EA591-D7B8-4AB9-AC4D-92223E81E8AF}"/>
              </a:ext>
            </a:extLst>
          </p:cNvPr>
          <p:cNvSpPr txBox="1"/>
          <p:nvPr/>
        </p:nvSpPr>
        <p:spPr>
          <a:xfrm>
            <a:off x="8340454" y="2632229"/>
            <a:ext cx="633507" cy="369332"/>
          </a:xfrm>
          <a:prstGeom prst="rect">
            <a:avLst/>
          </a:prstGeom>
          <a:noFill/>
        </p:spPr>
        <p:txBody>
          <a:bodyPr wrap="none" rtlCol="0">
            <a:spAutoFit/>
          </a:bodyPr>
          <a:lstStyle/>
          <a:p>
            <a:r>
              <a:rPr lang="en-US" dirty="0"/>
              <a:t>B.C.</a:t>
            </a:r>
          </a:p>
        </p:txBody>
      </p:sp>
      <p:sp>
        <p:nvSpPr>
          <p:cNvPr id="53" name="TextBox 52">
            <a:extLst>
              <a:ext uri="{FF2B5EF4-FFF2-40B4-BE49-F238E27FC236}">
                <a16:creationId xmlns:a16="http://schemas.microsoft.com/office/drawing/2014/main" id="{BBCBA690-1F1B-494D-812F-B775AF678B63}"/>
              </a:ext>
            </a:extLst>
          </p:cNvPr>
          <p:cNvSpPr txBox="1"/>
          <p:nvPr/>
        </p:nvSpPr>
        <p:spPr>
          <a:xfrm>
            <a:off x="8343873" y="5199631"/>
            <a:ext cx="633507" cy="369332"/>
          </a:xfrm>
          <a:prstGeom prst="rect">
            <a:avLst/>
          </a:prstGeom>
          <a:noFill/>
        </p:spPr>
        <p:txBody>
          <a:bodyPr wrap="none" rtlCol="0">
            <a:spAutoFit/>
          </a:bodyPr>
          <a:lstStyle/>
          <a:p>
            <a:r>
              <a:rPr lang="en-US" dirty="0"/>
              <a:t>A.D.</a:t>
            </a:r>
          </a:p>
        </p:txBody>
      </p:sp>
      <p:cxnSp>
        <p:nvCxnSpPr>
          <p:cNvPr id="4" name="Straight Connector 3">
            <a:extLst>
              <a:ext uri="{FF2B5EF4-FFF2-40B4-BE49-F238E27FC236}">
                <a16:creationId xmlns:a16="http://schemas.microsoft.com/office/drawing/2014/main" id="{E9AE2964-5BC6-8DBC-BF28-5427691A8107}"/>
              </a:ext>
            </a:extLst>
          </p:cNvPr>
          <p:cNvCxnSpPr>
            <a:cxnSpLocks/>
          </p:cNvCxnSpPr>
          <p:nvPr/>
        </p:nvCxnSpPr>
        <p:spPr>
          <a:xfrm flipH="1">
            <a:off x="4871553" y="4464356"/>
            <a:ext cx="5247" cy="665909"/>
          </a:xfrm>
          <a:prstGeom prst="line">
            <a:avLst/>
          </a:prstGeom>
          <a:ln w="34925">
            <a:solidFill>
              <a:schemeClr val="tx2"/>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398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35" grpId="0"/>
      <p:bldP spid="43" grpId="0"/>
      <p:bldP spid="44" grpId="0"/>
      <p:bldP spid="45" grpId="0"/>
      <p:bldP spid="46" grpId="0"/>
      <p:bldP spid="47" grpId="0"/>
      <p:bldP spid="48" grpId="0"/>
      <p:bldP spid="49" grpId="0"/>
      <p:bldP spid="50" grpId="0"/>
      <p:bldP spid="51" grpId="0" animBg="1"/>
      <p:bldP spid="5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89F88-0AE4-4A63-8326-A5A8E96F7303}"/>
              </a:ext>
            </a:extLst>
          </p:cNvPr>
          <p:cNvSpPr>
            <a:spLocks noGrp="1"/>
          </p:cNvSpPr>
          <p:nvPr>
            <p:ph type="title"/>
          </p:nvPr>
        </p:nvSpPr>
        <p:spPr/>
        <p:txBody>
          <a:bodyPr/>
          <a:lstStyle/>
          <a:p>
            <a:r>
              <a:rPr lang="en-US" dirty="0"/>
              <a:t>Purpose and Theme</a:t>
            </a:r>
          </a:p>
        </p:txBody>
      </p:sp>
      <p:sp>
        <p:nvSpPr>
          <p:cNvPr id="3" name="Content Placeholder 2">
            <a:extLst>
              <a:ext uri="{FF2B5EF4-FFF2-40B4-BE49-F238E27FC236}">
                <a16:creationId xmlns:a16="http://schemas.microsoft.com/office/drawing/2014/main" id="{4038FCDC-CD16-4925-9AFA-CEE32871082F}"/>
              </a:ext>
            </a:extLst>
          </p:cNvPr>
          <p:cNvSpPr>
            <a:spLocks noGrp="1"/>
          </p:cNvSpPr>
          <p:nvPr>
            <p:ph idx="1"/>
          </p:nvPr>
        </p:nvSpPr>
        <p:spPr>
          <a:xfrm>
            <a:off x="457200" y="1600200"/>
            <a:ext cx="8305800" cy="4876800"/>
          </a:xfrm>
        </p:spPr>
        <p:txBody>
          <a:bodyPr>
            <a:normAutofit/>
          </a:bodyPr>
          <a:lstStyle/>
          <a:p>
            <a:r>
              <a:rPr lang="en-US" dirty="0"/>
              <a:t>Establish the supremacy of Christ and Christianity</a:t>
            </a:r>
          </a:p>
          <a:p>
            <a:endParaRPr lang="en-US" dirty="0"/>
          </a:p>
          <a:p>
            <a:r>
              <a:rPr lang="en-US" dirty="0"/>
              <a:t>Warn the readers against apostacy and a return to Judaism</a:t>
            </a:r>
          </a:p>
          <a:p>
            <a:endParaRPr lang="en-US" dirty="0"/>
          </a:p>
          <a:p>
            <a:r>
              <a:rPr lang="en-US" dirty="0"/>
              <a:t>Exhort the readers to make a complete break with Judaism</a:t>
            </a:r>
          </a:p>
          <a:p>
            <a:endParaRPr lang="en-US" dirty="0"/>
          </a:p>
          <a:p>
            <a:r>
              <a:rPr lang="en-US" dirty="0"/>
              <a:t>Encourage the readers to renew their efforts as Christians</a:t>
            </a:r>
          </a:p>
          <a:p>
            <a:endParaRPr lang="en-US" dirty="0"/>
          </a:p>
          <a:p>
            <a:r>
              <a:rPr lang="en-US" dirty="0"/>
              <a:t>Overall theme:  </a:t>
            </a:r>
            <a:r>
              <a:rPr lang="en-US" b="1" i="1" dirty="0">
                <a:solidFill>
                  <a:srgbClr val="0070C0"/>
                </a:solidFill>
              </a:rPr>
              <a:t>The new covenant is </a:t>
            </a:r>
            <a:r>
              <a:rPr lang="en-US" b="1" i="1" u="sng" dirty="0">
                <a:solidFill>
                  <a:srgbClr val="0070C0"/>
                </a:solidFill>
                <a:highlight>
                  <a:srgbClr val="FFFF00"/>
                </a:highlight>
              </a:rPr>
              <a:t>better</a:t>
            </a:r>
            <a:r>
              <a:rPr lang="en-US" b="1" i="1" dirty="0">
                <a:solidFill>
                  <a:srgbClr val="0070C0"/>
                </a:solidFill>
              </a:rPr>
              <a:t> than the old</a:t>
            </a:r>
          </a:p>
          <a:p>
            <a:endParaRPr lang="en-US" dirty="0"/>
          </a:p>
        </p:txBody>
      </p:sp>
    </p:spTree>
    <p:extLst>
      <p:ext uri="{BB962C8B-B14F-4D97-AF65-F5344CB8AC3E}">
        <p14:creationId xmlns:p14="http://schemas.microsoft.com/office/powerpoint/2010/main" val="85937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DDDDDD"/>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DDDDDD"/>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DDDDDD"/>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DDDDDD"/>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17337</TotalTime>
  <Words>1668</Words>
  <Application>Microsoft Office PowerPoint</Application>
  <PresentationFormat>On-screen Show (4:3)</PresentationFormat>
  <Paragraphs>242</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Clarity</vt:lpstr>
      <vt:lpstr>Better Things  A Study of hebrews</vt:lpstr>
      <vt:lpstr>Introduction to Hebrews</vt:lpstr>
      <vt:lpstr>Background</vt:lpstr>
      <vt:lpstr>Author</vt:lpstr>
      <vt:lpstr>Persons Addressed</vt:lpstr>
      <vt:lpstr>Audience</vt:lpstr>
      <vt:lpstr>Date of Writing</vt:lpstr>
      <vt:lpstr>Approximate Timelines</vt:lpstr>
      <vt:lpstr>Purpose and Theme</vt:lpstr>
      <vt:lpstr>Outline of Hebrews</vt:lpstr>
      <vt:lpstr>Impact Verses from Hebrews</vt:lpstr>
      <vt:lpstr>Impact Verses from Hebrews</vt:lpstr>
      <vt:lpstr>Impact Verses from Hebrews (2)</vt:lpstr>
      <vt:lpstr>Impact Verses from Hebrews (3)</vt:lpstr>
      <vt:lpstr>Impact Verses from Hebrews (4)</vt:lpstr>
      <vt:lpstr>Approach to the Class</vt:lpstr>
      <vt:lpstr>Class Schedule</vt:lpstr>
      <vt:lpstr>Q&amp;A</vt:lpstr>
      <vt:lpstr>For Next Wednesday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dc:creator>
  <cp:lastModifiedBy>Rick Bilberry</cp:lastModifiedBy>
  <cp:revision>181</cp:revision>
  <dcterms:created xsi:type="dcterms:W3CDTF">2016-07-02T19:16:39Z</dcterms:created>
  <dcterms:modified xsi:type="dcterms:W3CDTF">2023-12-06T17:38:10Z</dcterms:modified>
</cp:coreProperties>
</file>