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3" r:id="rId3"/>
    <p:sldId id="294" r:id="rId4"/>
    <p:sldId id="300" r:id="rId5"/>
    <p:sldId id="272" r:id="rId6"/>
    <p:sldId id="297" r:id="rId7"/>
    <p:sldId id="257" r:id="rId8"/>
    <p:sldId id="295" r:id="rId9"/>
    <p:sldId id="290" r:id="rId10"/>
    <p:sldId id="298" r:id="rId11"/>
    <p:sldId id="284" r:id="rId12"/>
    <p:sldId id="291" r:id="rId13"/>
    <p:sldId id="285" r:id="rId14"/>
    <p:sldId id="292" r:id="rId15"/>
    <p:sldId id="296" r:id="rId16"/>
    <p:sldId id="299" r:id="rId17"/>
    <p:sldId id="287" r:id="rId18"/>
    <p:sldId id="293" r:id="rId19"/>
    <p:sldId id="288" r:id="rId20"/>
    <p:sldId id="289" r:id="rId21"/>
    <p:sldId id="278" r:id="rId22"/>
    <p:sldId id="281" r:id="rId23"/>
    <p:sldId id="28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86375" autoAdjust="0"/>
  </p:normalViewPr>
  <p:slideViewPr>
    <p:cSldViewPr>
      <p:cViewPr varScale="1">
        <p:scale>
          <a:sx n="92" d="100"/>
          <a:sy n="92" d="100"/>
        </p:scale>
        <p:origin x="420" y="90"/>
      </p:cViewPr>
      <p:guideLst>
        <p:guide orient="horz" pos="2160"/>
        <p:guide pos="2880"/>
      </p:guideLst>
    </p:cSldViewPr>
  </p:slideViewPr>
  <p:outlineViewPr>
    <p:cViewPr>
      <p:scale>
        <a:sx n="33" d="100"/>
        <a:sy n="33" d="100"/>
      </p:scale>
      <p:origin x="0" y="-235"/>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BCCFB93-B856-44EE-B95C-408DD4717A4C}" type="datetimeFigureOut">
              <a:rPr lang="en-US" smtClean="0"/>
              <a:t>12/17/2023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858B0-95BC-43E9-B7F8-8AE3A5E62451}"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CCFB93-B856-44EE-B95C-408DD4717A4C}" type="datetimeFigureOut">
              <a:rPr lang="en-US" smtClean="0"/>
              <a:t>12/17/2023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858B0-95BC-43E9-B7F8-8AE3A5E6245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CCFB93-B856-44EE-B95C-408DD4717A4C}" type="datetimeFigureOut">
              <a:rPr lang="en-US" smtClean="0"/>
              <a:t>12/17/2023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858B0-95BC-43E9-B7F8-8AE3A5E6245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CCFB93-B856-44EE-B95C-408DD4717A4C}" type="datetimeFigureOut">
              <a:rPr lang="en-US" smtClean="0"/>
              <a:t>12/17/2023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858B0-95BC-43E9-B7F8-8AE3A5E6245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CCFB93-B856-44EE-B95C-408DD4717A4C}" type="datetimeFigureOut">
              <a:rPr lang="en-US" smtClean="0"/>
              <a:t>12/17/2023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858B0-95BC-43E9-B7F8-8AE3A5E62451}"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BCCFB93-B856-44EE-B95C-408DD4717A4C}" type="datetimeFigureOut">
              <a:rPr lang="en-US" smtClean="0"/>
              <a:t>12/17/2023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858B0-95BC-43E9-B7F8-8AE3A5E6245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BCCFB93-B856-44EE-B95C-408DD4717A4C}" type="datetimeFigureOut">
              <a:rPr lang="en-US" smtClean="0"/>
              <a:t>12/17/2023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858B0-95BC-43E9-B7F8-8AE3A5E62451}"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BCCFB93-B856-44EE-B95C-408DD4717A4C}" type="datetimeFigureOut">
              <a:rPr lang="en-US" smtClean="0"/>
              <a:t>12/17/2023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858B0-95BC-43E9-B7F8-8AE3A5E6245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CCFB93-B856-44EE-B95C-408DD4717A4C}" type="datetimeFigureOut">
              <a:rPr lang="en-US" smtClean="0"/>
              <a:t>12/17/2023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858B0-95BC-43E9-B7F8-8AE3A5E6245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CCFB93-B856-44EE-B95C-408DD4717A4C}" type="datetimeFigureOut">
              <a:rPr lang="en-US" smtClean="0"/>
              <a:t>12/17/2023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858B0-95BC-43E9-B7F8-8AE3A5E62451}"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CCFB93-B856-44EE-B95C-408DD4717A4C}" type="datetimeFigureOut">
              <a:rPr lang="en-US" smtClean="0"/>
              <a:t>12/17/2023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858B0-95BC-43E9-B7F8-8AE3A5E6245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CBCCFB93-B856-44EE-B95C-408DD4717A4C}" type="datetimeFigureOut">
              <a:rPr lang="en-US" smtClean="0"/>
              <a:t>12/17/2023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AA858B0-95BC-43E9-B7F8-8AE3A5E6245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848600" cy="1927225"/>
          </a:xfrm>
        </p:spPr>
        <p:txBody>
          <a:bodyPr/>
          <a:lstStyle/>
          <a:p>
            <a:pPr algn="ctr"/>
            <a:r>
              <a:rPr lang="en-US" dirty="0"/>
              <a:t>Better Things</a:t>
            </a:r>
            <a:br>
              <a:rPr lang="en-US" dirty="0"/>
            </a:br>
            <a:br>
              <a:rPr lang="en-US" dirty="0"/>
            </a:br>
            <a:r>
              <a:rPr lang="en-US" sz="4000" dirty="0"/>
              <a:t>A Study of </a:t>
            </a:r>
            <a:r>
              <a:rPr lang="en-US" sz="4000" dirty="0" err="1"/>
              <a:t>hebrews</a:t>
            </a:r>
            <a:endParaRPr lang="en-US" sz="4000" dirty="0"/>
          </a:p>
        </p:txBody>
      </p:sp>
      <p:sp>
        <p:nvSpPr>
          <p:cNvPr id="3" name="Subtitle 2"/>
          <p:cNvSpPr>
            <a:spLocks noGrp="1"/>
          </p:cNvSpPr>
          <p:nvPr>
            <p:ph type="subTitle" idx="1"/>
          </p:nvPr>
        </p:nvSpPr>
        <p:spPr>
          <a:xfrm>
            <a:off x="228600" y="3787776"/>
            <a:ext cx="8763000" cy="2438400"/>
          </a:xfrm>
        </p:spPr>
        <p:txBody>
          <a:bodyPr>
            <a:normAutofit fontScale="92500"/>
          </a:bodyPr>
          <a:lstStyle/>
          <a:p>
            <a:pPr algn="ctr"/>
            <a:r>
              <a:rPr lang="en-US" sz="3400" b="1" dirty="0"/>
              <a:t>The Better Messenger / Lest We Drift Away</a:t>
            </a:r>
          </a:p>
          <a:p>
            <a:pPr algn="ctr"/>
            <a:r>
              <a:rPr lang="en-US" sz="2000" dirty="0"/>
              <a:t>Hebrews, Chapters 1 and 2</a:t>
            </a:r>
          </a:p>
          <a:p>
            <a:pPr algn="ctr"/>
            <a:endParaRPr lang="en-US" sz="2000" dirty="0"/>
          </a:p>
          <a:p>
            <a:pPr algn="ctr"/>
            <a:r>
              <a:rPr lang="en-US" sz="2000" dirty="0"/>
              <a:t>Wednesday, December 13, 2023</a:t>
            </a:r>
          </a:p>
          <a:p>
            <a:pPr algn="ctr"/>
            <a:endParaRPr lang="en-US" dirty="0"/>
          </a:p>
          <a:p>
            <a:pPr algn="ctr"/>
            <a:r>
              <a:rPr lang="en-US" sz="2000" b="1" dirty="0" err="1">
                <a:solidFill>
                  <a:srgbClr val="0070C0"/>
                </a:solidFill>
              </a:rPr>
              <a:t>Heb</a:t>
            </a:r>
            <a:r>
              <a:rPr lang="en-US" sz="2000" b="1" dirty="0">
                <a:solidFill>
                  <a:srgbClr val="0070C0"/>
                </a:solidFill>
              </a:rPr>
              <a:t> 3:13 </a:t>
            </a:r>
            <a:r>
              <a:rPr lang="en-US" sz="2000" b="1" i="1" dirty="0">
                <a:solidFill>
                  <a:srgbClr val="0070C0"/>
                </a:solidFill>
              </a:rPr>
              <a:t>“exhort one another daily, while it is called ‘Today’”</a:t>
            </a:r>
          </a:p>
          <a:p>
            <a:pPr algn="ctr"/>
            <a:endParaRPr lang="en-US" dirty="0"/>
          </a:p>
          <a:p>
            <a:pPr algn="ctr"/>
            <a:endParaRPr lang="en-US" dirty="0"/>
          </a:p>
        </p:txBody>
      </p:sp>
    </p:spTree>
    <p:extLst>
      <p:ext uri="{BB962C8B-B14F-4D97-AF65-F5344CB8AC3E}">
        <p14:creationId xmlns:p14="http://schemas.microsoft.com/office/powerpoint/2010/main" val="2817493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AD46F-6130-15EF-5665-A16CEF927E51}"/>
              </a:ext>
            </a:extLst>
          </p:cNvPr>
          <p:cNvSpPr>
            <a:spLocks noGrp="1"/>
          </p:cNvSpPr>
          <p:nvPr>
            <p:ph type="title"/>
          </p:nvPr>
        </p:nvSpPr>
        <p:spPr/>
        <p:txBody>
          <a:bodyPr/>
          <a:lstStyle/>
          <a:p>
            <a:r>
              <a:rPr lang="en-US" dirty="0"/>
              <a:t>Hebrews 2</a:t>
            </a:r>
          </a:p>
        </p:txBody>
      </p:sp>
      <p:sp>
        <p:nvSpPr>
          <p:cNvPr id="3" name="Content Placeholder 2">
            <a:extLst>
              <a:ext uri="{FF2B5EF4-FFF2-40B4-BE49-F238E27FC236}">
                <a16:creationId xmlns:a16="http://schemas.microsoft.com/office/drawing/2014/main" id="{4A9DE9A9-AEBD-67EF-3B22-02B2953809DA}"/>
              </a:ext>
            </a:extLst>
          </p:cNvPr>
          <p:cNvSpPr>
            <a:spLocks noGrp="1"/>
          </p:cNvSpPr>
          <p:nvPr>
            <p:ph idx="1"/>
          </p:nvPr>
        </p:nvSpPr>
        <p:spPr/>
        <p:txBody>
          <a:bodyPr/>
          <a:lstStyle/>
          <a:p>
            <a:r>
              <a:rPr lang="en-US" dirty="0"/>
              <a:t>Pay attention to what we’ve heard (the gospel), lest we drift away</a:t>
            </a:r>
          </a:p>
          <a:p>
            <a:endParaRPr lang="en-US" dirty="0"/>
          </a:p>
          <a:p>
            <a:r>
              <a:rPr lang="en-US" dirty="0"/>
              <a:t>All things are subject to Jesus</a:t>
            </a:r>
          </a:p>
          <a:p>
            <a:endParaRPr lang="en-US" dirty="0"/>
          </a:p>
          <a:p>
            <a:r>
              <a:rPr lang="en-US" dirty="0"/>
              <a:t>Jesus is the captain of our salvation</a:t>
            </a:r>
          </a:p>
          <a:p>
            <a:endParaRPr lang="en-US" dirty="0"/>
          </a:p>
          <a:p>
            <a:r>
              <a:rPr lang="en-US" dirty="0"/>
              <a:t>We are one with Jesus</a:t>
            </a:r>
          </a:p>
          <a:p>
            <a:endParaRPr lang="en-US" dirty="0"/>
          </a:p>
          <a:p>
            <a:r>
              <a:rPr lang="en-US" dirty="0"/>
              <a:t>Jesus’ qualifications to be our perfect High Priest</a:t>
            </a:r>
          </a:p>
          <a:p>
            <a:endParaRPr lang="en-US" dirty="0"/>
          </a:p>
          <a:p>
            <a:endParaRPr lang="en-US" dirty="0"/>
          </a:p>
        </p:txBody>
      </p:sp>
    </p:spTree>
    <p:extLst>
      <p:ext uri="{BB962C8B-B14F-4D97-AF65-F5344CB8AC3E}">
        <p14:creationId xmlns:p14="http://schemas.microsoft.com/office/powerpoint/2010/main" val="4136784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dirty="0"/>
              <a:t>Hebrews 2:1-4</a:t>
            </a:r>
          </a:p>
        </p:txBody>
      </p:sp>
      <p:sp>
        <p:nvSpPr>
          <p:cNvPr id="3" name="Content Placeholder 2"/>
          <p:cNvSpPr>
            <a:spLocks noGrp="1"/>
          </p:cNvSpPr>
          <p:nvPr>
            <p:ph idx="1"/>
          </p:nvPr>
        </p:nvSpPr>
        <p:spPr>
          <a:xfrm>
            <a:off x="533400" y="1447800"/>
            <a:ext cx="8229600" cy="4876800"/>
          </a:xfrm>
        </p:spPr>
        <p:txBody>
          <a:bodyPr>
            <a:normAutofit fontScale="92500" lnSpcReduction="20000"/>
          </a:bodyPr>
          <a:lstStyle/>
          <a:p>
            <a:r>
              <a:rPr lang="en-US" sz="2800" i="1" dirty="0"/>
              <a:t>“</a:t>
            </a:r>
            <a:r>
              <a:rPr lang="en-US" sz="2800" b="1" i="1" u="sng" dirty="0">
                <a:solidFill>
                  <a:srgbClr val="00B0F0"/>
                </a:solidFill>
              </a:rPr>
              <a:t>Therefore</a:t>
            </a:r>
            <a:r>
              <a:rPr lang="en-US" sz="2800" i="1" dirty="0"/>
              <a:t> we must give the more earnest (abundant) heed to the things we have heard, </a:t>
            </a:r>
            <a:r>
              <a:rPr lang="en-US" sz="2800" b="1" i="1" dirty="0">
                <a:solidFill>
                  <a:srgbClr val="FF0000"/>
                </a:solidFill>
              </a:rPr>
              <a:t>lest we drift away</a:t>
            </a:r>
            <a:r>
              <a:rPr lang="en-US" sz="2800" i="1" dirty="0"/>
              <a:t>.”</a:t>
            </a:r>
          </a:p>
          <a:p>
            <a:pPr lvl="1"/>
            <a:r>
              <a:rPr lang="en-US" sz="2400" i="1" dirty="0"/>
              <a:t>Thayer:  Allow them to slip by us</a:t>
            </a:r>
          </a:p>
          <a:p>
            <a:pPr lvl="1"/>
            <a:endParaRPr lang="en-US" sz="2400" dirty="0"/>
          </a:p>
          <a:p>
            <a:pPr lvl="1"/>
            <a:r>
              <a:rPr lang="en-US" sz="2400" dirty="0"/>
              <a:t>The words of angels proved steadfast</a:t>
            </a:r>
          </a:p>
          <a:p>
            <a:pPr lvl="2"/>
            <a:r>
              <a:rPr lang="en-US" sz="2000" dirty="0"/>
              <a:t>Every transgression and disobedience received a just reward</a:t>
            </a:r>
          </a:p>
          <a:p>
            <a:pPr lvl="1"/>
            <a:endParaRPr lang="en-US" sz="2400" dirty="0"/>
          </a:p>
          <a:p>
            <a:pPr lvl="1"/>
            <a:r>
              <a:rPr lang="en-US" sz="2400" dirty="0"/>
              <a:t>How shall we escape so great a salvation?</a:t>
            </a:r>
          </a:p>
          <a:p>
            <a:pPr lvl="2"/>
            <a:r>
              <a:rPr lang="en-US" sz="2000" dirty="0"/>
              <a:t>The words of the Lord were confirmed</a:t>
            </a:r>
          </a:p>
          <a:p>
            <a:pPr lvl="3"/>
            <a:r>
              <a:rPr lang="en-US" sz="1800" dirty="0"/>
              <a:t>By those that heard Him</a:t>
            </a:r>
          </a:p>
          <a:p>
            <a:pPr lvl="3"/>
            <a:r>
              <a:rPr lang="en-US" sz="1800" dirty="0"/>
              <a:t>By signs, wonders, miracles, and gifts of the Holy Spirit from God</a:t>
            </a:r>
          </a:p>
          <a:p>
            <a:pPr lvl="1"/>
            <a:endParaRPr lang="en-US" dirty="0"/>
          </a:p>
          <a:p>
            <a:r>
              <a:rPr lang="en-US" b="1" i="1" dirty="0">
                <a:solidFill>
                  <a:srgbClr val="FF0000"/>
                </a:solidFill>
              </a:rPr>
              <a:t>Any excuse not to believe or obey?</a:t>
            </a:r>
          </a:p>
          <a:p>
            <a:r>
              <a:rPr lang="en-US" b="1" i="1" dirty="0">
                <a:solidFill>
                  <a:srgbClr val="FF0000"/>
                </a:solidFill>
              </a:rPr>
              <a:t>Is it possible to “drift away”?</a:t>
            </a:r>
          </a:p>
          <a:p>
            <a:endParaRPr lang="en-US" dirty="0"/>
          </a:p>
        </p:txBody>
      </p:sp>
    </p:spTree>
    <p:extLst>
      <p:ext uri="{BB962C8B-B14F-4D97-AF65-F5344CB8AC3E}">
        <p14:creationId xmlns:p14="http://schemas.microsoft.com/office/powerpoint/2010/main" val="693053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743" y="332724"/>
            <a:ext cx="8229600" cy="990600"/>
          </a:xfrm>
        </p:spPr>
        <p:txBody>
          <a:bodyPr/>
          <a:lstStyle/>
          <a:p>
            <a:r>
              <a:rPr lang="en-US" dirty="0"/>
              <a:t>Hebrews 2:5-9</a:t>
            </a:r>
          </a:p>
        </p:txBody>
      </p:sp>
      <p:sp>
        <p:nvSpPr>
          <p:cNvPr id="3" name="Content Placeholder 2"/>
          <p:cNvSpPr>
            <a:spLocks noGrp="1"/>
          </p:cNvSpPr>
          <p:nvPr>
            <p:ph idx="1"/>
          </p:nvPr>
        </p:nvSpPr>
        <p:spPr>
          <a:xfrm>
            <a:off x="533400" y="1371600"/>
            <a:ext cx="8229600" cy="4876800"/>
          </a:xfrm>
        </p:spPr>
        <p:txBody>
          <a:bodyPr>
            <a:normAutofit fontScale="85000" lnSpcReduction="20000"/>
          </a:bodyPr>
          <a:lstStyle/>
          <a:p>
            <a:r>
              <a:rPr lang="en-US" sz="2800" dirty="0"/>
              <a:t>The world to come was not put in subjection to angels, but to Jesus</a:t>
            </a:r>
          </a:p>
          <a:p>
            <a:pPr lvl="1"/>
            <a:endParaRPr lang="en-US" sz="2400" dirty="0"/>
          </a:p>
          <a:p>
            <a:pPr lvl="1"/>
            <a:r>
              <a:rPr lang="en-US" sz="2400" dirty="0"/>
              <a:t>From Psalms 8:4-6</a:t>
            </a:r>
          </a:p>
          <a:p>
            <a:pPr lvl="2"/>
            <a:r>
              <a:rPr lang="en-US" sz="2000" i="1" dirty="0"/>
              <a:t>“You made him a little lower than the angels”</a:t>
            </a:r>
          </a:p>
          <a:p>
            <a:pPr lvl="2"/>
            <a:r>
              <a:rPr lang="en-US" sz="2000" i="1" dirty="0"/>
              <a:t>“You have put all things in subjection under his feet”</a:t>
            </a:r>
          </a:p>
          <a:p>
            <a:pPr lvl="1"/>
            <a:endParaRPr lang="en-US" sz="2400" i="1" dirty="0"/>
          </a:p>
          <a:p>
            <a:pPr lvl="1"/>
            <a:r>
              <a:rPr lang="en-US" sz="2400" i="1" dirty="0"/>
              <a:t>“He put all in subjection under Him, He left nothing that is not put under Him”</a:t>
            </a:r>
          </a:p>
          <a:p>
            <a:pPr lvl="2"/>
            <a:r>
              <a:rPr lang="en-US" sz="2200" b="1" i="1" dirty="0">
                <a:solidFill>
                  <a:srgbClr val="FF0000"/>
                </a:solidFill>
              </a:rPr>
              <a:t>So….is there anything NOT under His subjection?</a:t>
            </a:r>
          </a:p>
          <a:p>
            <a:pPr lvl="1"/>
            <a:endParaRPr lang="en-US" sz="2400" i="1" dirty="0"/>
          </a:p>
          <a:p>
            <a:pPr lvl="1"/>
            <a:r>
              <a:rPr lang="en-US" sz="2400" i="1" dirty="0"/>
              <a:t>“We see Jesus….made a little lower than the angels, for the suffering of death, crowned with glory and honor, that He….might taste death for everyone”</a:t>
            </a:r>
          </a:p>
          <a:p>
            <a:pPr lvl="2"/>
            <a:r>
              <a:rPr lang="en-US" sz="2200" b="1" i="1" dirty="0">
                <a:solidFill>
                  <a:srgbClr val="0070C0"/>
                </a:solidFill>
              </a:rPr>
              <a:t>Why is this important???  </a:t>
            </a:r>
          </a:p>
          <a:p>
            <a:pPr lvl="2"/>
            <a:r>
              <a:rPr lang="en-US" sz="2200" b="1" i="1" dirty="0">
                <a:solidFill>
                  <a:srgbClr val="0070C0"/>
                </a:solidFill>
              </a:rPr>
              <a:t>Stay tuned….</a:t>
            </a:r>
          </a:p>
          <a:p>
            <a:pPr lvl="1"/>
            <a:endParaRPr lang="en-US" dirty="0"/>
          </a:p>
          <a:p>
            <a:endParaRPr lang="en-US" dirty="0"/>
          </a:p>
          <a:p>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1304057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7045"/>
            <a:ext cx="8229600" cy="990600"/>
          </a:xfrm>
        </p:spPr>
        <p:txBody>
          <a:bodyPr/>
          <a:lstStyle/>
          <a:p>
            <a:r>
              <a:rPr lang="en-US" dirty="0"/>
              <a:t>Hebrews 2:10-13</a:t>
            </a:r>
          </a:p>
        </p:txBody>
      </p:sp>
      <p:sp>
        <p:nvSpPr>
          <p:cNvPr id="3" name="Content Placeholder 2"/>
          <p:cNvSpPr>
            <a:spLocks noGrp="1"/>
          </p:cNvSpPr>
          <p:nvPr>
            <p:ph idx="1"/>
          </p:nvPr>
        </p:nvSpPr>
        <p:spPr>
          <a:xfrm>
            <a:off x="533400" y="1341310"/>
            <a:ext cx="8229600" cy="4876800"/>
          </a:xfrm>
        </p:spPr>
        <p:txBody>
          <a:bodyPr>
            <a:normAutofit fontScale="85000" lnSpcReduction="20000"/>
          </a:bodyPr>
          <a:lstStyle/>
          <a:p>
            <a:r>
              <a:rPr lang="en-US" dirty="0"/>
              <a:t>“For it was fitting for Him, for whom are all things and by whom are all things….to make the </a:t>
            </a:r>
            <a:r>
              <a:rPr lang="en-US" b="1" i="1" u="sng" dirty="0">
                <a:solidFill>
                  <a:srgbClr val="0070C0"/>
                </a:solidFill>
              </a:rPr>
              <a:t>captain</a:t>
            </a:r>
            <a:r>
              <a:rPr lang="en-US" dirty="0"/>
              <a:t> of their salvation </a:t>
            </a:r>
            <a:r>
              <a:rPr lang="en-US" b="1" i="1" u="sng" dirty="0">
                <a:solidFill>
                  <a:srgbClr val="0070C0"/>
                </a:solidFill>
              </a:rPr>
              <a:t>perfect</a:t>
            </a:r>
            <a:r>
              <a:rPr lang="en-US" dirty="0"/>
              <a:t> through sufferings”</a:t>
            </a:r>
          </a:p>
          <a:p>
            <a:pPr lvl="1"/>
            <a:r>
              <a:rPr lang="en-US" sz="2400" dirty="0"/>
              <a:t>“captain”</a:t>
            </a:r>
          </a:p>
          <a:p>
            <a:pPr lvl="2"/>
            <a:r>
              <a:rPr lang="en-US" sz="2100" dirty="0"/>
              <a:t>Vine:  a combination of the meaning of leader with that of the source</a:t>
            </a:r>
          </a:p>
          <a:p>
            <a:pPr lvl="2"/>
            <a:r>
              <a:rPr lang="en-US" sz="2100" dirty="0"/>
              <a:t>CWSD:  originator, founder, leader, chief, first, prince, as distinguished from simply being the cause</a:t>
            </a:r>
          </a:p>
          <a:p>
            <a:pPr lvl="2"/>
            <a:r>
              <a:rPr lang="en-US" sz="2100" dirty="0"/>
              <a:t>G-E Lexicon:  a person who as originator or founder of a movement continues as the leader</a:t>
            </a:r>
          </a:p>
          <a:p>
            <a:pPr lvl="1"/>
            <a:r>
              <a:rPr lang="en-US" sz="2400" dirty="0"/>
              <a:t>“perfect”</a:t>
            </a:r>
          </a:p>
          <a:p>
            <a:pPr lvl="2"/>
            <a:r>
              <a:rPr lang="en-US" sz="2200" dirty="0"/>
              <a:t>Thayer:  to raise to the state befitting him</a:t>
            </a:r>
          </a:p>
          <a:p>
            <a:pPr lvl="2"/>
            <a:endParaRPr lang="en-US" sz="2200" dirty="0"/>
          </a:p>
          <a:p>
            <a:pPr lvl="1"/>
            <a:r>
              <a:rPr lang="en-US" sz="2400" dirty="0"/>
              <a:t>“He who sanctifies and those who are being sanctified are </a:t>
            </a:r>
            <a:r>
              <a:rPr lang="en-US" sz="2400" b="1" i="1" dirty="0">
                <a:solidFill>
                  <a:srgbClr val="0070C0"/>
                </a:solidFill>
              </a:rPr>
              <a:t>all of one</a:t>
            </a:r>
            <a:r>
              <a:rPr lang="en-US" sz="2400" dirty="0"/>
              <a:t>”</a:t>
            </a:r>
          </a:p>
          <a:p>
            <a:pPr lvl="2"/>
            <a:r>
              <a:rPr lang="en-US" sz="2000" dirty="0"/>
              <a:t>“He is not ashamed to call them brethren”</a:t>
            </a:r>
          </a:p>
          <a:p>
            <a:pPr lvl="2"/>
            <a:r>
              <a:rPr lang="en-US" sz="2000" dirty="0"/>
              <a:t>“I will declare Your name to my brethren”</a:t>
            </a:r>
          </a:p>
          <a:p>
            <a:pPr lvl="2"/>
            <a:r>
              <a:rPr lang="en-US" sz="2000" dirty="0"/>
              <a:t>“Here am I and the children whom God has give me”</a:t>
            </a:r>
          </a:p>
          <a:p>
            <a:endParaRPr lang="en-US" dirty="0"/>
          </a:p>
          <a:p>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951322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dirty="0"/>
              <a:t>Hebrews 2:14-18</a:t>
            </a:r>
          </a:p>
        </p:txBody>
      </p:sp>
      <p:sp>
        <p:nvSpPr>
          <p:cNvPr id="3" name="Content Placeholder 2"/>
          <p:cNvSpPr>
            <a:spLocks noGrp="1"/>
          </p:cNvSpPr>
          <p:nvPr>
            <p:ph idx="1"/>
          </p:nvPr>
        </p:nvSpPr>
        <p:spPr>
          <a:xfrm>
            <a:off x="533400" y="1389585"/>
            <a:ext cx="8229600" cy="4876800"/>
          </a:xfrm>
        </p:spPr>
        <p:txBody>
          <a:bodyPr>
            <a:normAutofit fontScale="92500"/>
          </a:bodyPr>
          <a:lstStyle/>
          <a:p>
            <a:r>
              <a:rPr lang="en-US" i="1" dirty="0"/>
              <a:t>“Inasmuch then as the children have partaken of flesh and blood, He Himself likewise shared in the same, that through death He might destroy him who had the power of death, that is, the devil”</a:t>
            </a:r>
          </a:p>
          <a:p>
            <a:pPr lvl="1"/>
            <a:r>
              <a:rPr lang="en-US" i="1" dirty="0"/>
              <a:t>“release those who….were all their lifetime subject to bondage”</a:t>
            </a:r>
          </a:p>
          <a:p>
            <a:endParaRPr lang="en-US" dirty="0"/>
          </a:p>
          <a:p>
            <a:r>
              <a:rPr lang="en-US" dirty="0"/>
              <a:t>He does not give aid to angels, but to the seed of Abraham</a:t>
            </a:r>
          </a:p>
          <a:p>
            <a:pPr lvl="1"/>
            <a:r>
              <a:rPr lang="en-US" i="1" dirty="0"/>
              <a:t>“Therefore in all things He had to be made like His brethren”</a:t>
            </a:r>
          </a:p>
          <a:p>
            <a:pPr lvl="1"/>
            <a:r>
              <a:rPr lang="en-US" i="1" dirty="0"/>
              <a:t>“that He might be a merciful and faithful High Priest”</a:t>
            </a:r>
          </a:p>
          <a:p>
            <a:pPr lvl="1"/>
            <a:r>
              <a:rPr lang="en-US" i="1" dirty="0"/>
              <a:t>“to make </a:t>
            </a:r>
            <a:r>
              <a:rPr lang="en-US" b="1" i="1" u="sng" dirty="0">
                <a:solidFill>
                  <a:srgbClr val="0070C0"/>
                </a:solidFill>
              </a:rPr>
              <a:t>propitiation</a:t>
            </a:r>
            <a:r>
              <a:rPr lang="en-US" i="1" dirty="0"/>
              <a:t> for the sins of the people”</a:t>
            </a:r>
          </a:p>
          <a:p>
            <a:pPr lvl="2"/>
            <a:r>
              <a:rPr lang="en-US" dirty="0"/>
              <a:t>the act of gaining or regaining the favor or goodwill of someone or something; appeasement</a:t>
            </a:r>
            <a:endParaRPr lang="en-US" i="1" dirty="0"/>
          </a:p>
          <a:p>
            <a:pPr lvl="1"/>
            <a:r>
              <a:rPr lang="en-US" i="1" dirty="0"/>
              <a:t>“For in that He Himself has suffered, being tempted, He is able to aid those who are tempted.”</a:t>
            </a:r>
          </a:p>
          <a:p>
            <a:endParaRPr lang="en-US" dirty="0"/>
          </a:p>
          <a:p>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1666365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F0412-009F-7D3B-BAB5-70BFF3980F89}"/>
              </a:ext>
            </a:extLst>
          </p:cNvPr>
          <p:cNvSpPr>
            <a:spLocks noGrp="1"/>
          </p:cNvSpPr>
          <p:nvPr>
            <p:ph type="title"/>
          </p:nvPr>
        </p:nvSpPr>
        <p:spPr/>
        <p:txBody>
          <a:bodyPr/>
          <a:lstStyle/>
          <a:p>
            <a:r>
              <a:rPr lang="en-US" dirty="0"/>
              <a:t>Key Points from Hebrews 1 and 2</a:t>
            </a:r>
          </a:p>
        </p:txBody>
      </p:sp>
      <p:sp>
        <p:nvSpPr>
          <p:cNvPr id="3" name="Content Placeholder 2">
            <a:extLst>
              <a:ext uri="{FF2B5EF4-FFF2-40B4-BE49-F238E27FC236}">
                <a16:creationId xmlns:a16="http://schemas.microsoft.com/office/drawing/2014/main" id="{A31820E2-325C-512F-9859-4205FEE8D162}"/>
              </a:ext>
            </a:extLst>
          </p:cNvPr>
          <p:cNvSpPr>
            <a:spLocks noGrp="1"/>
          </p:cNvSpPr>
          <p:nvPr>
            <p:ph idx="1"/>
          </p:nvPr>
        </p:nvSpPr>
        <p:spPr/>
        <p:txBody>
          <a:bodyPr>
            <a:normAutofit/>
          </a:bodyPr>
          <a:lstStyle/>
          <a:p>
            <a:r>
              <a:rPr lang="en-US" dirty="0"/>
              <a:t>Jesus is the Maker and sustainer of all things</a:t>
            </a:r>
          </a:p>
          <a:p>
            <a:r>
              <a:rPr lang="en-US" dirty="0"/>
              <a:t>He is the express (exact) image of God</a:t>
            </a:r>
          </a:p>
          <a:p>
            <a:r>
              <a:rPr lang="en-US" dirty="0"/>
              <a:t>Jesus is greater than the angels.  He rules, they serve.</a:t>
            </a:r>
          </a:p>
          <a:p>
            <a:r>
              <a:rPr lang="en-US" dirty="0"/>
              <a:t>It is possible for Christians to drift away if we don’t heed His words</a:t>
            </a:r>
          </a:p>
          <a:p>
            <a:r>
              <a:rPr lang="en-US" dirty="0"/>
              <a:t>Jesus was perfected by His sufferings and tasted death for all men</a:t>
            </a:r>
          </a:p>
          <a:p>
            <a:r>
              <a:rPr lang="en-US" dirty="0"/>
              <a:t>Jesus is the Author of our salvation and our Leader to salvation</a:t>
            </a:r>
          </a:p>
          <a:p>
            <a:r>
              <a:rPr lang="en-US" dirty="0"/>
              <a:t>Jesus is our perfect High Priest</a:t>
            </a:r>
          </a:p>
          <a:p>
            <a:r>
              <a:rPr lang="en-US" dirty="0"/>
              <a:t>We are one with Jesus</a:t>
            </a:r>
          </a:p>
          <a:p>
            <a:endParaRPr lang="en-US" dirty="0"/>
          </a:p>
          <a:p>
            <a:endParaRPr lang="en-US" dirty="0"/>
          </a:p>
          <a:p>
            <a:endParaRPr lang="en-US" dirty="0"/>
          </a:p>
        </p:txBody>
      </p:sp>
    </p:spTree>
    <p:extLst>
      <p:ext uri="{BB962C8B-B14F-4D97-AF65-F5344CB8AC3E}">
        <p14:creationId xmlns:p14="http://schemas.microsoft.com/office/powerpoint/2010/main" val="4200163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DDDDDD"/>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DDDDDD"/>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DDDDDD"/>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DDDDDD"/>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DDDDDD"/>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rgbClr val="DDDDDD"/>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6" end="6"/>
                                            </p:txEl>
                                          </p:spTgt>
                                        </p:tgtEl>
                                        <p:attrNameLst>
                                          <p:attrName>ppt_c</p:attrName>
                                        </p:attrNameLst>
                                      </p:cBhvr>
                                      <p:to>
                                        <a:srgbClr val="DDDDDD"/>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F0412-009F-7D3B-BAB5-70BFF3980F89}"/>
              </a:ext>
            </a:extLst>
          </p:cNvPr>
          <p:cNvSpPr>
            <a:spLocks noGrp="1"/>
          </p:cNvSpPr>
          <p:nvPr>
            <p:ph type="title"/>
          </p:nvPr>
        </p:nvSpPr>
        <p:spPr/>
        <p:txBody>
          <a:bodyPr/>
          <a:lstStyle/>
          <a:p>
            <a:r>
              <a:rPr lang="en-US" dirty="0"/>
              <a:t>Key Points from Hebrews 1 and 2</a:t>
            </a:r>
          </a:p>
        </p:txBody>
      </p:sp>
      <p:sp>
        <p:nvSpPr>
          <p:cNvPr id="3" name="Content Placeholder 2">
            <a:extLst>
              <a:ext uri="{FF2B5EF4-FFF2-40B4-BE49-F238E27FC236}">
                <a16:creationId xmlns:a16="http://schemas.microsoft.com/office/drawing/2014/main" id="{A31820E2-325C-512F-9859-4205FEE8D162}"/>
              </a:ext>
            </a:extLst>
          </p:cNvPr>
          <p:cNvSpPr>
            <a:spLocks noGrp="1"/>
          </p:cNvSpPr>
          <p:nvPr>
            <p:ph idx="1"/>
          </p:nvPr>
        </p:nvSpPr>
        <p:spPr/>
        <p:txBody>
          <a:bodyPr/>
          <a:lstStyle/>
          <a:p>
            <a:r>
              <a:rPr lang="en-US" dirty="0"/>
              <a:t>Jesus is the Maker and sustainer of all things</a:t>
            </a:r>
          </a:p>
          <a:p>
            <a:r>
              <a:rPr lang="en-US" dirty="0"/>
              <a:t>He is the express (exact) image of God</a:t>
            </a:r>
          </a:p>
          <a:p>
            <a:r>
              <a:rPr lang="en-US" dirty="0"/>
              <a:t>Jesus rules, angels serve</a:t>
            </a:r>
          </a:p>
          <a:p>
            <a:r>
              <a:rPr lang="en-US" dirty="0"/>
              <a:t>It is possible for Christians to drift away if we don’t heed His words</a:t>
            </a:r>
          </a:p>
          <a:p>
            <a:r>
              <a:rPr lang="en-US" dirty="0"/>
              <a:t>Jesus was perfected by His sufferings and tasted death for all men</a:t>
            </a:r>
          </a:p>
          <a:p>
            <a:r>
              <a:rPr lang="en-US" dirty="0"/>
              <a:t>Jesus is the Author of our salvation and our Leader to salvation</a:t>
            </a:r>
          </a:p>
          <a:p>
            <a:r>
              <a:rPr lang="en-US" dirty="0"/>
              <a:t>Jesus is our perfect High Priest</a:t>
            </a:r>
          </a:p>
          <a:p>
            <a:r>
              <a:rPr lang="en-US" dirty="0"/>
              <a:t>We are one with Jesus</a:t>
            </a:r>
          </a:p>
          <a:p>
            <a:endParaRPr lang="en-US" dirty="0"/>
          </a:p>
          <a:p>
            <a:endParaRPr lang="en-US" dirty="0"/>
          </a:p>
          <a:p>
            <a:endParaRPr lang="en-US" dirty="0"/>
          </a:p>
        </p:txBody>
      </p:sp>
    </p:spTree>
    <p:extLst>
      <p:ext uri="{BB962C8B-B14F-4D97-AF65-F5344CB8AC3E}">
        <p14:creationId xmlns:p14="http://schemas.microsoft.com/office/powerpoint/2010/main" val="12265660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ED3D6-6872-4531-BDE7-362F63E3630A}"/>
              </a:ext>
            </a:extLst>
          </p:cNvPr>
          <p:cNvSpPr>
            <a:spLocks noGrp="1"/>
          </p:cNvSpPr>
          <p:nvPr>
            <p:ph type="title"/>
          </p:nvPr>
        </p:nvSpPr>
        <p:spPr/>
        <p:txBody>
          <a:bodyPr/>
          <a:lstStyle/>
          <a:p>
            <a:r>
              <a:rPr lang="en-US" dirty="0"/>
              <a:t>Q&amp;A</a:t>
            </a:r>
          </a:p>
        </p:txBody>
      </p:sp>
      <p:sp>
        <p:nvSpPr>
          <p:cNvPr id="3" name="Content Placeholder 2">
            <a:extLst>
              <a:ext uri="{FF2B5EF4-FFF2-40B4-BE49-F238E27FC236}">
                <a16:creationId xmlns:a16="http://schemas.microsoft.com/office/drawing/2014/main" id="{FC4EEF8B-8CF8-44F2-88F7-3FABF16984E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743845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A92E9-63CE-C66A-DD0E-743085984EA4}"/>
              </a:ext>
            </a:extLst>
          </p:cNvPr>
          <p:cNvSpPr>
            <a:spLocks noGrp="1"/>
          </p:cNvSpPr>
          <p:nvPr>
            <p:ph type="title"/>
          </p:nvPr>
        </p:nvSpPr>
        <p:spPr>
          <a:xfrm>
            <a:off x="457200" y="304800"/>
            <a:ext cx="8229600" cy="990600"/>
          </a:xfrm>
        </p:spPr>
        <p:txBody>
          <a:bodyPr/>
          <a:lstStyle/>
          <a:p>
            <a:r>
              <a:rPr lang="en-US" dirty="0"/>
              <a:t>Class Schedule</a:t>
            </a:r>
          </a:p>
        </p:txBody>
      </p:sp>
      <p:graphicFrame>
        <p:nvGraphicFramePr>
          <p:cNvPr id="4" name="Content Placeholder 3">
            <a:extLst>
              <a:ext uri="{FF2B5EF4-FFF2-40B4-BE49-F238E27FC236}">
                <a16:creationId xmlns:a16="http://schemas.microsoft.com/office/drawing/2014/main" id="{7BAB5DEA-4AA1-A0B4-DC85-7CF51AFDFBE8}"/>
              </a:ext>
            </a:extLst>
          </p:cNvPr>
          <p:cNvGraphicFramePr>
            <a:graphicFrameLocks noGrp="1"/>
          </p:cNvGraphicFramePr>
          <p:nvPr>
            <p:ph idx="1"/>
            <p:extLst>
              <p:ext uri="{D42A27DB-BD31-4B8C-83A1-F6EECF244321}">
                <p14:modId xmlns:p14="http://schemas.microsoft.com/office/powerpoint/2010/main" val="1783945533"/>
              </p:ext>
            </p:extLst>
          </p:nvPr>
        </p:nvGraphicFramePr>
        <p:xfrm>
          <a:off x="228600" y="1295400"/>
          <a:ext cx="8458200" cy="5516209"/>
        </p:xfrm>
        <a:graphic>
          <a:graphicData uri="http://schemas.openxmlformats.org/drawingml/2006/table">
            <a:tbl>
              <a:tblPr firstRow="1" firstCol="1" bandRow="1">
                <a:tableStyleId>{5C22544A-7EE6-4342-B048-85BDC9FD1C3A}</a:tableStyleId>
              </a:tblPr>
              <a:tblGrid>
                <a:gridCol w="1295400">
                  <a:extLst>
                    <a:ext uri="{9D8B030D-6E8A-4147-A177-3AD203B41FA5}">
                      <a16:colId xmlns:a16="http://schemas.microsoft.com/office/drawing/2014/main" val="3682102158"/>
                    </a:ext>
                  </a:extLst>
                </a:gridCol>
                <a:gridCol w="6019800">
                  <a:extLst>
                    <a:ext uri="{9D8B030D-6E8A-4147-A177-3AD203B41FA5}">
                      <a16:colId xmlns:a16="http://schemas.microsoft.com/office/drawing/2014/main" val="1450645321"/>
                    </a:ext>
                  </a:extLst>
                </a:gridCol>
                <a:gridCol w="1143000">
                  <a:extLst>
                    <a:ext uri="{9D8B030D-6E8A-4147-A177-3AD203B41FA5}">
                      <a16:colId xmlns:a16="http://schemas.microsoft.com/office/drawing/2014/main" val="2375187403"/>
                    </a:ext>
                  </a:extLst>
                </a:gridCol>
              </a:tblGrid>
              <a:tr h="562160">
                <a:tc>
                  <a:txBody>
                    <a:bodyPr/>
                    <a:lstStyle/>
                    <a:p>
                      <a:pPr marL="0" marR="0" algn="ctr">
                        <a:lnSpc>
                          <a:spcPct val="107000"/>
                        </a:lnSpc>
                        <a:spcBef>
                          <a:spcPts val="0"/>
                        </a:spcBef>
                        <a:spcAft>
                          <a:spcPts val="0"/>
                        </a:spcAft>
                      </a:pPr>
                      <a:r>
                        <a:rPr lang="en-US" sz="2400" b="1" kern="100" dirty="0">
                          <a:effectLst/>
                        </a:rPr>
                        <a:t>Date</a:t>
                      </a:r>
                      <a:endParaRPr lang="en-US" sz="2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b="1" kern="100" dirty="0">
                          <a:effectLst/>
                        </a:rPr>
                        <a:t>Topic</a:t>
                      </a:r>
                      <a:endParaRPr lang="en-US" sz="2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kern="100" dirty="0">
                          <a:effectLst/>
                        </a:rPr>
                        <a:t>Class Leader</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87975695"/>
                  </a:ext>
                </a:extLst>
              </a:tr>
              <a:tr h="360004">
                <a:tc>
                  <a:txBody>
                    <a:bodyPr/>
                    <a:lstStyle/>
                    <a:p>
                      <a:pPr marL="0" marR="0" algn="ctr">
                        <a:lnSpc>
                          <a:spcPct val="107000"/>
                        </a:lnSpc>
                        <a:spcBef>
                          <a:spcPts val="0"/>
                        </a:spcBef>
                        <a:spcAft>
                          <a:spcPts val="0"/>
                        </a:spcAft>
                      </a:pPr>
                      <a:r>
                        <a:rPr lang="en-US" sz="1800" b="1" kern="100" dirty="0">
                          <a:solidFill>
                            <a:schemeClr val="lt1"/>
                          </a:solidFill>
                          <a:effectLst/>
                          <a:latin typeface="+mn-lt"/>
                          <a:ea typeface="+mn-ea"/>
                          <a:cs typeface="+mn-cs"/>
                        </a:rPr>
                        <a:t>Dec 6</a:t>
                      </a:r>
                    </a:p>
                  </a:txBody>
                  <a:tcPr marL="68580" marR="68580" marT="0" marB="0"/>
                </a:tc>
                <a:tc>
                  <a:txBody>
                    <a:bodyPr/>
                    <a:lstStyle/>
                    <a:p>
                      <a:pPr marL="0" marR="0">
                        <a:lnSpc>
                          <a:spcPct val="107000"/>
                        </a:lnSpc>
                        <a:spcBef>
                          <a:spcPts val="0"/>
                        </a:spcBef>
                        <a:spcAft>
                          <a:spcPts val="0"/>
                        </a:spcAft>
                      </a:pPr>
                      <a:r>
                        <a:rPr lang="en-US" sz="1800" kern="100" dirty="0">
                          <a:solidFill>
                            <a:schemeClr val="dk1"/>
                          </a:solidFill>
                          <a:effectLst/>
                          <a:latin typeface="+mn-lt"/>
                          <a:ea typeface="+mn-ea"/>
                          <a:cs typeface="+mn-cs"/>
                        </a:rPr>
                        <a:t>Introduction to Hebrews</a:t>
                      </a:r>
                    </a:p>
                  </a:txBody>
                  <a:tcPr marL="68580" marR="68580" marT="0" marB="0"/>
                </a:tc>
                <a:tc>
                  <a:txBody>
                    <a:bodyPr/>
                    <a:lstStyle/>
                    <a:p>
                      <a:pPr marL="0" marR="0" algn="ctr">
                        <a:lnSpc>
                          <a:spcPct val="107000"/>
                        </a:lnSpc>
                        <a:spcBef>
                          <a:spcPts val="0"/>
                        </a:spcBef>
                        <a:spcAft>
                          <a:spcPts val="0"/>
                        </a:spcAft>
                      </a:pPr>
                      <a:r>
                        <a:rPr lang="en-US" sz="1800" kern="100" dirty="0">
                          <a:solidFill>
                            <a:schemeClr val="dk1"/>
                          </a:solidFill>
                          <a:effectLst/>
                          <a:latin typeface="+mn-lt"/>
                          <a:ea typeface="+mn-ea"/>
                          <a:cs typeface="+mn-cs"/>
                        </a:rPr>
                        <a:t>Rick</a:t>
                      </a:r>
                    </a:p>
                  </a:txBody>
                  <a:tcPr marL="68580" marR="68580" marT="0" marB="0"/>
                </a:tc>
                <a:extLst>
                  <a:ext uri="{0D108BD9-81ED-4DB2-BD59-A6C34878D82A}">
                    <a16:rowId xmlns:a16="http://schemas.microsoft.com/office/drawing/2014/main" val="3631333375"/>
                  </a:ext>
                </a:extLst>
              </a:tr>
              <a:tr h="406886">
                <a:tc>
                  <a:txBody>
                    <a:bodyPr/>
                    <a:lstStyle/>
                    <a:p>
                      <a:pPr marL="0" marR="0" algn="ctr">
                        <a:lnSpc>
                          <a:spcPct val="107000"/>
                        </a:lnSpc>
                        <a:spcBef>
                          <a:spcPts val="0"/>
                        </a:spcBef>
                        <a:spcAft>
                          <a:spcPts val="0"/>
                        </a:spcAft>
                      </a:pPr>
                      <a:r>
                        <a:rPr lang="en-US" sz="1800" b="1" kern="100" dirty="0">
                          <a:solidFill>
                            <a:schemeClr val="lt1"/>
                          </a:solidFill>
                          <a:effectLst/>
                          <a:latin typeface="+mn-lt"/>
                          <a:ea typeface="+mn-ea"/>
                          <a:cs typeface="+mn-cs"/>
                        </a:rPr>
                        <a:t>Dec 13</a:t>
                      </a:r>
                    </a:p>
                  </a:txBody>
                  <a:tcPr marL="68580" marR="68580" marT="0" marB="0"/>
                </a:tc>
                <a:tc>
                  <a:txBody>
                    <a:bodyPr/>
                    <a:lstStyle/>
                    <a:p>
                      <a:pPr marL="0" marR="0">
                        <a:lnSpc>
                          <a:spcPct val="107000"/>
                        </a:lnSpc>
                        <a:spcBef>
                          <a:spcPts val="0"/>
                        </a:spcBef>
                        <a:spcAft>
                          <a:spcPts val="0"/>
                        </a:spcAft>
                      </a:pPr>
                      <a:r>
                        <a:rPr lang="en-US" sz="1800" kern="100" dirty="0">
                          <a:solidFill>
                            <a:schemeClr val="dk1"/>
                          </a:solidFill>
                          <a:effectLst/>
                          <a:latin typeface="+mn-lt"/>
                          <a:ea typeface="+mn-ea"/>
                          <a:cs typeface="+mn-cs"/>
                        </a:rPr>
                        <a:t>The Better Messenger / Lest We Drift Away (Ch 1 &amp; 2)</a:t>
                      </a:r>
                    </a:p>
                  </a:txBody>
                  <a:tcPr marL="68580" marR="68580" marT="0" marB="0"/>
                </a:tc>
                <a:tc>
                  <a:txBody>
                    <a:bodyPr/>
                    <a:lstStyle/>
                    <a:p>
                      <a:pPr marL="0" marR="0" algn="ctr">
                        <a:lnSpc>
                          <a:spcPct val="107000"/>
                        </a:lnSpc>
                        <a:spcBef>
                          <a:spcPts val="0"/>
                        </a:spcBef>
                        <a:spcAft>
                          <a:spcPts val="0"/>
                        </a:spcAft>
                      </a:pPr>
                      <a:r>
                        <a:rPr lang="en-US" sz="1800" kern="100" dirty="0">
                          <a:solidFill>
                            <a:schemeClr val="dk1"/>
                          </a:solidFill>
                          <a:effectLst/>
                          <a:latin typeface="+mn-lt"/>
                          <a:ea typeface="+mn-ea"/>
                          <a:cs typeface="+mn-cs"/>
                        </a:rPr>
                        <a:t>Rick</a:t>
                      </a:r>
                    </a:p>
                  </a:txBody>
                  <a:tcPr marL="68580" marR="68580" marT="0" marB="0"/>
                </a:tc>
                <a:extLst>
                  <a:ext uri="{0D108BD9-81ED-4DB2-BD59-A6C34878D82A}">
                    <a16:rowId xmlns:a16="http://schemas.microsoft.com/office/drawing/2014/main" val="812225032"/>
                  </a:ext>
                </a:extLst>
              </a:tr>
              <a:tr h="406886">
                <a:tc>
                  <a:txBody>
                    <a:bodyPr/>
                    <a:lstStyle/>
                    <a:p>
                      <a:pPr marL="0" marR="0" algn="ctr">
                        <a:lnSpc>
                          <a:spcPct val="107000"/>
                        </a:lnSpc>
                        <a:spcBef>
                          <a:spcPts val="0"/>
                        </a:spcBef>
                        <a:spcAft>
                          <a:spcPts val="0"/>
                        </a:spcAft>
                      </a:pPr>
                      <a:r>
                        <a:rPr lang="en-US" sz="1800" kern="100" dirty="0">
                          <a:solidFill>
                            <a:schemeClr val="tx1"/>
                          </a:solidFill>
                          <a:effectLst/>
                        </a:rPr>
                        <a:t>Dec 20</a:t>
                      </a:r>
                      <a:endPar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marL="0" marR="0">
                        <a:lnSpc>
                          <a:spcPct val="107000"/>
                        </a:lnSpc>
                        <a:spcBef>
                          <a:spcPts val="0"/>
                        </a:spcBef>
                        <a:spcAft>
                          <a:spcPts val="0"/>
                        </a:spcAft>
                      </a:pPr>
                      <a:r>
                        <a:rPr lang="en-US" sz="1800" kern="100" dirty="0">
                          <a:effectLst/>
                        </a:rPr>
                        <a:t>Firm Until the End (Ch 3)</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marL="0" marR="0" algn="ctr">
                        <a:lnSpc>
                          <a:spcPct val="107000"/>
                        </a:lnSpc>
                        <a:spcBef>
                          <a:spcPts val="0"/>
                        </a:spcBef>
                        <a:spcAft>
                          <a:spcPts val="0"/>
                        </a:spcAft>
                      </a:pPr>
                      <a:r>
                        <a:rPr lang="en-US" sz="1800" kern="100" dirty="0">
                          <a:effectLst/>
                        </a:rPr>
                        <a:t>Mike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val="464760893"/>
                  </a:ext>
                </a:extLst>
              </a:tr>
              <a:tr h="381000">
                <a:tc>
                  <a:txBody>
                    <a:bodyPr/>
                    <a:lstStyle/>
                    <a:p>
                      <a:pPr marL="0" marR="0" algn="ctr">
                        <a:lnSpc>
                          <a:spcPct val="107000"/>
                        </a:lnSpc>
                        <a:spcBef>
                          <a:spcPts val="0"/>
                        </a:spcBef>
                        <a:spcAft>
                          <a:spcPts val="0"/>
                        </a:spcAft>
                      </a:pPr>
                      <a:r>
                        <a:rPr lang="en-US" sz="1800" b="1" kern="100" dirty="0">
                          <a:solidFill>
                            <a:schemeClr val="lt1"/>
                          </a:solidFill>
                          <a:effectLst/>
                          <a:latin typeface="+mn-lt"/>
                          <a:ea typeface="+mn-ea"/>
                          <a:cs typeface="+mn-cs"/>
                        </a:rPr>
                        <a:t>Dec 27</a:t>
                      </a:r>
                    </a:p>
                  </a:txBody>
                  <a:tcPr marL="68580" marR="68580" marT="0" marB="0"/>
                </a:tc>
                <a:tc>
                  <a:txBody>
                    <a:bodyPr/>
                    <a:lstStyle/>
                    <a:p>
                      <a:pPr marL="0" marR="0">
                        <a:lnSpc>
                          <a:spcPct val="107000"/>
                        </a:lnSpc>
                        <a:spcBef>
                          <a:spcPts val="0"/>
                        </a:spcBef>
                        <a:spcAft>
                          <a:spcPts val="0"/>
                        </a:spcAft>
                      </a:pPr>
                      <a:r>
                        <a:rPr lang="en-US" sz="1800" kern="100" dirty="0">
                          <a:solidFill>
                            <a:schemeClr val="dk1"/>
                          </a:solidFill>
                          <a:effectLst/>
                          <a:latin typeface="+mn-lt"/>
                          <a:ea typeface="+mn-ea"/>
                          <a:cs typeface="+mn-cs"/>
                        </a:rPr>
                        <a:t>Singing</a:t>
                      </a:r>
                    </a:p>
                  </a:txBody>
                  <a:tcPr marL="68580" marR="68580" marT="0" marB="0"/>
                </a:tc>
                <a:tc>
                  <a:txBody>
                    <a:bodyPr/>
                    <a:lstStyle/>
                    <a:p>
                      <a:pPr marL="0" marR="0" algn="ctr">
                        <a:lnSpc>
                          <a:spcPct val="107000"/>
                        </a:lnSpc>
                        <a:spcBef>
                          <a:spcPts val="0"/>
                        </a:spcBef>
                        <a:spcAft>
                          <a:spcPts val="0"/>
                        </a:spcAft>
                      </a:pPr>
                      <a:r>
                        <a:rPr lang="en-US" sz="1800" kern="100" dirty="0">
                          <a:solidFill>
                            <a:schemeClr val="dk1"/>
                          </a:solidFill>
                          <a:effectLst/>
                          <a:latin typeface="+mn-lt"/>
                          <a:ea typeface="+mn-ea"/>
                          <a:cs typeface="+mn-cs"/>
                        </a:rPr>
                        <a:t>None</a:t>
                      </a:r>
                    </a:p>
                  </a:txBody>
                  <a:tcPr marL="68580" marR="68580" marT="0" marB="0"/>
                </a:tc>
                <a:extLst>
                  <a:ext uri="{0D108BD9-81ED-4DB2-BD59-A6C34878D82A}">
                    <a16:rowId xmlns:a16="http://schemas.microsoft.com/office/drawing/2014/main" val="3845808423"/>
                  </a:ext>
                </a:extLst>
              </a:tr>
              <a:tr h="381000">
                <a:tc>
                  <a:txBody>
                    <a:bodyPr/>
                    <a:lstStyle/>
                    <a:p>
                      <a:pPr marL="0" marR="0" algn="ctr">
                        <a:lnSpc>
                          <a:spcPct val="107000"/>
                        </a:lnSpc>
                        <a:spcBef>
                          <a:spcPts val="0"/>
                        </a:spcBef>
                        <a:spcAft>
                          <a:spcPts val="0"/>
                        </a:spcAft>
                      </a:pPr>
                      <a:r>
                        <a:rPr lang="en-US" sz="1800" kern="100" dirty="0">
                          <a:effectLst/>
                        </a:rPr>
                        <a:t>Jan 3</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kern="100" dirty="0">
                          <a:effectLst/>
                        </a:rPr>
                        <a:t>The Better Sabbath Rest (Ch 4)</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kern="100" dirty="0">
                          <a:effectLst/>
                        </a:rPr>
                        <a:t>Mike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67372710"/>
                  </a:ext>
                </a:extLst>
              </a:tr>
              <a:tr h="376110">
                <a:tc>
                  <a:txBody>
                    <a:bodyPr/>
                    <a:lstStyle/>
                    <a:p>
                      <a:pPr marL="0" marR="0" algn="ctr">
                        <a:lnSpc>
                          <a:spcPct val="107000"/>
                        </a:lnSpc>
                        <a:spcBef>
                          <a:spcPts val="0"/>
                        </a:spcBef>
                        <a:spcAft>
                          <a:spcPts val="0"/>
                        </a:spcAft>
                      </a:pPr>
                      <a:r>
                        <a:rPr lang="en-US" sz="1800" kern="100" dirty="0">
                          <a:effectLst/>
                        </a:rPr>
                        <a:t>Jan 10</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kern="100" dirty="0">
                          <a:effectLst/>
                        </a:rPr>
                        <a:t>The Better Priest (Ch 5)</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kern="100" dirty="0">
                          <a:effectLst/>
                        </a:rPr>
                        <a:t>Rick</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75023812"/>
                  </a:ext>
                </a:extLst>
              </a:tr>
              <a:tr h="343548">
                <a:tc>
                  <a:txBody>
                    <a:bodyPr/>
                    <a:lstStyle/>
                    <a:p>
                      <a:pPr marL="0" marR="0" algn="ctr">
                        <a:lnSpc>
                          <a:spcPct val="107000"/>
                        </a:lnSpc>
                        <a:spcBef>
                          <a:spcPts val="0"/>
                        </a:spcBef>
                        <a:spcAft>
                          <a:spcPts val="0"/>
                        </a:spcAft>
                      </a:pPr>
                      <a:r>
                        <a:rPr lang="en-US" sz="1800" kern="100" dirty="0">
                          <a:effectLst/>
                        </a:rPr>
                        <a:t>Jan 17</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kern="100" dirty="0">
                          <a:effectLst/>
                        </a:rPr>
                        <a:t>The Peril of Immaturity (Ch 6)</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kern="100" dirty="0">
                          <a:effectLst/>
                        </a:rPr>
                        <a:t>Mike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07133561"/>
                  </a:ext>
                </a:extLst>
              </a:tr>
              <a:tr h="342252">
                <a:tc>
                  <a:txBody>
                    <a:bodyPr/>
                    <a:lstStyle/>
                    <a:p>
                      <a:pPr marL="0" marR="0" algn="ctr">
                        <a:lnSpc>
                          <a:spcPct val="107000"/>
                        </a:lnSpc>
                        <a:spcBef>
                          <a:spcPts val="0"/>
                        </a:spcBef>
                        <a:spcAft>
                          <a:spcPts val="0"/>
                        </a:spcAft>
                      </a:pPr>
                      <a:r>
                        <a:rPr lang="en-US" sz="1800" kern="100" dirty="0">
                          <a:effectLst/>
                        </a:rPr>
                        <a:t>Jan 24</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kern="100" dirty="0">
                          <a:effectLst/>
                        </a:rPr>
                        <a:t>Jesus, A Priest Like Melchizedek (Ch 7)</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kern="100">
                          <a:effectLst/>
                        </a:rPr>
                        <a:t>Rick</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44955073"/>
                  </a:ext>
                </a:extLst>
              </a:tr>
              <a:tr h="329237">
                <a:tc>
                  <a:txBody>
                    <a:bodyPr/>
                    <a:lstStyle/>
                    <a:p>
                      <a:pPr marL="0" marR="0" algn="ctr">
                        <a:lnSpc>
                          <a:spcPct val="107000"/>
                        </a:lnSpc>
                        <a:spcBef>
                          <a:spcPts val="0"/>
                        </a:spcBef>
                        <a:spcAft>
                          <a:spcPts val="0"/>
                        </a:spcAft>
                      </a:pPr>
                      <a:r>
                        <a:rPr lang="en-US" sz="1800" kern="100" dirty="0">
                          <a:effectLst/>
                        </a:rPr>
                        <a:t>Jan 31</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kern="100" dirty="0">
                          <a:effectLst/>
                        </a:rPr>
                        <a:t>The Better Covenant (Ch 8 &amp; 9)</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kern="100" dirty="0">
                          <a:effectLst/>
                        </a:rPr>
                        <a:t>Mike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7997149"/>
                  </a:ext>
                </a:extLst>
              </a:tr>
              <a:tr h="361453">
                <a:tc>
                  <a:txBody>
                    <a:bodyPr/>
                    <a:lstStyle/>
                    <a:p>
                      <a:pPr marL="0" marR="0" algn="ctr">
                        <a:lnSpc>
                          <a:spcPct val="107000"/>
                        </a:lnSpc>
                        <a:spcBef>
                          <a:spcPts val="0"/>
                        </a:spcBef>
                        <a:spcAft>
                          <a:spcPts val="0"/>
                        </a:spcAft>
                      </a:pPr>
                      <a:r>
                        <a:rPr lang="en-US" sz="1800" kern="100" dirty="0">
                          <a:effectLst/>
                        </a:rPr>
                        <a:t>Feb 7</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kern="100" dirty="0">
                          <a:effectLst/>
                        </a:rPr>
                        <a:t>The Better Sacrifice and Possession (Ch 10)</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kern="100" dirty="0">
                          <a:effectLst/>
                        </a:rPr>
                        <a:t>Rick</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48964750"/>
                  </a:ext>
                </a:extLst>
              </a:tr>
              <a:tr h="314925">
                <a:tc>
                  <a:txBody>
                    <a:bodyPr/>
                    <a:lstStyle/>
                    <a:p>
                      <a:pPr marL="0" marR="0" algn="ctr">
                        <a:lnSpc>
                          <a:spcPct val="107000"/>
                        </a:lnSpc>
                        <a:spcBef>
                          <a:spcPts val="0"/>
                        </a:spcBef>
                        <a:spcAft>
                          <a:spcPts val="0"/>
                        </a:spcAft>
                      </a:pPr>
                      <a:r>
                        <a:rPr lang="en-US" sz="1800" kern="100" dirty="0">
                          <a:effectLst/>
                        </a:rPr>
                        <a:t>Feb 14</a:t>
                      </a:r>
                    </a:p>
                  </a:txBody>
                  <a:tcPr marL="68580" marR="68580" marT="0" marB="0"/>
                </a:tc>
                <a:tc>
                  <a:txBody>
                    <a:bodyPr/>
                    <a:lstStyle/>
                    <a:p>
                      <a:pPr marL="0" marR="0">
                        <a:lnSpc>
                          <a:spcPct val="107000"/>
                        </a:lnSpc>
                        <a:spcBef>
                          <a:spcPts val="0"/>
                        </a:spcBef>
                        <a:spcAft>
                          <a:spcPts val="0"/>
                        </a:spcAft>
                      </a:pPr>
                      <a:r>
                        <a:rPr lang="en-US" sz="1800" kern="100" dirty="0">
                          <a:effectLst/>
                        </a:rPr>
                        <a:t>The Better Way of Faith (Ch 11)</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kern="100" dirty="0">
                          <a:effectLst/>
                        </a:rPr>
                        <a:t>Mike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42421257"/>
                  </a:ext>
                </a:extLst>
              </a:tr>
              <a:tr h="365985">
                <a:tc>
                  <a:txBody>
                    <a:bodyPr/>
                    <a:lstStyle/>
                    <a:p>
                      <a:pPr marL="0" marR="0" algn="ctr">
                        <a:lnSpc>
                          <a:spcPct val="107000"/>
                        </a:lnSpc>
                        <a:spcBef>
                          <a:spcPts val="0"/>
                        </a:spcBef>
                        <a:spcAft>
                          <a:spcPts val="0"/>
                        </a:spcAft>
                      </a:pPr>
                      <a:r>
                        <a:rPr lang="en-US" sz="1800" kern="100" dirty="0">
                          <a:effectLst/>
                        </a:rPr>
                        <a:t>Feb 21</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kern="100" dirty="0">
                          <a:effectLst/>
                        </a:rPr>
                        <a:t>Mount Sinai and Mount Zion Contrasted (Ch 12)</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kern="100" dirty="0">
                          <a:effectLst/>
                        </a:rPr>
                        <a:t>Rick</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11325668"/>
                  </a:ext>
                </a:extLst>
              </a:tr>
              <a:tr h="383907">
                <a:tc>
                  <a:txBody>
                    <a:bodyPr/>
                    <a:lstStyle/>
                    <a:p>
                      <a:pPr marL="0" marR="0" algn="ctr">
                        <a:lnSpc>
                          <a:spcPct val="107000"/>
                        </a:lnSpc>
                        <a:spcBef>
                          <a:spcPts val="0"/>
                        </a:spcBef>
                        <a:spcAft>
                          <a:spcPts val="0"/>
                        </a:spcAft>
                      </a:pPr>
                      <a:r>
                        <a:rPr lang="en-US" sz="1800" kern="100" dirty="0">
                          <a:effectLst/>
                        </a:rPr>
                        <a:t>Feb 28</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kern="100" dirty="0">
                          <a:effectLst/>
                        </a:rPr>
                        <a:t>Faith in Action (Ch 13)</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kern="100" dirty="0">
                          <a:effectLst/>
                        </a:rPr>
                        <a:t>Mike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97009072"/>
                  </a:ext>
                </a:extLst>
              </a:tr>
            </a:tbl>
          </a:graphicData>
        </a:graphic>
      </p:graphicFrame>
    </p:spTree>
    <p:extLst>
      <p:ext uri="{BB962C8B-B14F-4D97-AF65-F5344CB8AC3E}">
        <p14:creationId xmlns:p14="http://schemas.microsoft.com/office/powerpoint/2010/main" val="32898353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7620A-F000-48C8-8936-2AAE8A02ED4D}"/>
              </a:ext>
            </a:extLst>
          </p:cNvPr>
          <p:cNvSpPr>
            <a:spLocks noGrp="1"/>
          </p:cNvSpPr>
          <p:nvPr>
            <p:ph type="title"/>
          </p:nvPr>
        </p:nvSpPr>
        <p:spPr/>
        <p:txBody>
          <a:bodyPr/>
          <a:lstStyle/>
          <a:p>
            <a:r>
              <a:rPr lang="en-US" dirty="0"/>
              <a:t>For Next Wednesday</a:t>
            </a:r>
          </a:p>
        </p:txBody>
      </p:sp>
      <p:sp>
        <p:nvSpPr>
          <p:cNvPr id="3" name="Content Placeholder 2">
            <a:extLst>
              <a:ext uri="{FF2B5EF4-FFF2-40B4-BE49-F238E27FC236}">
                <a16:creationId xmlns:a16="http://schemas.microsoft.com/office/drawing/2014/main" id="{DBE19B09-EBFB-432C-8499-D13CA629974B}"/>
              </a:ext>
            </a:extLst>
          </p:cNvPr>
          <p:cNvSpPr>
            <a:spLocks noGrp="1"/>
          </p:cNvSpPr>
          <p:nvPr>
            <p:ph idx="1"/>
          </p:nvPr>
        </p:nvSpPr>
        <p:spPr/>
        <p:txBody>
          <a:bodyPr/>
          <a:lstStyle/>
          <a:p>
            <a:endParaRPr lang="en-US" dirty="0"/>
          </a:p>
          <a:p>
            <a:r>
              <a:rPr lang="en-US" dirty="0"/>
              <a:t>Firm Until the End</a:t>
            </a:r>
          </a:p>
          <a:p>
            <a:pPr lvl="1"/>
            <a:r>
              <a:rPr lang="en-US" dirty="0"/>
              <a:t>Read Hebrews 3</a:t>
            </a:r>
          </a:p>
          <a:p>
            <a:endParaRPr lang="en-US" dirty="0"/>
          </a:p>
          <a:p>
            <a:r>
              <a:rPr lang="en-US" dirty="0"/>
              <a:t>Discussion prep:</a:t>
            </a:r>
          </a:p>
          <a:p>
            <a:pPr lvl="1"/>
            <a:r>
              <a:rPr lang="en-US" dirty="0"/>
              <a:t>Read Psalms 95.  Discuss how this relates to Hebrews 3.</a:t>
            </a:r>
          </a:p>
          <a:p>
            <a:pPr lvl="1"/>
            <a:r>
              <a:rPr lang="en-US" dirty="0"/>
              <a:t>Discuss how both Jesus and Moses are apostles.</a:t>
            </a:r>
          </a:p>
          <a:p>
            <a:pPr lvl="1"/>
            <a:endParaRPr lang="en-US" dirty="0"/>
          </a:p>
          <a:p>
            <a:pPr lvl="1"/>
            <a:endParaRPr lang="en-US" dirty="0"/>
          </a:p>
          <a:p>
            <a:endParaRPr lang="en-US" dirty="0"/>
          </a:p>
        </p:txBody>
      </p:sp>
    </p:spTree>
    <p:extLst>
      <p:ext uri="{BB962C8B-B14F-4D97-AF65-F5344CB8AC3E}">
        <p14:creationId xmlns:p14="http://schemas.microsoft.com/office/powerpoint/2010/main" val="3229138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92868-66D3-4AAB-84B1-1BE3FF398166}"/>
              </a:ext>
            </a:extLst>
          </p:cNvPr>
          <p:cNvSpPr>
            <a:spLocks noGrp="1"/>
          </p:cNvSpPr>
          <p:nvPr>
            <p:ph type="title"/>
          </p:nvPr>
        </p:nvSpPr>
        <p:spPr>
          <a:xfrm>
            <a:off x="457200" y="533400"/>
            <a:ext cx="8229600" cy="807100"/>
          </a:xfrm>
        </p:spPr>
        <p:txBody>
          <a:bodyPr/>
          <a:lstStyle/>
          <a:p>
            <a:r>
              <a:rPr lang="en-US" dirty="0"/>
              <a:t>Approximate Timelines</a:t>
            </a:r>
          </a:p>
        </p:txBody>
      </p:sp>
      <p:cxnSp>
        <p:nvCxnSpPr>
          <p:cNvPr id="5" name="Straight Arrow Connector 4">
            <a:extLst>
              <a:ext uri="{FF2B5EF4-FFF2-40B4-BE49-F238E27FC236}">
                <a16:creationId xmlns:a16="http://schemas.microsoft.com/office/drawing/2014/main" id="{05749C77-69BB-4843-A9AB-A79107B3B3FB}"/>
              </a:ext>
            </a:extLst>
          </p:cNvPr>
          <p:cNvCxnSpPr/>
          <p:nvPr/>
        </p:nvCxnSpPr>
        <p:spPr>
          <a:xfrm>
            <a:off x="685800" y="2819400"/>
            <a:ext cx="7620000" cy="0"/>
          </a:xfrm>
          <a:prstGeom prst="straightConnector1">
            <a:avLst/>
          </a:prstGeom>
          <a:ln w="508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4C3F4F2A-641A-49B2-855A-1B5640460445}"/>
              </a:ext>
            </a:extLst>
          </p:cNvPr>
          <p:cNvSpPr txBox="1"/>
          <p:nvPr/>
        </p:nvSpPr>
        <p:spPr>
          <a:xfrm>
            <a:off x="338499" y="2061746"/>
            <a:ext cx="1016625" cy="338554"/>
          </a:xfrm>
          <a:prstGeom prst="rect">
            <a:avLst/>
          </a:prstGeom>
          <a:noFill/>
        </p:spPr>
        <p:txBody>
          <a:bodyPr wrap="none" rtlCol="0">
            <a:spAutoFit/>
          </a:bodyPr>
          <a:lstStyle/>
          <a:p>
            <a:r>
              <a:rPr lang="en-US" sz="1600" dirty="0"/>
              <a:t>Abraham</a:t>
            </a:r>
          </a:p>
        </p:txBody>
      </p:sp>
      <p:sp>
        <p:nvSpPr>
          <p:cNvPr id="7" name="TextBox 6">
            <a:extLst>
              <a:ext uri="{FF2B5EF4-FFF2-40B4-BE49-F238E27FC236}">
                <a16:creationId xmlns:a16="http://schemas.microsoft.com/office/drawing/2014/main" id="{73772A81-49EC-4ED8-9F9A-728E88D91F42}"/>
              </a:ext>
            </a:extLst>
          </p:cNvPr>
          <p:cNvSpPr txBox="1"/>
          <p:nvPr/>
        </p:nvSpPr>
        <p:spPr>
          <a:xfrm>
            <a:off x="1528396" y="2066185"/>
            <a:ext cx="982641" cy="338554"/>
          </a:xfrm>
          <a:prstGeom prst="rect">
            <a:avLst/>
          </a:prstGeom>
          <a:noFill/>
        </p:spPr>
        <p:txBody>
          <a:bodyPr wrap="none" rtlCol="0">
            <a:spAutoFit/>
          </a:bodyPr>
          <a:lstStyle/>
          <a:p>
            <a:r>
              <a:rPr lang="en-US" sz="1600" dirty="0"/>
              <a:t>To Egypt</a:t>
            </a:r>
            <a:endParaRPr lang="en-US" dirty="0"/>
          </a:p>
        </p:txBody>
      </p:sp>
      <p:sp>
        <p:nvSpPr>
          <p:cNvPr id="8" name="TextBox 7">
            <a:extLst>
              <a:ext uri="{FF2B5EF4-FFF2-40B4-BE49-F238E27FC236}">
                <a16:creationId xmlns:a16="http://schemas.microsoft.com/office/drawing/2014/main" id="{02667472-D13A-428E-B2BA-0B5E9127E627}"/>
              </a:ext>
            </a:extLst>
          </p:cNvPr>
          <p:cNvSpPr txBox="1"/>
          <p:nvPr/>
        </p:nvSpPr>
        <p:spPr>
          <a:xfrm>
            <a:off x="2677443" y="2062717"/>
            <a:ext cx="788999" cy="338554"/>
          </a:xfrm>
          <a:prstGeom prst="rect">
            <a:avLst/>
          </a:prstGeom>
          <a:noFill/>
        </p:spPr>
        <p:txBody>
          <a:bodyPr wrap="none" rtlCol="0">
            <a:spAutoFit/>
          </a:bodyPr>
          <a:lstStyle/>
          <a:p>
            <a:r>
              <a:rPr lang="en-US" sz="1600" dirty="0"/>
              <a:t>Moses</a:t>
            </a:r>
            <a:endParaRPr lang="en-US" dirty="0"/>
          </a:p>
        </p:txBody>
      </p:sp>
      <p:sp>
        <p:nvSpPr>
          <p:cNvPr id="9" name="TextBox 8">
            <a:extLst>
              <a:ext uri="{FF2B5EF4-FFF2-40B4-BE49-F238E27FC236}">
                <a16:creationId xmlns:a16="http://schemas.microsoft.com/office/drawing/2014/main" id="{FB2513B5-E48F-4765-AE9B-E686EAC34777}"/>
              </a:ext>
            </a:extLst>
          </p:cNvPr>
          <p:cNvSpPr txBox="1"/>
          <p:nvPr/>
        </p:nvSpPr>
        <p:spPr>
          <a:xfrm>
            <a:off x="4294577" y="2106873"/>
            <a:ext cx="707245" cy="338554"/>
          </a:xfrm>
          <a:prstGeom prst="rect">
            <a:avLst/>
          </a:prstGeom>
          <a:noFill/>
        </p:spPr>
        <p:txBody>
          <a:bodyPr wrap="none" rtlCol="0">
            <a:spAutoFit/>
          </a:bodyPr>
          <a:lstStyle/>
          <a:p>
            <a:r>
              <a:rPr lang="en-US" sz="1600" dirty="0"/>
              <a:t>David</a:t>
            </a:r>
            <a:endParaRPr lang="en-US" dirty="0"/>
          </a:p>
        </p:txBody>
      </p:sp>
      <p:sp>
        <p:nvSpPr>
          <p:cNvPr id="10" name="TextBox 9">
            <a:extLst>
              <a:ext uri="{FF2B5EF4-FFF2-40B4-BE49-F238E27FC236}">
                <a16:creationId xmlns:a16="http://schemas.microsoft.com/office/drawing/2014/main" id="{0320FAE4-6A10-4867-B01B-685DE6AB51D0}"/>
              </a:ext>
            </a:extLst>
          </p:cNvPr>
          <p:cNvSpPr txBox="1"/>
          <p:nvPr/>
        </p:nvSpPr>
        <p:spPr>
          <a:xfrm>
            <a:off x="5304528" y="1967316"/>
            <a:ext cx="973344" cy="584775"/>
          </a:xfrm>
          <a:prstGeom prst="rect">
            <a:avLst/>
          </a:prstGeom>
          <a:noFill/>
        </p:spPr>
        <p:txBody>
          <a:bodyPr wrap="none" rtlCol="0">
            <a:spAutoFit/>
          </a:bodyPr>
          <a:lstStyle/>
          <a:p>
            <a:pPr algn="ctr"/>
            <a:r>
              <a:rPr lang="en-US" sz="1600" dirty="0"/>
              <a:t>Israel to </a:t>
            </a:r>
          </a:p>
          <a:p>
            <a:pPr algn="ctr"/>
            <a:r>
              <a:rPr lang="en-US" sz="1600" dirty="0"/>
              <a:t>Babylon</a:t>
            </a:r>
          </a:p>
        </p:txBody>
      </p:sp>
      <p:sp>
        <p:nvSpPr>
          <p:cNvPr id="11" name="TextBox 10">
            <a:extLst>
              <a:ext uri="{FF2B5EF4-FFF2-40B4-BE49-F238E27FC236}">
                <a16:creationId xmlns:a16="http://schemas.microsoft.com/office/drawing/2014/main" id="{5C70E8D0-B614-4D7D-AF8E-CCE0429CE101}"/>
              </a:ext>
            </a:extLst>
          </p:cNvPr>
          <p:cNvSpPr txBox="1"/>
          <p:nvPr/>
        </p:nvSpPr>
        <p:spPr>
          <a:xfrm>
            <a:off x="6036346" y="1501306"/>
            <a:ext cx="821059" cy="584775"/>
          </a:xfrm>
          <a:prstGeom prst="rect">
            <a:avLst/>
          </a:prstGeom>
          <a:noFill/>
        </p:spPr>
        <p:txBody>
          <a:bodyPr wrap="none" rtlCol="0">
            <a:spAutoFit/>
          </a:bodyPr>
          <a:lstStyle/>
          <a:p>
            <a:pPr algn="ctr"/>
            <a:r>
              <a:rPr lang="en-US" sz="1600" dirty="0"/>
              <a:t>Wall </a:t>
            </a:r>
          </a:p>
          <a:p>
            <a:pPr algn="ctr"/>
            <a:r>
              <a:rPr lang="en-US" sz="1600" dirty="0"/>
              <a:t>Rebuilt</a:t>
            </a:r>
          </a:p>
        </p:txBody>
      </p:sp>
      <p:sp>
        <p:nvSpPr>
          <p:cNvPr id="12" name="TextBox 11">
            <a:extLst>
              <a:ext uri="{FF2B5EF4-FFF2-40B4-BE49-F238E27FC236}">
                <a16:creationId xmlns:a16="http://schemas.microsoft.com/office/drawing/2014/main" id="{D20495EC-A5B6-4725-8AC5-3EE52C326C30}"/>
              </a:ext>
            </a:extLst>
          </p:cNvPr>
          <p:cNvSpPr txBox="1"/>
          <p:nvPr/>
        </p:nvSpPr>
        <p:spPr>
          <a:xfrm>
            <a:off x="7086600" y="2286000"/>
            <a:ext cx="1210588" cy="338554"/>
          </a:xfrm>
          <a:prstGeom prst="rect">
            <a:avLst/>
          </a:prstGeom>
          <a:noFill/>
        </p:spPr>
        <p:txBody>
          <a:bodyPr wrap="none" rtlCol="0">
            <a:spAutoFit/>
          </a:bodyPr>
          <a:lstStyle/>
          <a:p>
            <a:r>
              <a:rPr lang="en-US" sz="1600" dirty="0"/>
              <a:t>Jesus Born</a:t>
            </a:r>
          </a:p>
        </p:txBody>
      </p:sp>
      <p:cxnSp>
        <p:nvCxnSpPr>
          <p:cNvPr id="14" name="Straight Connector 13">
            <a:extLst>
              <a:ext uri="{FF2B5EF4-FFF2-40B4-BE49-F238E27FC236}">
                <a16:creationId xmlns:a16="http://schemas.microsoft.com/office/drawing/2014/main" id="{BAA5F7AF-52C4-4688-8F83-2BE25E2652A4}"/>
              </a:ext>
            </a:extLst>
          </p:cNvPr>
          <p:cNvCxnSpPr>
            <a:cxnSpLocks/>
          </p:cNvCxnSpPr>
          <p:nvPr/>
        </p:nvCxnSpPr>
        <p:spPr>
          <a:xfrm>
            <a:off x="762000" y="2667000"/>
            <a:ext cx="0" cy="347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36E4E92-41E4-47A8-AB48-D8D1D5FA3FC3}"/>
              </a:ext>
            </a:extLst>
          </p:cNvPr>
          <p:cNvCxnSpPr>
            <a:cxnSpLocks/>
          </p:cNvCxnSpPr>
          <p:nvPr/>
        </p:nvCxnSpPr>
        <p:spPr>
          <a:xfrm>
            <a:off x="1882820" y="2624554"/>
            <a:ext cx="0" cy="347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8E81FE61-C569-436C-A4B2-1915EA931CB9}"/>
              </a:ext>
            </a:extLst>
          </p:cNvPr>
          <p:cNvCxnSpPr>
            <a:cxnSpLocks/>
          </p:cNvCxnSpPr>
          <p:nvPr/>
        </p:nvCxnSpPr>
        <p:spPr>
          <a:xfrm>
            <a:off x="3124200" y="2624554"/>
            <a:ext cx="0" cy="347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1235909-BBDD-4738-BE29-995FFA28B42D}"/>
              </a:ext>
            </a:extLst>
          </p:cNvPr>
          <p:cNvCxnSpPr>
            <a:cxnSpLocks/>
          </p:cNvCxnSpPr>
          <p:nvPr/>
        </p:nvCxnSpPr>
        <p:spPr>
          <a:xfrm>
            <a:off x="4648200" y="2632229"/>
            <a:ext cx="0" cy="347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917AAB5-DF28-4687-BEEE-2039E1ABE9E9}"/>
              </a:ext>
            </a:extLst>
          </p:cNvPr>
          <p:cNvCxnSpPr>
            <a:cxnSpLocks/>
          </p:cNvCxnSpPr>
          <p:nvPr/>
        </p:nvCxnSpPr>
        <p:spPr>
          <a:xfrm>
            <a:off x="6400800" y="2624554"/>
            <a:ext cx="0" cy="347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B6D081B9-76CE-4DD3-A580-C4B16E8471E6}"/>
              </a:ext>
            </a:extLst>
          </p:cNvPr>
          <p:cNvCxnSpPr>
            <a:cxnSpLocks/>
          </p:cNvCxnSpPr>
          <p:nvPr/>
        </p:nvCxnSpPr>
        <p:spPr>
          <a:xfrm>
            <a:off x="8077200" y="2645777"/>
            <a:ext cx="0" cy="347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4CB14891-A60A-4CD7-A4AF-DB5AD0BE0933}"/>
              </a:ext>
            </a:extLst>
          </p:cNvPr>
          <p:cNvCxnSpPr>
            <a:cxnSpLocks/>
          </p:cNvCxnSpPr>
          <p:nvPr/>
        </p:nvCxnSpPr>
        <p:spPr>
          <a:xfrm>
            <a:off x="5791200" y="2632229"/>
            <a:ext cx="0" cy="347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50D0540F-73DB-44F1-BDD3-097562F6C498}"/>
              </a:ext>
            </a:extLst>
          </p:cNvPr>
          <p:cNvSpPr txBox="1"/>
          <p:nvPr/>
        </p:nvSpPr>
        <p:spPr>
          <a:xfrm>
            <a:off x="485313" y="3151574"/>
            <a:ext cx="582211" cy="307777"/>
          </a:xfrm>
          <a:prstGeom prst="rect">
            <a:avLst/>
          </a:prstGeom>
          <a:noFill/>
        </p:spPr>
        <p:txBody>
          <a:bodyPr wrap="none" rtlCol="0">
            <a:spAutoFit/>
          </a:bodyPr>
          <a:lstStyle/>
          <a:p>
            <a:r>
              <a:rPr lang="en-US" sz="1400" dirty="0"/>
              <a:t>2500</a:t>
            </a:r>
          </a:p>
        </p:txBody>
      </p:sp>
      <p:sp>
        <p:nvSpPr>
          <p:cNvPr id="24" name="TextBox 23">
            <a:extLst>
              <a:ext uri="{FF2B5EF4-FFF2-40B4-BE49-F238E27FC236}">
                <a16:creationId xmlns:a16="http://schemas.microsoft.com/office/drawing/2014/main" id="{045ED1B3-3722-4BF9-A2FE-9F9D8372CDA5}"/>
              </a:ext>
            </a:extLst>
          </p:cNvPr>
          <p:cNvSpPr txBox="1"/>
          <p:nvPr/>
        </p:nvSpPr>
        <p:spPr>
          <a:xfrm>
            <a:off x="1591714" y="3159472"/>
            <a:ext cx="582211" cy="307777"/>
          </a:xfrm>
          <a:prstGeom prst="rect">
            <a:avLst/>
          </a:prstGeom>
          <a:noFill/>
        </p:spPr>
        <p:txBody>
          <a:bodyPr wrap="none" rtlCol="0">
            <a:spAutoFit/>
          </a:bodyPr>
          <a:lstStyle/>
          <a:p>
            <a:r>
              <a:rPr lang="en-US" sz="1400" dirty="0"/>
              <a:t>2000</a:t>
            </a:r>
          </a:p>
        </p:txBody>
      </p:sp>
      <p:sp>
        <p:nvSpPr>
          <p:cNvPr id="25" name="TextBox 24">
            <a:extLst>
              <a:ext uri="{FF2B5EF4-FFF2-40B4-BE49-F238E27FC236}">
                <a16:creationId xmlns:a16="http://schemas.microsoft.com/office/drawing/2014/main" id="{296334EF-2FBE-4020-A569-21749A7A93F7}"/>
              </a:ext>
            </a:extLst>
          </p:cNvPr>
          <p:cNvSpPr txBox="1"/>
          <p:nvPr/>
        </p:nvSpPr>
        <p:spPr>
          <a:xfrm>
            <a:off x="2833094" y="3159472"/>
            <a:ext cx="582211" cy="307777"/>
          </a:xfrm>
          <a:prstGeom prst="rect">
            <a:avLst/>
          </a:prstGeom>
          <a:noFill/>
        </p:spPr>
        <p:txBody>
          <a:bodyPr wrap="none" rtlCol="0">
            <a:spAutoFit/>
          </a:bodyPr>
          <a:lstStyle/>
          <a:p>
            <a:r>
              <a:rPr lang="en-US" sz="1400" dirty="0"/>
              <a:t>1500</a:t>
            </a:r>
          </a:p>
        </p:txBody>
      </p:sp>
      <p:sp>
        <p:nvSpPr>
          <p:cNvPr id="26" name="TextBox 25">
            <a:extLst>
              <a:ext uri="{FF2B5EF4-FFF2-40B4-BE49-F238E27FC236}">
                <a16:creationId xmlns:a16="http://schemas.microsoft.com/office/drawing/2014/main" id="{7488F58A-20B0-43F5-952C-0D949BAEBD13}"/>
              </a:ext>
            </a:extLst>
          </p:cNvPr>
          <p:cNvSpPr txBox="1"/>
          <p:nvPr/>
        </p:nvSpPr>
        <p:spPr>
          <a:xfrm>
            <a:off x="4357093" y="3134844"/>
            <a:ext cx="582211" cy="307777"/>
          </a:xfrm>
          <a:prstGeom prst="rect">
            <a:avLst/>
          </a:prstGeom>
          <a:noFill/>
        </p:spPr>
        <p:txBody>
          <a:bodyPr wrap="none" rtlCol="0">
            <a:spAutoFit/>
          </a:bodyPr>
          <a:lstStyle/>
          <a:p>
            <a:r>
              <a:rPr lang="en-US" sz="1400" dirty="0"/>
              <a:t>1000</a:t>
            </a:r>
          </a:p>
        </p:txBody>
      </p:sp>
      <p:sp>
        <p:nvSpPr>
          <p:cNvPr id="27" name="TextBox 26">
            <a:extLst>
              <a:ext uri="{FF2B5EF4-FFF2-40B4-BE49-F238E27FC236}">
                <a16:creationId xmlns:a16="http://schemas.microsoft.com/office/drawing/2014/main" id="{CD2E6576-0008-43FF-A7CC-78BD0C2172DE}"/>
              </a:ext>
            </a:extLst>
          </p:cNvPr>
          <p:cNvSpPr txBox="1"/>
          <p:nvPr/>
        </p:nvSpPr>
        <p:spPr>
          <a:xfrm>
            <a:off x="5523225" y="3152583"/>
            <a:ext cx="482824" cy="307777"/>
          </a:xfrm>
          <a:prstGeom prst="rect">
            <a:avLst/>
          </a:prstGeom>
          <a:noFill/>
        </p:spPr>
        <p:txBody>
          <a:bodyPr wrap="none" rtlCol="0">
            <a:spAutoFit/>
          </a:bodyPr>
          <a:lstStyle/>
          <a:p>
            <a:r>
              <a:rPr lang="en-US" sz="1400" dirty="0"/>
              <a:t>605</a:t>
            </a:r>
          </a:p>
        </p:txBody>
      </p:sp>
      <p:sp>
        <p:nvSpPr>
          <p:cNvPr id="28" name="TextBox 27">
            <a:extLst>
              <a:ext uri="{FF2B5EF4-FFF2-40B4-BE49-F238E27FC236}">
                <a16:creationId xmlns:a16="http://schemas.microsoft.com/office/drawing/2014/main" id="{CFA2E965-124A-4C56-BE06-F76402C091F4}"/>
              </a:ext>
            </a:extLst>
          </p:cNvPr>
          <p:cNvSpPr txBox="1"/>
          <p:nvPr/>
        </p:nvSpPr>
        <p:spPr>
          <a:xfrm>
            <a:off x="6205464" y="3140014"/>
            <a:ext cx="482824" cy="307777"/>
          </a:xfrm>
          <a:prstGeom prst="rect">
            <a:avLst/>
          </a:prstGeom>
          <a:noFill/>
        </p:spPr>
        <p:txBody>
          <a:bodyPr wrap="none" rtlCol="0">
            <a:spAutoFit/>
          </a:bodyPr>
          <a:lstStyle/>
          <a:p>
            <a:r>
              <a:rPr lang="en-US" sz="1400" dirty="0"/>
              <a:t>444</a:t>
            </a:r>
          </a:p>
        </p:txBody>
      </p:sp>
      <p:sp>
        <p:nvSpPr>
          <p:cNvPr id="29" name="TextBox 28">
            <a:extLst>
              <a:ext uri="{FF2B5EF4-FFF2-40B4-BE49-F238E27FC236}">
                <a16:creationId xmlns:a16="http://schemas.microsoft.com/office/drawing/2014/main" id="{CD14F708-6BEB-440E-A3CA-A3B2CCF490C6}"/>
              </a:ext>
            </a:extLst>
          </p:cNvPr>
          <p:cNvSpPr txBox="1"/>
          <p:nvPr/>
        </p:nvSpPr>
        <p:spPr>
          <a:xfrm>
            <a:off x="7909366" y="3135871"/>
            <a:ext cx="284052" cy="307777"/>
          </a:xfrm>
          <a:prstGeom prst="rect">
            <a:avLst/>
          </a:prstGeom>
          <a:noFill/>
        </p:spPr>
        <p:txBody>
          <a:bodyPr wrap="none" rtlCol="0">
            <a:spAutoFit/>
          </a:bodyPr>
          <a:lstStyle/>
          <a:p>
            <a:r>
              <a:rPr lang="en-US" sz="1400" dirty="0"/>
              <a:t>4</a:t>
            </a:r>
          </a:p>
        </p:txBody>
      </p:sp>
      <p:cxnSp>
        <p:nvCxnSpPr>
          <p:cNvPr id="30" name="Straight Arrow Connector 29">
            <a:extLst>
              <a:ext uri="{FF2B5EF4-FFF2-40B4-BE49-F238E27FC236}">
                <a16:creationId xmlns:a16="http://schemas.microsoft.com/office/drawing/2014/main" id="{16D79C5C-36D9-4412-A516-7471B35423B8}"/>
              </a:ext>
            </a:extLst>
          </p:cNvPr>
          <p:cNvCxnSpPr/>
          <p:nvPr/>
        </p:nvCxnSpPr>
        <p:spPr>
          <a:xfrm>
            <a:off x="661386" y="5395367"/>
            <a:ext cx="7620000" cy="0"/>
          </a:xfrm>
          <a:prstGeom prst="straightConnector1">
            <a:avLst/>
          </a:prstGeom>
          <a:ln w="508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BAB2422C-3817-4586-B6B5-0F3A8F1F6CB6}"/>
              </a:ext>
            </a:extLst>
          </p:cNvPr>
          <p:cNvSpPr txBox="1"/>
          <p:nvPr/>
        </p:nvSpPr>
        <p:spPr>
          <a:xfrm>
            <a:off x="2645924" y="4546491"/>
            <a:ext cx="914033" cy="584775"/>
          </a:xfrm>
          <a:prstGeom prst="rect">
            <a:avLst/>
          </a:prstGeom>
          <a:noFill/>
        </p:spPr>
        <p:txBody>
          <a:bodyPr wrap="none" rtlCol="0">
            <a:spAutoFit/>
          </a:bodyPr>
          <a:lstStyle/>
          <a:p>
            <a:pPr algn="ctr"/>
            <a:r>
              <a:rPr lang="en-US" sz="1600" dirty="0"/>
              <a:t>First</a:t>
            </a:r>
          </a:p>
          <a:p>
            <a:pPr algn="ctr"/>
            <a:r>
              <a:rPr lang="en-US" sz="1600" dirty="0"/>
              <a:t>Journey</a:t>
            </a:r>
            <a:endParaRPr lang="en-US" dirty="0"/>
          </a:p>
        </p:txBody>
      </p:sp>
      <p:sp>
        <p:nvSpPr>
          <p:cNvPr id="32" name="TextBox 31">
            <a:extLst>
              <a:ext uri="{FF2B5EF4-FFF2-40B4-BE49-F238E27FC236}">
                <a16:creationId xmlns:a16="http://schemas.microsoft.com/office/drawing/2014/main" id="{C950B5EF-60FE-4EBA-A0E8-FD1B9ECC74B1}"/>
              </a:ext>
            </a:extLst>
          </p:cNvPr>
          <p:cNvSpPr txBox="1"/>
          <p:nvPr/>
        </p:nvSpPr>
        <p:spPr>
          <a:xfrm>
            <a:off x="3328569" y="4023593"/>
            <a:ext cx="914033" cy="584775"/>
          </a:xfrm>
          <a:prstGeom prst="rect">
            <a:avLst/>
          </a:prstGeom>
          <a:noFill/>
        </p:spPr>
        <p:txBody>
          <a:bodyPr wrap="none" rtlCol="0">
            <a:spAutoFit/>
          </a:bodyPr>
          <a:lstStyle/>
          <a:p>
            <a:r>
              <a:rPr lang="en-US" sz="1600" dirty="0"/>
              <a:t>Second</a:t>
            </a:r>
          </a:p>
          <a:p>
            <a:r>
              <a:rPr lang="en-US" sz="1600" dirty="0"/>
              <a:t>Journey</a:t>
            </a:r>
            <a:endParaRPr lang="en-US" dirty="0"/>
          </a:p>
        </p:txBody>
      </p:sp>
      <p:sp>
        <p:nvSpPr>
          <p:cNvPr id="33" name="TextBox 32">
            <a:extLst>
              <a:ext uri="{FF2B5EF4-FFF2-40B4-BE49-F238E27FC236}">
                <a16:creationId xmlns:a16="http://schemas.microsoft.com/office/drawing/2014/main" id="{0CEC82B2-8CD1-41D1-84C0-712A26D5E262}"/>
              </a:ext>
            </a:extLst>
          </p:cNvPr>
          <p:cNvSpPr txBox="1"/>
          <p:nvPr/>
        </p:nvSpPr>
        <p:spPr>
          <a:xfrm>
            <a:off x="4114800" y="4523326"/>
            <a:ext cx="809837" cy="584775"/>
          </a:xfrm>
          <a:prstGeom prst="rect">
            <a:avLst/>
          </a:prstGeom>
          <a:noFill/>
        </p:spPr>
        <p:txBody>
          <a:bodyPr wrap="none" rtlCol="0">
            <a:spAutoFit/>
          </a:bodyPr>
          <a:lstStyle/>
          <a:p>
            <a:r>
              <a:rPr lang="en-US" sz="1600" dirty="0"/>
              <a:t>Paul in</a:t>
            </a:r>
          </a:p>
          <a:p>
            <a:r>
              <a:rPr lang="en-US" sz="1600" dirty="0"/>
              <a:t>Rome</a:t>
            </a:r>
            <a:endParaRPr lang="en-US" dirty="0"/>
          </a:p>
        </p:txBody>
      </p:sp>
      <p:sp>
        <p:nvSpPr>
          <p:cNvPr id="34" name="TextBox 33">
            <a:extLst>
              <a:ext uri="{FF2B5EF4-FFF2-40B4-BE49-F238E27FC236}">
                <a16:creationId xmlns:a16="http://schemas.microsoft.com/office/drawing/2014/main" id="{DFF27E0D-90C4-402F-8B39-D7660C3ABD24}"/>
              </a:ext>
            </a:extLst>
          </p:cNvPr>
          <p:cNvSpPr txBox="1"/>
          <p:nvPr/>
        </p:nvSpPr>
        <p:spPr>
          <a:xfrm>
            <a:off x="4933592" y="4523326"/>
            <a:ext cx="1130438" cy="584775"/>
          </a:xfrm>
          <a:prstGeom prst="rect">
            <a:avLst/>
          </a:prstGeom>
          <a:noFill/>
        </p:spPr>
        <p:txBody>
          <a:bodyPr wrap="none" rtlCol="0">
            <a:spAutoFit/>
          </a:bodyPr>
          <a:lstStyle/>
          <a:p>
            <a:pPr algn="ctr"/>
            <a:r>
              <a:rPr lang="en-US" sz="1600" dirty="0"/>
              <a:t>Jerusalem</a:t>
            </a:r>
          </a:p>
          <a:p>
            <a:pPr algn="ctr"/>
            <a:r>
              <a:rPr lang="en-US" sz="1600" dirty="0"/>
              <a:t>Destroyed</a:t>
            </a:r>
          </a:p>
        </p:txBody>
      </p:sp>
      <p:sp>
        <p:nvSpPr>
          <p:cNvPr id="35" name="TextBox 34">
            <a:extLst>
              <a:ext uri="{FF2B5EF4-FFF2-40B4-BE49-F238E27FC236}">
                <a16:creationId xmlns:a16="http://schemas.microsoft.com/office/drawing/2014/main" id="{9037880C-A564-4F0A-8B8A-B9FC8EEDDE68}"/>
              </a:ext>
            </a:extLst>
          </p:cNvPr>
          <p:cNvSpPr txBox="1"/>
          <p:nvPr/>
        </p:nvSpPr>
        <p:spPr>
          <a:xfrm>
            <a:off x="7451339" y="4693066"/>
            <a:ext cx="1151277" cy="338554"/>
          </a:xfrm>
          <a:prstGeom prst="rect">
            <a:avLst/>
          </a:prstGeom>
          <a:noFill/>
        </p:spPr>
        <p:txBody>
          <a:bodyPr wrap="none" rtlCol="0">
            <a:spAutoFit/>
          </a:bodyPr>
          <a:lstStyle/>
          <a:p>
            <a:r>
              <a:rPr lang="en-US" sz="1600" dirty="0"/>
              <a:t>Revelation</a:t>
            </a:r>
          </a:p>
        </p:txBody>
      </p:sp>
      <p:cxnSp>
        <p:nvCxnSpPr>
          <p:cNvPr id="36" name="Straight Connector 35">
            <a:extLst>
              <a:ext uri="{FF2B5EF4-FFF2-40B4-BE49-F238E27FC236}">
                <a16:creationId xmlns:a16="http://schemas.microsoft.com/office/drawing/2014/main" id="{5E93F095-1147-4944-9C40-C490F6ECEAFC}"/>
              </a:ext>
            </a:extLst>
          </p:cNvPr>
          <p:cNvCxnSpPr>
            <a:cxnSpLocks/>
          </p:cNvCxnSpPr>
          <p:nvPr/>
        </p:nvCxnSpPr>
        <p:spPr>
          <a:xfrm>
            <a:off x="737586" y="5242967"/>
            <a:ext cx="0" cy="347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186396CB-BB7C-4203-AD40-C0CE8A889935}"/>
              </a:ext>
            </a:extLst>
          </p:cNvPr>
          <p:cNvCxnSpPr>
            <a:cxnSpLocks/>
          </p:cNvCxnSpPr>
          <p:nvPr/>
        </p:nvCxnSpPr>
        <p:spPr>
          <a:xfrm>
            <a:off x="3175986" y="5242967"/>
            <a:ext cx="0" cy="347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6C105786-21F6-4941-B8CF-3F9537D62F98}"/>
              </a:ext>
            </a:extLst>
          </p:cNvPr>
          <p:cNvCxnSpPr>
            <a:cxnSpLocks/>
          </p:cNvCxnSpPr>
          <p:nvPr/>
        </p:nvCxnSpPr>
        <p:spPr>
          <a:xfrm>
            <a:off x="3785586" y="5242967"/>
            <a:ext cx="0" cy="347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45113C52-C13E-42C3-9C8C-98192DBB2C5A}"/>
              </a:ext>
            </a:extLst>
          </p:cNvPr>
          <p:cNvCxnSpPr>
            <a:cxnSpLocks/>
          </p:cNvCxnSpPr>
          <p:nvPr/>
        </p:nvCxnSpPr>
        <p:spPr>
          <a:xfrm>
            <a:off x="4345255" y="5242967"/>
            <a:ext cx="0" cy="347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7732DE97-9661-4FE7-920E-E818659D8902}"/>
              </a:ext>
            </a:extLst>
          </p:cNvPr>
          <p:cNvCxnSpPr>
            <a:cxnSpLocks/>
          </p:cNvCxnSpPr>
          <p:nvPr/>
        </p:nvCxnSpPr>
        <p:spPr>
          <a:xfrm>
            <a:off x="5280114" y="5200521"/>
            <a:ext cx="0" cy="347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FCE448A5-6845-4069-A2AD-479C97CB91ED}"/>
              </a:ext>
            </a:extLst>
          </p:cNvPr>
          <p:cNvCxnSpPr>
            <a:cxnSpLocks/>
          </p:cNvCxnSpPr>
          <p:nvPr/>
        </p:nvCxnSpPr>
        <p:spPr>
          <a:xfrm>
            <a:off x="8052786" y="5221744"/>
            <a:ext cx="0" cy="347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136E91EE-E548-4002-9F27-10E4358453AE}"/>
              </a:ext>
            </a:extLst>
          </p:cNvPr>
          <p:cNvCxnSpPr>
            <a:cxnSpLocks/>
          </p:cNvCxnSpPr>
          <p:nvPr/>
        </p:nvCxnSpPr>
        <p:spPr>
          <a:xfrm>
            <a:off x="4852386" y="5200521"/>
            <a:ext cx="0" cy="347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0890D955-680E-41F1-803D-48365708A5D9}"/>
              </a:ext>
            </a:extLst>
          </p:cNvPr>
          <p:cNvSpPr txBox="1"/>
          <p:nvPr/>
        </p:nvSpPr>
        <p:spPr>
          <a:xfrm>
            <a:off x="460899" y="5727541"/>
            <a:ext cx="383438" cy="307777"/>
          </a:xfrm>
          <a:prstGeom prst="rect">
            <a:avLst/>
          </a:prstGeom>
          <a:noFill/>
        </p:spPr>
        <p:txBody>
          <a:bodyPr wrap="none" rtlCol="0">
            <a:spAutoFit/>
          </a:bodyPr>
          <a:lstStyle/>
          <a:p>
            <a:r>
              <a:rPr lang="en-US" sz="1400" dirty="0"/>
              <a:t>30</a:t>
            </a:r>
          </a:p>
        </p:txBody>
      </p:sp>
      <p:sp>
        <p:nvSpPr>
          <p:cNvPr id="44" name="TextBox 43">
            <a:extLst>
              <a:ext uri="{FF2B5EF4-FFF2-40B4-BE49-F238E27FC236}">
                <a16:creationId xmlns:a16="http://schemas.microsoft.com/office/drawing/2014/main" id="{8572F032-B0F4-49CE-8D55-EE36ADDD026E}"/>
              </a:ext>
            </a:extLst>
          </p:cNvPr>
          <p:cNvSpPr txBox="1"/>
          <p:nvPr/>
        </p:nvSpPr>
        <p:spPr>
          <a:xfrm>
            <a:off x="3011077" y="5797558"/>
            <a:ext cx="383438" cy="307777"/>
          </a:xfrm>
          <a:prstGeom prst="rect">
            <a:avLst/>
          </a:prstGeom>
          <a:noFill/>
        </p:spPr>
        <p:txBody>
          <a:bodyPr wrap="none" rtlCol="0">
            <a:spAutoFit/>
          </a:bodyPr>
          <a:lstStyle/>
          <a:p>
            <a:r>
              <a:rPr lang="en-US" sz="1400" dirty="0"/>
              <a:t>50</a:t>
            </a:r>
          </a:p>
        </p:txBody>
      </p:sp>
      <p:sp>
        <p:nvSpPr>
          <p:cNvPr id="45" name="TextBox 44">
            <a:extLst>
              <a:ext uri="{FF2B5EF4-FFF2-40B4-BE49-F238E27FC236}">
                <a16:creationId xmlns:a16="http://schemas.microsoft.com/office/drawing/2014/main" id="{82F3FD69-B2E2-41E7-A5CE-CE1EAC15BA0C}"/>
              </a:ext>
            </a:extLst>
          </p:cNvPr>
          <p:cNvSpPr txBox="1"/>
          <p:nvPr/>
        </p:nvSpPr>
        <p:spPr>
          <a:xfrm>
            <a:off x="3593867" y="5797558"/>
            <a:ext cx="383438" cy="307777"/>
          </a:xfrm>
          <a:prstGeom prst="rect">
            <a:avLst/>
          </a:prstGeom>
          <a:noFill/>
        </p:spPr>
        <p:txBody>
          <a:bodyPr wrap="none" rtlCol="0">
            <a:spAutoFit/>
          </a:bodyPr>
          <a:lstStyle/>
          <a:p>
            <a:r>
              <a:rPr lang="en-US" sz="1400" dirty="0"/>
              <a:t>55</a:t>
            </a:r>
          </a:p>
        </p:txBody>
      </p:sp>
      <p:sp>
        <p:nvSpPr>
          <p:cNvPr id="46" name="TextBox 45">
            <a:extLst>
              <a:ext uri="{FF2B5EF4-FFF2-40B4-BE49-F238E27FC236}">
                <a16:creationId xmlns:a16="http://schemas.microsoft.com/office/drawing/2014/main" id="{254D5E18-78E0-4444-8604-26741DDB3C2C}"/>
              </a:ext>
            </a:extLst>
          </p:cNvPr>
          <p:cNvSpPr txBox="1"/>
          <p:nvPr/>
        </p:nvSpPr>
        <p:spPr>
          <a:xfrm>
            <a:off x="4270163" y="5797559"/>
            <a:ext cx="383438" cy="307777"/>
          </a:xfrm>
          <a:prstGeom prst="rect">
            <a:avLst/>
          </a:prstGeom>
          <a:noFill/>
        </p:spPr>
        <p:txBody>
          <a:bodyPr wrap="none" rtlCol="0">
            <a:spAutoFit/>
          </a:bodyPr>
          <a:lstStyle/>
          <a:p>
            <a:r>
              <a:rPr lang="en-US" sz="1400" dirty="0"/>
              <a:t>60</a:t>
            </a:r>
          </a:p>
        </p:txBody>
      </p:sp>
      <p:sp>
        <p:nvSpPr>
          <p:cNvPr id="47" name="TextBox 46">
            <a:extLst>
              <a:ext uri="{FF2B5EF4-FFF2-40B4-BE49-F238E27FC236}">
                <a16:creationId xmlns:a16="http://schemas.microsoft.com/office/drawing/2014/main" id="{657CD53C-6612-422B-821A-A6DE6D54E3A0}"/>
              </a:ext>
            </a:extLst>
          </p:cNvPr>
          <p:cNvSpPr txBox="1"/>
          <p:nvPr/>
        </p:nvSpPr>
        <p:spPr>
          <a:xfrm>
            <a:off x="4668867" y="5797558"/>
            <a:ext cx="383438" cy="307777"/>
          </a:xfrm>
          <a:prstGeom prst="rect">
            <a:avLst/>
          </a:prstGeom>
          <a:noFill/>
        </p:spPr>
        <p:txBody>
          <a:bodyPr wrap="none" rtlCol="0">
            <a:spAutoFit/>
          </a:bodyPr>
          <a:lstStyle/>
          <a:p>
            <a:r>
              <a:rPr lang="en-US" sz="1400" dirty="0"/>
              <a:t>65</a:t>
            </a:r>
          </a:p>
        </p:txBody>
      </p:sp>
      <p:sp>
        <p:nvSpPr>
          <p:cNvPr id="48" name="TextBox 47">
            <a:extLst>
              <a:ext uri="{FF2B5EF4-FFF2-40B4-BE49-F238E27FC236}">
                <a16:creationId xmlns:a16="http://schemas.microsoft.com/office/drawing/2014/main" id="{4434730D-A776-4A81-B50D-B6F914D202C3}"/>
              </a:ext>
            </a:extLst>
          </p:cNvPr>
          <p:cNvSpPr txBox="1"/>
          <p:nvPr/>
        </p:nvSpPr>
        <p:spPr>
          <a:xfrm>
            <a:off x="5084391" y="5799456"/>
            <a:ext cx="383438" cy="307777"/>
          </a:xfrm>
          <a:prstGeom prst="rect">
            <a:avLst/>
          </a:prstGeom>
          <a:noFill/>
        </p:spPr>
        <p:txBody>
          <a:bodyPr wrap="none" rtlCol="0">
            <a:spAutoFit/>
          </a:bodyPr>
          <a:lstStyle/>
          <a:p>
            <a:r>
              <a:rPr lang="en-US" sz="1400" dirty="0"/>
              <a:t>70</a:t>
            </a:r>
          </a:p>
        </p:txBody>
      </p:sp>
      <p:sp>
        <p:nvSpPr>
          <p:cNvPr id="49" name="TextBox 48">
            <a:extLst>
              <a:ext uri="{FF2B5EF4-FFF2-40B4-BE49-F238E27FC236}">
                <a16:creationId xmlns:a16="http://schemas.microsoft.com/office/drawing/2014/main" id="{70F4D233-235D-450C-AD2C-8AEFB8D7323A}"/>
              </a:ext>
            </a:extLst>
          </p:cNvPr>
          <p:cNvSpPr txBox="1"/>
          <p:nvPr/>
        </p:nvSpPr>
        <p:spPr>
          <a:xfrm>
            <a:off x="7884952" y="5711838"/>
            <a:ext cx="383438" cy="307777"/>
          </a:xfrm>
          <a:prstGeom prst="rect">
            <a:avLst/>
          </a:prstGeom>
          <a:noFill/>
        </p:spPr>
        <p:txBody>
          <a:bodyPr wrap="none" rtlCol="0">
            <a:spAutoFit/>
          </a:bodyPr>
          <a:lstStyle/>
          <a:p>
            <a:r>
              <a:rPr lang="en-US" sz="1400" dirty="0"/>
              <a:t>95</a:t>
            </a:r>
          </a:p>
        </p:txBody>
      </p:sp>
      <p:sp>
        <p:nvSpPr>
          <p:cNvPr id="50" name="TextBox 49">
            <a:extLst>
              <a:ext uri="{FF2B5EF4-FFF2-40B4-BE49-F238E27FC236}">
                <a16:creationId xmlns:a16="http://schemas.microsoft.com/office/drawing/2014/main" id="{AEDCCBE0-9BD8-4A45-AB1E-69A75A5123DA}"/>
              </a:ext>
            </a:extLst>
          </p:cNvPr>
          <p:cNvSpPr txBox="1"/>
          <p:nvPr/>
        </p:nvSpPr>
        <p:spPr>
          <a:xfrm>
            <a:off x="213612" y="4691678"/>
            <a:ext cx="1096775" cy="338554"/>
          </a:xfrm>
          <a:prstGeom prst="rect">
            <a:avLst/>
          </a:prstGeom>
          <a:noFill/>
        </p:spPr>
        <p:txBody>
          <a:bodyPr wrap="none" rtlCol="0">
            <a:spAutoFit/>
          </a:bodyPr>
          <a:lstStyle/>
          <a:p>
            <a:r>
              <a:rPr lang="en-US" sz="1600" dirty="0"/>
              <a:t>Pentecost</a:t>
            </a:r>
            <a:endParaRPr lang="en-US" dirty="0"/>
          </a:p>
        </p:txBody>
      </p:sp>
      <p:sp>
        <p:nvSpPr>
          <p:cNvPr id="51" name="TextBox 50">
            <a:extLst>
              <a:ext uri="{FF2B5EF4-FFF2-40B4-BE49-F238E27FC236}">
                <a16:creationId xmlns:a16="http://schemas.microsoft.com/office/drawing/2014/main" id="{57C82CAB-31D4-4415-B224-2F498661B403}"/>
              </a:ext>
            </a:extLst>
          </p:cNvPr>
          <p:cNvSpPr txBox="1"/>
          <p:nvPr/>
        </p:nvSpPr>
        <p:spPr>
          <a:xfrm>
            <a:off x="4356096" y="4125802"/>
            <a:ext cx="1039067" cy="338554"/>
          </a:xfrm>
          <a:prstGeom prst="rect">
            <a:avLst/>
          </a:prstGeom>
          <a:solidFill>
            <a:srgbClr val="FFFF00"/>
          </a:solidFill>
          <a:ln>
            <a:solidFill>
              <a:schemeClr val="tx1"/>
            </a:solidFill>
          </a:ln>
        </p:spPr>
        <p:txBody>
          <a:bodyPr wrap="none" rtlCol="0">
            <a:spAutoFit/>
          </a:bodyPr>
          <a:lstStyle/>
          <a:p>
            <a:r>
              <a:rPr lang="en-US" sz="1600" b="1" dirty="0">
                <a:solidFill>
                  <a:srgbClr val="FF0000"/>
                </a:solidFill>
              </a:rPr>
              <a:t>Hebrews</a:t>
            </a:r>
            <a:endParaRPr lang="en-US" b="1" dirty="0">
              <a:solidFill>
                <a:srgbClr val="FF0000"/>
              </a:solidFill>
            </a:endParaRPr>
          </a:p>
        </p:txBody>
      </p:sp>
      <p:sp>
        <p:nvSpPr>
          <p:cNvPr id="52" name="TextBox 51">
            <a:extLst>
              <a:ext uri="{FF2B5EF4-FFF2-40B4-BE49-F238E27FC236}">
                <a16:creationId xmlns:a16="http://schemas.microsoft.com/office/drawing/2014/main" id="{F95EA591-D7B8-4AB9-AC4D-92223E81E8AF}"/>
              </a:ext>
            </a:extLst>
          </p:cNvPr>
          <p:cNvSpPr txBox="1"/>
          <p:nvPr/>
        </p:nvSpPr>
        <p:spPr>
          <a:xfrm>
            <a:off x="8340454" y="2632229"/>
            <a:ext cx="633507" cy="369332"/>
          </a:xfrm>
          <a:prstGeom prst="rect">
            <a:avLst/>
          </a:prstGeom>
          <a:noFill/>
        </p:spPr>
        <p:txBody>
          <a:bodyPr wrap="none" rtlCol="0">
            <a:spAutoFit/>
          </a:bodyPr>
          <a:lstStyle/>
          <a:p>
            <a:r>
              <a:rPr lang="en-US" dirty="0"/>
              <a:t>B.C.</a:t>
            </a:r>
          </a:p>
        </p:txBody>
      </p:sp>
      <p:sp>
        <p:nvSpPr>
          <p:cNvPr id="53" name="TextBox 52">
            <a:extLst>
              <a:ext uri="{FF2B5EF4-FFF2-40B4-BE49-F238E27FC236}">
                <a16:creationId xmlns:a16="http://schemas.microsoft.com/office/drawing/2014/main" id="{BBCBA690-1F1B-494D-812F-B775AF678B63}"/>
              </a:ext>
            </a:extLst>
          </p:cNvPr>
          <p:cNvSpPr txBox="1"/>
          <p:nvPr/>
        </p:nvSpPr>
        <p:spPr>
          <a:xfrm>
            <a:off x="8343873" y="5199631"/>
            <a:ext cx="633507" cy="369332"/>
          </a:xfrm>
          <a:prstGeom prst="rect">
            <a:avLst/>
          </a:prstGeom>
          <a:noFill/>
        </p:spPr>
        <p:txBody>
          <a:bodyPr wrap="none" rtlCol="0">
            <a:spAutoFit/>
          </a:bodyPr>
          <a:lstStyle/>
          <a:p>
            <a:r>
              <a:rPr lang="en-US" dirty="0"/>
              <a:t>A.D.</a:t>
            </a:r>
          </a:p>
        </p:txBody>
      </p:sp>
      <p:cxnSp>
        <p:nvCxnSpPr>
          <p:cNvPr id="4" name="Straight Connector 3">
            <a:extLst>
              <a:ext uri="{FF2B5EF4-FFF2-40B4-BE49-F238E27FC236}">
                <a16:creationId xmlns:a16="http://schemas.microsoft.com/office/drawing/2014/main" id="{E9AE2964-5BC6-8DBC-BF28-5427691A8107}"/>
              </a:ext>
            </a:extLst>
          </p:cNvPr>
          <p:cNvCxnSpPr>
            <a:cxnSpLocks/>
          </p:cNvCxnSpPr>
          <p:nvPr/>
        </p:nvCxnSpPr>
        <p:spPr>
          <a:xfrm flipH="1">
            <a:off x="4871553" y="4464356"/>
            <a:ext cx="5247" cy="665909"/>
          </a:xfrm>
          <a:prstGeom prst="line">
            <a:avLst/>
          </a:prstGeom>
          <a:ln w="34925">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2455F0F2-DA69-3A00-C909-C382036B3ED8}"/>
              </a:ext>
            </a:extLst>
          </p:cNvPr>
          <p:cNvSpPr txBox="1"/>
          <p:nvPr/>
        </p:nvSpPr>
        <p:spPr>
          <a:xfrm>
            <a:off x="1608479" y="6148856"/>
            <a:ext cx="6641562" cy="646331"/>
          </a:xfrm>
          <a:prstGeom prst="rect">
            <a:avLst/>
          </a:prstGeom>
          <a:noFill/>
          <a:ln>
            <a:solidFill>
              <a:schemeClr val="tx1"/>
            </a:solidFill>
          </a:ln>
        </p:spPr>
        <p:txBody>
          <a:bodyPr wrap="none" rtlCol="0">
            <a:spAutoFit/>
          </a:bodyPr>
          <a:lstStyle/>
          <a:p>
            <a:pPr marL="285750" indent="-285750">
              <a:buFont typeface="Arial" panose="020B0604020202020204" pitchFamily="34" charset="0"/>
              <a:buChar char="•"/>
            </a:pPr>
            <a:r>
              <a:rPr lang="en-US" dirty="0"/>
              <a:t>The church has been in existence about 30-35 years.</a:t>
            </a:r>
          </a:p>
          <a:p>
            <a:pPr marL="285750" indent="-285750">
              <a:buFont typeface="Arial" panose="020B0604020202020204" pitchFamily="34" charset="0"/>
              <a:buChar char="•"/>
            </a:pPr>
            <a:r>
              <a:rPr lang="en-US" dirty="0"/>
              <a:t>The letter addresses first and second generation Christians.</a:t>
            </a:r>
          </a:p>
        </p:txBody>
      </p:sp>
    </p:spTree>
    <p:extLst>
      <p:ext uri="{BB962C8B-B14F-4D97-AF65-F5344CB8AC3E}">
        <p14:creationId xmlns:p14="http://schemas.microsoft.com/office/powerpoint/2010/main" val="29039851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40657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89F88-0AE4-4A63-8326-A5A8E96F7303}"/>
              </a:ext>
            </a:extLst>
          </p:cNvPr>
          <p:cNvSpPr>
            <a:spLocks noGrp="1"/>
          </p:cNvSpPr>
          <p:nvPr>
            <p:ph type="title"/>
          </p:nvPr>
        </p:nvSpPr>
        <p:spPr/>
        <p:txBody>
          <a:bodyPr/>
          <a:lstStyle/>
          <a:p>
            <a:r>
              <a:rPr lang="en-US" dirty="0"/>
              <a:t>Purpose and Theme of Hebrews</a:t>
            </a:r>
          </a:p>
        </p:txBody>
      </p:sp>
      <p:sp>
        <p:nvSpPr>
          <p:cNvPr id="3" name="Content Placeholder 2">
            <a:extLst>
              <a:ext uri="{FF2B5EF4-FFF2-40B4-BE49-F238E27FC236}">
                <a16:creationId xmlns:a16="http://schemas.microsoft.com/office/drawing/2014/main" id="{4038FCDC-CD16-4925-9AFA-CEE32871082F}"/>
              </a:ext>
            </a:extLst>
          </p:cNvPr>
          <p:cNvSpPr>
            <a:spLocks noGrp="1"/>
          </p:cNvSpPr>
          <p:nvPr>
            <p:ph idx="1"/>
          </p:nvPr>
        </p:nvSpPr>
        <p:spPr/>
        <p:txBody>
          <a:bodyPr>
            <a:normAutofit/>
          </a:bodyPr>
          <a:lstStyle/>
          <a:p>
            <a:r>
              <a:rPr lang="en-US" dirty="0"/>
              <a:t>Establish the supremacy of Christ and Christianity</a:t>
            </a:r>
          </a:p>
          <a:p>
            <a:endParaRPr lang="en-US" dirty="0"/>
          </a:p>
          <a:p>
            <a:r>
              <a:rPr lang="en-US" dirty="0"/>
              <a:t>Warn the readers against apostacy and a return to Judaism</a:t>
            </a:r>
          </a:p>
          <a:p>
            <a:endParaRPr lang="en-US" dirty="0"/>
          </a:p>
          <a:p>
            <a:r>
              <a:rPr lang="en-US" dirty="0"/>
              <a:t>Exhort the readers to make a complete break with Judaism</a:t>
            </a:r>
          </a:p>
          <a:p>
            <a:endParaRPr lang="en-US" dirty="0"/>
          </a:p>
          <a:p>
            <a:r>
              <a:rPr lang="en-US" dirty="0"/>
              <a:t>Encourage the readers to renew their efforts as Christians</a:t>
            </a:r>
          </a:p>
          <a:p>
            <a:endParaRPr lang="en-US" dirty="0"/>
          </a:p>
          <a:p>
            <a:r>
              <a:rPr lang="en-US" dirty="0"/>
              <a:t>Overall theme:  The new covenant is </a:t>
            </a:r>
            <a:r>
              <a:rPr lang="en-US" b="1" i="1" u="sng" dirty="0">
                <a:solidFill>
                  <a:srgbClr val="0070C0"/>
                </a:solidFill>
              </a:rPr>
              <a:t>better</a:t>
            </a:r>
            <a:r>
              <a:rPr lang="en-US" dirty="0"/>
              <a:t> than the old</a:t>
            </a:r>
          </a:p>
          <a:p>
            <a:endParaRPr lang="en-US" dirty="0"/>
          </a:p>
        </p:txBody>
      </p:sp>
    </p:spTree>
    <p:extLst>
      <p:ext uri="{BB962C8B-B14F-4D97-AF65-F5344CB8AC3E}">
        <p14:creationId xmlns:p14="http://schemas.microsoft.com/office/powerpoint/2010/main" val="2172886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DDDDDD"/>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DDDDDD"/>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DDDDDD"/>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6" end="6"/>
                                            </p:txEl>
                                          </p:spTgt>
                                        </p:tgtEl>
                                        <p:attrNameLst>
                                          <p:attrName>ppt_c</p:attrName>
                                        </p:attrNameLst>
                                      </p:cBhvr>
                                      <p:to>
                                        <a:srgbClr val="DDDDDD"/>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FBA19-BB17-4C81-B0F9-6C99BBD88251}"/>
              </a:ext>
            </a:extLst>
          </p:cNvPr>
          <p:cNvSpPr>
            <a:spLocks noGrp="1"/>
          </p:cNvSpPr>
          <p:nvPr>
            <p:ph type="title"/>
          </p:nvPr>
        </p:nvSpPr>
        <p:spPr/>
        <p:txBody>
          <a:bodyPr>
            <a:normAutofit/>
          </a:bodyPr>
          <a:lstStyle/>
          <a:p>
            <a:r>
              <a:rPr lang="en-US" dirty="0"/>
              <a:t>Discussion Topic</a:t>
            </a:r>
          </a:p>
        </p:txBody>
      </p:sp>
      <p:sp>
        <p:nvSpPr>
          <p:cNvPr id="3" name="Content Placeholder 2">
            <a:extLst>
              <a:ext uri="{FF2B5EF4-FFF2-40B4-BE49-F238E27FC236}">
                <a16:creationId xmlns:a16="http://schemas.microsoft.com/office/drawing/2014/main" id="{BAF4FA9D-159E-4880-BBA2-95139D2A32AC}"/>
              </a:ext>
            </a:extLst>
          </p:cNvPr>
          <p:cNvSpPr>
            <a:spLocks noGrp="1"/>
          </p:cNvSpPr>
          <p:nvPr>
            <p:ph idx="1"/>
          </p:nvPr>
        </p:nvSpPr>
        <p:spPr>
          <a:xfrm>
            <a:off x="457200" y="1524000"/>
            <a:ext cx="8229600" cy="4876800"/>
          </a:xfrm>
        </p:spPr>
        <p:txBody>
          <a:bodyPr>
            <a:normAutofit fontScale="92500" lnSpcReduction="10000"/>
          </a:bodyPr>
          <a:lstStyle/>
          <a:p>
            <a:pPr marL="0" indent="0">
              <a:buNone/>
            </a:pPr>
            <a:r>
              <a:rPr lang="en-US" dirty="0"/>
              <a:t>Prophecies of Jesus in the OT</a:t>
            </a:r>
          </a:p>
          <a:p>
            <a:pPr lvl="1"/>
            <a:r>
              <a:rPr lang="en-US" dirty="0"/>
              <a:t>Over 360 prophesies fulfilled by Jesus</a:t>
            </a:r>
          </a:p>
          <a:p>
            <a:pPr lvl="1"/>
            <a:r>
              <a:rPr lang="en-US" dirty="0"/>
              <a:t>Gen 3:15.  “bruise His foot….bruise his head”</a:t>
            </a:r>
          </a:p>
          <a:p>
            <a:pPr lvl="1"/>
            <a:r>
              <a:rPr lang="en-US" dirty="0" err="1"/>
              <a:t>Deut</a:t>
            </a:r>
            <a:r>
              <a:rPr lang="en-US" dirty="0"/>
              <a:t> 18:15.  “The Lord your God will raise up for you a Prophet like me from your midst, from your brethren. Him you shall hear”</a:t>
            </a:r>
          </a:p>
          <a:p>
            <a:pPr lvl="1"/>
            <a:r>
              <a:rPr lang="en-US" dirty="0"/>
              <a:t>Jeremiah 23:5.  of the lineage of David (Judah)</a:t>
            </a:r>
          </a:p>
          <a:p>
            <a:pPr lvl="1"/>
            <a:r>
              <a:rPr lang="en-US" dirty="0"/>
              <a:t>Micah 5:2.  born in Bethlehem</a:t>
            </a:r>
          </a:p>
          <a:p>
            <a:pPr lvl="1"/>
            <a:r>
              <a:rPr lang="en-US" dirty="0"/>
              <a:t>Isaiah 7:14.  born of a virgin</a:t>
            </a:r>
          </a:p>
          <a:p>
            <a:pPr lvl="1"/>
            <a:r>
              <a:rPr lang="en-US" dirty="0"/>
              <a:t>Psalms 22.  Jesus on the cross</a:t>
            </a:r>
          </a:p>
          <a:p>
            <a:pPr lvl="1"/>
            <a:r>
              <a:rPr lang="en-US" dirty="0"/>
              <a:t>Daniel 7:13.  ascending to the Ancient of Days, given a kingdom which will not pass away</a:t>
            </a:r>
          </a:p>
          <a:p>
            <a:pPr lvl="1"/>
            <a:r>
              <a:rPr lang="en-US" dirty="0"/>
              <a:t>Psalms 2.  Jesus anointed king by the Lord</a:t>
            </a:r>
          </a:p>
          <a:p>
            <a:pPr marL="0" indent="0">
              <a:buNone/>
            </a:pPr>
            <a:endParaRPr lang="en-US" dirty="0"/>
          </a:p>
          <a:p>
            <a:pPr marL="0" indent="0">
              <a:buNone/>
            </a:pPr>
            <a:r>
              <a:rPr lang="en-US" b="1" i="1" dirty="0">
                <a:solidFill>
                  <a:srgbClr val="FF0000"/>
                </a:solidFill>
              </a:rPr>
              <a:t>Mathematically impossible for one man to fulfill all these prophesies by chance.  This was ordained by God.</a:t>
            </a:r>
          </a:p>
          <a:p>
            <a:pPr lvl="1"/>
            <a:endParaRPr lang="en-US" dirty="0"/>
          </a:p>
          <a:p>
            <a:pPr marL="0" indent="0">
              <a:buNone/>
            </a:pPr>
            <a:endParaRPr lang="en-US" dirty="0"/>
          </a:p>
        </p:txBody>
      </p:sp>
    </p:spTree>
    <p:extLst>
      <p:ext uri="{BB962C8B-B14F-4D97-AF65-F5344CB8AC3E}">
        <p14:creationId xmlns:p14="http://schemas.microsoft.com/office/powerpoint/2010/main" val="17970996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FBA19-BB17-4C81-B0F9-6C99BBD88251}"/>
              </a:ext>
            </a:extLst>
          </p:cNvPr>
          <p:cNvSpPr>
            <a:spLocks noGrp="1"/>
          </p:cNvSpPr>
          <p:nvPr>
            <p:ph type="title"/>
          </p:nvPr>
        </p:nvSpPr>
        <p:spPr/>
        <p:txBody>
          <a:bodyPr>
            <a:normAutofit fontScale="90000"/>
          </a:bodyPr>
          <a:lstStyle/>
          <a:p>
            <a:r>
              <a:rPr lang="en-US" dirty="0"/>
              <a:t>Discussion Topic – Chapter 2 (Jonathan)</a:t>
            </a:r>
          </a:p>
        </p:txBody>
      </p:sp>
      <p:sp>
        <p:nvSpPr>
          <p:cNvPr id="3" name="Content Placeholder 2">
            <a:extLst>
              <a:ext uri="{FF2B5EF4-FFF2-40B4-BE49-F238E27FC236}">
                <a16:creationId xmlns:a16="http://schemas.microsoft.com/office/drawing/2014/main" id="{BAF4FA9D-159E-4880-BBA2-95139D2A32AC}"/>
              </a:ext>
            </a:extLst>
          </p:cNvPr>
          <p:cNvSpPr>
            <a:spLocks noGrp="1"/>
          </p:cNvSpPr>
          <p:nvPr>
            <p:ph idx="1"/>
          </p:nvPr>
        </p:nvSpPr>
        <p:spPr/>
        <p:txBody>
          <a:bodyPr>
            <a:normAutofit/>
          </a:bodyPr>
          <a:lstStyle/>
          <a:p>
            <a:pPr marL="0" indent="0">
              <a:buNone/>
            </a:pPr>
            <a:r>
              <a:rPr lang="en-US" dirty="0"/>
              <a:t>Question: Why did God need to “perfect the author of their salvation through suffering” I.e. why did Jesus need to go through death to render it powerless, or be tempted so that he is able to come to the aid of those who are tempted?</a:t>
            </a:r>
          </a:p>
        </p:txBody>
      </p:sp>
    </p:spTree>
    <p:extLst>
      <p:ext uri="{BB962C8B-B14F-4D97-AF65-F5344CB8AC3E}">
        <p14:creationId xmlns:p14="http://schemas.microsoft.com/office/powerpoint/2010/main" val="3873752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EAEAEA"/>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35784-D53C-72CF-FCF9-F19D85C8834D}"/>
              </a:ext>
            </a:extLst>
          </p:cNvPr>
          <p:cNvSpPr>
            <a:spLocks noGrp="1"/>
          </p:cNvSpPr>
          <p:nvPr>
            <p:ph type="title"/>
          </p:nvPr>
        </p:nvSpPr>
        <p:spPr>
          <a:xfrm>
            <a:off x="457200" y="381000"/>
            <a:ext cx="8229600" cy="990600"/>
          </a:xfrm>
        </p:spPr>
        <p:txBody>
          <a:bodyPr/>
          <a:lstStyle/>
          <a:p>
            <a:r>
              <a:rPr lang="en-US" dirty="0"/>
              <a:t>Context and Overview</a:t>
            </a:r>
          </a:p>
        </p:txBody>
      </p:sp>
      <p:sp>
        <p:nvSpPr>
          <p:cNvPr id="3" name="Content Placeholder 2">
            <a:extLst>
              <a:ext uri="{FF2B5EF4-FFF2-40B4-BE49-F238E27FC236}">
                <a16:creationId xmlns:a16="http://schemas.microsoft.com/office/drawing/2014/main" id="{43D6276E-0386-7CE6-44E6-E040BAC74E29}"/>
              </a:ext>
            </a:extLst>
          </p:cNvPr>
          <p:cNvSpPr>
            <a:spLocks noGrp="1"/>
          </p:cNvSpPr>
          <p:nvPr>
            <p:ph idx="1"/>
          </p:nvPr>
        </p:nvSpPr>
        <p:spPr>
          <a:xfrm>
            <a:off x="457200" y="1295400"/>
            <a:ext cx="8229600" cy="4876800"/>
          </a:xfrm>
        </p:spPr>
        <p:txBody>
          <a:bodyPr>
            <a:normAutofit fontScale="92500" lnSpcReduction="10000"/>
          </a:bodyPr>
          <a:lstStyle/>
          <a:p>
            <a:r>
              <a:rPr lang="en-US" dirty="0"/>
              <a:t>Probably written by Paul (per early Christian writers)</a:t>
            </a:r>
          </a:p>
          <a:p>
            <a:endParaRPr lang="en-US" dirty="0"/>
          </a:p>
          <a:p>
            <a:r>
              <a:rPr lang="en-US" dirty="0"/>
              <a:t>Written to Jewish Christians</a:t>
            </a:r>
          </a:p>
          <a:p>
            <a:pPr lvl="1"/>
            <a:r>
              <a:rPr lang="en-US" dirty="0"/>
              <a:t>Probably in / around Palestine</a:t>
            </a:r>
          </a:p>
          <a:p>
            <a:pPr lvl="1"/>
            <a:r>
              <a:rPr lang="en-US" dirty="0"/>
              <a:t>They are at risk of returning to Judaism</a:t>
            </a:r>
          </a:p>
          <a:p>
            <a:endParaRPr lang="en-US" dirty="0"/>
          </a:p>
          <a:p>
            <a:r>
              <a:rPr lang="en-US" dirty="0"/>
              <a:t>Three “tracks” in the letter</a:t>
            </a:r>
          </a:p>
          <a:p>
            <a:pPr lvl="1"/>
            <a:r>
              <a:rPr lang="en-US" dirty="0"/>
              <a:t>Logical:  We have a new and better covenant.</a:t>
            </a:r>
          </a:p>
          <a:p>
            <a:pPr lvl="1"/>
            <a:r>
              <a:rPr lang="en-US" dirty="0"/>
              <a:t>Emotional:  Don’t fall away, don’t turn back (to Judaism).</a:t>
            </a:r>
          </a:p>
          <a:p>
            <a:pPr lvl="1"/>
            <a:r>
              <a:rPr lang="en-US" dirty="0"/>
              <a:t>Inspirational:  Live for Jesus!  Stir up one another!</a:t>
            </a:r>
          </a:p>
          <a:p>
            <a:endParaRPr lang="en-US" dirty="0"/>
          </a:p>
          <a:p>
            <a:r>
              <a:rPr lang="en-US" dirty="0"/>
              <a:t>Questions we’ll consider during the study:  </a:t>
            </a:r>
          </a:p>
          <a:p>
            <a:pPr lvl="1"/>
            <a:r>
              <a:rPr lang="en-US" i="1" dirty="0">
                <a:solidFill>
                  <a:srgbClr val="FF0000"/>
                </a:solidFill>
              </a:rPr>
              <a:t>What is luring us backwards and drawing us away from Christ?</a:t>
            </a:r>
          </a:p>
          <a:p>
            <a:pPr lvl="1"/>
            <a:r>
              <a:rPr lang="en-US" i="1" dirty="0">
                <a:solidFill>
                  <a:srgbClr val="FF0000"/>
                </a:solidFill>
              </a:rPr>
              <a:t>What can we be doing to help one another remain strong in Christ?</a:t>
            </a:r>
          </a:p>
          <a:p>
            <a:endParaRPr lang="en-US" dirty="0"/>
          </a:p>
        </p:txBody>
      </p:sp>
    </p:spTree>
    <p:extLst>
      <p:ext uri="{BB962C8B-B14F-4D97-AF65-F5344CB8AC3E}">
        <p14:creationId xmlns:p14="http://schemas.microsoft.com/office/powerpoint/2010/main" val="4261409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DDDDDD"/>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DDDDDD"/>
                                      </p:to>
                                    </p:animClr>
                                  </p:sub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DDDDDD"/>
                                      </p:to>
                                    </p:animClr>
                                  </p:sub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DDDDDD"/>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6" end="6"/>
                                            </p:txEl>
                                          </p:spTgt>
                                        </p:tgtEl>
                                        <p:attrNameLst>
                                          <p:attrName>ppt_c</p:attrName>
                                        </p:attrNameLst>
                                      </p:cBhvr>
                                      <p:to>
                                        <a:srgbClr val="DDDDDD"/>
                                      </p:to>
                                    </p:animClr>
                                  </p:sub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7" end="7"/>
                                            </p:txEl>
                                          </p:spTgt>
                                        </p:tgtEl>
                                        <p:attrNameLst>
                                          <p:attrName>ppt_c</p:attrName>
                                        </p:attrNameLst>
                                      </p:cBhvr>
                                      <p:to>
                                        <a:srgbClr val="DDDDDD"/>
                                      </p:to>
                                    </p:animClr>
                                  </p:sub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8" end="8"/>
                                            </p:txEl>
                                          </p:spTgt>
                                        </p:tgtEl>
                                        <p:attrNameLst>
                                          <p:attrName>ppt_c</p:attrName>
                                        </p:attrNameLst>
                                      </p:cBhvr>
                                      <p:to>
                                        <a:srgbClr val="DDDDDD"/>
                                      </p:to>
                                    </p:animClr>
                                  </p:sub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9" end="9"/>
                                            </p:txEl>
                                          </p:spTgt>
                                        </p:tgtEl>
                                        <p:attrNameLst>
                                          <p:attrName>ppt_c</p:attrName>
                                        </p:attrNameLst>
                                      </p:cBhvr>
                                      <p:to>
                                        <a:srgbClr val="DDDDDD"/>
                                      </p:to>
                                    </p:animClr>
                                  </p:sub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CF32D-8D32-CFA9-C534-3366EA7B042B}"/>
              </a:ext>
            </a:extLst>
          </p:cNvPr>
          <p:cNvSpPr>
            <a:spLocks noGrp="1"/>
          </p:cNvSpPr>
          <p:nvPr>
            <p:ph type="title"/>
          </p:nvPr>
        </p:nvSpPr>
        <p:spPr/>
        <p:txBody>
          <a:bodyPr/>
          <a:lstStyle/>
          <a:p>
            <a:r>
              <a:rPr lang="en-US" dirty="0"/>
              <a:t>Why Greek Vocab?</a:t>
            </a:r>
          </a:p>
        </p:txBody>
      </p:sp>
      <p:sp>
        <p:nvSpPr>
          <p:cNvPr id="3" name="Content Placeholder 2">
            <a:extLst>
              <a:ext uri="{FF2B5EF4-FFF2-40B4-BE49-F238E27FC236}">
                <a16:creationId xmlns:a16="http://schemas.microsoft.com/office/drawing/2014/main" id="{46B7C66E-2AEE-2E0C-F107-2558A22EF93C}"/>
              </a:ext>
            </a:extLst>
          </p:cNvPr>
          <p:cNvSpPr>
            <a:spLocks noGrp="1"/>
          </p:cNvSpPr>
          <p:nvPr>
            <p:ph idx="1"/>
          </p:nvPr>
        </p:nvSpPr>
        <p:spPr/>
        <p:txBody>
          <a:bodyPr/>
          <a:lstStyle/>
          <a:p>
            <a:endParaRPr lang="en-US" dirty="0"/>
          </a:p>
          <a:p>
            <a:r>
              <a:rPr lang="en-US" dirty="0" err="1"/>
              <a:t>Neh</a:t>
            </a:r>
            <a:r>
              <a:rPr lang="en-US" dirty="0"/>
              <a:t> 8:8</a:t>
            </a:r>
          </a:p>
          <a:p>
            <a:endParaRPr lang="en-US" dirty="0"/>
          </a:p>
          <a:p>
            <a:pPr lvl="1"/>
            <a:r>
              <a:rPr lang="en-US" dirty="0"/>
              <a:t>“So they read distinctly from the book, in the Law of God; and they </a:t>
            </a:r>
            <a:r>
              <a:rPr lang="en-US" b="1" i="1" dirty="0">
                <a:solidFill>
                  <a:srgbClr val="0070C0"/>
                </a:solidFill>
              </a:rPr>
              <a:t>gave the sense</a:t>
            </a:r>
            <a:r>
              <a:rPr lang="en-US" dirty="0"/>
              <a:t>, and helped them to </a:t>
            </a:r>
            <a:r>
              <a:rPr lang="en-US" b="1" i="1" dirty="0">
                <a:solidFill>
                  <a:srgbClr val="0070C0"/>
                </a:solidFill>
              </a:rPr>
              <a:t>understand the reading</a:t>
            </a:r>
            <a:r>
              <a:rPr lang="en-US" dirty="0"/>
              <a:t>. “</a:t>
            </a:r>
          </a:p>
          <a:p>
            <a:endParaRPr lang="en-US" dirty="0"/>
          </a:p>
        </p:txBody>
      </p:sp>
    </p:spTree>
    <p:extLst>
      <p:ext uri="{BB962C8B-B14F-4D97-AF65-F5344CB8AC3E}">
        <p14:creationId xmlns:p14="http://schemas.microsoft.com/office/powerpoint/2010/main" val="98945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67F69-69AD-4A8C-96A3-6F258340180F}"/>
              </a:ext>
            </a:extLst>
          </p:cNvPr>
          <p:cNvSpPr>
            <a:spLocks noGrp="1"/>
          </p:cNvSpPr>
          <p:nvPr>
            <p:ph type="title"/>
          </p:nvPr>
        </p:nvSpPr>
        <p:spPr>
          <a:xfrm>
            <a:off x="457200" y="304800"/>
            <a:ext cx="8229600" cy="990600"/>
          </a:xfrm>
        </p:spPr>
        <p:txBody>
          <a:bodyPr/>
          <a:lstStyle/>
          <a:p>
            <a:r>
              <a:rPr lang="en-US" dirty="0"/>
              <a:t>Outline of Hebrews</a:t>
            </a:r>
          </a:p>
        </p:txBody>
      </p:sp>
      <p:graphicFrame>
        <p:nvGraphicFramePr>
          <p:cNvPr id="4" name="Table 3">
            <a:extLst>
              <a:ext uri="{FF2B5EF4-FFF2-40B4-BE49-F238E27FC236}">
                <a16:creationId xmlns:a16="http://schemas.microsoft.com/office/drawing/2014/main" id="{B46ADB15-6DAC-D677-C67F-2EB88D997967}"/>
              </a:ext>
            </a:extLst>
          </p:cNvPr>
          <p:cNvGraphicFramePr>
            <a:graphicFrameLocks noGrp="1"/>
          </p:cNvGraphicFramePr>
          <p:nvPr>
            <p:extLst>
              <p:ext uri="{D42A27DB-BD31-4B8C-83A1-F6EECF244321}">
                <p14:modId xmlns:p14="http://schemas.microsoft.com/office/powerpoint/2010/main" val="979748661"/>
              </p:ext>
            </p:extLst>
          </p:nvPr>
        </p:nvGraphicFramePr>
        <p:xfrm>
          <a:off x="990600" y="1295400"/>
          <a:ext cx="7391400" cy="5415280"/>
        </p:xfrm>
        <a:graphic>
          <a:graphicData uri="http://schemas.openxmlformats.org/drawingml/2006/table">
            <a:tbl>
              <a:tblPr firstRow="1" bandRow="1">
                <a:tableStyleId>{5C22544A-7EE6-4342-B048-85BDC9FD1C3A}</a:tableStyleId>
              </a:tblPr>
              <a:tblGrid>
                <a:gridCol w="4953000">
                  <a:extLst>
                    <a:ext uri="{9D8B030D-6E8A-4147-A177-3AD203B41FA5}">
                      <a16:colId xmlns:a16="http://schemas.microsoft.com/office/drawing/2014/main" val="3848313844"/>
                    </a:ext>
                  </a:extLst>
                </a:gridCol>
                <a:gridCol w="2438400">
                  <a:extLst>
                    <a:ext uri="{9D8B030D-6E8A-4147-A177-3AD203B41FA5}">
                      <a16:colId xmlns:a16="http://schemas.microsoft.com/office/drawing/2014/main" val="2371363824"/>
                    </a:ext>
                  </a:extLst>
                </a:gridCol>
              </a:tblGrid>
              <a:tr h="508000">
                <a:tc>
                  <a:txBody>
                    <a:bodyPr/>
                    <a:lstStyle/>
                    <a:p>
                      <a:pPr algn="ctr"/>
                      <a:r>
                        <a:rPr lang="en-US" sz="2400" dirty="0"/>
                        <a:t>Topic</a:t>
                      </a:r>
                    </a:p>
                  </a:txBody>
                  <a:tcPr/>
                </a:tc>
                <a:tc>
                  <a:txBody>
                    <a:bodyPr/>
                    <a:lstStyle/>
                    <a:p>
                      <a:pPr algn="ctr"/>
                      <a:r>
                        <a:rPr lang="en-US" sz="2400" dirty="0"/>
                        <a:t>Passage</a:t>
                      </a:r>
                    </a:p>
                  </a:txBody>
                  <a:tcPr/>
                </a:tc>
                <a:extLst>
                  <a:ext uri="{0D108BD9-81ED-4DB2-BD59-A6C34878D82A}">
                    <a16:rowId xmlns:a16="http://schemas.microsoft.com/office/drawing/2014/main" val="3493414330"/>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The Better Messenger:  Jesus</a:t>
                      </a:r>
                    </a:p>
                    <a:p>
                      <a:endParaRPr lang="en-US" sz="2000" dirty="0"/>
                    </a:p>
                  </a:txBody>
                  <a:tcPr>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Heb 1:1 – 2:18</a:t>
                      </a:r>
                    </a:p>
                    <a:p>
                      <a:pPr algn="ctr"/>
                      <a:endParaRPr lang="en-US" dirty="0"/>
                    </a:p>
                  </a:txBody>
                  <a:tcPr>
                    <a:solidFill>
                      <a:srgbClr val="FFFF00"/>
                    </a:solidFill>
                  </a:tcPr>
                </a:tc>
                <a:extLst>
                  <a:ext uri="{0D108BD9-81ED-4DB2-BD59-A6C34878D82A}">
                    <a16:rowId xmlns:a16="http://schemas.microsoft.com/office/drawing/2014/main" val="1351277324"/>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The Better Apostle:  Jesus</a:t>
                      </a:r>
                    </a:p>
                    <a:p>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Heb 3:1 – 4:13</a:t>
                      </a:r>
                    </a:p>
                    <a:p>
                      <a:pPr algn="ctr"/>
                      <a:endParaRPr lang="en-US" dirty="0"/>
                    </a:p>
                  </a:txBody>
                  <a:tcPr/>
                </a:tc>
                <a:extLst>
                  <a:ext uri="{0D108BD9-81ED-4DB2-BD59-A6C34878D82A}">
                    <a16:rowId xmlns:a16="http://schemas.microsoft.com/office/drawing/2014/main" val="3835065916"/>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The Better Priest:  Jesus</a:t>
                      </a:r>
                    </a:p>
                    <a:p>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Heb 4:14 – 7:28</a:t>
                      </a:r>
                    </a:p>
                    <a:p>
                      <a:pPr algn="ctr"/>
                      <a:endParaRPr lang="en-US" dirty="0"/>
                    </a:p>
                  </a:txBody>
                  <a:tcPr/>
                </a:tc>
                <a:extLst>
                  <a:ext uri="{0D108BD9-81ED-4DB2-BD59-A6C34878D82A}">
                    <a16:rowId xmlns:a16="http://schemas.microsoft.com/office/drawing/2014/main" val="128863205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The Better Covenant:  The New Covenant</a:t>
                      </a:r>
                    </a:p>
                    <a:p>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Heb 8:1 – 9:28</a:t>
                      </a:r>
                    </a:p>
                    <a:p>
                      <a:pPr algn="ctr"/>
                      <a:endParaRPr lang="en-US" dirty="0"/>
                    </a:p>
                  </a:txBody>
                  <a:tcPr/>
                </a:tc>
                <a:extLst>
                  <a:ext uri="{0D108BD9-81ED-4DB2-BD59-A6C34878D82A}">
                    <a16:rowId xmlns:a16="http://schemas.microsoft.com/office/drawing/2014/main" val="689215705"/>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The Better Sacrifice:  Jesus</a:t>
                      </a:r>
                    </a:p>
                    <a:p>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Heb 10:1 – 10:31</a:t>
                      </a:r>
                    </a:p>
                    <a:p>
                      <a:pPr algn="ctr"/>
                      <a:endParaRPr lang="en-US" dirty="0"/>
                    </a:p>
                  </a:txBody>
                  <a:tcPr/>
                </a:tc>
                <a:extLst>
                  <a:ext uri="{0D108BD9-81ED-4DB2-BD59-A6C34878D82A}">
                    <a16:rowId xmlns:a16="http://schemas.microsoft.com/office/drawing/2014/main" val="4181478150"/>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The Better Way:  Faith</a:t>
                      </a:r>
                    </a:p>
                    <a:p>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Heb 10:32 – 12:29</a:t>
                      </a:r>
                    </a:p>
                    <a:p>
                      <a:pPr algn="ctr"/>
                      <a:endParaRPr lang="en-US" dirty="0"/>
                    </a:p>
                  </a:txBody>
                  <a:tcPr/>
                </a:tc>
                <a:extLst>
                  <a:ext uri="{0D108BD9-81ED-4DB2-BD59-A6C34878D82A}">
                    <a16:rowId xmlns:a16="http://schemas.microsoft.com/office/drawing/2014/main" val="1026909441"/>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Conclusion:  The Practice of Faith</a:t>
                      </a:r>
                    </a:p>
                    <a:p>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Heb 13:1 – 13:25</a:t>
                      </a:r>
                    </a:p>
                    <a:p>
                      <a:pPr algn="ctr"/>
                      <a:endParaRPr lang="en-US" dirty="0"/>
                    </a:p>
                  </a:txBody>
                  <a:tcPr/>
                </a:tc>
                <a:extLst>
                  <a:ext uri="{0D108BD9-81ED-4DB2-BD59-A6C34878D82A}">
                    <a16:rowId xmlns:a16="http://schemas.microsoft.com/office/drawing/2014/main" val="1262217794"/>
                  </a:ext>
                </a:extLst>
              </a:tr>
            </a:tbl>
          </a:graphicData>
        </a:graphic>
      </p:graphicFrame>
    </p:spTree>
    <p:extLst>
      <p:ext uri="{BB962C8B-B14F-4D97-AF65-F5344CB8AC3E}">
        <p14:creationId xmlns:p14="http://schemas.microsoft.com/office/powerpoint/2010/main" val="2873132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DBADA-4E7F-4BD5-79EF-8F0E0BA60A1D}"/>
              </a:ext>
            </a:extLst>
          </p:cNvPr>
          <p:cNvSpPr>
            <a:spLocks noGrp="1"/>
          </p:cNvSpPr>
          <p:nvPr>
            <p:ph type="title"/>
          </p:nvPr>
        </p:nvSpPr>
        <p:spPr/>
        <p:txBody>
          <a:bodyPr/>
          <a:lstStyle/>
          <a:p>
            <a:r>
              <a:rPr lang="en-US" dirty="0"/>
              <a:t>Hebrews 1</a:t>
            </a:r>
          </a:p>
        </p:txBody>
      </p:sp>
      <p:sp>
        <p:nvSpPr>
          <p:cNvPr id="3" name="Content Placeholder 2">
            <a:extLst>
              <a:ext uri="{FF2B5EF4-FFF2-40B4-BE49-F238E27FC236}">
                <a16:creationId xmlns:a16="http://schemas.microsoft.com/office/drawing/2014/main" id="{D8FE486B-403E-86E2-CE74-D37150833AA4}"/>
              </a:ext>
            </a:extLst>
          </p:cNvPr>
          <p:cNvSpPr>
            <a:spLocks noGrp="1"/>
          </p:cNvSpPr>
          <p:nvPr>
            <p:ph idx="1"/>
          </p:nvPr>
        </p:nvSpPr>
        <p:spPr/>
        <p:txBody>
          <a:bodyPr/>
          <a:lstStyle/>
          <a:p>
            <a:endParaRPr lang="en-US" dirty="0"/>
          </a:p>
          <a:p>
            <a:r>
              <a:rPr lang="en-US" dirty="0"/>
              <a:t>The supremacy of Jesus</a:t>
            </a:r>
          </a:p>
          <a:p>
            <a:endParaRPr lang="en-US" dirty="0"/>
          </a:p>
          <a:p>
            <a:r>
              <a:rPr lang="en-US" dirty="0"/>
              <a:t>Jesus is above the angels</a:t>
            </a:r>
          </a:p>
        </p:txBody>
      </p:sp>
    </p:spTree>
    <p:extLst>
      <p:ext uri="{BB962C8B-B14F-4D97-AF65-F5344CB8AC3E}">
        <p14:creationId xmlns:p14="http://schemas.microsoft.com/office/powerpoint/2010/main" val="4090069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dirty="0"/>
              <a:t>Hebrews 1:1-4</a:t>
            </a:r>
          </a:p>
        </p:txBody>
      </p:sp>
      <p:sp>
        <p:nvSpPr>
          <p:cNvPr id="3" name="Content Placeholder 2"/>
          <p:cNvSpPr>
            <a:spLocks noGrp="1"/>
          </p:cNvSpPr>
          <p:nvPr>
            <p:ph idx="1"/>
          </p:nvPr>
        </p:nvSpPr>
        <p:spPr>
          <a:xfrm>
            <a:off x="533400" y="1447800"/>
            <a:ext cx="8229600" cy="4876800"/>
          </a:xfrm>
        </p:spPr>
        <p:txBody>
          <a:bodyPr>
            <a:normAutofit lnSpcReduction="10000"/>
          </a:bodyPr>
          <a:lstStyle/>
          <a:p>
            <a:r>
              <a:rPr lang="en-US" i="1" dirty="0"/>
              <a:t>“God….has in these last days spoken to us by His Son.”</a:t>
            </a:r>
          </a:p>
          <a:p>
            <a:pPr lvl="1"/>
            <a:endParaRPr lang="en-US" dirty="0"/>
          </a:p>
          <a:p>
            <a:pPr lvl="1"/>
            <a:r>
              <a:rPr lang="en-US" dirty="0"/>
              <a:t>Before He had spoken by the prophets</a:t>
            </a:r>
          </a:p>
          <a:p>
            <a:pPr lvl="1"/>
            <a:endParaRPr lang="en-US" dirty="0"/>
          </a:p>
          <a:p>
            <a:pPr lvl="1"/>
            <a:r>
              <a:rPr lang="en-US" dirty="0"/>
              <a:t>Seven attributes of the Son</a:t>
            </a:r>
          </a:p>
          <a:p>
            <a:pPr lvl="2"/>
            <a:r>
              <a:rPr lang="en-US" dirty="0"/>
              <a:t>Appointed heir of all things</a:t>
            </a:r>
          </a:p>
          <a:p>
            <a:pPr lvl="2"/>
            <a:r>
              <a:rPr lang="en-US" dirty="0"/>
              <a:t>Through Whom He made the worlds</a:t>
            </a:r>
          </a:p>
          <a:p>
            <a:pPr lvl="2"/>
            <a:r>
              <a:rPr lang="en-US" dirty="0"/>
              <a:t>The brightness of His glory</a:t>
            </a:r>
          </a:p>
          <a:p>
            <a:pPr lvl="2"/>
            <a:r>
              <a:rPr lang="en-US" dirty="0"/>
              <a:t>The express image of His person (or “exact image”)</a:t>
            </a:r>
          </a:p>
          <a:p>
            <a:pPr lvl="2"/>
            <a:r>
              <a:rPr lang="en-US" dirty="0"/>
              <a:t>Upholds all things by the word of His power</a:t>
            </a:r>
          </a:p>
          <a:p>
            <a:pPr lvl="2"/>
            <a:r>
              <a:rPr lang="en-US" dirty="0"/>
              <a:t>Purged our sins</a:t>
            </a:r>
          </a:p>
          <a:p>
            <a:pPr lvl="2"/>
            <a:r>
              <a:rPr lang="en-US" dirty="0"/>
              <a:t>Sat down on the right hand of the Majesty on high</a:t>
            </a:r>
          </a:p>
          <a:p>
            <a:pPr lvl="1"/>
            <a:endParaRPr lang="en-US" i="1" dirty="0"/>
          </a:p>
          <a:p>
            <a:pPr lvl="1"/>
            <a:r>
              <a:rPr lang="en-US" i="1" dirty="0"/>
              <a:t>“Having become so much better than the angels”</a:t>
            </a:r>
          </a:p>
          <a:p>
            <a:pPr lvl="2"/>
            <a:r>
              <a:rPr lang="en-US" i="1" dirty="0"/>
              <a:t>By inheritance obtained a more excellent name than they</a:t>
            </a:r>
          </a:p>
          <a:p>
            <a:endParaRPr lang="en-US" dirty="0"/>
          </a:p>
          <a:p>
            <a:endParaRPr lang="en-US" dirty="0"/>
          </a:p>
        </p:txBody>
      </p:sp>
    </p:spTree>
    <p:extLst>
      <p:ext uri="{BB962C8B-B14F-4D97-AF65-F5344CB8AC3E}">
        <p14:creationId xmlns:p14="http://schemas.microsoft.com/office/powerpoint/2010/main" val="1297498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87202-80B5-A878-F60C-B70B54C0ADBC}"/>
              </a:ext>
            </a:extLst>
          </p:cNvPr>
          <p:cNvSpPr>
            <a:spLocks noGrp="1"/>
          </p:cNvSpPr>
          <p:nvPr>
            <p:ph type="title"/>
          </p:nvPr>
        </p:nvSpPr>
        <p:spPr>
          <a:xfrm>
            <a:off x="533400" y="304800"/>
            <a:ext cx="8229600" cy="990600"/>
          </a:xfrm>
        </p:spPr>
        <p:txBody>
          <a:bodyPr>
            <a:normAutofit/>
          </a:bodyPr>
          <a:lstStyle/>
          <a:p>
            <a:r>
              <a:rPr lang="en-US" dirty="0"/>
              <a:t>Old Testament References (Heb 1, 2)</a:t>
            </a:r>
          </a:p>
        </p:txBody>
      </p:sp>
      <p:sp>
        <p:nvSpPr>
          <p:cNvPr id="3" name="Content Placeholder 2">
            <a:extLst>
              <a:ext uri="{FF2B5EF4-FFF2-40B4-BE49-F238E27FC236}">
                <a16:creationId xmlns:a16="http://schemas.microsoft.com/office/drawing/2014/main" id="{9E543C88-0A30-308D-B35A-2BEE4DB90E72}"/>
              </a:ext>
            </a:extLst>
          </p:cNvPr>
          <p:cNvSpPr>
            <a:spLocks noGrp="1"/>
          </p:cNvSpPr>
          <p:nvPr>
            <p:ph idx="1"/>
          </p:nvPr>
        </p:nvSpPr>
        <p:spPr>
          <a:xfrm>
            <a:off x="457200" y="1447800"/>
            <a:ext cx="8229600" cy="4876800"/>
          </a:xfrm>
        </p:spPr>
        <p:txBody>
          <a:bodyPr>
            <a:normAutofit/>
          </a:bodyPr>
          <a:lstStyle/>
          <a:p>
            <a:r>
              <a:rPr lang="en-US" dirty="0"/>
              <a:t>1:5		Ps 2:7, 2 Sam 7:14 (Nathan to David)</a:t>
            </a:r>
          </a:p>
          <a:p>
            <a:r>
              <a:rPr lang="en-US" dirty="0"/>
              <a:t>1:6		Ps 97:7 </a:t>
            </a:r>
          </a:p>
          <a:p>
            <a:r>
              <a:rPr lang="en-US" dirty="0"/>
              <a:t>1:7		Ps 104:4</a:t>
            </a:r>
          </a:p>
          <a:p>
            <a:r>
              <a:rPr lang="en-US" dirty="0"/>
              <a:t>1:8-9		Ps 45:6-7</a:t>
            </a:r>
          </a:p>
          <a:p>
            <a:r>
              <a:rPr lang="en-US" dirty="0"/>
              <a:t>1:10-12	Ps 102:25-27</a:t>
            </a:r>
          </a:p>
          <a:p>
            <a:r>
              <a:rPr lang="en-US" dirty="0"/>
              <a:t>1:13		Ps 110:1</a:t>
            </a:r>
          </a:p>
          <a:p>
            <a:endParaRPr lang="en-US" dirty="0"/>
          </a:p>
          <a:p>
            <a:r>
              <a:rPr lang="en-US" dirty="0"/>
              <a:t>2:5-8		Ps 8:4-6</a:t>
            </a:r>
          </a:p>
          <a:p>
            <a:r>
              <a:rPr lang="en-US" dirty="0"/>
              <a:t>2:12		Ps 22:22</a:t>
            </a:r>
          </a:p>
          <a:p>
            <a:r>
              <a:rPr lang="en-US" dirty="0"/>
              <a:t>2:13		2 Sam 22:3 (David to the Lord), Isa 8:18</a:t>
            </a:r>
          </a:p>
          <a:p>
            <a:endParaRPr lang="en-US" dirty="0"/>
          </a:p>
          <a:p>
            <a:pPr lvl="1"/>
            <a:endParaRPr lang="en-US" dirty="0"/>
          </a:p>
          <a:p>
            <a:endParaRPr lang="en-US" dirty="0"/>
          </a:p>
        </p:txBody>
      </p:sp>
    </p:spTree>
    <p:extLst>
      <p:ext uri="{BB962C8B-B14F-4D97-AF65-F5344CB8AC3E}">
        <p14:creationId xmlns:p14="http://schemas.microsoft.com/office/powerpoint/2010/main" val="1939601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dirty="0"/>
              <a:t>Hebrews 1:5-14</a:t>
            </a:r>
          </a:p>
        </p:txBody>
      </p:sp>
      <p:sp>
        <p:nvSpPr>
          <p:cNvPr id="3" name="Content Placeholder 2"/>
          <p:cNvSpPr>
            <a:spLocks noGrp="1"/>
          </p:cNvSpPr>
          <p:nvPr>
            <p:ph idx="1"/>
          </p:nvPr>
        </p:nvSpPr>
        <p:spPr>
          <a:xfrm>
            <a:off x="457200" y="1400944"/>
            <a:ext cx="8229600" cy="4876800"/>
          </a:xfrm>
        </p:spPr>
        <p:txBody>
          <a:bodyPr>
            <a:normAutofit fontScale="85000" lnSpcReduction="10000"/>
          </a:bodyPr>
          <a:lstStyle/>
          <a:p>
            <a:r>
              <a:rPr lang="en-US" dirty="0"/>
              <a:t>Jesus’ superiority over angels</a:t>
            </a:r>
          </a:p>
          <a:p>
            <a:pPr lvl="1"/>
            <a:r>
              <a:rPr lang="en-US" dirty="0"/>
              <a:t>He is God’s Son</a:t>
            </a:r>
          </a:p>
          <a:p>
            <a:pPr lvl="2"/>
            <a:r>
              <a:rPr lang="en-US" i="1" dirty="0"/>
              <a:t>“Let all the angels of God worship Him.”</a:t>
            </a:r>
          </a:p>
          <a:p>
            <a:pPr lvl="1"/>
            <a:r>
              <a:rPr lang="en-US" dirty="0"/>
              <a:t>The Son reigns forever</a:t>
            </a:r>
          </a:p>
          <a:p>
            <a:pPr lvl="1"/>
            <a:r>
              <a:rPr lang="en-US" dirty="0"/>
              <a:t>The Son created the earth and the heavens</a:t>
            </a:r>
          </a:p>
          <a:p>
            <a:pPr lvl="1"/>
            <a:r>
              <a:rPr lang="en-US" dirty="0"/>
              <a:t>The Son will be forever</a:t>
            </a:r>
          </a:p>
          <a:p>
            <a:pPr lvl="1"/>
            <a:r>
              <a:rPr lang="en-US" dirty="0"/>
              <a:t>God will make the Son’s enemies His footstool</a:t>
            </a:r>
          </a:p>
          <a:p>
            <a:endParaRPr lang="en-US" dirty="0"/>
          </a:p>
          <a:p>
            <a:r>
              <a:rPr lang="en-US" dirty="0"/>
              <a:t>Angels are ministering spirits</a:t>
            </a:r>
          </a:p>
          <a:p>
            <a:pPr lvl="1"/>
            <a:r>
              <a:rPr lang="en-US" i="1" dirty="0"/>
              <a:t>“Who makes His angels spirits, and His ministers a flame of fire”</a:t>
            </a:r>
          </a:p>
          <a:p>
            <a:pPr lvl="1"/>
            <a:r>
              <a:rPr lang="en-US" i="1" dirty="0"/>
              <a:t>“sent forth to </a:t>
            </a:r>
            <a:r>
              <a:rPr lang="en-US" i="1" u="sng" dirty="0">
                <a:solidFill>
                  <a:srgbClr val="0070C0"/>
                </a:solidFill>
              </a:rPr>
              <a:t>minister</a:t>
            </a:r>
            <a:r>
              <a:rPr lang="en-US" i="1" dirty="0"/>
              <a:t> for those who will inherit salvation”</a:t>
            </a:r>
          </a:p>
          <a:p>
            <a:pPr lvl="2"/>
            <a:r>
              <a:rPr lang="en-US" i="1" dirty="0"/>
              <a:t>Thayer:  those who execute the commands of others</a:t>
            </a:r>
          </a:p>
          <a:p>
            <a:pPr lvl="1"/>
            <a:r>
              <a:rPr lang="en-US" dirty="0"/>
              <a:t>Numerous references to their work in the gospels, Acts, and Revelation</a:t>
            </a:r>
          </a:p>
          <a:p>
            <a:endParaRPr lang="en-US" dirty="0"/>
          </a:p>
          <a:p>
            <a:r>
              <a:rPr lang="en-US" dirty="0"/>
              <a:t>Summary statement:</a:t>
            </a:r>
          </a:p>
          <a:p>
            <a:pPr lvl="1"/>
            <a:r>
              <a:rPr lang="en-US" b="1" i="1" dirty="0">
                <a:solidFill>
                  <a:srgbClr val="00B0F0"/>
                </a:solidFill>
              </a:rPr>
              <a:t>Jesus rules, angels serve</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851374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20195</TotalTime>
  <Words>1758</Words>
  <Application>Microsoft Office PowerPoint</Application>
  <PresentationFormat>On-screen Show (4:3)</PresentationFormat>
  <Paragraphs>302</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Clarity</vt:lpstr>
      <vt:lpstr>Better Things  A Study of hebrews</vt:lpstr>
      <vt:lpstr>Approximate Timelines</vt:lpstr>
      <vt:lpstr>Context and Overview</vt:lpstr>
      <vt:lpstr>Why Greek Vocab?</vt:lpstr>
      <vt:lpstr>Outline of Hebrews</vt:lpstr>
      <vt:lpstr>Hebrews 1</vt:lpstr>
      <vt:lpstr>Hebrews 1:1-4</vt:lpstr>
      <vt:lpstr>Old Testament References (Heb 1, 2)</vt:lpstr>
      <vt:lpstr>Hebrews 1:5-14</vt:lpstr>
      <vt:lpstr>Hebrews 2</vt:lpstr>
      <vt:lpstr>Hebrews 2:1-4</vt:lpstr>
      <vt:lpstr>Hebrews 2:5-9</vt:lpstr>
      <vt:lpstr>Hebrews 2:10-13</vt:lpstr>
      <vt:lpstr>Hebrews 2:14-18</vt:lpstr>
      <vt:lpstr>Key Points from Hebrews 1 and 2</vt:lpstr>
      <vt:lpstr>Key Points from Hebrews 1 and 2</vt:lpstr>
      <vt:lpstr>Q&amp;A</vt:lpstr>
      <vt:lpstr>Class Schedule</vt:lpstr>
      <vt:lpstr>For Next Wednesday</vt:lpstr>
      <vt:lpstr>PowerPoint Presentation</vt:lpstr>
      <vt:lpstr>Purpose and Theme of Hebrews</vt:lpstr>
      <vt:lpstr>Discussion Topic</vt:lpstr>
      <vt:lpstr>Discussion Topic – Chapter 2 (Jonathan)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Rick</dc:creator>
  <cp:lastModifiedBy>Robert McDonald</cp:lastModifiedBy>
  <cp:revision>186</cp:revision>
  <dcterms:created xsi:type="dcterms:W3CDTF">2016-07-02T19:16:39Z</dcterms:created>
  <dcterms:modified xsi:type="dcterms:W3CDTF">2023-12-17T18:41:25Z</dcterms:modified>
</cp:coreProperties>
</file>