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9" r:id="rId3"/>
    <p:sldId id="266" r:id="rId4"/>
    <p:sldId id="267" r:id="rId5"/>
    <p:sldId id="268" r:id="rId6"/>
    <p:sldId id="270" r:id="rId7"/>
    <p:sldId id="271" r:id="rId8"/>
    <p:sldId id="275" r:id="rId9"/>
    <p:sldId id="276" r:id="rId10"/>
    <p:sldId id="263" r:id="rId11"/>
    <p:sldId id="264"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4"/>
    <p:restoredTop sz="94672"/>
  </p:normalViewPr>
  <p:slideViewPr>
    <p:cSldViewPr snapToGrid="0" snapToObjects="1" showGuides="1">
      <p:cViewPr varScale="1">
        <p:scale>
          <a:sx n="53" d="100"/>
          <a:sy n="53" d="100"/>
        </p:scale>
        <p:origin x="200" y="688"/>
      </p:cViewPr>
      <p:guideLst>
        <p:guide orient="horz" pos="3072"/>
        <p:guide pos="4096"/>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3A78E4-5165-7946-8097-0F635A0C018C}" type="datetimeFigureOut">
              <a:rPr lang="en-US" smtClean="0"/>
              <a:t>1/21/24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9F1082-799C-894E-82AC-DE4DC287B879}" type="slidenum">
              <a:rPr lang="en-US" smtClean="0"/>
              <a:t>‹#›</a:t>
            </a:fld>
            <a:endParaRPr lang="en-US"/>
          </a:p>
        </p:txBody>
      </p:sp>
    </p:spTree>
    <p:extLst>
      <p:ext uri="{BB962C8B-B14F-4D97-AF65-F5344CB8AC3E}">
        <p14:creationId xmlns:p14="http://schemas.microsoft.com/office/powerpoint/2010/main" val="94875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4747927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14"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13"/>
          </p:nvPr>
        </p:nvSpPr>
        <p:spPr>
          <a:xfrm>
            <a:off x="5463161" y="-90805"/>
            <a:ext cx="8585201" cy="5043805"/>
          </a:xfrm>
          <a:prstGeom prst="rect">
            <a:avLst/>
          </a:prstGeom>
        </p:spPr>
        <p:txBody>
          <a:bodyPr lIns="91439" tIns="45719" rIns="91439" bIns="45719">
            <a:noAutofit/>
          </a:bodyPr>
          <a:lstStyle/>
          <a:p>
            <a:endParaRPr/>
          </a:p>
        </p:txBody>
      </p:sp>
      <p:sp>
        <p:nvSpPr>
          <p:cNvPr id="112" name="Image"/>
          <p:cNvSpPr>
            <a:spLocks noGrp="1"/>
          </p:cNvSpPr>
          <p:nvPr>
            <p:ph type="pic" sz="half" idx="14"/>
          </p:nvPr>
        </p:nvSpPr>
        <p:spPr>
          <a:xfrm>
            <a:off x="5918717" y="4660900"/>
            <a:ext cx="7669766" cy="5219700"/>
          </a:xfrm>
          <a:prstGeom prst="rect">
            <a:avLst/>
          </a:prstGeom>
        </p:spPr>
        <p:txBody>
          <a:bodyPr lIns="91439" tIns="45719" rIns="91439" bIns="45719">
            <a:noAutofit/>
          </a:bodyPr>
          <a:lstStyle/>
          <a:p>
            <a:endParaRPr/>
          </a:p>
        </p:txBody>
      </p:sp>
      <p:sp>
        <p:nvSpPr>
          <p:cNvPr id="113" name="Image"/>
          <p:cNvSpPr>
            <a:spLocks noGrp="1"/>
          </p:cNvSpPr>
          <p:nvPr>
            <p:ph type="pic" idx="15"/>
          </p:nvPr>
        </p:nvSpPr>
        <p:spPr>
          <a:xfrm>
            <a:off x="-1016000" y="-12700"/>
            <a:ext cx="8860898" cy="9779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13"/>
          </p:nvPr>
        </p:nvSpPr>
        <p:spPr>
          <a:xfrm>
            <a:off x="5892800" y="2641600"/>
            <a:ext cx="6705600" cy="2501900"/>
          </a:xfrm>
          <a:prstGeom prst="rect">
            <a:avLst/>
          </a:prstGeom>
        </p:spPr>
        <p:txBody>
          <a:bodyPr>
            <a:spAutoFit/>
          </a:bodyPr>
          <a:lstStyle>
            <a:lvl1pPr marL="0" indent="0">
              <a:lnSpc>
                <a:spcPct val="80000"/>
              </a:lnSpc>
              <a:spcBef>
                <a:spcPts val="0"/>
              </a:spcBef>
              <a:buClrTx/>
              <a:buSzTx/>
              <a:buFontTx/>
              <a:buNone/>
              <a:defRPr sz="9400" cap="all">
                <a:solidFill>
                  <a:srgbClr val="FFFFFF"/>
                </a:solidFill>
                <a:latin typeface="+mn-lt"/>
                <a:ea typeface="+mn-ea"/>
                <a:cs typeface="+mn-cs"/>
                <a:sym typeface="DIN Condensed"/>
              </a:defRPr>
            </a:lvl1pPr>
          </a:lstStyle>
          <a:p>
            <a:r>
              <a:t>Type a quote here.</a:t>
            </a:r>
          </a:p>
        </p:txBody>
      </p:sp>
      <p:sp>
        <p:nvSpPr>
          <p:cNvPr id="133" name="Image"/>
          <p:cNvSpPr>
            <a:spLocks noGrp="1"/>
          </p:cNvSpPr>
          <p:nvPr>
            <p:ph type="pic" idx="14"/>
          </p:nvPr>
        </p:nvSpPr>
        <p:spPr>
          <a:xfrm>
            <a:off x="-1016000" y="-12700"/>
            <a:ext cx="8860898" cy="9779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15"/>
          </p:nvPr>
        </p:nvSpPr>
        <p:spPr>
          <a:xfrm>
            <a:off x="5892800" y="7789333"/>
            <a:ext cx="6705600" cy="863604"/>
          </a:xfrm>
          <a:prstGeom prst="rect">
            <a:avLst/>
          </a:prstGeom>
        </p:spPr>
        <p:txBody>
          <a:bodyPr anchor="ctr">
            <a:spAutoFit/>
          </a:bodyPr>
          <a:lstStyle>
            <a:lvl1pPr marL="0" indent="0" defTabSz="457200">
              <a:spcBef>
                <a:spcPts val="0"/>
              </a:spcBef>
              <a:buClrTx/>
              <a:buSzTx/>
              <a:buFontTx/>
              <a:buNone/>
              <a:defRPr sz="6000">
                <a:solidFill>
                  <a:srgbClr val="232323"/>
                </a:solidFill>
                <a:latin typeface="+mn-lt"/>
                <a:ea typeface="+mn-ea"/>
                <a:cs typeface="+mn-cs"/>
                <a:sym typeface="DIN Condense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13"/>
          </p:nvPr>
        </p:nvSpPr>
        <p:spPr>
          <a:xfrm>
            <a:off x="-914400" y="-12700"/>
            <a:ext cx="14814645" cy="9779000"/>
          </a:xfrm>
          <a:prstGeom prst="rect">
            <a:avLst/>
          </a:prstGeom>
        </p:spPr>
        <p:txBody>
          <a:bodyPr lIns="91439" tIns="45719" rIns="91439" bIns="45719">
            <a:noAutofit/>
          </a:bodyPr>
          <a:lstStyle/>
          <a:p>
            <a:endParaRPr/>
          </a:p>
        </p:txBody>
      </p:sp>
      <p:sp>
        <p:nvSpPr>
          <p:cNvPr id="23" name="Line"/>
          <p:cNvSpPr>
            <a:spLocks noGrp="1"/>
          </p:cNvSpPr>
          <p:nvPr>
            <p:ph type="body" sz="quarter" idx="14"/>
          </p:nvPr>
        </p:nvSpPr>
        <p:spPr>
          <a:xfrm flipV="1">
            <a:off x="406400" y="6140894"/>
            <a:ext cx="12192000" cy="263"/>
          </a:xfrm>
          <a:prstGeom prst="line">
            <a:avLst/>
          </a:prstGeom>
          <a:ln w="38100">
            <a:solidFill>
              <a:srgbClr val="A6AAA9"/>
            </a:solidFill>
          </a:ln>
        </p:spPr>
        <p:txBody>
          <a:bodyPr anchor="ctr">
            <a:noAutofit/>
          </a:bodyPr>
          <a:lstStyle/>
          <a:p>
            <a:pPr marL="0" indent="0" defTabSz="457200">
              <a:spcBef>
                <a:spcPts val="0"/>
              </a:spcBef>
              <a:buClrTx/>
              <a:buSzTx/>
              <a:buFontTx/>
              <a:buNone/>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2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406400" y="6140894"/>
            <a:ext cx="12192000" cy="263"/>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406400" y="6426200"/>
            <a:ext cx="12192000" cy="2705100"/>
          </a:xfrm>
          <a:prstGeom prst="rect">
            <a:avLst/>
          </a:prstGeom>
        </p:spPr>
        <p:txBody>
          <a:bodyPr/>
          <a:lstStyle>
            <a:lvl1pPr>
              <a:spcBef>
                <a:spcPts val="0"/>
              </a:spcBef>
              <a:defRPr sz="17000"/>
            </a:lvl1pPr>
          </a:lstStyle>
          <a:p>
            <a:r>
              <a:t>Title Text</a:t>
            </a:r>
          </a:p>
        </p:txBody>
      </p:sp>
      <p:sp>
        <p:nvSpPr>
          <p:cNvPr id="35" name="Body Level One…"/>
          <p:cNvSpPr txBox="1">
            <a:spLocks noGrp="1"/>
          </p:cNvSpPr>
          <p:nvPr>
            <p:ph type="body" sz="quarter" idx="1"/>
          </p:nvPr>
        </p:nvSpPr>
        <p:spPr>
          <a:xfrm>
            <a:off x="406400" y="4267200"/>
            <a:ext cx="121920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12161859" y="4191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406400" y="4038600"/>
            <a:ext cx="12192000" cy="4521200"/>
          </a:xfrm>
          <a:prstGeom prst="rect">
            <a:avLst/>
          </a:prstGeom>
        </p:spPr>
        <p:txBody>
          <a:bodyPr/>
          <a:lstStyle>
            <a:lvl1pPr>
              <a:spcBef>
                <a:spcPts val="0"/>
              </a:spcBef>
              <a:defRPr sz="17000"/>
            </a:lvl1pPr>
          </a:lstStyle>
          <a:p>
            <a:r>
              <a:t>Title Text</a:t>
            </a:r>
          </a:p>
        </p:txBody>
      </p:sp>
      <p:sp>
        <p:nvSpPr>
          <p:cNvPr id="44"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5892800" y="6141012"/>
            <a:ext cx="6705600" cy="145"/>
          </a:xfrm>
          <a:prstGeom prst="line">
            <a:avLst/>
          </a:prstGeom>
          <a:ln w="381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13"/>
          </p:nvPr>
        </p:nvSpPr>
        <p:spPr>
          <a:xfrm>
            <a:off x="-1016000" y="-12700"/>
            <a:ext cx="8860898" cy="9779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5892800" y="6426200"/>
            <a:ext cx="6705600" cy="2705100"/>
          </a:xfrm>
          <a:prstGeom prst="rect">
            <a:avLst/>
          </a:prstGeom>
        </p:spPr>
        <p:txBody>
          <a:bodyPr/>
          <a:lstStyle>
            <a:lvl1pPr>
              <a:spcBef>
                <a:spcPts val="0"/>
              </a:spcBef>
              <a:defRPr sz="17000"/>
            </a:lvl1pPr>
          </a:lstStyle>
          <a:p>
            <a:r>
              <a:t>Title Text</a:t>
            </a:r>
          </a:p>
        </p:txBody>
      </p:sp>
      <p:sp>
        <p:nvSpPr>
          <p:cNvPr id="54" name="Body Level One…"/>
          <p:cNvSpPr txBox="1">
            <a:spLocks noGrp="1"/>
          </p:cNvSpPr>
          <p:nvPr>
            <p:ph type="body" sz="quarter" idx="1"/>
          </p:nvPr>
        </p:nvSpPr>
        <p:spPr>
          <a:xfrm>
            <a:off x="5892800" y="4267200"/>
            <a:ext cx="6705600" cy="1803400"/>
          </a:xfrm>
          <a:prstGeom prst="rect">
            <a:avLst/>
          </a:prstGeom>
        </p:spPr>
        <p:txBody>
          <a:bodyPr anchor="b"/>
          <a:lstStyle>
            <a:lvl1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400" cap="all">
                <a:solidFill>
                  <a:srgbClr val="A6AAA9"/>
                </a:solidFill>
                <a:latin typeface="DIN Alternate"/>
                <a:ea typeface="DIN Alternate"/>
                <a:cs typeface="DIN Alternate"/>
                <a:sym typeface="DIN Alternate"/>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12194440" y="431800"/>
            <a:ext cx="406898" cy="457200"/>
          </a:xfrm>
          <a:prstGeom prst="rect">
            <a:avLst/>
          </a:prstGeom>
        </p:spPr>
        <p:txBody>
          <a:bodyPr/>
          <a:lstStyle/>
          <a:p>
            <a:fld id="{86CB4B4D-7CA3-9044-876B-883B54F8677D}"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a:t>
            </a:r>
          </a:p>
        </p:txBody>
      </p:sp>
      <p:sp>
        <p:nvSpPr>
          <p:cNvPr id="92" name="Image"/>
          <p:cNvSpPr>
            <a:spLocks noGrp="1"/>
          </p:cNvSpPr>
          <p:nvPr>
            <p:ph type="pic" idx="14"/>
          </p:nvPr>
        </p:nvSpPr>
        <p:spPr>
          <a:xfrm>
            <a:off x="6665377" y="1219200"/>
            <a:ext cx="7445457" cy="82169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406400" y="1536700"/>
            <a:ext cx="6299200" cy="723900"/>
          </a:xfrm>
          <a:prstGeom prst="rect">
            <a:avLst/>
          </a:prstGeom>
        </p:spPr>
        <p:txBody>
          <a:bodyPr/>
          <a:lstStyle/>
          <a:p>
            <a:r>
              <a:t>Title Text</a:t>
            </a:r>
          </a:p>
        </p:txBody>
      </p:sp>
      <p:sp>
        <p:nvSpPr>
          <p:cNvPr id="94" name="Body Level One…"/>
          <p:cNvSpPr txBox="1">
            <a:spLocks noGrp="1"/>
          </p:cNvSpPr>
          <p:nvPr>
            <p:ph type="body" sz="half" idx="1"/>
          </p:nvPr>
        </p:nvSpPr>
        <p:spPr>
          <a:xfrm>
            <a:off x="406400" y="2743200"/>
            <a:ext cx="6299200" cy="6108700"/>
          </a:xfrm>
          <a:prstGeom prst="rect">
            <a:avLst/>
          </a:prstGeom>
        </p:spPr>
        <p:txBody>
          <a:bodyPr/>
          <a:lstStyle>
            <a:lvl1pPr>
              <a:buClr>
                <a:schemeClr val="accent1"/>
              </a:buClr>
              <a:buChar char="▸"/>
              <a:defRPr sz="2800"/>
            </a:lvl1pPr>
            <a:lvl2pPr>
              <a:buClr>
                <a:schemeClr val="accent1"/>
              </a:buClr>
              <a:buChar char="▸"/>
              <a:defRPr sz="2800"/>
            </a:lvl2pPr>
            <a:lvl3pPr>
              <a:buClr>
                <a:schemeClr val="accent1"/>
              </a:buClr>
              <a:buChar char="▸"/>
              <a:defRPr sz="2800"/>
            </a:lvl3pPr>
            <a:lvl4pPr>
              <a:buClr>
                <a:schemeClr val="accent1"/>
              </a:buClr>
              <a:buChar char="▸"/>
              <a:defRPr sz="2800"/>
            </a:lvl4pPr>
            <a:lvl5pPr>
              <a:buClr>
                <a:schemeClr val="accent1"/>
              </a:buClr>
              <a:buChar char="▸"/>
              <a:defRPr sz="28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406400" y="1536700"/>
            <a:ext cx="12192000" cy="7239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406400" y="2743200"/>
            <a:ext cx="12192000" cy="61087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latin typeface="DIN Alternate"/>
                <a:ea typeface="DIN Alternate"/>
                <a:cs typeface="DIN Alternate"/>
                <a:sym typeface="DIN Alternate"/>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p:titleStyle>
    <p:body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How Firm a Foundation"/>
          <p:cNvSpPr txBox="1">
            <a:spLocks noGrp="1"/>
          </p:cNvSpPr>
          <p:nvPr>
            <p:ph type="ctrTitle"/>
          </p:nvPr>
        </p:nvSpPr>
        <p:spPr>
          <a:prstGeom prst="rect">
            <a:avLst/>
          </a:prstGeom>
        </p:spPr>
        <p:txBody>
          <a:bodyPr/>
          <a:lstStyle>
            <a:lvl1pPr defTabSz="414781">
              <a:defRPr sz="12070"/>
            </a:lvl1pPr>
          </a:lstStyle>
          <a:p>
            <a:r>
              <a:t>How Firm a Foundation</a:t>
            </a:r>
          </a:p>
        </p:txBody>
      </p:sp>
      <p:sp>
        <p:nvSpPr>
          <p:cNvPr id="171" name="Rooted. Assured. Equipped."/>
          <p:cNvSpPr txBox="1">
            <a:spLocks noGrp="1"/>
          </p:cNvSpPr>
          <p:nvPr>
            <p:ph type="subTitle" sz="quarter" idx="1"/>
          </p:nvPr>
        </p:nvSpPr>
        <p:spPr>
          <a:prstGeom prst="rect">
            <a:avLst/>
          </a:prstGeom>
        </p:spPr>
        <p:txBody>
          <a:bodyPr/>
          <a:lstStyle/>
          <a:p>
            <a:r>
              <a:t>Rooted. Assured. Equipped.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Adopt’ a book of the Bible in 2024"/>
          <p:cNvSpPr txBox="1"/>
          <p:nvPr/>
        </p:nvSpPr>
        <p:spPr>
          <a:xfrm>
            <a:off x="2498530" y="3401430"/>
            <a:ext cx="7997548" cy="157992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spcBef>
                <a:spcPts val="2800"/>
              </a:spcBef>
              <a:defRPr sz="4800">
                <a:solidFill>
                  <a:schemeClr val="accent4"/>
                </a:solidFill>
              </a:defRPr>
            </a:lvl1pPr>
          </a:lstStyle>
          <a:p>
            <a:pPr algn="ctr"/>
            <a:r>
              <a:rPr lang="en-US" dirty="0"/>
              <a:t>We read to remember the great things God has done</a:t>
            </a:r>
            <a:endParaRPr dirty="0"/>
          </a:p>
        </p:txBody>
      </p:sp>
      <p:sp>
        <p:nvSpPr>
          <p:cNvPr id="207" name="Commit passages to memory"/>
          <p:cNvSpPr txBox="1"/>
          <p:nvPr/>
        </p:nvSpPr>
        <p:spPr>
          <a:xfrm>
            <a:off x="2399121" y="5643872"/>
            <a:ext cx="8196365" cy="1579920"/>
          </a:xfrm>
          <a:prstGeom prst="rect">
            <a:avLst/>
          </a:prstGeom>
          <a:ln w="12700">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lvl1pPr>
              <a:spcBef>
                <a:spcPts val="2800"/>
              </a:spcBef>
              <a:defRPr sz="4800">
                <a:solidFill>
                  <a:schemeClr val="accent4"/>
                </a:solidFill>
              </a:defRPr>
            </a:lvl1pPr>
          </a:lstStyle>
          <a:p>
            <a:pPr algn="ctr"/>
            <a:r>
              <a:rPr lang="en-US" dirty="0"/>
              <a:t>We read to live in covenant relationship with Him</a:t>
            </a:r>
            <a:endParaRPr dirty="0"/>
          </a:p>
        </p:txBody>
      </p:sp>
      <p:sp>
        <p:nvSpPr>
          <p:cNvPr id="2" name="Torah        (Law)…">
            <a:extLst>
              <a:ext uri="{FF2B5EF4-FFF2-40B4-BE49-F238E27FC236}">
                <a16:creationId xmlns:a16="http://schemas.microsoft.com/office/drawing/2014/main" id="{F76EDE0C-D545-D9CF-C5C3-17253271EFE2}"/>
              </a:ext>
            </a:extLst>
          </p:cNvPr>
          <p:cNvSpPr txBox="1"/>
          <p:nvPr/>
        </p:nvSpPr>
        <p:spPr>
          <a:xfrm>
            <a:off x="1528146" y="705120"/>
            <a:ext cx="9948508" cy="1949252"/>
          </a:xfrm>
          <a:prstGeom prst="rect">
            <a:avLst/>
          </a:prstGeom>
          <a:solidFill>
            <a:srgbClr val="222222"/>
          </a:solidFill>
          <a:ln w="28575">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b="1" dirty="0">
                <a:latin typeface="Avenir Next" panose="020B0503020202020204" pitchFamily="34" charset="0"/>
              </a:rPr>
              <a:t>The Bible tells us that it was written, collected, transmitted, and preserved by God’s people as Sacred Scripture.</a:t>
            </a:r>
            <a:endParaRPr b="1" dirty="0">
              <a:latin typeface="Avenir Next" panose="020B0503020202020204" pitchFamily="34" charset="0"/>
            </a:endParaRPr>
          </a:p>
        </p:txBody>
      </p:sp>
    </p:spTree>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P spid="20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How Firm a Foundation"/>
          <p:cNvSpPr txBox="1">
            <a:spLocks noGrp="1"/>
          </p:cNvSpPr>
          <p:nvPr>
            <p:ph type="ctrTitle"/>
          </p:nvPr>
        </p:nvSpPr>
        <p:spPr>
          <a:prstGeom prst="rect">
            <a:avLst/>
          </a:prstGeom>
        </p:spPr>
        <p:txBody>
          <a:bodyPr/>
          <a:lstStyle>
            <a:lvl1pPr defTabSz="414781">
              <a:defRPr sz="12070"/>
            </a:lvl1pPr>
          </a:lstStyle>
          <a:p>
            <a:r>
              <a:t>How Firm a Foundation</a:t>
            </a:r>
          </a:p>
        </p:txBody>
      </p:sp>
      <p:sp>
        <p:nvSpPr>
          <p:cNvPr id="211" name="Rooted. Assured. Equipped."/>
          <p:cNvSpPr txBox="1">
            <a:spLocks noGrp="1"/>
          </p:cNvSpPr>
          <p:nvPr>
            <p:ph type="subTitle" sz="quarter" idx="1"/>
          </p:nvPr>
        </p:nvSpPr>
        <p:spPr>
          <a:prstGeom prst="rect">
            <a:avLst/>
          </a:prstGeom>
        </p:spPr>
        <p:txBody>
          <a:bodyPr/>
          <a:lstStyle/>
          <a:p>
            <a:r>
              <a:t>Rooted. Assured. Equipped.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Nevi’im (Prophets)…"/>
          <p:cNvSpPr txBox="1"/>
          <p:nvPr/>
        </p:nvSpPr>
        <p:spPr>
          <a:xfrm>
            <a:off x="1546806" y="2410952"/>
            <a:ext cx="4694342" cy="2926080"/>
          </a:xfrm>
          <a:prstGeom prst="rect">
            <a:avLst/>
          </a:prstGeom>
          <a:solidFill>
            <a:srgbClr val="222222"/>
          </a:solidFill>
          <a:ln w="28575">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dirty="0"/>
              <a:t>The Bible is inspired by God; in it He reveals Himself to us. </a:t>
            </a:r>
            <a:endParaRPr dirty="0"/>
          </a:p>
        </p:txBody>
      </p:sp>
      <p:sp>
        <p:nvSpPr>
          <p:cNvPr id="179" name="“These are my words that I spoke to you while I was still with you, that everything written about me in the Law of Moses and the Prophets and the Psalms must be fulfilled.” Luke 24:44"/>
          <p:cNvSpPr/>
          <p:nvPr/>
        </p:nvSpPr>
        <p:spPr>
          <a:xfrm>
            <a:off x="1546806" y="6167830"/>
            <a:ext cx="9911188" cy="899534"/>
          </a:xfrm>
          <a:prstGeom prst="rect">
            <a:avLst/>
          </a:prstGeom>
          <a:solidFill>
            <a:srgbClr val="222222"/>
          </a:solidFill>
          <a:ln w="28575">
            <a:solidFill>
              <a:schemeClr val="accent4"/>
            </a:solidFill>
            <a:miter lim="400000"/>
          </a:ln>
          <a:extLst>
            <a:ext uri="{C572A759-6A51-4108-AA02-DFA0A04FC94B}">
              <ma14:wrappingTextBoxFlag xmlns="" xmlns:ma14="http://schemas.microsoft.com/office/mac/drawingml/2011/main" val="1"/>
            </a:ext>
          </a:extLst>
        </p:spPr>
        <p:txBody>
          <a:bodyPr lIns="50800" tIns="50800" rIns="50800" bIns="50800" anchor="ctr"/>
          <a:lstStyle/>
          <a:p>
            <a:pPr algn="ctr">
              <a:lnSpc>
                <a:spcPct val="120000"/>
              </a:lnSpc>
              <a:spcBef>
                <a:spcPts val="0"/>
              </a:spcBef>
              <a:defRPr sz="3200">
                <a:solidFill>
                  <a:schemeClr val="accent4"/>
                </a:solidFill>
              </a:defRPr>
            </a:pPr>
            <a:r>
              <a:rPr lang="en-US" sz="4000" dirty="0"/>
              <a:t>Both and true, neither can be ignored.</a:t>
            </a:r>
            <a:endParaRPr sz="4000" dirty="0"/>
          </a:p>
        </p:txBody>
      </p:sp>
      <p:sp>
        <p:nvSpPr>
          <p:cNvPr id="2" name="Torah        (Law)…">
            <a:extLst>
              <a:ext uri="{FF2B5EF4-FFF2-40B4-BE49-F238E27FC236}">
                <a16:creationId xmlns:a16="http://schemas.microsoft.com/office/drawing/2014/main" id="{37394BD7-DBE9-B5A7-3BB9-42923F5D7B3F}"/>
              </a:ext>
            </a:extLst>
          </p:cNvPr>
          <p:cNvSpPr txBox="1"/>
          <p:nvPr/>
        </p:nvSpPr>
        <p:spPr>
          <a:xfrm>
            <a:off x="6763654" y="2410952"/>
            <a:ext cx="4694342" cy="2926080"/>
          </a:xfrm>
          <a:prstGeom prst="rect">
            <a:avLst/>
          </a:prstGeom>
          <a:solidFill>
            <a:srgbClr val="222222"/>
          </a:solidFill>
          <a:ln w="28575">
            <a:solidFill>
              <a:srgbClr val="FFFFFF"/>
            </a:solidFill>
            <a:miter lim="400000"/>
          </a:ln>
          <a:extLst>
            <a:ext uri="{C572A759-6A51-4108-AA02-DFA0A04FC94B}">
              <ma14:wrappingTextBoxFlag xmlns="" xmlns:ma14="http://schemas.microsoft.com/office/mac/drawingml/2011/main" val="1"/>
            </a:ext>
          </a:extLst>
        </p:spPr>
        <p:txBody>
          <a:bodyPr wrap="square" lIns="50800" tIns="50800" rIns="50800" bIns="50800" anchor="ctr">
            <a:sp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b="1" dirty="0">
                <a:latin typeface="Avenir Next" panose="020B0503020202020204" pitchFamily="34" charset="0"/>
              </a:rPr>
              <a:t>The Bible was written, collected, and transmitted by men.</a:t>
            </a:r>
            <a:endParaRPr b="1" dirty="0">
              <a:latin typeface="Avenir Next" panose="020B0503020202020204" pitchFamily="34" charset="0"/>
            </a:endParaRPr>
          </a:p>
        </p:txBody>
      </p:sp>
      <p:sp>
        <p:nvSpPr>
          <p:cNvPr id="3" name="Title 2">
            <a:extLst>
              <a:ext uri="{FF2B5EF4-FFF2-40B4-BE49-F238E27FC236}">
                <a16:creationId xmlns:a16="http://schemas.microsoft.com/office/drawing/2014/main" id="{EAC0BF07-FC5D-2A9D-163E-D02B1E1A6B56}"/>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Foundational Concept</a:t>
            </a:r>
          </a:p>
        </p:txBody>
      </p:sp>
    </p:spTree>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animBg="1"/>
      <p:bldP spid="179"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Nevi’im (Prophets)…"/>
          <p:cNvSpPr txBox="1"/>
          <p:nvPr/>
        </p:nvSpPr>
        <p:spPr>
          <a:xfrm>
            <a:off x="7427166" y="2680735"/>
            <a:ext cx="4030827" cy="3394216"/>
          </a:xfrm>
          <a:prstGeom prst="rect">
            <a:avLst/>
          </a:prstGeom>
          <a:solidFill>
            <a:srgbClr val="222222"/>
          </a:solidFill>
          <a:ln w="28575">
            <a:solidFill>
              <a:srgbClr val="FFFFFF"/>
            </a:solidFill>
            <a:miter lim="400000"/>
          </a:ln>
          <a:extLst>
            <a:ext uri="{C572A759-6A51-4108-AA02-DFA0A04FC94B}">
              <ma14:wrappingTextBoxFlag xmlns:ma14="http://schemas.microsoft.com/office/mac/drawingml/2011/main" xmlns="" val="1"/>
            </a:ext>
          </a:extLst>
        </p:spPr>
        <p:txBody>
          <a:bodyPr wrap="square" lIns="50800"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600" dirty="0"/>
              <a:t>A ‘Bible’ crafted by a council of religious power-brokers.</a:t>
            </a:r>
            <a:endParaRPr sz="3600" dirty="0"/>
          </a:p>
        </p:txBody>
      </p:sp>
      <p:sp>
        <p:nvSpPr>
          <p:cNvPr id="179" name="“These are my words that I spoke to you while I was still with you, that everything written about me in the Law of Moses and the Prophets and the Psalms must be fulfilled.” Luke 24:44"/>
          <p:cNvSpPr/>
          <p:nvPr/>
        </p:nvSpPr>
        <p:spPr>
          <a:xfrm>
            <a:off x="1546806" y="7161711"/>
            <a:ext cx="9911188" cy="899534"/>
          </a:xfrm>
          <a:prstGeom prst="rect">
            <a:avLst/>
          </a:prstGeom>
          <a:solidFill>
            <a:srgbClr val="222222"/>
          </a:solidFill>
          <a:ln w="28575">
            <a:solidFill>
              <a:schemeClr val="accent4"/>
            </a:solidFill>
            <a:miter lim="400000"/>
          </a:ln>
          <a:extLst>
            <a:ext uri="{C572A759-6A51-4108-AA02-DFA0A04FC94B}">
              <ma14:wrappingTextBoxFlag xmlns:ma14="http://schemas.microsoft.com/office/mac/drawingml/2011/main" xmlns="" val="1"/>
            </a:ext>
          </a:extLst>
        </p:spPr>
        <p:txBody>
          <a:bodyPr lIns="50800" tIns="50800" rIns="50800" bIns="50800" anchor="ctr"/>
          <a:lstStyle/>
          <a:p>
            <a:pPr algn="ctr">
              <a:lnSpc>
                <a:spcPct val="120000"/>
              </a:lnSpc>
              <a:spcBef>
                <a:spcPts val="0"/>
              </a:spcBef>
              <a:defRPr sz="3200">
                <a:solidFill>
                  <a:schemeClr val="accent4"/>
                </a:solidFill>
              </a:defRPr>
            </a:pPr>
            <a:r>
              <a:rPr lang="en-US" sz="4000" dirty="0"/>
              <a:t>What does the Bible say about its origin?</a:t>
            </a:r>
            <a:endParaRPr sz="4000" dirty="0"/>
          </a:p>
        </p:txBody>
      </p:sp>
      <p:sp>
        <p:nvSpPr>
          <p:cNvPr id="3" name="Cloud 2">
            <a:extLst>
              <a:ext uri="{FF2B5EF4-FFF2-40B4-BE49-F238E27FC236}">
                <a16:creationId xmlns:a16="http://schemas.microsoft.com/office/drawing/2014/main" id="{8BEB70CB-F944-A888-BC0C-ABC9F1217424}"/>
              </a:ext>
            </a:extLst>
          </p:cNvPr>
          <p:cNvSpPr/>
          <p:nvPr/>
        </p:nvSpPr>
        <p:spPr>
          <a:xfrm>
            <a:off x="1538515" y="2680734"/>
            <a:ext cx="4963885" cy="3394217"/>
          </a:xfrm>
          <a:prstGeom prst="cloud">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spcBef>
                <a:spcPts val="0"/>
              </a:spcBef>
              <a:spcAft>
                <a:spcPts val="0"/>
              </a:spcAft>
              <a:buClrTx/>
              <a:buSzTx/>
              <a:buFontTx/>
              <a:buNone/>
              <a:tabLst/>
            </a:pPr>
            <a:r>
              <a:rPr lang="en-US" sz="3900" b="1" dirty="0">
                <a:solidFill>
                  <a:srgbClr val="FFFFFF"/>
                </a:solidFill>
                <a:latin typeface="Avenir Next" panose="020B0503020202020204" pitchFamily="34" charset="0"/>
                <a:ea typeface="+mn-ea"/>
                <a:cs typeface="+mn-cs"/>
                <a:sym typeface="DIN Condensed"/>
              </a:rPr>
              <a:t>Centuries-long game of telephone</a:t>
            </a:r>
            <a:endParaRPr kumimoji="0" lang="en-US" sz="3900" b="1" i="0" u="none" strike="noStrike" spc="0" normalizeH="0" baseline="0" dirty="0">
              <a:ln>
                <a:noFill/>
              </a:ln>
              <a:solidFill>
                <a:srgbClr val="FFFFFF"/>
              </a:solidFill>
              <a:effectLst/>
              <a:uFillTx/>
              <a:latin typeface="Avenir Next" panose="020B0503020202020204" pitchFamily="34" charset="0"/>
              <a:ea typeface="+mn-ea"/>
              <a:cs typeface="+mn-cs"/>
              <a:sym typeface="DIN Condensed"/>
            </a:endParaRPr>
          </a:p>
        </p:txBody>
      </p:sp>
      <p:sp>
        <p:nvSpPr>
          <p:cNvPr id="4" name="Right Arrow 3">
            <a:extLst>
              <a:ext uri="{FF2B5EF4-FFF2-40B4-BE49-F238E27FC236}">
                <a16:creationId xmlns:a16="http://schemas.microsoft.com/office/drawing/2014/main" id="{48657509-AD96-3856-96B5-5C21A0368695}"/>
              </a:ext>
            </a:extLst>
          </p:cNvPr>
          <p:cNvSpPr/>
          <p:nvPr/>
        </p:nvSpPr>
        <p:spPr>
          <a:xfrm>
            <a:off x="6214186" y="3985956"/>
            <a:ext cx="1212980" cy="783772"/>
          </a:xfrm>
          <a:prstGeom prst="rightArrow">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80000"/>
              </a:lnSpc>
              <a:spcBef>
                <a:spcPts val="0"/>
              </a:spcBef>
              <a:spcAft>
                <a:spcPts val="0"/>
              </a:spcAft>
              <a:buClrTx/>
              <a:buSzTx/>
              <a:buFontTx/>
              <a:buNone/>
              <a:tabLst/>
            </a:pPr>
            <a:endParaRPr kumimoji="0" lang="en-US" sz="2800" b="0" i="0" u="none" strike="noStrike" cap="all" spc="0" normalizeH="0" baseline="0">
              <a:ln>
                <a:noFill/>
              </a:ln>
              <a:solidFill>
                <a:srgbClr val="FFFFFF"/>
              </a:solidFill>
              <a:effectLst/>
              <a:uFillTx/>
              <a:latin typeface="+mn-lt"/>
              <a:ea typeface="+mn-ea"/>
              <a:cs typeface="+mn-cs"/>
              <a:sym typeface="DIN Condensed"/>
            </a:endParaRPr>
          </a:p>
        </p:txBody>
      </p:sp>
      <p:sp>
        <p:nvSpPr>
          <p:cNvPr id="5" name="Hebrew Bible (“TaNaK”)">
            <a:extLst>
              <a:ext uri="{FF2B5EF4-FFF2-40B4-BE49-F238E27FC236}">
                <a16:creationId xmlns:a16="http://schemas.microsoft.com/office/drawing/2014/main" id="{556E1A05-57E1-9825-CAEC-5FAFF0535E54}"/>
              </a:ext>
            </a:extLst>
          </p:cNvPr>
          <p:cNvSpPr txBox="1"/>
          <p:nvPr/>
        </p:nvSpPr>
        <p:spPr>
          <a:xfrm>
            <a:off x="1538515" y="1692355"/>
            <a:ext cx="4041191" cy="71814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ctr">
              <a:spcBef>
                <a:spcPts val="2800"/>
              </a:spcBef>
              <a:defRPr sz="4000">
                <a:solidFill>
                  <a:srgbClr val="FFFFFF"/>
                </a:solidFill>
              </a:defRPr>
            </a:lvl1pPr>
          </a:lstStyle>
          <a:p>
            <a:pPr algn="l"/>
            <a:r>
              <a:rPr lang="en-US" dirty="0"/>
              <a:t>Popular answer:</a:t>
            </a:r>
            <a:endParaRPr dirty="0"/>
          </a:p>
        </p:txBody>
      </p:sp>
      <p:sp>
        <p:nvSpPr>
          <p:cNvPr id="6" name="Title 2">
            <a:extLst>
              <a:ext uri="{FF2B5EF4-FFF2-40B4-BE49-F238E27FC236}">
                <a16:creationId xmlns:a16="http://schemas.microsoft.com/office/drawing/2014/main" id="{C8DE738A-3D0F-5281-5E4A-D6C5D207CEEE}"/>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 Bible Come to Be?</a:t>
            </a:r>
          </a:p>
        </p:txBody>
      </p:sp>
    </p:spTree>
    <p:extLst>
      <p:ext uri="{BB962C8B-B14F-4D97-AF65-F5344CB8AC3E}">
        <p14:creationId xmlns:p14="http://schemas.microsoft.com/office/powerpoint/2010/main" val="1027669403"/>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3">
                                            <p:bg/>
                                          </p:spTgt>
                                        </p:tgtEl>
                                        <p:attrNameLst>
                                          <p:attrName>style.visibility</p:attrName>
                                        </p:attrNameLst>
                                      </p:cBhvr>
                                      <p:to>
                                        <p:strVal val="visible"/>
                                      </p:to>
                                    </p:set>
                                    <p:animEffect transition="in" filter="dissolve">
                                      <p:cBhvr>
                                        <p:cTn id="9" dur="2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17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 grpId="0" animBg="1"/>
      <p:bldP spid="179" grpId="0" animBg="1"/>
      <p:bldP spid="3" grpId="0" uiExpand="1" build="p"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90FFC1-9C2E-469D-0963-36088B80A927}"/>
              </a:ext>
            </a:extLst>
          </p:cNvPr>
          <p:cNvSpPr>
            <a:spLocks noGrp="1"/>
          </p:cNvSpPr>
          <p:nvPr>
            <p:ph type="title"/>
          </p:nvPr>
        </p:nvSpPr>
        <p:spPr>
          <a:xfrm>
            <a:off x="406400" y="429206"/>
            <a:ext cx="12192000" cy="1007706"/>
          </a:xfrm>
        </p:spPr>
        <p:txBody>
          <a:bodyPr anchor="ctr">
            <a:normAutofit/>
          </a:bodyPr>
          <a:lstStyle/>
          <a:p>
            <a:r>
              <a:rPr lang="en-US" dirty="0"/>
              <a:t>Why was the Bible Written?</a:t>
            </a:r>
          </a:p>
        </p:txBody>
      </p:sp>
      <p:sp>
        <p:nvSpPr>
          <p:cNvPr id="4" name="Text Placeholder 3">
            <a:extLst>
              <a:ext uri="{FF2B5EF4-FFF2-40B4-BE49-F238E27FC236}">
                <a16:creationId xmlns:a16="http://schemas.microsoft.com/office/drawing/2014/main" id="{2B509FAF-DED8-100C-9E89-18C3E4163B71}"/>
              </a:ext>
            </a:extLst>
          </p:cNvPr>
          <p:cNvSpPr>
            <a:spLocks noGrp="1"/>
          </p:cNvSpPr>
          <p:nvPr>
            <p:ph type="body" idx="1"/>
          </p:nvPr>
        </p:nvSpPr>
        <p:spPr>
          <a:xfrm>
            <a:off x="406400" y="1791477"/>
            <a:ext cx="12192000" cy="7053943"/>
          </a:xfrm>
        </p:spPr>
        <p:txBody>
          <a:bodyPr>
            <a:normAutofit/>
          </a:bodyPr>
          <a:lstStyle/>
          <a:p>
            <a:pPr>
              <a:spcBef>
                <a:spcPts val="1000"/>
              </a:spcBef>
            </a:pPr>
            <a:r>
              <a:rPr lang="en-US" sz="3200" dirty="0">
                <a:solidFill>
                  <a:schemeClr val="bg1">
                    <a:lumMod val="10000"/>
                    <a:lumOff val="90000"/>
                  </a:schemeClr>
                </a:solidFill>
              </a:rPr>
              <a:t>Exodus 17:14 – </a:t>
            </a:r>
            <a:r>
              <a:rPr lang="en-US" sz="3200" i="1" dirty="0">
                <a:solidFill>
                  <a:schemeClr val="bg1">
                    <a:lumMod val="10000"/>
                    <a:lumOff val="90000"/>
                  </a:schemeClr>
                </a:solidFill>
              </a:rPr>
              <a:t>Then the Lord said to Moses, “Write this as a memorial in a book and recite it in the ears of Joshua, that I will utterly blot out the memory of Amalek from under heaven.”</a:t>
            </a:r>
          </a:p>
          <a:p>
            <a:pPr lvl="1">
              <a:spcBef>
                <a:spcPts val="1000"/>
              </a:spcBef>
            </a:pPr>
            <a:r>
              <a:rPr lang="en-US" sz="4000" dirty="0">
                <a:solidFill>
                  <a:schemeClr val="accent1"/>
                </a:solidFill>
              </a:rPr>
              <a:t>To remember what God has done. </a:t>
            </a:r>
          </a:p>
          <a:p>
            <a:r>
              <a:rPr lang="en-US" sz="3200" dirty="0">
                <a:solidFill>
                  <a:schemeClr val="bg1">
                    <a:lumMod val="10000"/>
                    <a:lumOff val="90000"/>
                  </a:schemeClr>
                </a:solidFill>
              </a:rPr>
              <a:t>Exodus 24:3-4, 7 – </a:t>
            </a:r>
            <a:r>
              <a:rPr lang="en-US" sz="3200" i="1" dirty="0">
                <a:solidFill>
                  <a:schemeClr val="bg1">
                    <a:lumMod val="10000"/>
                    <a:lumOff val="90000"/>
                  </a:schemeClr>
                </a:solidFill>
              </a:rPr>
              <a:t>Moses came and told the people all the words of the Lord and all the rules. And all the people answered with one voice and said, “All the words that the Lord has spoken we will do.”  And Moses wrote down all the words of the Lord…Then he took the Book of the Covenant and read it in the hearing of the people. And they said, “All that the Lord has spoken we will do, and we will be obedient.”</a:t>
            </a:r>
          </a:p>
          <a:p>
            <a:pPr lvl="1">
              <a:spcBef>
                <a:spcPts val="1000"/>
              </a:spcBef>
            </a:pPr>
            <a:r>
              <a:rPr lang="en-US" sz="4000" dirty="0">
                <a:solidFill>
                  <a:schemeClr val="accent1"/>
                </a:solidFill>
              </a:rPr>
              <a:t>To call people into a covenant with God.</a:t>
            </a:r>
          </a:p>
          <a:p>
            <a:pPr marL="0" indent="0">
              <a:buNone/>
            </a:pPr>
            <a:endParaRPr lang="en-US" sz="4000" dirty="0">
              <a:solidFill>
                <a:schemeClr val="accent1"/>
              </a:solidFill>
            </a:endParaRPr>
          </a:p>
        </p:txBody>
      </p:sp>
    </p:spTree>
    <p:extLst>
      <p:ext uri="{BB962C8B-B14F-4D97-AF65-F5344CB8AC3E}">
        <p14:creationId xmlns:p14="http://schemas.microsoft.com/office/powerpoint/2010/main" val="2936941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orah        (Law)…"/>
          <p:cNvSpPr txBox="1"/>
          <p:nvPr/>
        </p:nvSpPr>
        <p:spPr>
          <a:xfrm>
            <a:off x="533071" y="1478648"/>
            <a:ext cx="3028196" cy="1622094"/>
          </a:xfrm>
          <a:prstGeom prst="rect">
            <a:avLst/>
          </a:prstGeom>
          <a:solidFill>
            <a:srgbClr val="222222"/>
          </a:solidFill>
          <a:ln w="25400">
            <a:solidFill>
              <a:schemeClr val="accent4"/>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accent4"/>
                </a:solidFill>
              </a:rPr>
              <a:t>Torah</a:t>
            </a:r>
            <a:r>
              <a:rPr lang="en-US" sz="3200" dirty="0">
                <a:solidFill>
                  <a:schemeClr val="accent4"/>
                </a:solidFill>
              </a:rPr>
              <a:t> </a:t>
            </a:r>
            <a:r>
              <a:rPr sz="3200" dirty="0">
                <a:solidFill>
                  <a:schemeClr val="accent4"/>
                </a:solidFill>
              </a:rPr>
              <a:t>(Law)</a:t>
            </a:r>
          </a:p>
          <a:p>
            <a:pPr algn="ctr">
              <a:spcBef>
                <a:spcPts val="0"/>
              </a:spcBef>
              <a:spcAft>
                <a:spcPts val="600"/>
              </a:spcAft>
              <a:defRPr sz="3200">
                <a:solidFill>
                  <a:srgbClr val="FFFFFF"/>
                </a:solidFill>
              </a:defRPr>
            </a:pPr>
            <a:r>
              <a:rPr sz="2800" dirty="0">
                <a:solidFill>
                  <a:schemeClr val="accent4"/>
                </a:solidFill>
              </a:rPr>
              <a:t>Genesis</a:t>
            </a:r>
            <a:r>
              <a:rPr lang="en-US" sz="2800" dirty="0">
                <a:solidFill>
                  <a:schemeClr val="accent4"/>
                </a:solidFill>
              </a:rPr>
              <a:t> </a:t>
            </a:r>
            <a:r>
              <a:rPr lang="en-US" sz="2800" dirty="0">
                <a:solidFill>
                  <a:schemeClr val="accent4"/>
                </a:solidFill>
                <a:sym typeface="Wingdings" pitchFamily="2" charset="2"/>
              </a:rPr>
              <a:t></a:t>
            </a:r>
            <a:r>
              <a:rPr sz="2800" dirty="0">
                <a:solidFill>
                  <a:schemeClr val="accent4"/>
                </a:solidFill>
              </a:rPr>
              <a:t> Deuteronomy</a:t>
            </a:r>
          </a:p>
        </p:txBody>
      </p:sp>
      <p:sp>
        <p:nvSpPr>
          <p:cNvPr id="177" name="Nevi’im (Prophets)…"/>
          <p:cNvSpPr txBox="1"/>
          <p:nvPr/>
        </p:nvSpPr>
        <p:spPr>
          <a:xfrm>
            <a:off x="3766551" y="1478648"/>
            <a:ext cx="3978800" cy="1622094"/>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t>Nevi’im</a:t>
            </a:r>
            <a:r>
              <a:rPr lang="en-US" sz="3200" dirty="0"/>
              <a:t> </a:t>
            </a:r>
            <a:r>
              <a:rPr sz="3200" dirty="0"/>
              <a:t>(Prophets)</a:t>
            </a:r>
          </a:p>
          <a:p>
            <a:pPr algn="ctr">
              <a:spcBef>
                <a:spcPts val="0"/>
              </a:spcBef>
              <a:spcAft>
                <a:spcPts val="600"/>
              </a:spcAft>
              <a:defRPr sz="3200">
                <a:solidFill>
                  <a:srgbClr val="FFFFFF"/>
                </a:solidFill>
              </a:defRPr>
            </a:pPr>
            <a:r>
              <a:rPr sz="2800" dirty="0"/>
              <a:t>Joshua</a:t>
            </a:r>
            <a:r>
              <a:rPr lang="en-US" sz="2800" dirty="0"/>
              <a:t> </a:t>
            </a:r>
            <a:r>
              <a:rPr lang="en-US" sz="2800" dirty="0">
                <a:sym typeface="Wingdings" pitchFamily="2" charset="2"/>
              </a:rPr>
              <a:t> </a:t>
            </a:r>
            <a:r>
              <a:rPr sz="2800" dirty="0"/>
              <a:t>Kings</a:t>
            </a:r>
            <a:r>
              <a:rPr lang="en-US" sz="2800" dirty="0"/>
              <a:t>;</a:t>
            </a:r>
          </a:p>
          <a:p>
            <a:pPr algn="ctr">
              <a:spcBef>
                <a:spcPts val="0"/>
              </a:spcBef>
              <a:spcAft>
                <a:spcPts val="600"/>
              </a:spcAft>
              <a:defRPr sz="3200">
                <a:solidFill>
                  <a:srgbClr val="FFFFFF"/>
                </a:solidFill>
              </a:defRPr>
            </a:pPr>
            <a:r>
              <a:rPr sz="2800" dirty="0"/>
              <a:t>Isaiah</a:t>
            </a:r>
            <a:r>
              <a:rPr lang="en-US" sz="2800" dirty="0"/>
              <a:t> </a:t>
            </a:r>
            <a:r>
              <a:rPr lang="en-US" sz="2800" dirty="0">
                <a:sym typeface="Wingdings" pitchFamily="2" charset="2"/>
              </a:rPr>
              <a:t> Malachi</a:t>
            </a:r>
            <a:endParaRPr sz="2800" dirty="0"/>
          </a:p>
        </p:txBody>
      </p:sp>
      <p:sp>
        <p:nvSpPr>
          <p:cNvPr id="178" name="Ketuvim (Writings)…"/>
          <p:cNvSpPr txBox="1"/>
          <p:nvPr/>
        </p:nvSpPr>
        <p:spPr>
          <a:xfrm>
            <a:off x="7950635" y="1478648"/>
            <a:ext cx="4524546" cy="1622094"/>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t>Ketuvim</a:t>
            </a:r>
            <a:r>
              <a:rPr lang="en-US" sz="3200" dirty="0"/>
              <a:t> </a:t>
            </a:r>
            <a:r>
              <a:rPr sz="3200" dirty="0"/>
              <a:t>(Writings)</a:t>
            </a:r>
          </a:p>
          <a:p>
            <a:pPr algn="ctr">
              <a:spcBef>
                <a:spcPts val="0"/>
              </a:spcBef>
              <a:spcAft>
                <a:spcPts val="600"/>
              </a:spcAft>
              <a:defRPr sz="3200">
                <a:solidFill>
                  <a:srgbClr val="FFFFFF"/>
                </a:solidFill>
              </a:defRPr>
            </a:pPr>
            <a:r>
              <a:rPr sz="2800" dirty="0"/>
              <a:t>Psalms, Proverbs</a:t>
            </a:r>
            <a:r>
              <a:rPr lang="en-US" sz="2800" dirty="0"/>
              <a:t> …</a:t>
            </a:r>
            <a:r>
              <a:rPr sz="2800" dirty="0"/>
              <a:t> Daniel, Ezra, Chronicles </a:t>
            </a:r>
          </a:p>
        </p:txBody>
      </p:sp>
      <p:sp>
        <p:nvSpPr>
          <p:cNvPr id="2" name="Title 2">
            <a:extLst>
              <a:ext uri="{FF2B5EF4-FFF2-40B4-BE49-F238E27FC236}">
                <a16:creationId xmlns:a16="http://schemas.microsoft.com/office/drawing/2014/main" id="{DA85E88B-4001-0E78-8336-43AB83082B12}"/>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these Scriptures come to Be?</a:t>
            </a:r>
          </a:p>
        </p:txBody>
      </p:sp>
      <p:sp>
        <p:nvSpPr>
          <p:cNvPr id="3" name="Text Placeholder 3">
            <a:extLst>
              <a:ext uri="{FF2B5EF4-FFF2-40B4-BE49-F238E27FC236}">
                <a16:creationId xmlns:a16="http://schemas.microsoft.com/office/drawing/2014/main" id="{A33207DA-3F63-B92E-0F93-056C09D9CCC4}"/>
              </a:ext>
            </a:extLst>
          </p:cNvPr>
          <p:cNvSpPr txBox="1">
            <a:spLocks/>
          </p:cNvSpPr>
          <p:nvPr/>
        </p:nvSpPr>
        <p:spPr>
          <a:xfrm>
            <a:off x="533071" y="3433664"/>
            <a:ext cx="10365084" cy="6064899"/>
          </a:xfrm>
          <a:prstGeom prst="rect">
            <a:avLst/>
          </a:prstGeom>
        </p:spPr>
        <p:txBody>
          <a:bodyPr>
            <a:normAutofit/>
          </a:bodyPr>
          <a:lst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a:lstStyle>
          <a:p>
            <a:pPr hangingPunct="1">
              <a:spcBef>
                <a:spcPts val="1000"/>
              </a:spcBef>
            </a:pPr>
            <a:r>
              <a:rPr lang="en-US" sz="3200" dirty="0">
                <a:solidFill>
                  <a:schemeClr val="bg1">
                    <a:lumMod val="10000"/>
                    <a:lumOff val="90000"/>
                  </a:schemeClr>
                </a:solidFill>
              </a:rPr>
              <a:t>Deuteronomy 31:9 – </a:t>
            </a:r>
            <a:r>
              <a:rPr lang="en-US" sz="3200" i="1" dirty="0">
                <a:solidFill>
                  <a:schemeClr val="bg1">
                    <a:lumMod val="10000"/>
                    <a:lumOff val="90000"/>
                  </a:schemeClr>
                </a:solidFill>
              </a:rPr>
              <a:t>Then Moses wrote this law and gave it to the priests, the sons of Levi, who carried the ark of the covenant of the Lord, and to all the elders of Israel.</a:t>
            </a:r>
          </a:p>
          <a:p>
            <a:pPr hangingPunct="1">
              <a:spcBef>
                <a:spcPts val="1000"/>
              </a:spcBef>
            </a:pPr>
            <a:r>
              <a:rPr lang="en-US" sz="3200" dirty="0">
                <a:solidFill>
                  <a:schemeClr val="bg1">
                    <a:lumMod val="10000"/>
                    <a:lumOff val="90000"/>
                  </a:schemeClr>
                </a:solidFill>
              </a:rPr>
              <a:t>Deuteronomy 34:10 –</a:t>
            </a:r>
            <a:r>
              <a:rPr lang="en-US" sz="3200" i="1" dirty="0">
                <a:solidFill>
                  <a:schemeClr val="bg1">
                    <a:lumMod val="10000"/>
                    <a:lumOff val="90000"/>
                  </a:schemeClr>
                </a:solidFill>
              </a:rPr>
              <a:t> And there has not arisen a prophet since in Israel like Moses, whom the Lord knew face to face…</a:t>
            </a:r>
          </a:p>
          <a:p>
            <a:pPr hangingPunct="1">
              <a:spcBef>
                <a:spcPts val="1000"/>
              </a:spcBef>
            </a:pPr>
            <a:r>
              <a:rPr lang="en-US" sz="3200" dirty="0">
                <a:solidFill>
                  <a:schemeClr val="bg1">
                    <a:lumMod val="10000"/>
                    <a:lumOff val="90000"/>
                  </a:schemeClr>
                </a:solidFill>
              </a:rPr>
              <a:t>Joshua 1:8 – This Book of the Law shall not depart…</a:t>
            </a:r>
          </a:p>
          <a:p>
            <a:pPr hangingPunct="1">
              <a:spcBef>
                <a:spcPts val="1000"/>
              </a:spcBef>
            </a:pPr>
            <a:r>
              <a:rPr lang="en-US" sz="3200" dirty="0">
                <a:solidFill>
                  <a:schemeClr val="bg1">
                    <a:lumMod val="10000"/>
                    <a:lumOff val="90000"/>
                  </a:schemeClr>
                </a:solidFill>
              </a:rPr>
              <a:t>(700 years later) 2 Kings 22:8 - </a:t>
            </a:r>
            <a:r>
              <a:rPr lang="en-US" sz="3200" i="1" dirty="0">
                <a:solidFill>
                  <a:schemeClr val="bg1">
                    <a:lumMod val="10000"/>
                    <a:lumOff val="90000"/>
                  </a:schemeClr>
                </a:solidFill>
              </a:rPr>
              <a:t>And Hilkiah the high priest said to </a:t>
            </a:r>
            <a:r>
              <a:rPr lang="en-US" sz="3200" i="1" dirty="0" err="1">
                <a:solidFill>
                  <a:schemeClr val="bg1">
                    <a:lumMod val="10000"/>
                    <a:lumOff val="90000"/>
                  </a:schemeClr>
                </a:solidFill>
              </a:rPr>
              <a:t>Shaphan</a:t>
            </a:r>
            <a:r>
              <a:rPr lang="en-US" sz="3200" i="1" dirty="0">
                <a:solidFill>
                  <a:schemeClr val="bg1">
                    <a:lumMod val="10000"/>
                    <a:lumOff val="90000"/>
                  </a:schemeClr>
                </a:solidFill>
              </a:rPr>
              <a:t> the secretary, “I have found the Book of the Law in the house of the Lord.”</a:t>
            </a:r>
          </a:p>
          <a:p>
            <a:pPr marL="0" indent="0" hangingPunct="1">
              <a:buFont typeface="Avenir Next"/>
              <a:buNone/>
            </a:pPr>
            <a:endParaRPr lang="en-US" sz="4000" dirty="0">
              <a:solidFill>
                <a:schemeClr val="accent1"/>
              </a:solidFill>
            </a:endParaRPr>
          </a:p>
        </p:txBody>
      </p:sp>
      <p:sp>
        <p:nvSpPr>
          <p:cNvPr id="5" name="Title 2">
            <a:extLst>
              <a:ext uri="{FF2B5EF4-FFF2-40B4-BE49-F238E27FC236}">
                <a16:creationId xmlns:a16="http://schemas.microsoft.com/office/drawing/2014/main" id="{9E7F3A73-A236-0E11-648D-0C1AB7E88EA3}"/>
              </a:ext>
            </a:extLst>
          </p:cNvPr>
          <p:cNvSpPr txBox="1">
            <a:spLocks/>
          </p:cNvSpPr>
          <p:nvPr/>
        </p:nvSpPr>
        <p:spPr>
          <a:xfrm>
            <a:off x="10644814" y="3875186"/>
            <a:ext cx="182691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Written</a:t>
            </a:r>
          </a:p>
        </p:txBody>
      </p:sp>
      <p:sp>
        <p:nvSpPr>
          <p:cNvPr id="6" name="Title 2">
            <a:extLst>
              <a:ext uri="{FF2B5EF4-FFF2-40B4-BE49-F238E27FC236}">
                <a16:creationId xmlns:a16="http://schemas.microsoft.com/office/drawing/2014/main" id="{F9133CDE-77B9-60D0-5578-AF9D9F76B6C0}"/>
              </a:ext>
            </a:extLst>
          </p:cNvPr>
          <p:cNvSpPr txBox="1">
            <a:spLocks/>
          </p:cNvSpPr>
          <p:nvPr/>
        </p:nvSpPr>
        <p:spPr>
          <a:xfrm>
            <a:off x="9965094" y="6972948"/>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Transmitted</a:t>
            </a:r>
          </a:p>
        </p:txBody>
      </p:sp>
      <p:sp>
        <p:nvSpPr>
          <p:cNvPr id="7" name="Title 2">
            <a:extLst>
              <a:ext uri="{FF2B5EF4-FFF2-40B4-BE49-F238E27FC236}">
                <a16:creationId xmlns:a16="http://schemas.microsoft.com/office/drawing/2014/main" id="{78925AC2-E250-850C-0DDB-E813BF2274B2}"/>
              </a:ext>
            </a:extLst>
          </p:cNvPr>
          <p:cNvSpPr txBox="1">
            <a:spLocks/>
          </p:cNvSpPr>
          <p:nvPr/>
        </p:nvSpPr>
        <p:spPr>
          <a:xfrm>
            <a:off x="10356981" y="5520616"/>
            <a:ext cx="2114748"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Collected</a:t>
            </a:r>
          </a:p>
        </p:txBody>
      </p:sp>
      <p:sp>
        <p:nvSpPr>
          <p:cNvPr id="8" name="Title 2">
            <a:extLst>
              <a:ext uri="{FF2B5EF4-FFF2-40B4-BE49-F238E27FC236}">
                <a16:creationId xmlns:a16="http://schemas.microsoft.com/office/drawing/2014/main" id="{941218B9-F0BD-FC5C-87EF-0E67EC1225A7}"/>
              </a:ext>
            </a:extLst>
          </p:cNvPr>
          <p:cNvSpPr txBox="1">
            <a:spLocks/>
          </p:cNvSpPr>
          <p:nvPr/>
        </p:nvSpPr>
        <p:spPr>
          <a:xfrm>
            <a:off x="9965093" y="8254357"/>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Preserved</a:t>
            </a:r>
          </a:p>
        </p:txBody>
      </p:sp>
    </p:spTree>
    <p:extLst>
      <p:ext uri="{BB962C8B-B14F-4D97-AF65-F5344CB8AC3E}">
        <p14:creationId xmlns:p14="http://schemas.microsoft.com/office/powerpoint/2010/main" val="1288046206"/>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orah        (Law)…"/>
          <p:cNvSpPr txBox="1"/>
          <p:nvPr/>
        </p:nvSpPr>
        <p:spPr>
          <a:xfrm>
            <a:off x="533071" y="1478648"/>
            <a:ext cx="3028196" cy="1622094"/>
          </a:xfrm>
          <a:prstGeom prst="rect">
            <a:avLst/>
          </a:prstGeom>
          <a:solidFill>
            <a:srgbClr val="222222"/>
          </a:solidFill>
          <a:ln w="25400">
            <a:solidFill>
              <a:schemeClr val="bg1">
                <a:lumMod val="10000"/>
                <a:lumOff val="90000"/>
              </a:schemeClr>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bg1">
                    <a:lumMod val="10000"/>
                    <a:lumOff val="90000"/>
                  </a:schemeClr>
                </a:solidFill>
              </a:rPr>
              <a:t>Torah</a:t>
            </a:r>
            <a:r>
              <a:rPr lang="en-US" sz="3200" dirty="0">
                <a:solidFill>
                  <a:schemeClr val="bg1">
                    <a:lumMod val="10000"/>
                    <a:lumOff val="90000"/>
                  </a:schemeClr>
                </a:solidFill>
              </a:rPr>
              <a:t> </a:t>
            </a:r>
            <a:r>
              <a:rPr sz="3200" dirty="0">
                <a:solidFill>
                  <a:schemeClr val="bg1">
                    <a:lumMod val="10000"/>
                    <a:lumOff val="90000"/>
                  </a:schemeClr>
                </a:solidFill>
              </a:rPr>
              <a:t>(Law)</a:t>
            </a:r>
          </a:p>
          <a:p>
            <a:pPr algn="ctr">
              <a:spcBef>
                <a:spcPts val="0"/>
              </a:spcBef>
              <a:spcAft>
                <a:spcPts val="600"/>
              </a:spcAft>
              <a:defRPr sz="3200">
                <a:solidFill>
                  <a:srgbClr val="FFFFFF"/>
                </a:solidFill>
              </a:defRPr>
            </a:pPr>
            <a:r>
              <a:rPr sz="2800" dirty="0">
                <a:solidFill>
                  <a:schemeClr val="bg1">
                    <a:lumMod val="10000"/>
                    <a:lumOff val="90000"/>
                  </a:schemeClr>
                </a:solidFill>
              </a:rPr>
              <a:t>Genesis</a:t>
            </a:r>
            <a:r>
              <a:rPr lang="en-US" sz="2800" dirty="0">
                <a:solidFill>
                  <a:schemeClr val="bg1">
                    <a:lumMod val="10000"/>
                    <a:lumOff val="90000"/>
                  </a:schemeClr>
                </a:solidFill>
              </a:rPr>
              <a:t> </a:t>
            </a:r>
            <a:r>
              <a:rPr lang="en-US" sz="2800" dirty="0">
                <a:solidFill>
                  <a:schemeClr val="bg1">
                    <a:lumMod val="10000"/>
                    <a:lumOff val="90000"/>
                  </a:schemeClr>
                </a:solidFill>
                <a:sym typeface="Wingdings" pitchFamily="2" charset="2"/>
              </a:rPr>
              <a:t></a:t>
            </a:r>
            <a:r>
              <a:rPr sz="2800" dirty="0">
                <a:solidFill>
                  <a:schemeClr val="bg1">
                    <a:lumMod val="10000"/>
                    <a:lumOff val="90000"/>
                  </a:schemeClr>
                </a:solidFill>
              </a:rPr>
              <a:t> Deuteronomy</a:t>
            </a:r>
          </a:p>
        </p:txBody>
      </p:sp>
      <p:sp>
        <p:nvSpPr>
          <p:cNvPr id="177" name="Nevi’im (Prophets)…"/>
          <p:cNvSpPr txBox="1"/>
          <p:nvPr/>
        </p:nvSpPr>
        <p:spPr>
          <a:xfrm>
            <a:off x="3766551" y="1478648"/>
            <a:ext cx="3978800" cy="1622094"/>
          </a:xfrm>
          <a:prstGeom prst="rect">
            <a:avLst/>
          </a:prstGeom>
          <a:solidFill>
            <a:srgbClr val="222222"/>
          </a:solidFill>
          <a:ln w="25400">
            <a:solidFill>
              <a:schemeClr val="accent4"/>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accent4"/>
                </a:solidFill>
              </a:rPr>
              <a:t>Nevi’im</a:t>
            </a:r>
            <a:r>
              <a:rPr lang="en-US" sz="3200" dirty="0">
                <a:solidFill>
                  <a:schemeClr val="accent4"/>
                </a:solidFill>
              </a:rPr>
              <a:t> </a:t>
            </a:r>
            <a:r>
              <a:rPr sz="3200" dirty="0">
                <a:solidFill>
                  <a:schemeClr val="accent4"/>
                </a:solidFill>
              </a:rPr>
              <a:t>(Prophets)</a:t>
            </a:r>
          </a:p>
          <a:p>
            <a:pPr algn="ctr">
              <a:spcBef>
                <a:spcPts val="0"/>
              </a:spcBef>
              <a:spcAft>
                <a:spcPts val="600"/>
              </a:spcAft>
              <a:defRPr sz="3200">
                <a:solidFill>
                  <a:srgbClr val="FFFFFF"/>
                </a:solidFill>
              </a:defRPr>
            </a:pPr>
            <a:r>
              <a:rPr sz="2800" dirty="0">
                <a:solidFill>
                  <a:schemeClr val="accent4"/>
                </a:solidFill>
              </a:rPr>
              <a:t>Joshua</a:t>
            </a:r>
            <a:r>
              <a:rPr lang="en-US" sz="2800" dirty="0">
                <a:solidFill>
                  <a:schemeClr val="accent4"/>
                </a:solidFill>
              </a:rPr>
              <a:t> </a:t>
            </a:r>
            <a:r>
              <a:rPr lang="en-US" sz="2800" dirty="0">
                <a:solidFill>
                  <a:schemeClr val="accent4"/>
                </a:solidFill>
                <a:sym typeface="Wingdings" pitchFamily="2" charset="2"/>
              </a:rPr>
              <a:t> </a:t>
            </a:r>
            <a:r>
              <a:rPr sz="2800" dirty="0">
                <a:solidFill>
                  <a:schemeClr val="accent4"/>
                </a:solidFill>
              </a:rPr>
              <a:t>Kings</a:t>
            </a:r>
            <a:r>
              <a:rPr lang="en-US" sz="2800" dirty="0">
                <a:solidFill>
                  <a:schemeClr val="accent4"/>
                </a:solidFill>
              </a:rPr>
              <a:t>;</a:t>
            </a:r>
          </a:p>
          <a:p>
            <a:pPr algn="ctr">
              <a:spcBef>
                <a:spcPts val="0"/>
              </a:spcBef>
              <a:spcAft>
                <a:spcPts val="600"/>
              </a:spcAft>
              <a:defRPr sz="3200">
                <a:solidFill>
                  <a:srgbClr val="FFFFFF"/>
                </a:solidFill>
              </a:defRPr>
            </a:pPr>
            <a:r>
              <a:rPr sz="2800" dirty="0">
                <a:solidFill>
                  <a:schemeClr val="accent4"/>
                </a:solidFill>
              </a:rPr>
              <a:t>Isaiah</a:t>
            </a:r>
            <a:r>
              <a:rPr lang="en-US" sz="2800" dirty="0">
                <a:solidFill>
                  <a:schemeClr val="accent4"/>
                </a:solidFill>
              </a:rPr>
              <a:t> </a:t>
            </a:r>
            <a:r>
              <a:rPr lang="en-US" sz="2800" dirty="0">
                <a:solidFill>
                  <a:schemeClr val="accent4"/>
                </a:solidFill>
                <a:sym typeface="Wingdings" pitchFamily="2" charset="2"/>
              </a:rPr>
              <a:t> Malachi</a:t>
            </a:r>
            <a:endParaRPr sz="2800" dirty="0">
              <a:solidFill>
                <a:schemeClr val="accent4"/>
              </a:solidFill>
            </a:endParaRPr>
          </a:p>
        </p:txBody>
      </p:sp>
      <p:sp>
        <p:nvSpPr>
          <p:cNvPr id="178" name="Ketuvim (Writings)…"/>
          <p:cNvSpPr txBox="1"/>
          <p:nvPr/>
        </p:nvSpPr>
        <p:spPr>
          <a:xfrm>
            <a:off x="7950635" y="1478648"/>
            <a:ext cx="4524546" cy="1622094"/>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t>Ketuvim</a:t>
            </a:r>
            <a:r>
              <a:rPr lang="en-US" sz="3200" dirty="0"/>
              <a:t> </a:t>
            </a:r>
            <a:r>
              <a:rPr sz="3200" dirty="0"/>
              <a:t>(Writings)</a:t>
            </a:r>
          </a:p>
          <a:p>
            <a:pPr algn="ctr">
              <a:spcBef>
                <a:spcPts val="0"/>
              </a:spcBef>
              <a:spcAft>
                <a:spcPts val="600"/>
              </a:spcAft>
              <a:defRPr sz="3200">
                <a:solidFill>
                  <a:srgbClr val="FFFFFF"/>
                </a:solidFill>
              </a:defRPr>
            </a:pPr>
            <a:r>
              <a:rPr sz="2800" dirty="0"/>
              <a:t>Psalms, Proverbs</a:t>
            </a:r>
            <a:r>
              <a:rPr lang="en-US" sz="2800" dirty="0"/>
              <a:t> …</a:t>
            </a:r>
            <a:r>
              <a:rPr sz="2800" dirty="0"/>
              <a:t> Daniel, Ezra, Chronicles </a:t>
            </a:r>
          </a:p>
        </p:txBody>
      </p:sp>
      <p:sp>
        <p:nvSpPr>
          <p:cNvPr id="2" name="Title 2">
            <a:extLst>
              <a:ext uri="{FF2B5EF4-FFF2-40B4-BE49-F238E27FC236}">
                <a16:creationId xmlns:a16="http://schemas.microsoft.com/office/drawing/2014/main" id="{DA85E88B-4001-0E78-8336-43AB83082B12}"/>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these Scriptures come to Be?</a:t>
            </a:r>
          </a:p>
        </p:txBody>
      </p:sp>
      <p:sp>
        <p:nvSpPr>
          <p:cNvPr id="3" name="Text Placeholder 3">
            <a:extLst>
              <a:ext uri="{FF2B5EF4-FFF2-40B4-BE49-F238E27FC236}">
                <a16:creationId xmlns:a16="http://schemas.microsoft.com/office/drawing/2014/main" id="{A33207DA-3F63-B92E-0F93-056C09D9CCC4}"/>
              </a:ext>
            </a:extLst>
          </p:cNvPr>
          <p:cNvSpPr txBox="1">
            <a:spLocks/>
          </p:cNvSpPr>
          <p:nvPr/>
        </p:nvSpPr>
        <p:spPr>
          <a:xfrm>
            <a:off x="533070" y="3340359"/>
            <a:ext cx="11938658" cy="6270172"/>
          </a:xfrm>
          <a:prstGeom prst="rect">
            <a:avLst/>
          </a:prstGeom>
        </p:spPr>
        <p:txBody>
          <a:bodyPr>
            <a:normAutofit lnSpcReduction="10000"/>
          </a:bodyPr>
          <a:lst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a:lstStyle>
          <a:p>
            <a:pPr hangingPunct="1">
              <a:lnSpc>
                <a:spcPct val="110000"/>
              </a:lnSpc>
              <a:spcBef>
                <a:spcPts val="1000"/>
              </a:spcBef>
            </a:pPr>
            <a:r>
              <a:rPr lang="en-US" sz="3200" dirty="0">
                <a:solidFill>
                  <a:schemeClr val="bg1">
                    <a:lumMod val="10000"/>
                    <a:lumOff val="90000"/>
                  </a:schemeClr>
                </a:solidFill>
              </a:rPr>
              <a:t>Jeremiah 36:1 – </a:t>
            </a:r>
            <a:r>
              <a:rPr lang="en-US" sz="3200" i="1" dirty="0">
                <a:solidFill>
                  <a:schemeClr val="bg1">
                    <a:lumMod val="10000"/>
                    <a:lumOff val="90000"/>
                  </a:schemeClr>
                </a:solidFill>
              </a:rPr>
              <a:t>In the fourth year of Jehoiakim the son of Josiah, king of Judah, this word came to Jeremiah from the Lord: “Take a scroll and write on it all the words that I have spoken to you…</a:t>
            </a:r>
          </a:p>
          <a:p>
            <a:pPr hangingPunct="1">
              <a:lnSpc>
                <a:spcPct val="110000"/>
              </a:lnSpc>
              <a:spcBef>
                <a:spcPts val="1000"/>
              </a:spcBef>
            </a:pPr>
            <a:r>
              <a:rPr lang="en-US" sz="3200" dirty="0">
                <a:solidFill>
                  <a:schemeClr val="bg1">
                    <a:lumMod val="10000"/>
                    <a:lumOff val="90000"/>
                  </a:schemeClr>
                </a:solidFill>
              </a:rPr>
              <a:t>36:4 </a:t>
            </a:r>
            <a:r>
              <a:rPr lang="en-US" sz="3200" i="1" dirty="0">
                <a:solidFill>
                  <a:schemeClr val="bg1">
                    <a:lumMod val="10000"/>
                    <a:lumOff val="90000"/>
                  </a:schemeClr>
                </a:solidFill>
              </a:rPr>
              <a:t>- Then Jeremiah called Baruch the son of Neriah, and Baruch wrote on a scroll at the dictation of Jeremiah all the words of the Lord that he had spoken to him.</a:t>
            </a:r>
          </a:p>
          <a:p>
            <a:pPr hangingPunct="1">
              <a:lnSpc>
                <a:spcPct val="110000"/>
              </a:lnSpc>
              <a:spcBef>
                <a:spcPts val="1000"/>
              </a:spcBef>
            </a:pPr>
            <a:r>
              <a:rPr lang="en-US" sz="3200" dirty="0">
                <a:solidFill>
                  <a:schemeClr val="bg1">
                    <a:lumMod val="10000"/>
                    <a:lumOff val="90000"/>
                  </a:schemeClr>
                </a:solidFill>
              </a:rPr>
              <a:t>36:32</a:t>
            </a:r>
            <a:r>
              <a:rPr lang="en-US" sz="3200" i="1" dirty="0">
                <a:solidFill>
                  <a:schemeClr val="bg1">
                    <a:lumMod val="10000"/>
                    <a:lumOff val="90000"/>
                  </a:schemeClr>
                </a:solidFill>
              </a:rPr>
              <a:t> - Then Jeremiah took another scroll and gave it to Baruch the scribe, the son of Neriah, who wrote on it at the dictation of Jeremiah all the words of the scroll that Jehoiakim king of Judah had burned in the fire. And many similar words were added to them.</a:t>
            </a:r>
            <a:endParaRPr lang="en-US" sz="4000" i="1" dirty="0">
              <a:solidFill>
                <a:schemeClr val="accent1"/>
              </a:solidFill>
            </a:endParaRPr>
          </a:p>
        </p:txBody>
      </p:sp>
      <p:sp>
        <p:nvSpPr>
          <p:cNvPr id="5" name="Title 2">
            <a:extLst>
              <a:ext uri="{FF2B5EF4-FFF2-40B4-BE49-F238E27FC236}">
                <a16:creationId xmlns:a16="http://schemas.microsoft.com/office/drawing/2014/main" id="{9E7F3A73-A236-0E11-648D-0C1AB7E88EA3}"/>
              </a:ext>
            </a:extLst>
          </p:cNvPr>
          <p:cNvSpPr txBox="1">
            <a:spLocks/>
          </p:cNvSpPr>
          <p:nvPr/>
        </p:nvSpPr>
        <p:spPr>
          <a:xfrm>
            <a:off x="10644813" y="4438052"/>
            <a:ext cx="182691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Written</a:t>
            </a:r>
          </a:p>
        </p:txBody>
      </p:sp>
      <p:sp>
        <p:nvSpPr>
          <p:cNvPr id="7" name="Title 2">
            <a:extLst>
              <a:ext uri="{FF2B5EF4-FFF2-40B4-BE49-F238E27FC236}">
                <a16:creationId xmlns:a16="http://schemas.microsoft.com/office/drawing/2014/main" id="{78925AC2-E250-850C-0DDB-E813BF2274B2}"/>
              </a:ext>
            </a:extLst>
          </p:cNvPr>
          <p:cNvSpPr txBox="1">
            <a:spLocks/>
          </p:cNvSpPr>
          <p:nvPr/>
        </p:nvSpPr>
        <p:spPr>
          <a:xfrm>
            <a:off x="10356979" y="5567760"/>
            <a:ext cx="2114748"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Collected</a:t>
            </a:r>
          </a:p>
        </p:txBody>
      </p:sp>
      <p:sp>
        <p:nvSpPr>
          <p:cNvPr id="8" name="Title 2">
            <a:extLst>
              <a:ext uri="{FF2B5EF4-FFF2-40B4-BE49-F238E27FC236}">
                <a16:creationId xmlns:a16="http://schemas.microsoft.com/office/drawing/2014/main" id="{941218B9-F0BD-FC5C-87EF-0E67EC1225A7}"/>
              </a:ext>
            </a:extLst>
          </p:cNvPr>
          <p:cNvSpPr txBox="1">
            <a:spLocks/>
          </p:cNvSpPr>
          <p:nvPr/>
        </p:nvSpPr>
        <p:spPr>
          <a:xfrm>
            <a:off x="9965092" y="6612480"/>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Preserved</a:t>
            </a:r>
          </a:p>
        </p:txBody>
      </p:sp>
      <p:sp>
        <p:nvSpPr>
          <p:cNvPr id="4" name="Title 2">
            <a:extLst>
              <a:ext uri="{FF2B5EF4-FFF2-40B4-BE49-F238E27FC236}">
                <a16:creationId xmlns:a16="http://schemas.microsoft.com/office/drawing/2014/main" id="{2F79DA37-0D1F-FE22-3DD5-1C244D6E76AD}"/>
              </a:ext>
            </a:extLst>
          </p:cNvPr>
          <p:cNvSpPr txBox="1">
            <a:spLocks/>
          </p:cNvSpPr>
          <p:nvPr/>
        </p:nvSpPr>
        <p:spPr>
          <a:xfrm>
            <a:off x="9703837" y="7626536"/>
            <a:ext cx="2767890" cy="1573483"/>
          </a:xfrm>
          <a:prstGeom prst="rect">
            <a:avLst/>
          </a:prstGeom>
          <a:solidFill>
            <a:schemeClr val="accent1"/>
          </a:solidFill>
        </p:spPr>
        <p:txBody>
          <a:bodyPr anchor="ctr">
            <a:normAutofit fontScale="92500"/>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Transmitted</a:t>
            </a:r>
          </a:p>
          <a:p>
            <a:pPr algn="ctr" hangingPunct="1">
              <a:lnSpc>
                <a:spcPct val="100000"/>
              </a:lnSpc>
              <a:spcBef>
                <a:spcPts val="0"/>
              </a:spcBef>
            </a:pPr>
            <a:r>
              <a:rPr lang="en-US" sz="4000" dirty="0">
                <a:solidFill>
                  <a:schemeClr val="bg1"/>
                </a:solidFill>
              </a:rPr>
              <a:t>(see Daniel 9:2)</a:t>
            </a:r>
          </a:p>
        </p:txBody>
      </p:sp>
    </p:spTree>
    <p:extLst>
      <p:ext uri="{BB962C8B-B14F-4D97-AF65-F5344CB8AC3E}">
        <p14:creationId xmlns:p14="http://schemas.microsoft.com/office/powerpoint/2010/main" val="2722252760"/>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animBg="1"/>
      <p:bldP spid="8"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orah        (Law)…"/>
          <p:cNvSpPr txBox="1"/>
          <p:nvPr/>
        </p:nvSpPr>
        <p:spPr>
          <a:xfrm>
            <a:off x="533071" y="1478648"/>
            <a:ext cx="3028196" cy="1622094"/>
          </a:xfrm>
          <a:prstGeom prst="rect">
            <a:avLst/>
          </a:prstGeom>
          <a:solidFill>
            <a:srgbClr val="222222"/>
          </a:solidFill>
          <a:ln w="25400">
            <a:solidFill>
              <a:schemeClr val="bg1">
                <a:lumMod val="10000"/>
                <a:lumOff val="90000"/>
              </a:schemeClr>
            </a:solidFill>
            <a:miter lim="400000"/>
          </a:ln>
          <a:extLst>
            <a:ext uri="{C572A759-6A51-4108-AA02-DFA0A04FC94B}">
              <ma14:wrappingTextBoxFlag xmlns:ma14="http://schemas.microsoft.com/office/mac/drawingml/2011/main" xmlns=""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bg1">
                    <a:lumMod val="10000"/>
                    <a:lumOff val="90000"/>
                  </a:schemeClr>
                </a:solidFill>
              </a:rPr>
              <a:t>Torah</a:t>
            </a:r>
            <a:r>
              <a:rPr lang="en-US" sz="3200" dirty="0">
                <a:solidFill>
                  <a:schemeClr val="bg1">
                    <a:lumMod val="10000"/>
                    <a:lumOff val="90000"/>
                  </a:schemeClr>
                </a:solidFill>
              </a:rPr>
              <a:t> </a:t>
            </a:r>
            <a:r>
              <a:rPr sz="3200" dirty="0">
                <a:solidFill>
                  <a:schemeClr val="bg1">
                    <a:lumMod val="10000"/>
                    <a:lumOff val="90000"/>
                  </a:schemeClr>
                </a:solidFill>
              </a:rPr>
              <a:t>(Law)</a:t>
            </a:r>
          </a:p>
          <a:p>
            <a:pPr algn="ctr">
              <a:spcBef>
                <a:spcPts val="0"/>
              </a:spcBef>
              <a:spcAft>
                <a:spcPts val="600"/>
              </a:spcAft>
              <a:defRPr sz="3200">
                <a:solidFill>
                  <a:srgbClr val="FFFFFF"/>
                </a:solidFill>
              </a:defRPr>
            </a:pPr>
            <a:r>
              <a:rPr sz="2800" dirty="0">
                <a:solidFill>
                  <a:schemeClr val="bg1">
                    <a:lumMod val="10000"/>
                    <a:lumOff val="90000"/>
                  </a:schemeClr>
                </a:solidFill>
              </a:rPr>
              <a:t>Genesis</a:t>
            </a:r>
            <a:r>
              <a:rPr lang="en-US" sz="2800" dirty="0">
                <a:solidFill>
                  <a:schemeClr val="bg1">
                    <a:lumMod val="10000"/>
                    <a:lumOff val="90000"/>
                  </a:schemeClr>
                </a:solidFill>
              </a:rPr>
              <a:t> </a:t>
            </a:r>
            <a:r>
              <a:rPr lang="en-US" sz="2800" dirty="0">
                <a:solidFill>
                  <a:schemeClr val="bg1">
                    <a:lumMod val="10000"/>
                    <a:lumOff val="90000"/>
                  </a:schemeClr>
                </a:solidFill>
                <a:sym typeface="Wingdings" pitchFamily="2" charset="2"/>
              </a:rPr>
              <a:t></a:t>
            </a:r>
            <a:r>
              <a:rPr sz="2800" dirty="0">
                <a:solidFill>
                  <a:schemeClr val="bg1">
                    <a:lumMod val="10000"/>
                    <a:lumOff val="90000"/>
                  </a:schemeClr>
                </a:solidFill>
              </a:rPr>
              <a:t> Deuteronomy</a:t>
            </a:r>
          </a:p>
        </p:txBody>
      </p:sp>
      <p:sp>
        <p:nvSpPr>
          <p:cNvPr id="177" name="Nevi’im (Prophets)…"/>
          <p:cNvSpPr txBox="1"/>
          <p:nvPr/>
        </p:nvSpPr>
        <p:spPr>
          <a:xfrm>
            <a:off x="3766551" y="1478648"/>
            <a:ext cx="3978800" cy="1622094"/>
          </a:xfrm>
          <a:prstGeom prst="rect">
            <a:avLst/>
          </a:prstGeom>
          <a:solidFill>
            <a:srgbClr val="222222"/>
          </a:solidFill>
          <a:ln w="25400">
            <a:solidFill>
              <a:schemeClr val="bg1">
                <a:lumMod val="10000"/>
                <a:lumOff val="90000"/>
              </a:schemeClr>
            </a:solidFill>
            <a:miter lim="400000"/>
          </a:ln>
          <a:extLst>
            <a:ext uri="{C572A759-6A51-4108-AA02-DFA0A04FC94B}">
              <ma14:wrappingTextBoxFlag xmlns:ma14="http://schemas.microsoft.com/office/mac/drawingml/2011/main" xmlns=""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bg1">
                    <a:lumMod val="10000"/>
                    <a:lumOff val="90000"/>
                  </a:schemeClr>
                </a:solidFill>
              </a:rPr>
              <a:t>Nevi’im</a:t>
            </a:r>
            <a:r>
              <a:rPr lang="en-US" sz="3200" dirty="0">
                <a:solidFill>
                  <a:schemeClr val="bg1">
                    <a:lumMod val="10000"/>
                    <a:lumOff val="90000"/>
                  </a:schemeClr>
                </a:solidFill>
              </a:rPr>
              <a:t> </a:t>
            </a:r>
            <a:r>
              <a:rPr sz="3200" dirty="0">
                <a:solidFill>
                  <a:schemeClr val="bg1">
                    <a:lumMod val="10000"/>
                    <a:lumOff val="90000"/>
                  </a:schemeClr>
                </a:solidFill>
              </a:rPr>
              <a:t>(Prophets)</a:t>
            </a:r>
          </a:p>
          <a:p>
            <a:pPr algn="ctr">
              <a:spcBef>
                <a:spcPts val="0"/>
              </a:spcBef>
              <a:spcAft>
                <a:spcPts val="600"/>
              </a:spcAft>
              <a:defRPr sz="3200">
                <a:solidFill>
                  <a:srgbClr val="FFFFFF"/>
                </a:solidFill>
              </a:defRPr>
            </a:pPr>
            <a:r>
              <a:rPr sz="2800" dirty="0">
                <a:solidFill>
                  <a:schemeClr val="bg1">
                    <a:lumMod val="10000"/>
                    <a:lumOff val="90000"/>
                  </a:schemeClr>
                </a:solidFill>
              </a:rPr>
              <a:t>Joshua</a:t>
            </a:r>
            <a:r>
              <a:rPr lang="en-US" sz="2800" dirty="0">
                <a:solidFill>
                  <a:schemeClr val="bg1">
                    <a:lumMod val="10000"/>
                    <a:lumOff val="90000"/>
                  </a:schemeClr>
                </a:solidFill>
              </a:rPr>
              <a:t> </a:t>
            </a:r>
            <a:r>
              <a:rPr lang="en-US" sz="2800" dirty="0">
                <a:solidFill>
                  <a:schemeClr val="bg1">
                    <a:lumMod val="10000"/>
                    <a:lumOff val="90000"/>
                  </a:schemeClr>
                </a:solidFill>
                <a:sym typeface="Wingdings" pitchFamily="2" charset="2"/>
              </a:rPr>
              <a:t> </a:t>
            </a:r>
            <a:r>
              <a:rPr sz="2800" dirty="0">
                <a:solidFill>
                  <a:schemeClr val="bg1">
                    <a:lumMod val="10000"/>
                    <a:lumOff val="90000"/>
                  </a:schemeClr>
                </a:solidFill>
              </a:rPr>
              <a:t>Kings</a:t>
            </a:r>
            <a:r>
              <a:rPr lang="en-US" sz="2800" dirty="0">
                <a:solidFill>
                  <a:schemeClr val="bg1">
                    <a:lumMod val="10000"/>
                    <a:lumOff val="90000"/>
                  </a:schemeClr>
                </a:solidFill>
              </a:rPr>
              <a:t>;</a:t>
            </a:r>
          </a:p>
          <a:p>
            <a:pPr algn="ctr">
              <a:spcBef>
                <a:spcPts val="0"/>
              </a:spcBef>
              <a:spcAft>
                <a:spcPts val="600"/>
              </a:spcAft>
              <a:defRPr sz="3200">
                <a:solidFill>
                  <a:srgbClr val="FFFFFF"/>
                </a:solidFill>
              </a:defRPr>
            </a:pPr>
            <a:r>
              <a:rPr sz="2800" dirty="0">
                <a:solidFill>
                  <a:schemeClr val="bg1">
                    <a:lumMod val="10000"/>
                    <a:lumOff val="90000"/>
                  </a:schemeClr>
                </a:solidFill>
              </a:rPr>
              <a:t>Isaiah</a:t>
            </a:r>
            <a:r>
              <a:rPr lang="en-US" sz="2800" dirty="0">
                <a:solidFill>
                  <a:schemeClr val="bg1">
                    <a:lumMod val="10000"/>
                    <a:lumOff val="90000"/>
                  </a:schemeClr>
                </a:solidFill>
              </a:rPr>
              <a:t> </a:t>
            </a:r>
            <a:r>
              <a:rPr lang="en-US" sz="2800" dirty="0">
                <a:solidFill>
                  <a:schemeClr val="bg1">
                    <a:lumMod val="10000"/>
                    <a:lumOff val="90000"/>
                  </a:schemeClr>
                </a:solidFill>
                <a:sym typeface="Wingdings" pitchFamily="2" charset="2"/>
              </a:rPr>
              <a:t> Malachi</a:t>
            </a:r>
            <a:endParaRPr sz="2800" dirty="0">
              <a:solidFill>
                <a:schemeClr val="bg1">
                  <a:lumMod val="10000"/>
                  <a:lumOff val="90000"/>
                </a:schemeClr>
              </a:solidFill>
            </a:endParaRPr>
          </a:p>
        </p:txBody>
      </p:sp>
      <p:sp>
        <p:nvSpPr>
          <p:cNvPr id="178" name="Ketuvim (Writings)…"/>
          <p:cNvSpPr txBox="1"/>
          <p:nvPr/>
        </p:nvSpPr>
        <p:spPr>
          <a:xfrm>
            <a:off x="7950635" y="1478648"/>
            <a:ext cx="4524546" cy="1622094"/>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xmlns="" val="1"/>
            </a:ext>
          </a:extLst>
        </p:spPr>
        <p:txBody>
          <a:bodyPr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sz="3200" dirty="0">
                <a:solidFill>
                  <a:schemeClr val="accent4"/>
                </a:solidFill>
              </a:rPr>
              <a:t>Ketuvim</a:t>
            </a:r>
            <a:r>
              <a:rPr lang="en-US" sz="3200" dirty="0">
                <a:solidFill>
                  <a:schemeClr val="accent4"/>
                </a:solidFill>
              </a:rPr>
              <a:t> </a:t>
            </a:r>
            <a:r>
              <a:rPr sz="3200" dirty="0">
                <a:solidFill>
                  <a:schemeClr val="accent4"/>
                </a:solidFill>
              </a:rPr>
              <a:t>(Writings)</a:t>
            </a:r>
          </a:p>
          <a:p>
            <a:pPr algn="ctr">
              <a:spcBef>
                <a:spcPts val="0"/>
              </a:spcBef>
              <a:spcAft>
                <a:spcPts val="600"/>
              </a:spcAft>
              <a:defRPr sz="3200">
                <a:solidFill>
                  <a:srgbClr val="FFFFFF"/>
                </a:solidFill>
              </a:defRPr>
            </a:pPr>
            <a:r>
              <a:rPr sz="2800" dirty="0">
                <a:solidFill>
                  <a:schemeClr val="accent4"/>
                </a:solidFill>
              </a:rPr>
              <a:t>Psalms, Proverbs</a:t>
            </a:r>
            <a:r>
              <a:rPr lang="en-US" sz="2800" dirty="0">
                <a:solidFill>
                  <a:schemeClr val="accent4"/>
                </a:solidFill>
              </a:rPr>
              <a:t> …</a:t>
            </a:r>
            <a:r>
              <a:rPr sz="2800" dirty="0">
                <a:solidFill>
                  <a:schemeClr val="accent4"/>
                </a:solidFill>
              </a:rPr>
              <a:t> Daniel, Ezra, Chronicles </a:t>
            </a:r>
          </a:p>
        </p:txBody>
      </p:sp>
      <p:sp>
        <p:nvSpPr>
          <p:cNvPr id="2" name="Title 2">
            <a:extLst>
              <a:ext uri="{FF2B5EF4-FFF2-40B4-BE49-F238E27FC236}">
                <a16:creationId xmlns:a16="http://schemas.microsoft.com/office/drawing/2014/main" id="{DA85E88B-4001-0E78-8336-43AB83082B12}"/>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these Scriptures come to Be?</a:t>
            </a:r>
          </a:p>
        </p:txBody>
      </p:sp>
      <p:sp>
        <p:nvSpPr>
          <p:cNvPr id="3" name="Text Placeholder 3">
            <a:extLst>
              <a:ext uri="{FF2B5EF4-FFF2-40B4-BE49-F238E27FC236}">
                <a16:creationId xmlns:a16="http://schemas.microsoft.com/office/drawing/2014/main" id="{A33207DA-3F63-B92E-0F93-056C09D9CCC4}"/>
              </a:ext>
            </a:extLst>
          </p:cNvPr>
          <p:cNvSpPr txBox="1">
            <a:spLocks/>
          </p:cNvSpPr>
          <p:nvPr/>
        </p:nvSpPr>
        <p:spPr>
          <a:xfrm>
            <a:off x="533070" y="3340359"/>
            <a:ext cx="10290440" cy="5984035"/>
          </a:xfrm>
          <a:prstGeom prst="rect">
            <a:avLst/>
          </a:prstGeom>
        </p:spPr>
        <p:txBody>
          <a:bodyPr>
            <a:normAutofit/>
          </a:bodyPr>
          <a:lst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a:lstStyle>
          <a:p>
            <a:pPr hangingPunct="1">
              <a:spcBef>
                <a:spcPts val="1000"/>
              </a:spcBef>
            </a:pPr>
            <a:r>
              <a:rPr lang="en-US" sz="3200" dirty="0">
                <a:solidFill>
                  <a:schemeClr val="bg1">
                    <a:lumMod val="10000"/>
                    <a:lumOff val="90000"/>
                  </a:schemeClr>
                </a:solidFill>
              </a:rPr>
              <a:t>Proverbs 1:1 – </a:t>
            </a:r>
            <a:r>
              <a:rPr lang="en-US" sz="3200" i="1" dirty="0">
                <a:solidFill>
                  <a:schemeClr val="bg1">
                    <a:lumMod val="10000"/>
                    <a:lumOff val="90000"/>
                  </a:schemeClr>
                </a:solidFill>
              </a:rPr>
              <a:t>The proverbs of Solomon, son of David, king of Israel:</a:t>
            </a:r>
          </a:p>
          <a:p>
            <a:pPr hangingPunct="1">
              <a:spcBef>
                <a:spcPts val="1000"/>
              </a:spcBef>
            </a:pPr>
            <a:r>
              <a:rPr lang="en-US" sz="3200" dirty="0">
                <a:solidFill>
                  <a:schemeClr val="bg1">
                    <a:lumMod val="10000"/>
                    <a:lumOff val="90000"/>
                  </a:schemeClr>
                </a:solidFill>
              </a:rPr>
              <a:t>Proverbs 25:1 </a:t>
            </a:r>
            <a:r>
              <a:rPr lang="en-US" sz="3200" i="1" dirty="0">
                <a:solidFill>
                  <a:schemeClr val="bg1">
                    <a:lumMod val="10000"/>
                    <a:lumOff val="90000"/>
                  </a:schemeClr>
                </a:solidFill>
              </a:rPr>
              <a:t>- These also are proverbs of Solomon which the men of Hezekiah king of Judah copied.</a:t>
            </a:r>
          </a:p>
          <a:p>
            <a:pPr hangingPunct="1">
              <a:spcBef>
                <a:spcPts val="1000"/>
              </a:spcBef>
            </a:pPr>
            <a:r>
              <a:rPr lang="en-US" sz="3200" dirty="0">
                <a:solidFill>
                  <a:schemeClr val="bg1">
                    <a:lumMod val="10000"/>
                    <a:lumOff val="90000"/>
                  </a:schemeClr>
                </a:solidFill>
              </a:rPr>
              <a:t>Psalm 72:20</a:t>
            </a:r>
            <a:r>
              <a:rPr lang="en-US" sz="3200" i="1" dirty="0">
                <a:solidFill>
                  <a:schemeClr val="bg1">
                    <a:lumMod val="10000"/>
                    <a:lumOff val="90000"/>
                  </a:schemeClr>
                </a:solidFill>
              </a:rPr>
              <a:t> - The prayers of David, the son of Jesse, are ended.</a:t>
            </a:r>
          </a:p>
          <a:p>
            <a:pPr hangingPunct="1">
              <a:spcBef>
                <a:spcPts val="1000"/>
              </a:spcBef>
            </a:pPr>
            <a:r>
              <a:rPr lang="en-US" sz="3200" dirty="0">
                <a:solidFill>
                  <a:schemeClr val="bg1">
                    <a:lumMod val="10000"/>
                    <a:lumOff val="90000"/>
                  </a:schemeClr>
                </a:solidFill>
              </a:rPr>
              <a:t>Psalm 1:1-2 </a:t>
            </a:r>
            <a:r>
              <a:rPr lang="en-US" sz="3200" i="1" dirty="0">
                <a:solidFill>
                  <a:schemeClr val="bg1">
                    <a:lumMod val="10000"/>
                    <a:lumOff val="90000"/>
                  </a:schemeClr>
                </a:solidFill>
              </a:rPr>
              <a:t>- Blessed is the man who walks not in the counsel of the wicked, nor stands in the way of sinners, nor sits in the seat of scoffers; but his delight is in the law of the Lord, and on his law he meditates day and night..</a:t>
            </a:r>
            <a:endParaRPr lang="en-US" sz="4000" i="1" dirty="0">
              <a:solidFill>
                <a:schemeClr val="accent1"/>
              </a:solidFill>
            </a:endParaRPr>
          </a:p>
        </p:txBody>
      </p:sp>
      <p:sp>
        <p:nvSpPr>
          <p:cNvPr id="5" name="Title 2">
            <a:extLst>
              <a:ext uri="{FF2B5EF4-FFF2-40B4-BE49-F238E27FC236}">
                <a16:creationId xmlns:a16="http://schemas.microsoft.com/office/drawing/2014/main" id="{9E7F3A73-A236-0E11-648D-0C1AB7E88EA3}"/>
              </a:ext>
            </a:extLst>
          </p:cNvPr>
          <p:cNvSpPr txBox="1">
            <a:spLocks/>
          </p:cNvSpPr>
          <p:nvPr/>
        </p:nvSpPr>
        <p:spPr>
          <a:xfrm>
            <a:off x="10644813" y="3436453"/>
            <a:ext cx="182691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Written</a:t>
            </a:r>
          </a:p>
        </p:txBody>
      </p:sp>
      <p:sp>
        <p:nvSpPr>
          <p:cNvPr id="7" name="Title 2">
            <a:extLst>
              <a:ext uri="{FF2B5EF4-FFF2-40B4-BE49-F238E27FC236}">
                <a16:creationId xmlns:a16="http://schemas.microsoft.com/office/drawing/2014/main" id="{78925AC2-E250-850C-0DDB-E813BF2274B2}"/>
              </a:ext>
            </a:extLst>
          </p:cNvPr>
          <p:cNvSpPr txBox="1">
            <a:spLocks/>
          </p:cNvSpPr>
          <p:nvPr/>
        </p:nvSpPr>
        <p:spPr>
          <a:xfrm>
            <a:off x="10356980" y="4362244"/>
            <a:ext cx="2114748"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Collected</a:t>
            </a:r>
          </a:p>
        </p:txBody>
      </p:sp>
      <p:sp>
        <p:nvSpPr>
          <p:cNvPr id="8" name="Title 2">
            <a:extLst>
              <a:ext uri="{FF2B5EF4-FFF2-40B4-BE49-F238E27FC236}">
                <a16:creationId xmlns:a16="http://schemas.microsoft.com/office/drawing/2014/main" id="{941218B9-F0BD-FC5C-87EF-0E67EC1225A7}"/>
              </a:ext>
            </a:extLst>
          </p:cNvPr>
          <p:cNvSpPr txBox="1">
            <a:spLocks/>
          </p:cNvSpPr>
          <p:nvPr/>
        </p:nvSpPr>
        <p:spPr>
          <a:xfrm>
            <a:off x="9965093" y="6220448"/>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Preserved</a:t>
            </a:r>
          </a:p>
        </p:txBody>
      </p:sp>
      <p:sp>
        <p:nvSpPr>
          <p:cNvPr id="4" name="Title 2">
            <a:extLst>
              <a:ext uri="{FF2B5EF4-FFF2-40B4-BE49-F238E27FC236}">
                <a16:creationId xmlns:a16="http://schemas.microsoft.com/office/drawing/2014/main" id="{F0A6FA74-64D5-72EB-C8D2-51AC60EE478E}"/>
              </a:ext>
            </a:extLst>
          </p:cNvPr>
          <p:cNvSpPr txBox="1">
            <a:spLocks/>
          </p:cNvSpPr>
          <p:nvPr/>
        </p:nvSpPr>
        <p:spPr>
          <a:xfrm>
            <a:off x="10133046" y="5291346"/>
            <a:ext cx="2338682"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Transmitted</a:t>
            </a:r>
          </a:p>
        </p:txBody>
      </p:sp>
    </p:spTree>
    <p:extLst>
      <p:ext uri="{BB962C8B-B14F-4D97-AF65-F5344CB8AC3E}">
        <p14:creationId xmlns:p14="http://schemas.microsoft.com/office/powerpoint/2010/main" val="2896342279"/>
      </p:ext>
    </p:extLst>
  </p:cSld>
  <p:clrMapOvr>
    <a:masterClrMapping/>
  </p:clrMapOvr>
  <p:transition spd="slow">
    <p:fade/>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7" grpId="0" animBg="1"/>
      <p:bldP spid="8"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orah        (Law)…"/>
          <p:cNvSpPr txBox="1"/>
          <p:nvPr/>
        </p:nvSpPr>
        <p:spPr>
          <a:xfrm>
            <a:off x="533070" y="1478648"/>
            <a:ext cx="5830407" cy="1622094"/>
          </a:xfrm>
          <a:prstGeom prst="rect">
            <a:avLst/>
          </a:prstGeom>
          <a:solidFill>
            <a:srgbClr val="222222"/>
          </a:solidFill>
          <a:ln w="25400">
            <a:solidFill>
              <a:schemeClr val="accent4"/>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200" dirty="0">
                <a:solidFill>
                  <a:schemeClr val="accent4"/>
                </a:solidFill>
              </a:rPr>
              <a:t>Gospels</a:t>
            </a:r>
            <a:endParaRPr sz="3200" dirty="0">
              <a:solidFill>
                <a:schemeClr val="accent4"/>
              </a:solidFill>
            </a:endParaRPr>
          </a:p>
          <a:p>
            <a:pPr algn="ctr">
              <a:spcBef>
                <a:spcPts val="0"/>
              </a:spcBef>
              <a:spcAft>
                <a:spcPts val="600"/>
              </a:spcAft>
              <a:defRPr sz="3200">
                <a:solidFill>
                  <a:srgbClr val="FFFFFF"/>
                </a:solidFill>
              </a:defRPr>
            </a:pPr>
            <a:r>
              <a:rPr lang="en-US" sz="2800" dirty="0">
                <a:solidFill>
                  <a:schemeClr val="accent4"/>
                </a:solidFill>
              </a:rPr>
              <a:t>Matthew, Mark, Luke + Acts, John</a:t>
            </a:r>
            <a:endParaRPr sz="2800" dirty="0">
              <a:solidFill>
                <a:schemeClr val="accent4"/>
              </a:solidFill>
            </a:endParaRPr>
          </a:p>
        </p:txBody>
      </p:sp>
      <p:sp>
        <p:nvSpPr>
          <p:cNvPr id="177" name="Nevi’im (Prophets)…"/>
          <p:cNvSpPr txBox="1"/>
          <p:nvPr/>
        </p:nvSpPr>
        <p:spPr>
          <a:xfrm>
            <a:off x="6502400" y="1478648"/>
            <a:ext cx="5969328" cy="1622094"/>
          </a:xfrm>
          <a:prstGeom prst="rect">
            <a:avLst/>
          </a:prstGeom>
          <a:solidFill>
            <a:srgbClr val="222222"/>
          </a:solidFill>
          <a:ln w="25400">
            <a:solidFill>
              <a:srgbClr val="FFFFFF"/>
            </a:solidFill>
            <a:miter lim="400000"/>
          </a:ln>
          <a:extLst>
            <a:ext uri="{C572A759-6A51-4108-AA02-DFA0A04FC94B}">
              <ma14:wrappingTextBoxFlag xmlns="" xmlns:ma14="http://schemas.microsoft.com/office/mac/drawingml/2011/main"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200" dirty="0"/>
              <a:t>Epistles</a:t>
            </a:r>
            <a:endParaRPr sz="3200" dirty="0"/>
          </a:p>
          <a:p>
            <a:pPr algn="ctr">
              <a:spcBef>
                <a:spcPts val="0"/>
              </a:spcBef>
              <a:spcAft>
                <a:spcPts val="600"/>
              </a:spcAft>
              <a:defRPr sz="3200">
                <a:solidFill>
                  <a:srgbClr val="FFFFFF"/>
                </a:solidFill>
              </a:defRPr>
            </a:pPr>
            <a:r>
              <a:rPr lang="en-US" sz="2800" dirty="0"/>
              <a:t>Letters of Paul, Peter, John, etc.</a:t>
            </a:r>
            <a:endParaRPr sz="2800" dirty="0"/>
          </a:p>
        </p:txBody>
      </p:sp>
      <p:sp>
        <p:nvSpPr>
          <p:cNvPr id="2" name="Title 2">
            <a:extLst>
              <a:ext uri="{FF2B5EF4-FFF2-40B4-BE49-F238E27FC236}">
                <a16:creationId xmlns:a16="http://schemas.microsoft.com/office/drawing/2014/main" id="{DA85E88B-4001-0E78-8336-43AB83082B12}"/>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these Scriptures come to Be?</a:t>
            </a:r>
          </a:p>
        </p:txBody>
      </p:sp>
      <p:sp>
        <p:nvSpPr>
          <p:cNvPr id="3" name="Text Placeholder 3">
            <a:extLst>
              <a:ext uri="{FF2B5EF4-FFF2-40B4-BE49-F238E27FC236}">
                <a16:creationId xmlns:a16="http://schemas.microsoft.com/office/drawing/2014/main" id="{A33207DA-3F63-B92E-0F93-056C09D9CCC4}"/>
              </a:ext>
            </a:extLst>
          </p:cNvPr>
          <p:cNvSpPr txBox="1">
            <a:spLocks/>
          </p:cNvSpPr>
          <p:nvPr/>
        </p:nvSpPr>
        <p:spPr>
          <a:xfrm>
            <a:off x="533070" y="3303038"/>
            <a:ext cx="11938657" cy="6195526"/>
          </a:xfrm>
          <a:prstGeom prst="rect">
            <a:avLst/>
          </a:prstGeom>
        </p:spPr>
        <p:txBody>
          <a:bodyPr>
            <a:normAutofit lnSpcReduction="10000"/>
          </a:bodyPr>
          <a:lst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a:lstStyle>
          <a:p>
            <a:pPr hangingPunct="1">
              <a:spcBef>
                <a:spcPts val="1000"/>
              </a:spcBef>
            </a:pPr>
            <a:r>
              <a:rPr lang="en-US" sz="3200" dirty="0">
                <a:solidFill>
                  <a:schemeClr val="bg1">
                    <a:lumMod val="10000"/>
                    <a:lumOff val="90000"/>
                  </a:schemeClr>
                </a:solidFill>
              </a:rPr>
              <a:t>Luke 1:1-4 – </a:t>
            </a:r>
            <a:r>
              <a:rPr lang="en-US" sz="3200" i="1" dirty="0">
                <a:solidFill>
                  <a:schemeClr val="bg1">
                    <a:lumMod val="10000"/>
                    <a:lumOff val="90000"/>
                  </a:schemeClr>
                </a:solidFill>
              </a:rPr>
              <a:t>Inasmuch as many have undertaken to compile a narrative of the things that have been accomplished among us, just as those who from the beginning were eyewitnesses and ministers of the word have delivered them to us, it seemed good to me also, having followed all things closely for some time past, to write an orderly account for you, most excellent Theophilus, that you may have certainty concerning the things you have been taught.</a:t>
            </a:r>
          </a:p>
          <a:p>
            <a:pPr hangingPunct="1">
              <a:spcBef>
                <a:spcPts val="1600"/>
              </a:spcBef>
            </a:pPr>
            <a:r>
              <a:rPr lang="en-US" sz="3200" dirty="0">
                <a:solidFill>
                  <a:schemeClr val="bg1">
                    <a:lumMod val="10000"/>
                    <a:lumOff val="90000"/>
                  </a:schemeClr>
                </a:solidFill>
              </a:rPr>
              <a:t>John 20:30-31 </a:t>
            </a:r>
            <a:r>
              <a:rPr lang="en-US" sz="3200" i="1" dirty="0">
                <a:solidFill>
                  <a:schemeClr val="bg1">
                    <a:lumMod val="10000"/>
                    <a:lumOff val="90000"/>
                  </a:schemeClr>
                </a:solidFill>
              </a:rPr>
              <a:t>- Now Jesus did many other signs in the presence of the disciples, which are not written in this book; but these are written so that you may believe that Jesus is the Christ, the Son of God, and that by believing you may have life in his name.</a:t>
            </a:r>
          </a:p>
        </p:txBody>
      </p:sp>
      <p:sp>
        <p:nvSpPr>
          <p:cNvPr id="5" name="Title 2">
            <a:extLst>
              <a:ext uri="{FF2B5EF4-FFF2-40B4-BE49-F238E27FC236}">
                <a16:creationId xmlns:a16="http://schemas.microsoft.com/office/drawing/2014/main" id="{9E7F3A73-A236-0E11-648D-0C1AB7E88EA3}"/>
              </a:ext>
            </a:extLst>
          </p:cNvPr>
          <p:cNvSpPr txBox="1">
            <a:spLocks/>
          </p:cNvSpPr>
          <p:nvPr/>
        </p:nvSpPr>
        <p:spPr>
          <a:xfrm>
            <a:off x="10644814" y="3875186"/>
            <a:ext cx="182691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Written</a:t>
            </a:r>
          </a:p>
        </p:txBody>
      </p:sp>
      <p:sp>
        <p:nvSpPr>
          <p:cNvPr id="6" name="Title 2">
            <a:extLst>
              <a:ext uri="{FF2B5EF4-FFF2-40B4-BE49-F238E27FC236}">
                <a16:creationId xmlns:a16="http://schemas.microsoft.com/office/drawing/2014/main" id="{F9133CDE-77B9-60D0-5578-AF9D9F76B6C0}"/>
              </a:ext>
            </a:extLst>
          </p:cNvPr>
          <p:cNvSpPr txBox="1">
            <a:spLocks/>
          </p:cNvSpPr>
          <p:nvPr/>
        </p:nvSpPr>
        <p:spPr>
          <a:xfrm>
            <a:off x="9965092" y="6089908"/>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Transmitted</a:t>
            </a:r>
          </a:p>
        </p:txBody>
      </p:sp>
      <p:sp>
        <p:nvSpPr>
          <p:cNvPr id="7" name="Title 2">
            <a:extLst>
              <a:ext uri="{FF2B5EF4-FFF2-40B4-BE49-F238E27FC236}">
                <a16:creationId xmlns:a16="http://schemas.microsoft.com/office/drawing/2014/main" id="{78925AC2-E250-850C-0DDB-E813BF2274B2}"/>
              </a:ext>
            </a:extLst>
          </p:cNvPr>
          <p:cNvSpPr txBox="1">
            <a:spLocks/>
          </p:cNvSpPr>
          <p:nvPr/>
        </p:nvSpPr>
        <p:spPr>
          <a:xfrm>
            <a:off x="10356980" y="4982547"/>
            <a:ext cx="2114748"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Collected</a:t>
            </a:r>
          </a:p>
        </p:txBody>
      </p:sp>
      <p:sp>
        <p:nvSpPr>
          <p:cNvPr id="8" name="Title 2">
            <a:extLst>
              <a:ext uri="{FF2B5EF4-FFF2-40B4-BE49-F238E27FC236}">
                <a16:creationId xmlns:a16="http://schemas.microsoft.com/office/drawing/2014/main" id="{941218B9-F0BD-FC5C-87EF-0E67EC1225A7}"/>
              </a:ext>
            </a:extLst>
          </p:cNvPr>
          <p:cNvSpPr txBox="1">
            <a:spLocks/>
          </p:cNvSpPr>
          <p:nvPr/>
        </p:nvSpPr>
        <p:spPr>
          <a:xfrm>
            <a:off x="9965092" y="7197269"/>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Preserved</a:t>
            </a:r>
          </a:p>
        </p:txBody>
      </p:sp>
    </p:spTree>
    <p:extLst>
      <p:ext uri="{BB962C8B-B14F-4D97-AF65-F5344CB8AC3E}">
        <p14:creationId xmlns:p14="http://schemas.microsoft.com/office/powerpoint/2010/main" val="4069279358"/>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orah        (Law)…"/>
          <p:cNvSpPr txBox="1"/>
          <p:nvPr/>
        </p:nvSpPr>
        <p:spPr>
          <a:xfrm>
            <a:off x="533070" y="1478648"/>
            <a:ext cx="5830407" cy="1622094"/>
          </a:xfrm>
          <a:prstGeom prst="rect">
            <a:avLst/>
          </a:prstGeom>
          <a:solidFill>
            <a:srgbClr val="222222"/>
          </a:solidFill>
          <a:ln w="25400">
            <a:solidFill>
              <a:schemeClr val="bg1">
                <a:lumMod val="10000"/>
                <a:lumOff val="90000"/>
              </a:schemeClr>
            </a:solidFill>
            <a:miter lim="400000"/>
          </a:ln>
          <a:extLst>
            <a:ext uri="{C572A759-6A51-4108-AA02-DFA0A04FC94B}">
              <ma14:wrappingTextBoxFlag xmlns:ma14="http://schemas.microsoft.com/office/mac/drawingml/2011/main" xmlns=""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200" dirty="0">
                <a:solidFill>
                  <a:schemeClr val="bg1">
                    <a:lumMod val="10000"/>
                    <a:lumOff val="90000"/>
                  </a:schemeClr>
                </a:solidFill>
              </a:rPr>
              <a:t>Gospels</a:t>
            </a:r>
            <a:endParaRPr sz="3200" dirty="0">
              <a:solidFill>
                <a:schemeClr val="bg1">
                  <a:lumMod val="10000"/>
                  <a:lumOff val="90000"/>
                </a:schemeClr>
              </a:solidFill>
            </a:endParaRPr>
          </a:p>
          <a:p>
            <a:pPr algn="ctr">
              <a:spcBef>
                <a:spcPts val="0"/>
              </a:spcBef>
              <a:spcAft>
                <a:spcPts val="600"/>
              </a:spcAft>
              <a:defRPr sz="3200">
                <a:solidFill>
                  <a:srgbClr val="FFFFFF"/>
                </a:solidFill>
              </a:defRPr>
            </a:pPr>
            <a:r>
              <a:rPr lang="en-US" sz="2800" dirty="0">
                <a:solidFill>
                  <a:schemeClr val="bg1">
                    <a:lumMod val="10000"/>
                    <a:lumOff val="90000"/>
                  </a:schemeClr>
                </a:solidFill>
              </a:rPr>
              <a:t>Matthew, Mark, Luke + Acts, John</a:t>
            </a:r>
            <a:endParaRPr sz="2800" dirty="0">
              <a:solidFill>
                <a:schemeClr val="bg1">
                  <a:lumMod val="10000"/>
                  <a:lumOff val="90000"/>
                </a:schemeClr>
              </a:solidFill>
            </a:endParaRPr>
          </a:p>
        </p:txBody>
      </p:sp>
      <p:sp>
        <p:nvSpPr>
          <p:cNvPr id="177" name="Nevi’im (Prophets)…"/>
          <p:cNvSpPr txBox="1"/>
          <p:nvPr/>
        </p:nvSpPr>
        <p:spPr>
          <a:xfrm>
            <a:off x="6502400" y="1478648"/>
            <a:ext cx="5969328" cy="1622094"/>
          </a:xfrm>
          <a:prstGeom prst="rect">
            <a:avLst/>
          </a:prstGeom>
          <a:solidFill>
            <a:srgbClr val="222222"/>
          </a:solidFill>
          <a:ln w="25400">
            <a:solidFill>
              <a:schemeClr val="accent4"/>
            </a:solidFill>
            <a:miter lim="400000"/>
          </a:ln>
          <a:extLst>
            <a:ext uri="{C572A759-6A51-4108-AA02-DFA0A04FC94B}">
              <ma14:wrappingTextBoxFlag xmlns:ma14="http://schemas.microsoft.com/office/mac/drawingml/2011/main" xmlns="" val="1"/>
            </a:ext>
          </a:extLst>
        </p:spPr>
        <p:txBody>
          <a:bodyPr wrap="square" lIns="54864" tIns="50800" rIns="50800" bIns="50800" anchor="ctr">
            <a:noAutofit/>
          </a:bodyPr>
          <a:lstStyle/>
          <a:p>
            <a:pPr algn="ctr">
              <a:spcBef>
                <a:spcPts val="0"/>
              </a:spcBef>
              <a:spcAft>
                <a:spcPts val="600"/>
              </a:spcAft>
              <a:defRPr sz="4000" b="1">
                <a:solidFill>
                  <a:srgbClr val="FFFFFF"/>
                </a:solidFill>
                <a:latin typeface="Avenir Next"/>
                <a:ea typeface="Avenir Next"/>
                <a:cs typeface="Avenir Next"/>
                <a:sym typeface="Avenir Next"/>
              </a:defRPr>
            </a:pPr>
            <a:r>
              <a:rPr lang="en-US" sz="3200" dirty="0">
                <a:solidFill>
                  <a:schemeClr val="accent4"/>
                </a:solidFill>
              </a:rPr>
              <a:t>Epistles</a:t>
            </a:r>
            <a:endParaRPr sz="3200" dirty="0">
              <a:solidFill>
                <a:schemeClr val="accent4"/>
              </a:solidFill>
            </a:endParaRPr>
          </a:p>
          <a:p>
            <a:pPr algn="ctr">
              <a:spcBef>
                <a:spcPts val="0"/>
              </a:spcBef>
              <a:spcAft>
                <a:spcPts val="600"/>
              </a:spcAft>
              <a:defRPr sz="3200">
                <a:solidFill>
                  <a:srgbClr val="FFFFFF"/>
                </a:solidFill>
              </a:defRPr>
            </a:pPr>
            <a:r>
              <a:rPr lang="en-US" sz="2800" dirty="0">
                <a:solidFill>
                  <a:schemeClr val="accent4"/>
                </a:solidFill>
              </a:rPr>
              <a:t>Letters of Paul, Peter, John, etc.</a:t>
            </a:r>
            <a:endParaRPr sz="2800" dirty="0">
              <a:solidFill>
                <a:schemeClr val="accent4"/>
              </a:solidFill>
            </a:endParaRPr>
          </a:p>
        </p:txBody>
      </p:sp>
      <p:sp>
        <p:nvSpPr>
          <p:cNvPr id="2" name="Title 2">
            <a:extLst>
              <a:ext uri="{FF2B5EF4-FFF2-40B4-BE49-F238E27FC236}">
                <a16:creationId xmlns:a16="http://schemas.microsoft.com/office/drawing/2014/main" id="{DA85E88B-4001-0E78-8336-43AB83082B12}"/>
              </a:ext>
            </a:extLst>
          </p:cNvPr>
          <p:cNvSpPr txBox="1">
            <a:spLocks/>
          </p:cNvSpPr>
          <p:nvPr/>
        </p:nvSpPr>
        <p:spPr>
          <a:xfrm>
            <a:off x="406400" y="429206"/>
            <a:ext cx="12192000" cy="1007706"/>
          </a:xfrm>
          <a:prstGeom prst="rect">
            <a:avLst/>
          </a:prstGeom>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hangingPunct="1"/>
            <a:r>
              <a:rPr lang="en-US" dirty="0"/>
              <a:t>How Did these Scriptures come to Be?</a:t>
            </a:r>
          </a:p>
        </p:txBody>
      </p:sp>
      <p:sp>
        <p:nvSpPr>
          <p:cNvPr id="3" name="Text Placeholder 3">
            <a:extLst>
              <a:ext uri="{FF2B5EF4-FFF2-40B4-BE49-F238E27FC236}">
                <a16:creationId xmlns:a16="http://schemas.microsoft.com/office/drawing/2014/main" id="{A33207DA-3F63-B92E-0F93-056C09D9CCC4}"/>
              </a:ext>
            </a:extLst>
          </p:cNvPr>
          <p:cNvSpPr txBox="1">
            <a:spLocks/>
          </p:cNvSpPr>
          <p:nvPr/>
        </p:nvSpPr>
        <p:spPr>
          <a:xfrm>
            <a:off x="533070" y="3303038"/>
            <a:ext cx="11938657" cy="6195526"/>
          </a:xfrm>
          <a:prstGeom prst="rect">
            <a:avLst/>
          </a:prstGeom>
        </p:spPr>
        <p:txBody>
          <a:bodyPr>
            <a:normAutofit lnSpcReduction="10000"/>
          </a:bodyPr>
          <a:lstStyle>
            <a:lvl1pPr marL="444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satOff val="-4060"/>
                </a:schemeClr>
              </a:buClr>
              <a:buSzPct val="104999"/>
              <a:buFont typeface="Avenir Next"/>
              <a:buChar char="‣"/>
              <a:tabLst/>
              <a:defRPr sz="3400" b="0" i="0" u="none" strike="noStrike" cap="none" spc="0" baseline="0">
                <a:solidFill>
                  <a:srgbClr val="838787"/>
                </a:solidFill>
                <a:uFillTx/>
                <a:latin typeface="Avenir Next Medium"/>
                <a:ea typeface="Avenir Next Medium"/>
                <a:cs typeface="Avenir Next Medium"/>
                <a:sym typeface="Avenir Next Medium"/>
              </a:defRPr>
            </a:lvl9pPr>
          </a:lstStyle>
          <a:p>
            <a:pPr hangingPunct="1">
              <a:spcBef>
                <a:spcPts val="1000"/>
              </a:spcBef>
            </a:pPr>
            <a:r>
              <a:rPr lang="en-US" sz="3200" dirty="0">
                <a:solidFill>
                  <a:schemeClr val="bg1">
                    <a:lumMod val="10000"/>
                    <a:lumOff val="90000"/>
                  </a:schemeClr>
                </a:solidFill>
              </a:rPr>
              <a:t>Romans 1:1, 7 – </a:t>
            </a:r>
            <a:r>
              <a:rPr lang="en-US" sz="3200" i="1" dirty="0">
                <a:solidFill>
                  <a:schemeClr val="bg1">
                    <a:lumMod val="10000"/>
                    <a:lumOff val="90000"/>
                  </a:schemeClr>
                </a:solidFill>
              </a:rPr>
              <a:t>Paul, a servant of Christ Jesus, called to be an apostle, set apart for the gospel of God ... </a:t>
            </a:r>
          </a:p>
          <a:p>
            <a:pPr hangingPunct="1">
              <a:spcBef>
                <a:spcPts val="1600"/>
              </a:spcBef>
            </a:pPr>
            <a:r>
              <a:rPr lang="en-US" sz="3200" dirty="0">
                <a:solidFill>
                  <a:schemeClr val="bg1">
                    <a:lumMod val="10000"/>
                    <a:lumOff val="90000"/>
                  </a:schemeClr>
                </a:solidFill>
              </a:rPr>
              <a:t>Romans 16:22 </a:t>
            </a:r>
            <a:r>
              <a:rPr lang="en-US" sz="3200" i="1" dirty="0">
                <a:solidFill>
                  <a:schemeClr val="bg1">
                    <a:lumMod val="10000"/>
                    <a:lumOff val="90000"/>
                  </a:schemeClr>
                </a:solidFill>
              </a:rPr>
              <a:t>– I, Tertius, who wrote this letter, greet you…</a:t>
            </a:r>
          </a:p>
          <a:p>
            <a:pPr hangingPunct="1">
              <a:spcBef>
                <a:spcPts val="1600"/>
              </a:spcBef>
            </a:pPr>
            <a:r>
              <a:rPr lang="en-US" sz="3200" dirty="0">
                <a:solidFill>
                  <a:schemeClr val="bg1">
                    <a:lumMod val="10000"/>
                    <a:lumOff val="90000"/>
                  </a:schemeClr>
                </a:solidFill>
              </a:rPr>
              <a:t>Colossians 4:16 </a:t>
            </a:r>
            <a:r>
              <a:rPr lang="en-US" sz="3200" i="1" dirty="0">
                <a:solidFill>
                  <a:schemeClr val="bg1">
                    <a:lumMod val="10000"/>
                    <a:lumOff val="90000"/>
                  </a:schemeClr>
                </a:solidFill>
              </a:rPr>
              <a:t>- And when this letter has been read among you, have it also read in the church of the Laodiceans; and see that you also read the letter from Laodicea.</a:t>
            </a:r>
          </a:p>
          <a:p>
            <a:pPr hangingPunct="1">
              <a:spcBef>
                <a:spcPts val="1600"/>
              </a:spcBef>
            </a:pPr>
            <a:r>
              <a:rPr lang="en-US" sz="3200" dirty="0">
                <a:solidFill>
                  <a:schemeClr val="bg1">
                    <a:lumMod val="10000"/>
                    <a:lumOff val="90000"/>
                  </a:schemeClr>
                </a:solidFill>
              </a:rPr>
              <a:t>2 Peter 3:16-17 - … </a:t>
            </a:r>
            <a:r>
              <a:rPr lang="en-US" sz="3200" i="1" dirty="0">
                <a:solidFill>
                  <a:schemeClr val="bg1">
                    <a:lumMod val="10000"/>
                    <a:lumOff val="90000"/>
                  </a:schemeClr>
                </a:solidFill>
              </a:rPr>
              <a:t>just as our beloved brother Paul also wrote to you according to the wisdom given him, as he does in all his letters when he speaks in them of these matters. There are some things in them that are hard to understand, which the ignorant and unstable twist to their own destruction, as they do the other Scriptures.</a:t>
            </a:r>
          </a:p>
        </p:txBody>
      </p:sp>
      <p:sp>
        <p:nvSpPr>
          <p:cNvPr id="5" name="Title 2">
            <a:extLst>
              <a:ext uri="{FF2B5EF4-FFF2-40B4-BE49-F238E27FC236}">
                <a16:creationId xmlns:a16="http://schemas.microsoft.com/office/drawing/2014/main" id="{9E7F3A73-A236-0E11-648D-0C1AB7E88EA3}"/>
              </a:ext>
            </a:extLst>
          </p:cNvPr>
          <p:cNvSpPr txBox="1">
            <a:spLocks/>
          </p:cNvSpPr>
          <p:nvPr/>
        </p:nvSpPr>
        <p:spPr>
          <a:xfrm>
            <a:off x="10644812" y="3719741"/>
            <a:ext cx="182691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Written</a:t>
            </a:r>
          </a:p>
        </p:txBody>
      </p:sp>
      <p:sp>
        <p:nvSpPr>
          <p:cNvPr id="6" name="Title 2">
            <a:extLst>
              <a:ext uri="{FF2B5EF4-FFF2-40B4-BE49-F238E27FC236}">
                <a16:creationId xmlns:a16="http://schemas.microsoft.com/office/drawing/2014/main" id="{F9133CDE-77B9-60D0-5578-AF9D9F76B6C0}"/>
              </a:ext>
            </a:extLst>
          </p:cNvPr>
          <p:cNvSpPr txBox="1">
            <a:spLocks/>
          </p:cNvSpPr>
          <p:nvPr/>
        </p:nvSpPr>
        <p:spPr>
          <a:xfrm>
            <a:off x="9965091" y="5848995"/>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Transmitted</a:t>
            </a:r>
          </a:p>
        </p:txBody>
      </p:sp>
      <p:sp>
        <p:nvSpPr>
          <p:cNvPr id="7" name="Title 2">
            <a:extLst>
              <a:ext uri="{FF2B5EF4-FFF2-40B4-BE49-F238E27FC236}">
                <a16:creationId xmlns:a16="http://schemas.microsoft.com/office/drawing/2014/main" id="{78925AC2-E250-850C-0DDB-E813BF2274B2}"/>
              </a:ext>
            </a:extLst>
          </p:cNvPr>
          <p:cNvSpPr txBox="1">
            <a:spLocks/>
          </p:cNvSpPr>
          <p:nvPr/>
        </p:nvSpPr>
        <p:spPr>
          <a:xfrm>
            <a:off x="10356979" y="4741634"/>
            <a:ext cx="2114748"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spcBef>
                <a:spcPts val="0"/>
              </a:spcBef>
            </a:pPr>
            <a:r>
              <a:rPr lang="en-US" sz="4000" dirty="0">
                <a:solidFill>
                  <a:schemeClr val="bg1"/>
                </a:solidFill>
              </a:rPr>
              <a:t>Collected</a:t>
            </a:r>
          </a:p>
        </p:txBody>
      </p:sp>
      <p:sp>
        <p:nvSpPr>
          <p:cNvPr id="8" name="Title 2">
            <a:extLst>
              <a:ext uri="{FF2B5EF4-FFF2-40B4-BE49-F238E27FC236}">
                <a16:creationId xmlns:a16="http://schemas.microsoft.com/office/drawing/2014/main" id="{941218B9-F0BD-FC5C-87EF-0E67EC1225A7}"/>
              </a:ext>
            </a:extLst>
          </p:cNvPr>
          <p:cNvSpPr txBox="1">
            <a:spLocks/>
          </p:cNvSpPr>
          <p:nvPr/>
        </p:nvSpPr>
        <p:spPr>
          <a:xfrm>
            <a:off x="9965091" y="6954669"/>
            <a:ext cx="2506635" cy="774439"/>
          </a:xfrm>
          <a:prstGeom prst="rect">
            <a:avLst/>
          </a:prstGeom>
          <a:solidFill>
            <a:schemeClr val="accent1"/>
          </a:solidFill>
        </p:spPr>
        <p:txBody>
          <a:bodyPr anchor="ctr">
            <a:normAutofit/>
          </a:bodyPr>
          <a:lstStyle>
            <a:lvl1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1pPr>
            <a:lvl2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2pPr>
            <a:lvl3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3pPr>
            <a:lvl4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4pPr>
            <a:lvl5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5pPr>
            <a:lvl6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6pPr>
            <a:lvl7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7pPr>
            <a:lvl8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8pPr>
            <a:lvl9pPr marL="0" marR="0" indent="0" algn="l" defTabSz="584200" rtl="0" latinLnBrk="0">
              <a:lnSpc>
                <a:spcPct val="80000"/>
              </a:lnSpc>
              <a:spcBef>
                <a:spcPts val="2800"/>
              </a:spcBef>
              <a:spcAft>
                <a:spcPts val="0"/>
              </a:spcAft>
              <a:buClrTx/>
              <a:buSzTx/>
              <a:buFontTx/>
              <a:buNone/>
              <a:tabLst/>
              <a:defRPr sz="6000" b="0" i="0" u="none" strike="noStrike" cap="all" spc="0" baseline="0">
                <a:solidFill>
                  <a:schemeClr val="accent1"/>
                </a:solidFill>
                <a:uFillTx/>
                <a:latin typeface="+mn-lt"/>
                <a:ea typeface="+mn-ea"/>
                <a:cs typeface="+mn-cs"/>
                <a:sym typeface="DIN Condensed"/>
              </a:defRPr>
            </a:lvl9pPr>
          </a:lstStyle>
          <a:p>
            <a:pPr algn="ctr" hangingPunct="1">
              <a:lnSpc>
                <a:spcPct val="100000"/>
              </a:lnSpc>
            </a:pPr>
            <a:r>
              <a:rPr lang="en-US" sz="4000" dirty="0">
                <a:solidFill>
                  <a:schemeClr val="bg1"/>
                </a:solidFill>
              </a:rPr>
              <a:t>Preserved</a:t>
            </a:r>
          </a:p>
        </p:txBody>
      </p:sp>
    </p:spTree>
    <p:extLst>
      <p:ext uri="{BB962C8B-B14F-4D97-AF65-F5344CB8AC3E}">
        <p14:creationId xmlns:p14="http://schemas.microsoft.com/office/powerpoint/2010/main" val="2002085034"/>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P spid="7" grpId="0" animBg="1"/>
      <p:bldP spid="8" grpId="0" animBg="1"/>
    </p:bldLst>
  </p:timing>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a:ea typeface="DIN Condensed"/>
        <a:cs typeface="DIN Condensed"/>
      </a:majorFont>
      <a:minorFont>
        <a:latin typeface="DIN Condensed"/>
        <a:ea typeface="DIN Condensed"/>
        <a:cs typeface="DIN Condense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80000"/>
          </a:lnSpc>
          <a:spcBef>
            <a:spcPts val="0"/>
          </a:spcBef>
          <a:spcAft>
            <a:spcPts val="0"/>
          </a:spcAft>
          <a:buClrTx/>
          <a:buSzTx/>
          <a:buFontTx/>
          <a:buNone/>
          <a:tabLst/>
          <a:defRPr kumimoji="0" sz="2800" b="0" i="0" u="none" strike="noStrike" cap="all" spc="0" normalizeH="0" baseline="0">
            <a:ln>
              <a:noFill/>
            </a:ln>
            <a:solidFill>
              <a:srgbClr val="FFFFFF"/>
            </a:solidFill>
            <a:effectLst/>
            <a:uFillTx/>
            <a:latin typeface="+mn-lt"/>
            <a:ea typeface="+mn-ea"/>
            <a:cs typeface="+mn-cs"/>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2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2549</TotalTime>
  <Words>1131</Words>
  <Application>Microsoft Macintosh PowerPoint</Application>
  <PresentationFormat>Custom</PresentationFormat>
  <Paragraphs>93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Avenir Next</vt:lpstr>
      <vt:lpstr>Avenir Next Medium</vt:lpstr>
      <vt:lpstr>DIN Alternate</vt:lpstr>
      <vt:lpstr>DIN Condensed</vt:lpstr>
      <vt:lpstr>Helvetica</vt:lpstr>
      <vt:lpstr>Helvetica Neue</vt:lpstr>
      <vt:lpstr>New_Template7</vt:lpstr>
      <vt:lpstr>How Firm a Foundation</vt:lpstr>
      <vt:lpstr>PowerPoint Presentation</vt:lpstr>
      <vt:lpstr>PowerPoint Presentation</vt:lpstr>
      <vt:lpstr>Why was the Bible Written?</vt:lpstr>
      <vt:lpstr>PowerPoint Presentation</vt:lpstr>
      <vt:lpstr>PowerPoint Presentation</vt:lpstr>
      <vt:lpstr>PowerPoint Presentation</vt:lpstr>
      <vt:lpstr>PowerPoint Presentation</vt:lpstr>
      <vt:lpstr>PowerPoint Presentation</vt:lpstr>
      <vt:lpstr>PowerPoint Presentation</vt:lpstr>
      <vt:lpstr>How Firm a Foundation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Daniel Broadwell</cp:lastModifiedBy>
  <cp:revision>14</cp:revision>
  <cp:lastPrinted>2024-01-07T03:09:04Z</cp:lastPrinted>
  <dcterms:modified xsi:type="dcterms:W3CDTF">2024-01-21T13:34:08Z</dcterms:modified>
</cp:coreProperties>
</file>