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922" r:id="rId2"/>
  </p:sldMasterIdLst>
  <p:notesMasterIdLst>
    <p:notesMasterId r:id="rId18"/>
  </p:notesMasterIdLst>
  <p:sldIdLst>
    <p:sldId id="275" r:id="rId3"/>
    <p:sldId id="261" r:id="rId4"/>
    <p:sldId id="262" r:id="rId5"/>
    <p:sldId id="258" r:id="rId6"/>
    <p:sldId id="274" r:id="rId7"/>
    <p:sldId id="273" r:id="rId8"/>
    <p:sldId id="270" r:id="rId9"/>
    <p:sldId id="260" r:id="rId10"/>
    <p:sldId id="265" r:id="rId11"/>
    <p:sldId id="393" r:id="rId12"/>
    <p:sldId id="266" r:id="rId13"/>
    <p:sldId id="268" r:id="rId14"/>
    <p:sldId id="271" r:id="rId15"/>
    <p:sldId id="269"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2F2F2"/>
    <a:srgbClr val="254061"/>
    <a:srgbClr val="95B3D7"/>
    <a:srgbClr val="C3D1F4"/>
    <a:srgbClr val="BBC8E8"/>
    <a:srgbClr val="CBDEFF"/>
    <a:srgbClr val="FFCC66"/>
    <a:srgbClr val="FFFFC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74" d="100"/>
          <a:sy n="74" d="100"/>
        </p:scale>
        <p:origin x="486" y="66"/>
      </p:cViewPr>
      <p:guideLst>
        <p:guide orient="horz" pos="2160"/>
        <p:guide pos="2880"/>
      </p:guideLst>
    </p:cSldViewPr>
  </p:slideViewPr>
  <p:notesTextViewPr>
    <p:cViewPr>
      <p:scale>
        <a:sx n="1" d="1"/>
        <a:sy n="1" d="1"/>
      </p:scale>
      <p:origin x="0" y="0"/>
    </p:cViewPr>
  </p:notesTextViewPr>
  <p:sorterViewPr>
    <p:cViewPr>
      <p:scale>
        <a:sx n="100" d="100"/>
        <a:sy n="100" d="100"/>
      </p:scale>
      <p:origin x="0" y="-391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2C7A04-EAB4-40F8-B060-34209511477D}" type="datetimeFigureOut">
              <a:rPr lang="en-US" smtClean="0"/>
              <a:t>1/7/2024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C35DAC-88D4-4DC1-823B-BFFAA41597FB}" type="slidenum">
              <a:rPr lang="en-US" smtClean="0"/>
              <a:t>‹#›</a:t>
            </a:fld>
            <a:endParaRPr lang="en-US"/>
          </a:p>
        </p:txBody>
      </p:sp>
    </p:spTree>
    <p:extLst>
      <p:ext uri="{BB962C8B-B14F-4D97-AF65-F5344CB8AC3E}">
        <p14:creationId xmlns:p14="http://schemas.microsoft.com/office/powerpoint/2010/main" val="820363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altLang="en-US" noProof="0"/>
              <a:t>Click to edit Master title style</a:t>
            </a:r>
          </a:p>
        </p:txBody>
      </p:sp>
      <p:sp>
        <p:nvSpPr>
          <p:cNvPr id="2355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altLang="en-US" noProof="0"/>
              <a:t>Click to edit Master subtitle style</a:t>
            </a:r>
          </a:p>
        </p:txBody>
      </p:sp>
      <p:sp>
        <p:nvSpPr>
          <p:cNvPr id="23556" name="Rectangle 4"/>
          <p:cNvSpPr>
            <a:spLocks noGrp="1" noChangeArrowheads="1"/>
          </p:cNvSpPr>
          <p:nvPr>
            <p:ph type="dt" sz="half" idx="2"/>
          </p:nvPr>
        </p:nvSpPr>
        <p:spPr/>
        <p:txBody>
          <a:bodyPr/>
          <a:lstStyle>
            <a:lvl1pPr>
              <a:defRPr/>
            </a:lvl1pPr>
          </a:lstStyle>
          <a:p>
            <a:endParaRPr lang="en-US" altLang="en-US">
              <a:solidFill>
                <a:srgbClr val="FFFFFF"/>
              </a:solidFill>
            </a:endParaRPr>
          </a:p>
        </p:txBody>
      </p:sp>
      <p:sp>
        <p:nvSpPr>
          <p:cNvPr id="23557" name="Rectangle 5"/>
          <p:cNvSpPr>
            <a:spLocks noGrp="1" noChangeArrowheads="1"/>
          </p:cNvSpPr>
          <p:nvPr>
            <p:ph type="ftr" sz="quarter" idx="3"/>
          </p:nvPr>
        </p:nvSpPr>
        <p:spPr/>
        <p:txBody>
          <a:bodyPr/>
          <a:lstStyle>
            <a:lvl1pPr>
              <a:defRPr/>
            </a:lvl1pPr>
          </a:lstStyle>
          <a:p>
            <a:endParaRPr lang="en-US" altLang="en-US">
              <a:solidFill>
                <a:srgbClr val="FFFFFF"/>
              </a:solidFill>
            </a:endParaRPr>
          </a:p>
        </p:txBody>
      </p:sp>
      <p:sp>
        <p:nvSpPr>
          <p:cNvPr id="23558" name="Rectangle 6"/>
          <p:cNvSpPr>
            <a:spLocks noGrp="1" noChangeArrowheads="1"/>
          </p:cNvSpPr>
          <p:nvPr>
            <p:ph type="sldNum" sz="quarter" idx="4"/>
          </p:nvPr>
        </p:nvSpPr>
        <p:spPr/>
        <p:txBody>
          <a:bodyPr/>
          <a:lstStyle>
            <a:lvl1pPr>
              <a:defRPr/>
            </a:lvl1pPr>
          </a:lstStyle>
          <a:p>
            <a:fld id="{03251B95-66FB-4EF6-BFC9-54C84258AE52}"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90566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3E51BE6F-6F88-4544-9AD8-BD9AE95C7B13}"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722619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F4E7CAF-344F-49D0-9E9E-9106AF40C86A}"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767805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8EE24-FA85-32AD-7D10-32B78BFEAC0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8689964B-D6F9-8898-6847-FFD1D527F8A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E29BC1B-9740-C665-C7E5-412AAAACB8DD}"/>
              </a:ext>
            </a:extLst>
          </p:cNvPr>
          <p:cNvSpPr>
            <a:spLocks noGrp="1"/>
          </p:cNvSpPr>
          <p:nvPr>
            <p:ph type="dt" sz="half" idx="10"/>
          </p:nvPr>
        </p:nvSpPr>
        <p:spPr/>
        <p:txBody>
          <a:bodyPr/>
          <a:lstStyle/>
          <a:p>
            <a:pPr defTabSz="685800"/>
            <a:fld id="{13DB8CE7-8B8D-4305-AC08-1CC27247E466}" type="datetimeFigureOut">
              <a:rPr lang="en-US" smtClean="0">
                <a:solidFill>
                  <a:prstClr val="black">
                    <a:tint val="75000"/>
                  </a:prstClr>
                </a:solidFill>
              </a:rPr>
              <a:pPr defTabSz="685800"/>
              <a:t>1/7/2024</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512AB631-AA64-7740-92F8-9026F8AF64D6}"/>
              </a:ext>
            </a:extLst>
          </p:cNvPr>
          <p:cNvSpPr>
            <a:spLocks noGrp="1"/>
          </p:cNvSpPr>
          <p:nvPr>
            <p:ph type="ftr" sz="quarter" idx="11"/>
          </p:nvPr>
        </p:nvSpPr>
        <p:spPr/>
        <p:txBody>
          <a:bodyPr/>
          <a:lstStyle/>
          <a:p>
            <a:pPr defTabSz="685800"/>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57BF99E1-5BAF-B72A-8446-80CAF9F44ACC}"/>
              </a:ext>
            </a:extLst>
          </p:cNvPr>
          <p:cNvSpPr>
            <a:spLocks noGrp="1"/>
          </p:cNvSpPr>
          <p:nvPr>
            <p:ph type="sldNum" sz="quarter" idx="12"/>
          </p:nvPr>
        </p:nvSpPr>
        <p:spPr/>
        <p:txBody>
          <a:bodyPr/>
          <a:lstStyle/>
          <a:p>
            <a:pPr defTabSz="685800"/>
            <a:fld id="{9AC339AD-A6CE-4FDF-9990-EC42A0029140}"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1604482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1EEB-1259-96A9-9988-4E6D418B30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0000D2-06DE-8586-740C-671C036BA7A9}"/>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C9BD23-04E7-083F-9921-F3EBF44CF13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B54418-B3B9-42AD-3581-4C1000C10034}"/>
              </a:ext>
            </a:extLst>
          </p:cNvPr>
          <p:cNvSpPr>
            <a:spLocks noGrp="1"/>
          </p:cNvSpPr>
          <p:nvPr>
            <p:ph type="dt" sz="half" idx="10"/>
          </p:nvPr>
        </p:nvSpPr>
        <p:spPr/>
        <p:txBody>
          <a:bodyPr/>
          <a:lstStyle/>
          <a:p>
            <a:pPr defTabSz="685800"/>
            <a:fld id="{13DB8CE7-8B8D-4305-AC08-1CC27247E466}" type="datetimeFigureOut">
              <a:rPr lang="en-US" smtClean="0">
                <a:solidFill>
                  <a:prstClr val="black">
                    <a:tint val="75000"/>
                  </a:prstClr>
                </a:solidFill>
              </a:rPr>
              <a:pPr defTabSz="685800"/>
              <a:t>1/7/2024</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730B6C45-927B-48F0-6B69-D3D0ABD02109}"/>
              </a:ext>
            </a:extLst>
          </p:cNvPr>
          <p:cNvSpPr>
            <a:spLocks noGrp="1"/>
          </p:cNvSpPr>
          <p:nvPr>
            <p:ph type="ftr" sz="quarter" idx="11"/>
          </p:nvPr>
        </p:nvSpPr>
        <p:spPr/>
        <p:txBody>
          <a:bodyPr/>
          <a:lstStyle/>
          <a:p>
            <a:pPr defTabSz="685800"/>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351C26FF-70D1-19C2-D45D-B64207EED46E}"/>
              </a:ext>
            </a:extLst>
          </p:cNvPr>
          <p:cNvSpPr>
            <a:spLocks noGrp="1"/>
          </p:cNvSpPr>
          <p:nvPr>
            <p:ph type="sldNum" sz="quarter" idx="12"/>
          </p:nvPr>
        </p:nvSpPr>
        <p:spPr/>
        <p:txBody>
          <a:bodyPr/>
          <a:lstStyle/>
          <a:p>
            <a:pPr defTabSz="685800"/>
            <a:fld id="{9AC339AD-A6CE-4FDF-9990-EC42A0029140}"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119018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C6876356-6E14-403D-BFEE-14281BB94AD8}"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692301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0AC541E-B3A4-4EEE-A6B6-934C75E0E54B}"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640339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4F499297-502E-498D-9230-5CB7BD592ED3}"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171563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A2E0A890-9A52-41D4-B94D-12037336C0E1}"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215248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5C8F7C61-499C-4524-B342-BEF5CC55D539}"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82452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5FE0CFD0-705D-4AAA-9E26-3313B837BC9A}"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189559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0145B5CB-E973-45F2-8602-8D4624EB8097}"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59775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87979261-7EE6-426B-A82E-0955308BF6D1}"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198534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DB8B15A0-6E0E-4107-A9E2-D09BA9E0BAC5}"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Tree>
    <p:extLst>
      <p:ext uri="{BB962C8B-B14F-4D97-AF65-F5344CB8AC3E}">
        <p14:creationId xmlns:p14="http://schemas.microsoft.com/office/powerpoint/2010/main" val="3511197117"/>
      </p:ext>
    </p:extLst>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862CD4-3DBC-1238-BF3D-7D3130B96C6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B087BC-46DE-70E4-7C14-64AB9E05E92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EAC231-3309-910F-2F92-4CC09FF58C0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3DB8CE7-8B8D-4305-AC08-1CC27247E466}" type="datetimeFigureOut">
              <a:rPr lang="en-US" smtClean="0"/>
              <a:t>1/7/2024</a:t>
            </a:fld>
            <a:endParaRPr lang="en-US"/>
          </a:p>
        </p:txBody>
      </p:sp>
      <p:sp>
        <p:nvSpPr>
          <p:cNvPr id="5" name="Footer Placeholder 4">
            <a:extLst>
              <a:ext uri="{FF2B5EF4-FFF2-40B4-BE49-F238E27FC236}">
                <a16:creationId xmlns:a16="http://schemas.microsoft.com/office/drawing/2014/main" id="{AF974BA8-4326-E171-0088-E80E9FE8714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72C976-1688-09D1-F9DA-92BE0D3B2AC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AC339AD-A6CE-4FDF-9990-EC42A0029140}" type="slidenum">
              <a:rPr lang="en-US" smtClean="0"/>
              <a:t>‹#›</a:t>
            </a:fld>
            <a:endParaRPr lang="en-US"/>
          </a:p>
        </p:txBody>
      </p:sp>
    </p:spTree>
    <p:extLst>
      <p:ext uri="{BB962C8B-B14F-4D97-AF65-F5344CB8AC3E}">
        <p14:creationId xmlns:p14="http://schemas.microsoft.com/office/powerpoint/2010/main" val="3132066454"/>
      </p:ext>
    </p:extLst>
  </p:cSld>
  <p:clrMap bg1="lt1" tx1="dk1" bg2="lt2" tx2="dk2" accent1="accent1" accent2="accent2" accent3="accent3" accent4="accent4" accent5="accent5" accent6="accent6" hlink="hlink" folHlink="folHlink"/>
  <p:sldLayoutIdLst>
    <p:sldLayoutId id="2147483923" r:id="rId1"/>
    <p:sldLayoutId id="2147483924"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57251"/>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9" y="857250"/>
            <a:ext cx="9143771" cy="51435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7552" y="860239"/>
            <a:ext cx="7329574" cy="51435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endParaRPr lang="en-US" sz="1350" dirty="0">
                <a:solidFill>
                  <a:prstClr val="white"/>
                </a:solidFill>
                <a:latin typeface="Calibri" panose="020F0502020204030204"/>
              </a:endParaRPr>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endParaRPr lang="en-US" sz="1350" dirty="0">
                <a:solidFill>
                  <a:prstClr val="white"/>
                </a:solidFill>
                <a:latin typeface="Calibri" panose="020F0502020204030204"/>
              </a:endParaRPr>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endParaRPr lang="en-US" sz="1350" dirty="0">
                <a:solidFill>
                  <a:prstClr val="white"/>
                </a:solidFill>
                <a:latin typeface="Calibri" panose="020F0502020204030204"/>
              </a:endParaRPr>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endParaRPr lang="en-US" sz="1350" dirty="0">
                <a:solidFill>
                  <a:prstClr val="white"/>
                </a:solidFill>
                <a:latin typeface="Calibri" panose="020F0502020204030204"/>
              </a:endParaRPr>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endParaRPr lang="en-US" sz="1350" dirty="0">
                <a:solidFill>
                  <a:prstClr val="white"/>
                </a:solidFill>
                <a:latin typeface="Calibri" panose="020F0502020204030204"/>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endParaRPr lang="en-US" sz="1350" dirty="0">
                <a:solidFill>
                  <a:prstClr val="white"/>
                </a:solidFill>
                <a:latin typeface="Calibri" panose="020F0502020204030204"/>
              </a:endParaRPr>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endParaRPr lang="en-US" sz="1350" dirty="0">
                <a:solidFill>
                  <a:prstClr val="white"/>
                </a:solidFill>
                <a:latin typeface="Calibri" panose="020F0502020204030204"/>
              </a:endParaRPr>
            </a:p>
          </p:txBody>
        </p:sp>
      </p:grpSp>
      <p:sp>
        <p:nvSpPr>
          <p:cNvPr id="2" name="Title 1">
            <a:extLst>
              <a:ext uri="{FF2B5EF4-FFF2-40B4-BE49-F238E27FC236}">
                <a16:creationId xmlns:a16="http://schemas.microsoft.com/office/drawing/2014/main" id="{546924F5-EA57-971D-E340-0687D1D5B215}"/>
              </a:ext>
            </a:extLst>
          </p:cNvPr>
          <p:cNvSpPr>
            <a:spLocks noGrp="1"/>
          </p:cNvSpPr>
          <p:nvPr>
            <p:ph type="ctrTitle"/>
          </p:nvPr>
        </p:nvSpPr>
        <p:spPr>
          <a:xfrm>
            <a:off x="1705063" y="1696260"/>
            <a:ext cx="5832446" cy="2118110"/>
          </a:xfrm>
        </p:spPr>
        <p:txBody>
          <a:bodyPr>
            <a:normAutofit/>
          </a:bodyPr>
          <a:lstStyle/>
          <a:p>
            <a:r>
              <a:rPr lang="en-US" sz="4950" b="1" dirty="0">
                <a:solidFill>
                  <a:schemeClr val="tx2"/>
                </a:solidFill>
              </a:rPr>
              <a:t>Proclaim The Lord’s Death Until He Comes</a:t>
            </a:r>
          </a:p>
        </p:txBody>
      </p:sp>
      <p:sp>
        <p:nvSpPr>
          <p:cNvPr id="3" name="Subtitle 2">
            <a:extLst>
              <a:ext uri="{FF2B5EF4-FFF2-40B4-BE49-F238E27FC236}">
                <a16:creationId xmlns:a16="http://schemas.microsoft.com/office/drawing/2014/main" id="{E3D5498B-EFCE-7EF6-9601-09C2687BA89F}"/>
              </a:ext>
            </a:extLst>
          </p:cNvPr>
          <p:cNvSpPr>
            <a:spLocks noGrp="1"/>
          </p:cNvSpPr>
          <p:nvPr>
            <p:ph type="subTitle" idx="1"/>
          </p:nvPr>
        </p:nvSpPr>
        <p:spPr>
          <a:xfrm>
            <a:off x="2411797" y="3902454"/>
            <a:ext cx="4320635" cy="1050721"/>
          </a:xfrm>
        </p:spPr>
        <p:txBody>
          <a:bodyPr>
            <a:normAutofit/>
          </a:bodyPr>
          <a:lstStyle/>
          <a:p>
            <a:r>
              <a:rPr lang="en-US" sz="3300" b="1" u="sng" dirty="0">
                <a:solidFill>
                  <a:schemeClr val="tx2"/>
                </a:solidFill>
              </a:rPr>
              <a:t>2023 in Review </a:t>
            </a:r>
          </a:p>
        </p:txBody>
      </p:sp>
    </p:spTree>
    <p:extLst>
      <p:ext uri="{BB962C8B-B14F-4D97-AF65-F5344CB8AC3E}">
        <p14:creationId xmlns:p14="http://schemas.microsoft.com/office/powerpoint/2010/main" val="4231331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F3A75C-9A85-7760-5ED4-78A61775E1A1}"/>
              </a:ext>
            </a:extLst>
          </p:cNvPr>
          <p:cNvSpPr>
            <a:spLocks noGrp="1"/>
          </p:cNvSpPr>
          <p:nvPr>
            <p:ph type="title"/>
          </p:nvPr>
        </p:nvSpPr>
        <p:spPr>
          <a:xfrm>
            <a:off x="628650" y="1131094"/>
            <a:ext cx="7886700" cy="1451261"/>
          </a:xfrm>
        </p:spPr>
        <p:txBody>
          <a:bodyPr>
            <a:normAutofit/>
          </a:bodyPr>
          <a:lstStyle/>
          <a:p>
            <a:pPr algn="ctr"/>
            <a:r>
              <a:rPr lang="en-US" b="1" dirty="0"/>
              <a:t>Jordan Holland – Thanksgiving for this Sacrifice</a:t>
            </a:r>
            <a:br>
              <a:rPr lang="en-US" b="1" dirty="0"/>
            </a:br>
            <a:r>
              <a:rPr lang="en-US" b="1" u="sng" dirty="0"/>
              <a:t>September 17, 2023</a:t>
            </a:r>
          </a:p>
        </p:txBody>
      </p:sp>
      <p:sp>
        <p:nvSpPr>
          <p:cNvPr id="7" name="Content Placeholder 6">
            <a:extLst>
              <a:ext uri="{FF2B5EF4-FFF2-40B4-BE49-F238E27FC236}">
                <a16:creationId xmlns:a16="http://schemas.microsoft.com/office/drawing/2014/main" id="{BCDA5B5A-321C-E6D8-C7E3-4BEF597E0407}"/>
              </a:ext>
            </a:extLst>
          </p:cNvPr>
          <p:cNvSpPr>
            <a:spLocks noGrp="1"/>
          </p:cNvSpPr>
          <p:nvPr>
            <p:ph sz="half" idx="2"/>
          </p:nvPr>
        </p:nvSpPr>
        <p:spPr>
          <a:xfrm>
            <a:off x="628650" y="2582355"/>
            <a:ext cx="7886700" cy="3144552"/>
          </a:xfrm>
        </p:spPr>
        <p:txBody>
          <a:bodyPr anchor="ctr">
            <a:normAutofit/>
          </a:bodyPr>
          <a:lstStyle/>
          <a:p>
            <a:pPr marL="0" indent="0" algn="just">
              <a:buNone/>
            </a:pPr>
            <a:r>
              <a:rPr lang="en-US" sz="2800" dirty="0"/>
              <a:t>“…We have much to </a:t>
            </a:r>
            <a:r>
              <a:rPr lang="en-US" sz="2800" b="1" i="1" u="sng" dirty="0">
                <a:effectLst>
                  <a:glow rad="139700">
                    <a:schemeClr val="accent4">
                      <a:satMod val="175000"/>
                      <a:alpha val="40000"/>
                    </a:schemeClr>
                  </a:glow>
                </a:effectLst>
              </a:rPr>
              <a:t>be thankful </a:t>
            </a:r>
            <a:r>
              <a:rPr lang="en-US" sz="2800" dirty="0"/>
              <a:t>for in this world, but the </a:t>
            </a:r>
            <a:r>
              <a:rPr lang="en-US" sz="2800" b="1" dirty="0">
                <a:effectLst>
                  <a:glow rad="139700">
                    <a:schemeClr val="accent6">
                      <a:satMod val="175000"/>
                      <a:alpha val="40000"/>
                    </a:schemeClr>
                  </a:glow>
                </a:effectLst>
              </a:rPr>
              <a:t>GREATEST BLESSING</a:t>
            </a:r>
            <a:r>
              <a:rPr lang="en-US" sz="2800" dirty="0"/>
              <a:t> in all the world for </a:t>
            </a:r>
            <a:r>
              <a:rPr lang="en-US" sz="2800" b="1" dirty="0">
                <a:effectLst>
                  <a:glow rad="139700">
                    <a:schemeClr val="accent6">
                      <a:satMod val="175000"/>
                      <a:alpha val="40000"/>
                    </a:schemeClr>
                  </a:glow>
                </a:effectLst>
              </a:rPr>
              <a:t>ALL MANKIND </a:t>
            </a:r>
            <a:r>
              <a:rPr lang="en-US" sz="2800" dirty="0"/>
              <a:t>was the sacrifice of Jesus going on the cross to provide </a:t>
            </a:r>
            <a:r>
              <a:rPr lang="en-US" sz="2800" b="1" dirty="0">
                <a:effectLst>
                  <a:glow rad="139700">
                    <a:schemeClr val="accent5">
                      <a:satMod val="175000"/>
                      <a:alpha val="40000"/>
                    </a:schemeClr>
                  </a:glow>
                </a:effectLst>
              </a:rPr>
              <a:t>FORGIVENESS</a:t>
            </a:r>
            <a:r>
              <a:rPr lang="en-US" sz="2800" dirty="0"/>
              <a:t>, to provide </a:t>
            </a:r>
            <a:r>
              <a:rPr lang="en-US" sz="2800" b="1" dirty="0">
                <a:effectLst>
                  <a:glow rad="139700">
                    <a:schemeClr val="accent5">
                      <a:satMod val="175000"/>
                      <a:alpha val="40000"/>
                    </a:schemeClr>
                  </a:glow>
                </a:effectLst>
              </a:rPr>
              <a:t>REDEMPTION</a:t>
            </a:r>
            <a:r>
              <a:rPr lang="en-US" sz="2800" dirty="0"/>
              <a:t>, and ultimately to provide </a:t>
            </a:r>
            <a:r>
              <a:rPr lang="en-US" sz="2800" b="1" dirty="0">
                <a:effectLst>
                  <a:glow rad="139700">
                    <a:schemeClr val="accent5">
                      <a:satMod val="175000"/>
                      <a:alpha val="40000"/>
                    </a:schemeClr>
                  </a:glow>
                </a:effectLst>
              </a:rPr>
              <a:t>SALVATION</a:t>
            </a:r>
            <a:r>
              <a:rPr lang="en-US" sz="2800" dirty="0"/>
              <a:t> for us so that we can be in </a:t>
            </a:r>
            <a:r>
              <a:rPr lang="en-US" sz="2800" b="1" dirty="0">
                <a:effectLst>
                  <a:glow rad="139700">
                    <a:schemeClr val="accent5">
                      <a:satMod val="175000"/>
                      <a:alpha val="40000"/>
                    </a:schemeClr>
                  </a:glow>
                </a:effectLst>
              </a:rPr>
              <a:t>FELLOWSHIP</a:t>
            </a:r>
            <a:r>
              <a:rPr lang="en-US" sz="2800" dirty="0"/>
              <a:t> with our perfect and great God THE CREATOR.”</a:t>
            </a:r>
          </a:p>
          <a:p>
            <a:pPr marL="0" indent="0">
              <a:buNone/>
            </a:pPr>
            <a:endParaRPr lang="en-US" dirty="0"/>
          </a:p>
        </p:txBody>
      </p:sp>
      <p:sp>
        <p:nvSpPr>
          <p:cNvPr id="3" name="Content Placeholder 2">
            <a:extLst>
              <a:ext uri="{FF2B5EF4-FFF2-40B4-BE49-F238E27FC236}">
                <a16:creationId xmlns:a16="http://schemas.microsoft.com/office/drawing/2014/main" id="{7E170DDE-7ED9-294B-6B7F-F451DB5362AD}"/>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38680487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F3A75C-9A85-7760-5ED4-78A61775E1A1}"/>
              </a:ext>
            </a:extLst>
          </p:cNvPr>
          <p:cNvSpPr>
            <a:spLocks noGrp="1"/>
          </p:cNvSpPr>
          <p:nvPr>
            <p:ph type="title"/>
          </p:nvPr>
        </p:nvSpPr>
        <p:spPr>
          <a:xfrm>
            <a:off x="628650" y="914400"/>
            <a:ext cx="7886700" cy="1493355"/>
          </a:xfrm>
        </p:spPr>
        <p:txBody>
          <a:bodyPr>
            <a:normAutofit/>
          </a:bodyPr>
          <a:lstStyle/>
          <a:p>
            <a:pPr algn="ctr"/>
            <a:r>
              <a:rPr lang="en-US" b="1" dirty="0"/>
              <a:t>Angel Alanis– What Is Redemption?</a:t>
            </a:r>
            <a:br>
              <a:rPr lang="en-US" b="1" dirty="0"/>
            </a:br>
            <a:r>
              <a:rPr lang="en-US" b="1" u="sng" dirty="0"/>
              <a:t>October 29, 2023</a:t>
            </a:r>
          </a:p>
        </p:txBody>
      </p:sp>
      <p:sp>
        <p:nvSpPr>
          <p:cNvPr id="7" name="Content Placeholder 6">
            <a:extLst>
              <a:ext uri="{FF2B5EF4-FFF2-40B4-BE49-F238E27FC236}">
                <a16:creationId xmlns:a16="http://schemas.microsoft.com/office/drawing/2014/main" id="{BCDA5B5A-321C-E6D8-C7E3-4BEF597E0407}"/>
              </a:ext>
            </a:extLst>
          </p:cNvPr>
          <p:cNvSpPr>
            <a:spLocks noGrp="1"/>
          </p:cNvSpPr>
          <p:nvPr>
            <p:ph sz="half" idx="2"/>
          </p:nvPr>
        </p:nvSpPr>
        <p:spPr>
          <a:xfrm>
            <a:off x="628650" y="2407754"/>
            <a:ext cx="7886700" cy="4145445"/>
          </a:xfrm>
        </p:spPr>
        <p:txBody>
          <a:bodyPr anchor="ctr"/>
          <a:lstStyle/>
          <a:p>
            <a:pPr marL="0" indent="0" algn="just">
              <a:buNone/>
            </a:pPr>
            <a:r>
              <a:rPr lang="en-US" sz="2800" dirty="0"/>
              <a:t>“Jesus Christ voluntarily </a:t>
            </a:r>
            <a:r>
              <a:rPr lang="en-US" sz="2800" b="1" dirty="0">
                <a:effectLst>
                  <a:glow rad="139700">
                    <a:schemeClr val="accent6">
                      <a:satMod val="175000"/>
                      <a:alpha val="40000"/>
                    </a:schemeClr>
                  </a:glow>
                </a:effectLst>
              </a:rPr>
              <a:t>PAID THE PRICE </a:t>
            </a:r>
            <a:r>
              <a:rPr lang="en-US" sz="2800" dirty="0"/>
              <a:t>of dying on the cross to </a:t>
            </a:r>
            <a:r>
              <a:rPr lang="en-US" sz="2800" b="1" u="sng" dirty="0">
                <a:effectLst>
                  <a:glow rad="127000">
                    <a:srgbClr val="FF0000">
                      <a:alpha val="19000"/>
                    </a:srgbClr>
                  </a:glow>
                </a:effectLst>
              </a:rPr>
              <a:t>PURCHASE US BACK FROM THE POWER OF SIN</a:t>
            </a:r>
            <a:r>
              <a:rPr lang="en-US" sz="2800" dirty="0"/>
              <a:t>.  As a result, we no longer belong to sin, but we now belong to Jesus – and this makes us responsible to </a:t>
            </a:r>
            <a:r>
              <a:rPr lang="en-US" sz="2800" dirty="0">
                <a:effectLst>
                  <a:glow rad="139700">
                    <a:schemeClr val="accent5">
                      <a:satMod val="175000"/>
                      <a:alpha val="40000"/>
                    </a:schemeClr>
                  </a:glow>
                </a:effectLst>
              </a:rPr>
              <a:t>OBEY</a:t>
            </a:r>
            <a:r>
              <a:rPr lang="en-US" sz="2800" dirty="0"/>
              <a:t> and </a:t>
            </a:r>
            <a:r>
              <a:rPr lang="en-US" sz="2800" dirty="0">
                <a:effectLst>
                  <a:glow rad="139700">
                    <a:schemeClr val="accent5">
                      <a:satMod val="175000"/>
                      <a:alpha val="40000"/>
                    </a:schemeClr>
                  </a:glow>
                </a:effectLst>
              </a:rPr>
              <a:t>SERVE</a:t>
            </a:r>
            <a:r>
              <a:rPr lang="en-US" sz="2800" dirty="0"/>
              <a:t> Him … Isn't it the least thing I can do?  He has done so much for us – a PERFECT human being coming to this earth and giving Himself FOR US – this is the </a:t>
            </a:r>
            <a:r>
              <a:rPr lang="en-US" sz="2800" b="1" u="sng" dirty="0">
                <a:effectLst>
                  <a:glow rad="139700">
                    <a:schemeClr val="accent4">
                      <a:satMod val="175000"/>
                      <a:alpha val="40000"/>
                    </a:schemeClr>
                  </a:glow>
                </a:effectLst>
              </a:rPr>
              <a:t>GREATEST GIFT OF ALL</a:t>
            </a:r>
            <a:r>
              <a:rPr lang="en-US" sz="2800" dirty="0"/>
              <a:t>.”</a:t>
            </a:r>
          </a:p>
          <a:p>
            <a:pPr marL="0" indent="0">
              <a:buNone/>
            </a:pPr>
            <a:endParaRPr lang="en-US" dirty="0"/>
          </a:p>
        </p:txBody>
      </p:sp>
      <p:sp>
        <p:nvSpPr>
          <p:cNvPr id="3" name="Content Placeholder 2">
            <a:extLst>
              <a:ext uri="{FF2B5EF4-FFF2-40B4-BE49-F238E27FC236}">
                <a16:creationId xmlns:a16="http://schemas.microsoft.com/office/drawing/2014/main" id="{199D3507-7E54-F679-3C9E-C926124B23AB}"/>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350955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F3A75C-9A85-7760-5ED4-78A61775E1A1}"/>
              </a:ext>
            </a:extLst>
          </p:cNvPr>
          <p:cNvSpPr>
            <a:spLocks noGrp="1"/>
          </p:cNvSpPr>
          <p:nvPr>
            <p:ph type="title"/>
          </p:nvPr>
        </p:nvSpPr>
        <p:spPr/>
        <p:txBody>
          <a:bodyPr/>
          <a:lstStyle/>
          <a:p>
            <a:pPr algn="ctr"/>
            <a:r>
              <a:rPr lang="en-US" b="1" dirty="0" err="1"/>
              <a:t>Tosin</a:t>
            </a:r>
            <a:r>
              <a:rPr lang="en-US" b="1" dirty="0"/>
              <a:t> </a:t>
            </a:r>
            <a:r>
              <a:rPr lang="en-US" b="1" dirty="0" err="1"/>
              <a:t>Akinwale</a:t>
            </a:r>
            <a:r>
              <a:rPr lang="en-US" b="1" dirty="0"/>
              <a:t> – Now Is The Time</a:t>
            </a:r>
            <a:br>
              <a:rPr lang="en-US" b="1" dirty="0"/>
            </a:br>
            <a:r>
              <a:rPr lang="en-US" b="1" u="sng" dirty="0"/>
              <a:t>December 3, 2023</a:t>
            </a:r>
          </a:p>
        </p:txBody>
      </p:sp>
      <p:sp>
        <p:nvSpPr>
          <p:cNvPr id="7" name="Content Placeholder 6">
            <a:extLst>
              <a:ext uri="{FF2B5EF4-FFF2-40B4-BE49-F238E27FC236}">
                <a16:creationId xmlns:a16="http://schemas.microsoft.com/office/drawing/2014/main" id="{BCDA5B5A-321C-E6D8-C7E3-4BEF597E0407}"/>
              </a:ext>
            </a:extLst>
          </p:cNvPr>
          <p:cNvSpPr>
            <a:spLocks noGrp="1"/>
          </p:cNvSpPr>
          <p:nvPr>
            <p:ph sz="half" idx="2"/>
          </p:nvPr>
        </p:nvSpPr>
        <p:spPr>
          <a:xfrm>
            <a:off x="628650" y="1690689"/>
            <a:ext cx="7886700" cy="4802185"/>
          </a:xfrm>
        </p:spPr>
        <p:txBody>
          <a:bodyPr anchor="ctr">
            <a:normAutofit lnSpcReduction="10000"/>
          </a:bodyPr>
          <a:lstStyle/>
          <a:p>
            <a:pPr marL="0" indent="0" algn="just">
              <a:buNone/>
            </a:pPr>
            <a:r>
              <a:rPr lang="en-US" sz="2800" dirty="0"/>
              <a:t>“John 3:16 – “For God so loved the world, that He gave His only begotten Son, that </a:t>
            </a:r>
            <a:r>
              <a:rPr lang="en-US" sz="2800" b="1" dirty="0">
                <a:effectLst>
                  <a:glow rad="139700">
                    <a:schemeClr val="accent6">
                      <a:satMod val="175000"/>
                      <a:alpha val="40000"/>
                    </a:schemeClr>
                  </a:glow>
                </a:effectLst>
              </a:rPr>
              <a:t>whoever believes in Him </a:t>
            </a:r>
            <a:r>
              <a:rPr lang="en-US" sz="2800" dirty="0"/>
              <a:t>should not perish but have </a:t>
            </a:r>
            <a:r>
              <a:rPr lang="en-US" sz="2800" b="1" dirty="0">
                <a:effectLst>
                  <a:glow rad="139700">
                    <a:schemeClr val="accent4">
                      <a:satMod val="175000"/>
                      <a:alpha val="40000"/>
                    </a:schemeClr>
                  </a:glow>
                </a:effectLst>
              </a:rPr>
              <a:t>EVERLASTING LIFE</a:t>
            </a:r>
            <a:r>
              <a:rPr lang="en-US" sz="2800" dirty="0"/>
              <a:t>.”  “But as many as received Him, to them He gave the right to become children of God, even to those who believe in His name.” John 1:12. My fellow brothers and sisters in Christ Jesus </a:t>
            </a:r>
            <a:r>
              <a:rPr lang="en-US" sz="2800" dirty="0">
                <a:effectLst/>
              </a:rPr>
              <a:t>THERE IS </a:t>
            </a:r>
            <a:r>
              <a:rPr lang="en-US" sz="2800" b="1" dirty="0">
                <a:effectLst>
                  <a:glow rad="127000">
                    <a:srgbClr val="FF0000">
                      <a:alpha val="17000"/>
                    </a:srgbClr>
                  </a:glow>
                </a:effectLst>
              </a:rPr>
              <a:t>NO REPENTENCE IN THE GRAVE</a:t>
            </a:r>
            <a:r>
              <a:rPr lang="en-US" sz="2800" dirty="0"/>
              <a:t>.  There is </a:t>
            </a:r>
            <a:r>
              <a:rPr lang="en-US" sz="2800" b="1" dirty="0">
                <a:effectLst>
                  <a:glow rad="127000">
                    <a:srgbClr val="FF0000">
                      <a:alpha val="17000"/>
                    </a:srgbClr>
                  </a:glow>
                </a:effectLst>
              </a:rPr>
              <a:t>NO CONVERSION AFTER THE LAST BREATH IS DRAWN</a:t>
            </a:r>
            <a:r>
              <a:rPr lang="en-US" sz="2800" dirty="0"/>
              <a:t>.  Now is the time to </a:t>
            </a:r>
            <a:r>
              <a:rPr lang="en-US" sz="2800" b="1" u="sng" dirty="0">
                <a:effectLst>
                  <a:glow rad="139700">
                    <a:schemeClr val="accent5">
                      <a:satMod val="175000"/>
                      <a:alpha val="40000"/>
                    </a:schemeClr>
                  </a:glow>
                </a:effectLst>
              </a:rPr>
              <a:t>BELIEVE IN CHRIST</a:t>
            </a:r>
            <a:r>
              <a:rPr lang="en-US" sz="2800" dirty="0"/>
              <a:t> and live unto eternal life.  Now is the time to </a:t>
            </a:r>
            <a:r>
              <a:rPr lang="en-US" sz="2800" b="1" u="sng" dirty="0">
                <a:effectLst>
                  <a:glow rad="139700">
                    <a:schemeClr val="accent5">
                      <a:satMod val="175000"/>
                      <a:alpha val="40000"/>
                    </a:schemeClr>
                  </a:glow>
                </a:effectLst>
              </a:rPr>
              <a:t>TURN FROM DARKNESS TO LIGHT</a:t>
            </a:r>
            <a:r>
              <a:rPr lang="en-US" sz="2800" dirty="0"/>
              <a:t> because it will be too late to cry when the head is off the neck.”  </a:t>
            </a:r>
          </a:p>
          <a:p>
            <a:pPr marL="0" indent="0">
              <a:buNone/>
            </a:pPr>
            <a:endParaRPr lang="en-US" dirty="0"/>
          </a:p>
        </p:txBody>
      </p:sp>
      <p:sp>
        <p:nvSpPr>
          <p:cNvPr id="3" name="Content Placeholder 2">
            <a:extLst>
              <a:ext uri="{FF2B5EF4-FFF2-40B4-BE49-F238E27FC236}">
                <a16:creationId xmlns:a16="http://schemas.microsoft.com/office/drawing/2014/main" id="{67C77F44-33C2-13B0-8610-DC7D60F0AD4C}"/>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20141803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F3A75C-9A85-7760-5ED4-78A61775E1A1}"/>
              </a:ext>
            </a:extLst>
          </p:cNvPr>
          <p:cNvSpPr>
            <a:spLocks noGrp="1"/>
          </p:cNvSpPr>
          <p:nvPr>
            <p:ph type="title"/>
          </p:nvPr>
        </p:nvSpPr>
        <p:spPr/>
        <p:txBody>
          <a:bodyPr/>
          <a:lstStyle/>
          <a:p>
            <a:pPr algn="ctr"/>
            <a:r>
              <a:rPr lang="en-US" b="1" dirty="0"/>
              <a:t>Harrison Banks – The Great Battle for the Soul</a:t>
            </a:r>
            <a:br>
              <a:rPr lang="en-US" b="1" dirty="0"/>
            </a:br>
            <a:r>
              <a:rPr lang="en-US" b="1" u="sng" dirty="0"/>
              <a:t>March 18, 2001</a:t>
            </a:r>
          </a:p>
        </p:txBody>
      </p:sp>
      <p:sp>
        <p:nvSpPr>
          <p:cNvPr id="7" name="Content Placeholder 6">
            <a:extLst>
              <a:ext uri="{FF2B5EF4-FFF2-40B4-BE49-F238E27FC236}">
                <a16:creationId xmlns:a16="http://schemas.microsoft.com/office/drawing/2014/main" id="{BCDA5B5A-321C-E6D8-C7E3-4BEF597E0407}"/>
              </a:ext>
            </a:extLst>
          </p:cNvPr>
          <p:cNvSpPr>
            <a:spLocks noGrp="1"/>
          </p:cNvSpPr>
          <p:nvPr>
            <p:ph sz="half" idx="2"/>
          </p:nvPr>
        </p:nvSpPr>
        <p:spPr>
          <a:xfrm>
            <a:off x="628650" y="1600200"/>
            <a:ext cx="7886700" cy="4892674"/>
          </a:xfrm>
        </p:spPr>
        <p:txBody>
          <a:bodyPr>
            <a:noAutofit/>
          </a:bodyPr>
          <a:lstStyle/>
          <a:p>
            <a:pPr marL="0" indent="0" algn="just">
              <a:buNone/>
            </a:pPr>
            <a:r>
              <a:rPr lang="en-US" sz="2400" dirty="0"/>
              <a:t>You know, all of us as Christians if we’re going to war and fight in the great battle for souls, </a:t>
            </a:r>
            <a:r>
              <a:rPr lang="en-US" sz="2400" dirty="0">
                <a:effectLst>
                  <a:glow rad="139700">
                    <a:schemeClr val="accent5">
                      <a:satMod val="175000"/>
                      <a:alpha val="40000"/>
                    </a:schemeClr>
                  </a:glow>
                </a:effectLst>
              </a:rPr>
              <a:t>WE MUST OBEY GOD</a:t>
            </a:r>
            <a:r>
              <a:rPr lang="en-US" sz="2400" dirty="0"/>
              <a:t>. We must obey the Gospel and be raised to walk in newness of life. We must draw near to God and use God’s word as our final authority.  We must have obeyed that Gospel so that we can be a </a:t>
            </a:r>
            <a:r>
              <a:rPr lang="en-US" sz="2400" b="1" dirty="0">
                <a:effectLst>
                  <a:glow rad="139700">
                    <a:schemeClr val="accent6">
                      <a:satMod val="175000"/>
                      <a:alpha val="40000"/>
                    </a:schemeClr>
                  </a:glow>
                </a:effectLst>
              </a:rPr>
              <a:t>member of that New Testament church that </a:t>
            </a:r>
            <a:r>
              <a:rPr lang="en-US" sz="2400" b="1" u="sng" dirty="0">
                <a:effectLst>
                  <a:glow rad="139700">
                    <a:schemeClr val="accent6">
                      <a:satMod val="175000"/>
                      <a:alpha val="40000"/>
                    </a:schemeClr>
                  </a:glow>
                </a:effectLst>
              </a:rPr>
              <a:t>He died to establish</a:t>
            </a:r>
            <a:r>
              <a:rPr lang="en-US" sz="2400" dirty="0"/>
              <a:t>. We must resist at every point, the apostacy that is so near us.  Keeping ourselves unspotted from the world and </a:t>
            </a:r>
            <a:r>
              <a:rPr lang="en-US" sz="2400" b="1" dirty="0">
                <a:effectLst>
                  <a:glow rad="139700">
                    <a:schemeClr val="accent6">
                      <a:satMod val="175000"/>
                      <a:alpha val="40000"/>
                    </a:schemeClr>
                  </a:glow>
                </a:effectLst>
              </a:rPr>
              <a:t>loving God and our fellow man</a:t>
            </a:r>
            <a:r>
              <a:rPr lang="en-US" sz="2400" dirty="0"/>
              <a:t>. And as we prepare for the battle, we must gird ourselves with the armor of God. </a:t>
            </a:r>
            <a:r>
              <a:rPr lang="en-US" sz="2400" dirty="0">
                <a:effectLst>
                  <a:glow rad="127000">
                    <a:srgbClr val="FF0000">
                      <a:alpha val="29000"/>
                    </a:srgbClr>
                  </a:glow>
                </a:effectLst>
              </a:rPr>
              <a:t>Each one of us must always remember is part of this great battle for souls</a:t>
            </a:r>
            <a:r>
              <a:rPr lang="en-US" sz="2400" dirty="0"/>
              <a:t>. Decide now which side you’re on! And always remember that God votes for us and Satan votes against us and all of us cast the deciding vote. Desert Satan’s army and enroll today in God’s army. </a:t>
            </a:r>
          </a:p>
        </p:txBody>
      </p:sp>
      <p:sp>
        <p:nvSpPr>
          <p:cNvPr id="3" name="Content Placeholder 2">
            <a:extLst>
              <a:ext uri="{FF2B5EF4-FFF2-40B4-BE49-F238E27FC236}">
                <a16:creationId xmlns:a16="http://schemas.microsoft.com/office/drawing/2014/main" id="{053BB426-79EE-B315-E0B2-AC96399E7072}"/>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25937890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F3A75C-9A85-7760-5ED4-78A61775E1A1}"/>
              </a:ext>
            </a:extLst>
          </p:cNvPr>
          <p:cNvSpPr>
            <a:spLocks noGrp="1"/>
          </p:cNvSpPr>
          <p:nvPr>
            <p:ph type="title"/>
          </p:nvPr>
        </p:nvSpPr>
        <p:spPr>
          <a:xfrm>
            <a:off x="628650" y="365126"/>
            <a:ext cx="7886700" cy="1920874"/>
          </a:xfrm>
        </p:spPr>
        <p:txBody>
          <a:bodyPr/>
          <a:lstStyle/>
          <a:p>
            <a:pPr algn="ctr"/>
            <a:r>
              <a:rPr lang="en-US" b="1" dirty="0"/>
              <a:t>Harrison Banks – The Great Battle for the Soul</a:t>
            </a:r>
            <a:br>
              <a:rPr lang="en-US" b="1" dirty="0"/>
            </a:br>
            <a:r>
              <a:rPr lang="en-US" b="1" u="sng" dirty="0"/>
              <a:t>March 18, 2001</a:t>
            </a:r>
          </a:p>
        </p:txBody>
      </p:sp>
      <p:sp>
        <p:nvSpPr>
          <p:cNvPr id="7" name="Content Placeholder 6">
            <a:extLst>
              <a:ext uri="{FF2B5EF4-FFF2-40B4-BE49-F238E27FC236}">
                <a16:creationId xmlns:a16="http://schemas.microsoft.com/office/drawing/2014/main" id="{BCDA5B5A-321C-E6D8-C7E3-4BEF597E0407}"/>
              </a:ext>
            </a:extLst>
          </p:cNvPr>
          <p:cNvSpPr>
            <a:spLocks noGrp="1"/>
          </p:cNvSpPr>
          <p:nvPr>
            <p:ph sz="half" idx="2"/>
          </p:nvPr>
        </p:nvSpPr>
        <p:spPr>
          <a:xfrm>
            <a:off x="628650" y="1676400"/>
            <a:ext cx="7886700" cy="4816474"/>
          </a:xfrm>
        </p:spPr>
        <p:txBody>
          <a:bodyPr anchor="ctr">
            <a:noAutofit/>
          </a:bodyPr>
          <a:lstStyle/>
          <a:p>
            <a:pPr marL="0" indent="0" algn="just">
              <a:buNone/>
            </a:pPr>
            <a:r>
              <a:rPr lang="en-US" sz="2800" dirty="0"/>
              <a:t>“…Because the scriptures teach us in Romans – Paul said “</a:t>
            </a:r>
            <a:r>
              <a:rPr lang="en-US" sz="2800" b="1" dirty="0">
                <a:effectLst>
                  <a:glow rad="228600">
                    <a:schemeClr val="accent4">
                      <a:satMod val="175000"/>
                      <a:alpha val="40000"/>
                    </a:schemeClr>
                  </a:glow>
                </a:effectLst>
              </a:rPr>
              <a:t>I am not ashamed of the Gospel for it is the power of God unto Salvation to everyone that believeth </a:t>
            </a:r>
            <a:r>
              <a:rPr lang="en-US" sz="2800" dirty="0"/>
              <a:t>to the Jew first and also to the Greek for therein is the righteousness of God revealed.  If you would like to enroll in God’s army today </a:t>
            </a:r>
            <a:r>
              <a:rPr lang="en-US" sz="2800" dirty="0">
                <a:effectLst>
                  <a:glow rad="139700">
                    <a:schemeClr val="accent5">
                      <a:satMod val="175000"/>
                      <a:alpha val="40000"/>
                    </a:schemeClr>
                  </a:glow>
                </a:effectLst>
              </a:rPr>
              <a:t>REPENT</a:t>
            </a:r>
            <a:r>
              <a:rPr lang="en-US" sz="2800" dirty="0"/>
              <a:t>, </a:t>
            </a:r>
            <a:r>
              <a:rPr lang="en-US" sz="2800" dirty="0">
                <a:effectLst>
                  <a:glow rad="139700">
                    <a:schemeClr val="accent5">
                      <a:satMod val="175000"/>
                      <a:alpha val="40000"/>
                    </a:schemeClr>
                  </a:glow>
                </a:effectLst>
              </a:rPr>
              <a:t>CONFESS</a:t>
            </a:r>
            <a:r>
              <a:rPr lang="en-US" sz="2800" dirty="0"/>
              <a:t> Christ as God’s son and be </a:t>
            </a:r>
            <a:r>
              <a:rPr lang="en-US" sz="2800" dirty="0">
                <a:effectLst>
                  <a:glow rad="139700">
                    <a:schemeClr val="accent5">
                      <a:satMod val="175000"/>
                      <a:alpha val="40000"/>
                    </a:schemeClr>
                  </a:glow>
                </a:effectLst>
              </a:rPr>
              <a:t>IMMERSED IN WATER </a:t>
            </a:r>
            <a:r>
              <a:rPr lang="en-US" sz="2800" dirty="0"/>
              <a:t>for the remission of your sins and you will receive the gift of the Holy Spirit…”</a:t>
            </a:r>
          </a:p>
        </p:txBody>
      </p:sp>
      <p:sp>
        <p:nvSpPr>
          <p:cNvPr id="3" name="Content Placeholder 2">
            <a:extLst>
              <a:ext uri="{FF2B5EF4-FFF2-40B4-BE49-F238E27FC236}">
                <a16:creationId xmlns:a16="http://schemas.microsoft.com/office/drawing/2014/main" id="{6C5076A8-89B8-61C0-C833-7433499BD343}"/>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243696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F3A75C-9A85-7760-5ED4-78A61775E1A1}"/>
              </a:ext>
            </a:extLst>
          </p:cNvPr>
          <p:cNvSpPr>
            <a:spLocks noGrp="1"/>
          </p:cNvSpPr>
          <p:nvPr>
            <p:ph type="title"/>
          </p:nvPr>
        </p:nvSpPr>
        <p:spPr/>
        <p:txBody>
          <a:bodyPr>
            <a:normAutofit/>
          </a:bodyPr>
          <a:lstStyle/>
          <a:p>
            <a:pPr algn="ctr"/>
            <a:r>
              <a:rPr lang="en-US" sz="3600" b="1" dirty="0"/>
              <a:t>Brian Haley – Spiritual Truths</a:t>
            </a:r>
            <a:br>
              <a:rPr lang="en-US" sz="3600" b="1" dirty="0"/>
            </a:br>
            <a:r>
              <a:rPr lang="en-US" sz="3600" b="1" u="sng" dirty="0"/>
              <a:t>April 23, 2023</a:t>
            </a:r>
          </a:p>
        </p:txBody>
      </p:sp>
      <p:sp>
        <p:nvSpPr>
          <p:cNvPr id="7" name="Content Placeholder 6">
            <a:extLst>
              <a:ext uri="{FF2B5EF4-FFF2-40B4-BE49-F238E27FC236}">
                <a16:creationId xmlns:a16="http://schemas.microsoft.com/office/drawing/2014/main" id="{BCDA5B5A-321C-E6D8-C7E3-4BEF597E0407}"/>
              </a:ext>
            </a:extLst>
          </p:cNvPr>
          <p:cNvSpPr>
            <a:spLocks noGrp="1"/>
          </p:cNvSpPr>
          <p:nvPr>
            <p:ph sz="half" idx="2"/>
          </p:nvPr>
        </p:nvSpPr>
        <p:spPr>
          <a:xfrm>
            <a:off x="457200" y="1690689"/>
            <a:ext cx="8229600" cy="4802185"/>
          </a:xfrm>
        </p:spPr>
        <p:txBody>
          <a:bodyPr anchor="ctr">
            <a:normAutofit/>
          </a:bodyPr>
          <a:lstStyle/>
          <a:p>
            <a:pPr marL="0" indent="0" algn="just">
              <a:buNone/>
            </a:pPr>
            <a:r>
              <a:rPr lang="en-US" sz="2800" dirty="0"/>
              <a:t>“The partaking of the Lord’s Supper is an incredibly important act of worship.  Jesus Christ sacrificed for the sins of the world </a:t>
            </a:r>
            <a:r>
              <a:rPr lang="en-US" sz="2800" b="1" dirty="0">
                <a:effectLst>
                  <a:glow rad="139700">
                    <a:schemeClr val="accent6">
                      <a:satMod val="175000"/>
                      <a:alpha val="40000"/>
                    </a:schemeClr>
                  </a:glow>
                </a:effectLst>
              </a:rPr>
              <a:t>is the most important event in all of human history</a:t>
            </a:r>
            <a:r>
              <a:rPr lang="en-US" sz="2800" dirty="0"/>
              <a:t>. And certainly – as the children of God – His </a:t>
            </a:r>
            <a:r>
              <a:rPr lang="en-US" sz="2800" b="1" dirty="0">
                <a:effectLst>
                  <a:glow rad="127000">
                    <a:srgbClr val="FF0000">
                      <a:alpha val="20000"/>
                    </a:srgbClr>
                  </a:glow>
                </a:effectLst>
              </a:rPr>
              <a:t>suffering</a:t>
            </a:r>
            <a:r>
              <a:rPr lang="en-US" sz="2800" dirty="0"/>
              <a:t>, His </a:t>
            </a:r>
            <a:r>
              <a:rPr lang="en-US" sz="2800" b="1" dirty="0">
                <a:effectLst>
                  <a:glow rad="127000">
                    <a:srgbClr val="FF0000">
                      <a:alpha val="20000"/>
                    </a:srgbClr>
                  </a:glow>
                </a:effectLst>
              </a:rPr>
              <a:t>shed blood</a:t>
            </a:r>
            <a:r>
              <a:rPr lang="en-US" sz="2800" dirty="0"/>
              <a:t>, His </a:t>
            </a:r>
            <a:r>
              <a:rPr lang="en-US" sz="2800" b="1" dirty="0">
                <a:effectLst>
                  <a:glow rad="127000">
                    <a:srgbClr val="FF0000">
                      <a:alpha val="20000"/>
                    </a:srgbClr>
                  </a:glow>
                </a:effectLst>
              </a:rPr>
              <a:t>death</a:t>
            </a:r>
            <a:r>
              <a:rPr lang="en-US" sz="2800" dirty="0"/>
              <a:t>, His </a:t>
            </a:r>
            <a:r>
              <a:rPr lang="en-US" sz="2800" b="1" dirty="0">
                <a:effectLst>
                  <a:glow rad="127000">
                    <a:srgbClr val="FF0000">
                      <a:alpha val="20000"/>
                    </a:srgbClr>
                  </a:glow>
                </a:effectLst>
              </a:rPr>
              <a:t>burial</a:t>
            </a:r>
            <a:r>
              <a:rPr lang="en-US" sz="2800" dirty="0"/>
              <a:t>, His </a:t>
            </a:r>
            <a:r>
              <a:rPr lang="en-US" sz="2800" b="1" dirty="0">
                <a:effectLst>
                  <a:glow rad="127000">
                    <a:srgbClr val="FF0000">
                      <a:alpha val="20000"/>
                    </a:srgbClr>
                  </a:glow>
                </a:effectLst>
              </a:rPr>
              <a:t>resurrection</a:t>
            </a:r>
            <a:r>
              <a:rPr lang="en-US" sz="2800" dirty="0"/>
              <a:t> is the most important event in each of our individual lives. Without Jesus Christ’s sacrificial death, </a:t>
            </a:r>
            <a:r>
              <a:rPr lang="en-US" sz="2800" b="1" dirty="0"/>
              <a:t>WE WILL PERISH</a:t>
            </a:r>
            <a:r>
              <a:rPr lang="en-US" sz="2800" dirty="0"/>
              <a:t>. Without Jesus </a:t>
            </a:r>
            <a:r>
              <a:rPr lang="en-US" sz="2800" b="1" dirty="0"/>
              <a:t>WE HAVE NOTHING, WE HAVE NO HOPE</a:t>
            </a:r>
            <a:r>
              <a:rPr lang="en-US" sz="2800" dirty="0"/>
              <a:t>.  </a:t>
            </a:r>
            <a:r>
              <a:rPr lang="en-US" sz="2800" b="1" u="sng" dirty="0">
                <a:effectLst>
                  <a:glow rad="139700">
                    <a:schemeClr val="accent4">
                      <a:satMod val="175000"/>
                      <a:alpha val="40000"/>
                    </a:schemeClr>
                  </a:glow>
                </a:effectLst>
              </a:rPr>
              <a:t>But with Jesus, WE HAVE EVERYTHING.</a:t>
            </a:r>
            <a:r>
              <a:rPr lang="en-US" sz="2800" dirty="0"/>
              <a:t>”</a:t>
            </a:r>
          </a:p>
          <a:p>
            <a:pPr marL="0" indent="0">
              <a:buNone/>
            </a:pPr>
            <a:endParaRPr lang="en-US" dirty="0"/>
          </a:p>
        </p:txBody>
      </p:sp>
      <p:sp>
        <p:nvSpPr>
          <p:cNvPr id="3" name="Content Placeholder 2">
            <a:extLst>
              <a:ext uri="{FF2B5EF4-FFF2-40B4-BE49-F238E27FC236}">
                <a16:creationId xmlns:a16="http://schemas.microsoft.com/office/drawing/2014/main" id="{6A67D20E-473D-061D-AF2B-88D497F4EA5D}"/>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60212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F3A75C-9A85-7760-5ED4-78A61775E1A1}"/>
              </a:ext>
            </a:extLst>
          </p:cNvPr>
          <p:cNvSpPr>
            <a:spLocks noGrp="1"/>
          </p:cNvSpPr>
          <p:nvPr>
            <p:ph type="title"/>
          </p:nvPr>
        </p:nvSpPr>
        <p:spPr>
          <a:xfrm>
            <a:off x="628650" y="685801"/>
            <a:ext cx="7886700" cy="1219200"/>
          </a:xfrm>
        </p:spPr>
        <p:txBody>
          <a:bodyPr>
            <a:normAutofit fontScale="90000"/>
          </a:bodyPr>
          <a:lstStyle/>
          <a:p>
            <a:pPr algn="ctr"/>
            <a:r>
              <a:rPr lang="en-US" b="1" dirty="0"/>
              <a:t>Albert </a:t>
            </a:r>
            <a:r>
              <a:rPr lang="en-US" b="1" dirty="0" err="1"/>
              <a:t>Arechiga</a:t>
            </a:r>
            <a:r>
              <a:rPr lang="en-US" b="1" dirty="0"/>
              <a:t> – The Centurion at Jesus’ Death</a:t>
            </a:r>
            <a:br>
              <a:rPr lang="en-US" b="1" dirty="0"/>
            </a:br>
            <a:r>
              <a:rPr lang="en-US" b="1" u="sng" dirty="0"/>
              <a:t>May 14, 2023</a:t>
            </a:r>
          </a:p>
        </p:txBody>
      </p:sp>
      <p:sp>
        <p:nvSpPr>
          <p:cNvPr id="7" name="Content Placeholder 6">
            <a:extLst>
              <a:ext uri="{FF2B5EF4-FFF2-40B4-BE49-F238E27FC236}">
                <a16:creationId xmlns:a16="http://schemas.microsoft.com/office/drawing/2014/main" id="{BCDA5B5A-321C-E6D8-C7E3-4BEF597E0407}"/>
              </a:ext>
            </a:extLst>
          </p:cNvPr>
          <p:cNvSpPr>
            <a:spLocks noGrp="1"/>
          </p:cNvSpPr>
          <p:nvPr>
            <p:ph sz="half" idx="2"/>
          </p:nvPr>
        </p:nvSpPr>
        <p:spPr>
          <a:xfrm>
            <a:off x="484464" y="2286000"/>
            <a:ext cx="8030886" cy="3962400"/>
          </a:xfrm>
        </p:spPr>
        <p:txBody>
          <a:bodyPr anchor="ctr">
            <a:normAutofit/>
          </a:bodyPr>
          <a:lstStyle/>
          <a:p>
            <a:pPr marL="0" indent="0" algn="just">
              <a:lnSpc>
                <a:spcPct val="110000"/>
              </a:lnSpc>
              <a:buNone/>
            </a:pPr>
            <a:r>
              <a:rPr lang="en-US" sz="2800" dirty="0"/>
              <a:t>“This time has been set aside by the elders to allow one more opportunity to reflect and focus on the commandment to </a:t>
            </a:r>
            <a:r>
              <a:rPr lang="en-US" sz="2800" dirty="0">
                <a:effectLst>
                  <a:glow rad="139700">
                    <a:schemeClr val="accent5">
                      <a:satMod val="175000"/>
                      <a:alpha val="40000"/>
                    </a:schemeClr>
                  </a:glow>
                </a:effectLst>
              </a:rPr>
              <a:t>EXAMINE OURSELVES</a:t>
            </a:r>
            <a:r>
              <a:rPr lang="en-US" sz="2800" dirty="0"/>
              <a:t> to make sure we are worthy and that we come together as a church to </a:t>
            </a:r>
            <a:r>
              <a:rPr lang="en-US" sz="2800" b="1" dirty="0">
                <a:effectLst>
                  <a:glow rad="139700">
                    <a:schemeClr val="accent6">
                      <a:satMod val="175000"/>
                      <a:alpha val="40000"/>
                    </a:schemeClr>
                  </a:glow>
                </a:effectLst>
              </a:rPr>
              <a:t>GIVE THANKS </a:t>
            </a:r>
            <a:r>
              <a:rPr lang="en-US" sz="2800" dirty="0"/>
              <a:t>and </a:t>
            </a:r>
            <a:r>
              <a:rPr lang="en-US" sz="2800" b="1" dirty="0">
                <a:effectLst>
                  <a:glow rad="139700">
                    <a:schemeClr val="accent6">
                      <a:satMod val="175000"/>
                      <a:alpha val="40000"/>
                    </a:schemeClr>
                  </a:glow>
                </a:effectLst>
              </a:rPr>
              <a:t>REMEMBER</a:t>
            </a:r>
            <a:r>
              <a:rPr lang="en-US" sz="2800" dirty="0"/>
              <a:t> the death and sacrifice of our Lord Jesus Christ and in doing so we </a:t>
            </a:r>
            <a:r>
              <a:rPr lang="en-US" sz="2800" b="1" u="sng" dirty="0">
                <a:effectLst>
                  <a:glow rad="139700">
                    <a:schemeClr val="accent4">
                      <a:satMod val="175000"/>
                      <a:alpha val="40000"/>
                    </a:schemeClr>
                  </a:glow>
                </a:effectLst>
              </a:rPr>
              <a:t>PROCLAIM HIS DEATH UNTIL HE COMES AGAIN.</a:t>
            </a:r>
            <a:r>
              <a:rPr lang="en-US" sz="2800" dirty="0"/>
              <a:t>” </a:t>
            </a:r>
          </a:p>
          <a:p>
            <a:pPr marL="0" indent="0">
              <a:buNone/>
            </a:pPr>
            <a:endParaRPr lang="en-US" dirty="0"/>
          </a:p>
        </p:txBody>
      </p:sp>
      <p:sp>
        <p:nvSpPr>
          <p:cNvPr id="4" name="Content Placeholder 3">
            <a:extLst>
              <a:ext uri="{FF2B5EF4-FFF2-40B4-BE49-F238E27FC236}">
                <a16:creationId xmlns:a16="http://schemas.microsoft.com/office/drawing/2014/main" id="{2F76070D-8ADD-8B00-6552-E6465B8E0315}"/>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229815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F3A75C-9A85-7760-5ED4-78A61775E1A1}"/>
              </a:ext>
            </a:extLst>
          </p:cNvPr>
          <p:cNvSpPr>
            <a:spLocks noGrp="1"/>
          </p:cNvSpPr>
          <p:nvPr>
            <p:ph type="title"/>
          </p:nvPr>
        </p:nvSpPr>
        <p:spPr>
          <a:xfrm>
            <a:off x="628650" y="1131094"/>
            <a:ext cx="7886700" cy="1657721"/>
          </a:xfrm>
        </p:spPr>
        <p:txBody>
          <a:bodyPr>
            <a:normAutofit/>
          </a:bodyPr>
          <a:lstStyle/>
          <a:p>
            <a:pPr algn="ctr"/>
            <a:r>
              <a:rPr lang="en-US" b="1" dirty="0"/>
              <a:t>Mike Ryan – Focusing Our Thoughts</a:t>
            </a:r>
            <a:br>
              <a:rPr lang="en-US" b="1" dirty="0"/>
            </a:br>
            <a:r>
              <a:rPr lang="en-US" b="1" u="sng" dirty="0"/>
              <a:t>January 29, 2023</a:t>
            </a:r>
          </a:p>
        </p:txBody>
      </p:sp>
      <p:sp>
        <p:nvSpPr>
          <p:cNvPr id="7" name="Content Placeholder 6">
            <a:extLst>
              <a:ext uri="{FF2B5EF4-FFF2-40B4-BE49-F238E27FC236}">
                <a16:creationId xmlns:a16="http://schemas.microsoft.com/office/drawing/2014/main" id="{BCDA5B5A-321C-E6D8-C7E3-4BEF597E0407}"/>
              </a:ext>
            </a:extLst>
          </p:cNvPr>
          <p:cNvSpPr>
            <a:spLocks noGrp="1"/>
          </p:cNvSpPr>
          <p:nvPr>
            <p:ph sz="half" idx="2"/>
          </p:nvPr>
        </p:nvSpPr>
        <p:spPr>
          <a:xfrm>
            <a:off x="484464" y="2666999"/>
            <a:ext cx="8030886" cy="3059907"/>
          </a:xfrm>
        </p:spPr>
        <p:txBody>
          <a:bodyPr anchor="ctr">
            <a:normAutofit lnSpcReduction="10000"/>
          </a:bodyPr>
          <a:lstStyle/>
          <a:p>
            <a:pPr marL="0" indent="0" algn="just">
              <a:lnSpc>
                <a:spcPct val="150000"/>
              </a:lnSpc>
              <a:buNone/>
            </a:pPr>
            <a:r>
              <a:rPr lang="en-US" sz="2800" dirty="0"/>
              <a:t>“</a:t>
            </a:r>
            <a:r>
              <a:rPr lang="en-US" sz="2800" b="1" u="sng" dirty="0">
                <a:effectLst>
                  <a:glow rad="139700">
                    <a:schemeClr val="accent4">
                      <a:satMod val="175000"/>
                      <a:alpha val="40000"/>
                    </a:schemeClr>
                  </a:glow>
                </a:effectLst>
              </a:rPr>
              <a:t>GIVE THANKS </a:t>
            </a:r>
            <a:r>
              <a:rPr lang="en-US" sz="2800" dirty="0"/>
              <a:t>through prayer while we are partaking.  Thank the heavenly father for </a:t>
            </a:r>
            <a:r>
              <a:rPr lang="en-US" sz="2800" b="1" dirty="0">
                <a:effectLst>
                  <a:glow rad="127000">
                    <a:srgbClr val="FF0000">
                      <a:alpha val="36000"/>
                    </a:srgbClr>
                  </a:glow>
                </a:effectLst>
              </a:rPr>
              <a:t>this sacrifice </a:t>
            </a:r>
            <a:r>
              <a:rPr lang="en-US" sz="2800" dirty="0"/>
              <a:t>and what it means to you personally.  Not what it means to all Christians in a generic sort of way.  But what it means to you personally.”  </a:t>
            </a:r>
          </a:p>
        </p:txBody>
      </p:sp>
      <p:sp>
        <p:nvSpPr>
          <p:cNvPr id="4" name="Content Placeholder 3">
            <a:extLst>
              <a:ext uri="{FF2B5EF4-FFF2-40B4-BE49-F238E27FC236}">
                <a16:creationId xmlns:a16="http://schemas.microsoft.com/office/drawing/2014/main" id="{B563778C-EB3E-6310-BBF5-C8DAF9C6E64F}"/>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49809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F3A75C-9A85-7760-5ED4-78A61775E1A1}"/>
              </a:ext>
            </a:extLst>
          </p:cNvPr>
          <p:cNvSpPr>
            <a:spLocks noGrp="1"/>
          </p:cNvSpPr>
          <p:nvPr>
            <p:ph type="title"/>
          </p:nvPr>
        </p:nvSpPr>
        <p:spPr>
          <a:xfrm>
            <a:off x="628650" y="228600"/>
            <a:ext cx="7886700" cy="1143001"/>
          </a:xfrm>
        </p:spPr>
        <p:txBody>
          <a:bodyPr/>
          <a:lstStyle/>
          <a:p>
            <a:pPr algn="ctr"/>
            <a:r>
              <a:rPr lang="en-US" b="1" dirty="0"/>
              <a:t>Bill </a:t>
            </a:r>
            <a:r>
              <a:rPr lang="en-US" b="1" dirty="0" err="1"/>
              <a:t>McCuistion</a:t>
            </a:r>
            <a:r>
              <a:rPr lang="en-US" b="1" dirty="0"/>
              <a:t> – Blessings in Christ </a:t>
            </a:r>
            <a:br>
              <a:rPr lang="en-US" b="1" dirty="0"/>
            </a:br>
            <a:r>
              <a:rPr lang="en-US" b="1" u="sng" dirty="0"/>
              <a:t>August 1976</a:t>
            </a:r>
          </a:p>
        </p:txBody>
      </p:sp>
      <p:sp>
        <p:nvSpPr>
          <p:cNvPr id="7" name="Content Placeholder 6">
            <a:extLst>
              <a:ext uri="{FF2B5EF4-FFF2-40B4-BE49-F238E27FC236}">
                <a16:creationId xmlns:a16="http://schemas.microsoft.com/office/drawing/2014/main" id="{BCDA5B5A-321C-E6D8-C7E3-4BEF597E0407}"/>
              </a:ext>
            </a:extLst>
          </p:cNvPr>
          <p:cNvSpPr>
            <a:spLocks noGrp="1"/>
          </p:cNvSpPr>
          <p:nvPr>
            <p:ph sz="half" idx="2"/>
          </p:nvPr>
        </p:nvSpPr>
        <p:spPr>
          <a:xfrm>
            <a:off x="171450" y="1523999"/>
            <a:ext cx="8801100" cy="5083173"/>
          </a:xfrm>
        </p:spPr>
        <p:txBody>
          <a:bodyPr anchor="ctr">
            <a:normAutofit lnSpcReduction="10000"/>
          </a:bodyPr>
          <a:lstStyle/>
          <a:p>
            <a:pPr marL="0" indent="0" algn="just">
              <a:buNone/>
            </a:pPr>
            <a:r>
              <a:rPr lang="en-US" sz="2800" kern="100" dirty="0">
                <a:effectLst>
                  <a:glow rad="127000">
                    <a:schemeClr val="accent2">
                      <a:alpha val="56000"/>
                    </a:schemeClr>
                  </a:glow>
                </a:effectLst>
                <a:latin typeface="Calibri" panose="020F0502020204030204" pitchFamily="34" charset="0"/>
                <a:ea typeface="Calibri" panose="020F0502020204030204" pitchFamily="34" charset="0"/>
                <a:cs typeface="Times New Roman" panose="02020603050405020304" pitchFamily="18" charset="0"/>
              </a:rPr>
              <a:t>I was headed for hell, I was lost and there was no hope for me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because I had lived in rebellion to God’s word, </a:t>
            </a:r>
            <a:r>
              <a:rPr lang="en-US" sz="2800" kern="100" dirty="0">
                <a:effectLst>
                  <a:glow rad="228600">
                    <a:schemeClr val="accent6">
                      <a:satMod val="175000"/>
                      <a:alpha val="40000"/>
                    </a:schemeClr>
                  </a:glow>
                </a:effectLst>
                <a:latin typeface="Calibri" panose="020F0502020204030204" pitchFamily="34" charset="0"/>
                <a:ea typeface="Calibri" panose="020F0502020204030204" pitchFamily="34" charset="0"/>
                <a:cs typeface="Times New Roman" panose="02020603050405020304" pitchFamily="18" charset="0"/>
              </a:rPr>
              <a:t>but God interposed His grace and in His grace He gave heaven’s most precious gift – that of His own son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He allowed that son to come to this earth and trod the steps of Galilee and finally walk the road to Calvary’s hill and suffer the </a:t>
            </a:r>
            <a:r>
              <a:rPr lang="en-US" sz="2800" kern="100" dirty="0">
                <a:effectLst>
                  <a:glow rad="127000">
                    <a:srgbClr val="FF0000">
                      <a:alpha val="23000"/>
                    </a:srgbClr>
                  </a:glow>
                </a:effectLst>
                <a:latin typeface="Calibri" panose="020F0502020204030204" pitchFamily="34" charset="0"/>
                <a:ea typeface="Calibri" panose="020F0502020204030204" pitchFamily="34" charset="0"/>
                <a:cs typeface="Times New Roman" panose="02020603050405020304" pitchFamily="18" charset="0"/>
              </a:rPr>
              <a:t>ignominious death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of the cross there to </a:t>
            </a:r>
            <a:r>
              <a:rPr lang="en-US" sz="2800" kern="100" dirty="0">
                <a:effectLst>
                  <a:glow rad="127000">
                    <a:srgbClr val="FF0000">
                      <a:alpha val="26000"/>
                    </a:srgbClr>
                  </a:glow>
                </a:effectLst>
                <a:latin typeface="Calibri" panose="020F0502020204030204" pitchFamily="34" charset="0"/>
                <a:ea typeface="Calibri" panose="020F0502020204030204" pitchFamily="34" charset="0"/>
                <a:cs typeface="Times New Roman" panose="02020603050405020304" pitchFamily="18" charset="0"/>
              </a:rPr>
              <a:t>suffer humiliation</a:t>
            </a:r>
            <a:r>
              <a:rPr lang="en-US" sz="2800" kern="100" dirty="0">
                <a:effectLst>
                  <a:glow rad="127000">
                    <a:srgbClr val="FF0000">
                      <a:alpha val="46000"/>
                    </a:srgbClr>
                  </a:glow>
                </a:effectLst>
                <a:latin typeface="Calibri" panose="020F0502020204030204" pitchFamily="34" charset="0"/>
                <a:ea typeface="Calibri" panose="020F0502020204030204" pitchFamily="34" charset="0"/>
                <a:cs typeface="Times New Roman" panose="02020603050405020304" pitchFamily="18" charset="0"/>
              </a:rPr>
              <a:t>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and </a:t>
            </a:r>
            <a:r>
              <a:rPr lang="en-US" sz="2800" kern="100" dirty="0">
                <a:effectLst>
                  <a:glow rad="127000">
                    <a:srgbClr val="FF0000">
                      <a:alpha val="23000"/>
                    </a:srgbClr>
                  </a:glow>
                </a:effectLst>
                <a:latin typeface="Calibri" panose="020F0502020204030204" pitchFamily="34" charset="0"/>
                <a:ea typeface="Calibri" panose="020F0502020204030204" pitchFamily="34" charset="0"/>
                <a:cs typeface="Times New Roman" panose="02020603050405020304" pitchFamily="18" charset="0"/>
              </a:rPr>
              <a:t>die</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that cruel death </a:t>
            </a:r>
            <a:r>
              <a:rPr lang="en-US" sz="2800" b="1" i="1" kern="100" dirty="0">
                <a:effectLst>
                  <a:glow rad="139700">
                    <a:schemeClr val="accent5">
                      <a:satMod val="175000"/>
                      <a:alpha val="40000"/>
                    </a:schemeClr>
                  </a:glow>
                </a:effectLst>
                <a:latin typeface="Calibri" panose="020F0502020204030204" pitchFamily="34" charset="0"/>
                <a:ea typeface="Calibri" panose="020F0502020204030204" pitchFamily="34" charset="0"/>
                <a:cs typeface="Times New Roman" panose="02020603050405020304" pitchFamily="18" charset="0"/>
              </a:rPr>
              <a:t>in order that I may be made free from sin</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I’ll tell you friends </a:t>
            </a:r>
            <a:r>
              <a:rPr lang="en-US" sz="2800" kern="100" dirty="0">
                <a:effectLst>
                  <a:glow rad="228600">
                    <a:schemeClr val="accent4">
                      <a:satMod val="175000"/>
                      <a:alpha val="40000"/>
                    </a:schemeClr>
                  </a:glow>
                </a:effectLst>
                <a:latin typeface="Calibri" panose="020F0502020204030204" pitchFamily="34" charset="0"/>
                <a:ea typeface="Calibri" panose="020F0502020204030204" pitchFamily="34" charset="0"/>
                <a:cs typeface="Times New Roman" panose="02020603050405020304" pitchFamily="18" charset="0"/>
              </a:rPr>
              <a:t>I have nothing but gratitude</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I fall at the savior’s feet, I humble myself at the foot of the cross, because </a:t>
            </a:r>
            <a:r>
              <a:rPr lang="en-US" sz="2800" kern="100" dirty="0">
                <a:effectLst>
                  <a:glow rad="228600">
                    <a:schemeClr val="accent4">
                      <a:satMod val="175000"/>
                      <a:alpha val="40000"/>
                    </a:schemeClr>
                  </a:glow>
                </a:effectLst>
                <a:latin typeface="Calibri" panose="020F0502020204030204" pitchFamily="34" charset="0"/>
                <a:ea typeface="Calibri" panose="020F0502020204030204" pitchFamily="34" charset="0"/>
                <a:cs typeface="Times New Roman" panose="02020603050405020304" pitchFamily="18" charset="0"/>
              </a:rPr>
              <a:t>God Almighty was gracious enough and magnanimous enough to give me such a precious gift</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3" name="Content Placeholder 2">
            <a:extLst>
              <a:ext uri="{FF2B5EF4-FFF2-40B4-BE49-F238E27FC236}">
                <a16:creationId xmlns:a16="http://schemas.microsoft.com/office/drawing/2014/main" id="{E1A9D046-F1CA-6EB2-827C-743592B62F20}"/>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266046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F3A75C-9A85-7760-5ED4-78A61775E1A1}"/>
              </a:ext>
            </a:extLst>
          </p:cNvPr>
          <p:cNvSpPr>
            <a:spLocks noGrp="1"/>
          </p:cNvSpPr>
          <p:nvPr>
            <p:ph type="title"/>
          </p:nvPr>
        </p:nvSpPr>
        <p:spPr>
          <a:xfrm>
            <a:off x="628650" y="381001"/>
            <a:ext cx="7886700" cy="936101"/>
          </a:xfrm>
        </p:spPr>
        <p:txBody>
          <a:bodyPr>
            <a:normAutofit fontScale="90000"/>
          </a:bodyPr>
          <a:lstStyle/>
          <a:p>
            <a:pPr algn="ctr"/>
            <a:r>
              <a:rPr lang="en-US" b="1" dirty="0"/>
              <a:t>Rick Bilberry – The Aid Not Taken</a:t>
            </a:r>
            <a:br>
              <a:rPr lang="en-US" b="1" dirty="0"/>
            </a:br>
            <a:r>
              <a:rPr lang="en-US" b="1" u="sng" dirty="0"/>
              <a:t>October 8, 2023</a:t>
            </a:r>
          </a:p>
        </p:txBody>
      </p:sp>
      <p:sp>
        <p:nvSpPr>
          <p:cNvPr id="7" name="Content Placeholder 6">
            <a:extLst>
              <a:ext uri="{FF2B5EF4-FFF2-40B4-BE49-F238E27FC236}">
                <a16:creationId xmlns:a16="http://schemas.microsoft.com/office/drawing/2014/main" id="{BCDA5B5A-321C-E6D8-C7E3-4BEF597E0407}"/>
              </a:ext>
            </a:extLst>
          </p:cNvPr>
          <p:cNvSpPr>
            <a:spLocks noGrp="1"/>
          </p:cNvSpPr>
          <p:nvPr>
            <p:ph sz="half" idx="2"/>
          </p:nvPr>
        </p:nvSpPr>
        <p:spPr>
          <a:xfrm>
            <a:off x="304800" y="1524000"/>
            <a:ext cx="8534400" cy="5029199"/>
          </a:xfrm>
        </p:spPr>
        <p:txBody>
          <a:bodyPr anchor="ctr">
            <a:normAutofit lnSpcReduction="10000"/>
          </a:bodyPr>
          <a:lstStyle/>
          <a:p>
            <a:pPr marL="0" indent="0" algn="just">
              <a:buNone/>
            </a:pPr>
            <a:r>
              <a:rPr lang="en-US" sz="2800" dirty="0"/>
              <a:t>“…We’ve studied before that crucifixion was intentionally designed to cause prolonged and </a:t>
            </a:r>
            <a:r>
              <a:rPr lang="en-US" sz="2800" b="1" i="1" dirty="0">
                <a:effectLst>
                  <a:glow rad="127000">
                    <a:srgbClr val="FF0000">
                      <a:alpha val="32000"/>
                    </a:srgbClr>
                  </a:glow>
                </a:effectLst>
              </a:rPr>
              <a:t>excruciating pain</a:t>
            </a:r>
            <a:r>
              <a:rPr lang="en-US" sz="2800" dirty="0">
                <a:effectLst>
                  <a:glow rad="127000">
                    <a:srgbClr val="FF0000">
                      <a:alpha val="32000"/>
                    </a:srgbClr>
                  </a:glow>
                </a:effectLst>
              </a:rPr>
              <a:t> </a:t>
            </a:r>
            <a:r>
              <a:rPr lang="en-US" sz="2800" dirty="0"/>
              <a:t>and </a:t>
            </a:r>
            <a:r>
              <a:rPr lang="en-US" sz="2800" b="1" i="1" dirty="0">
                <a:effectLst>
                  <a:glow rad="127000">
                    <a:srgbClr val="FF0000">
                      <a:alpha val="32000"/>
                    </a:srgbClr>
                  </a:glow>
                </a:effectLst>
              </a:rPr>
              <a:t>humiliation</a:t>
            </a:r>
            <a:r>
              <a:rPr lang="en-US" sz="2800" dirty="0"/>
              <a:t> for its victims as they were executed. We think of the </a:t>
            </a:r>
            <a:r>
              <a:rPr lang="en-US" sz="2800" b="1" i="1" u="sng" dirty="0">
                <a:effectLst>
                  <a:glow rad="127000">
                    <a:srgbClr val="FF0000">
                      <a:alpha val="21000"/>
                    </a:srgbClr>
                  </a:glow>
                </a:effectLst>
              </a:rPr>
              <a:t>severe wounds</a:t>
            </a:r>
            <a:r>
              <a:rPr lang="en-US" sz="2800" dirty="0">
                <a:effectLst>
                  <a:glow rad="127000">
                    <a:srgbClr val="FF0000">
                      <a:alpha val="49000"/>
                    </a:srgbClr>
                  </a:glow>
                </a:effectLst>
              </a:rPr>
              <a:t> </a:t>
            </a:r>
            <a:r>
              <a:rPr lang="en-US" sz="2800" dirty="0"/>
              <a:t>from Jesus’ </a:t>
            </a:r>
            <a:r>
              <a:rPr lang="en-US" sz="2800" b="1" i="1" u="sng" dirty="0">
                <a:effectLst>
                  <a:glow rad="127000">
                    <a:srgbClr val="FF0000">
                      <a:alpha val="25000"/>
                    </a:srgbClr>
                  </a:glow>
                </a:effectLst>
              </a:rPr>
              <a:t>scourging</a:t>
            </a:r>
            <a:r>
              <a:rPr lang="en-US" sz="2800" dirty="0"/>
              <a:t> and the </a:t>
            </a:r>
            <a:r>
              <a:rPr lang="en-US" sz="2800" b="1" i="1" u="sng" dirty="0">
                <a:effectLst>
                  <a:glow rad="127000">
                    <a:srgbClr val="FF0000">
                      <a:alpha val="25000"/>
                    </a:srgbClr>
                  </a:glow>
                </a:effectLst>
              </a:rPr>
              <a:t>nails</a:t>
            </a:r>
            <a:r>
              <a:rPr lang="en-US" sz="2800" dirty="0"/>
              <a:t> that were driven into His hands and His feet. We consider His hanging awkwardly by the arms making it difficult to even take a breath. And to breath fully we remember He needed to push up painfully on feet that were nailed to the cross </a:t>
            </a:r>
            <a:r>
              <a:rPr lang="en-US" sz="2800" b="1" dirty="0">
                <a:effectLst>
                  <a:glow rad="127000">
                    <a:srgbClr val="FF0000">
                      <a:alpha val="21000"/>
                    </a:srgbClr>
                  </a:glow>
                </a:effectLst>
              </a:rPr>
              <a:t>just to gulp in some air.</a:t>
            </a:r>
            <a:r>
              <a:rPr lang="en-US" sz="2800" dirty="0"/>
              <a:t> The physics of crucifixion and the medical and physical impacts are well documented and no matter how you moved when you were on the cross there was increased pain…” </a:t>
            </a:r>
          </a:p>
          <a:p>
            <a:pPr marL="0" indent="0">
              <a:buNone/>
            </a:pPr>
            <a:endParaRPr lang="en-US" dirty="0"/>
          </a:p>
        </p:txBody>
      </p:sp>
      <p:sp>
        <p:nvSpPr>
          <p:cNvPr id="3" name="Content Placeholder 2">
            <a:extLst>
              <a:ext uri="{FF2B5EF4-FFF2-40B4-BE49-F238E27FC236}">
                <a16:creationId xmlns:a16="http://schemas.microsoft.com/office/drawing/2014/main" id="{44512CB4-04F4-11F9-B6DB-44BA91422C5D}"/>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19836112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F3A75C-9A85-7760-5ED4-78A61775E1A1}"/>
              </a:ext>
            </a:extLst>
          </p:cNvPr>
          <p:cNvSpPr>
            <a:spLocks noGrp="1"/>
          </p:cNvSpPr>
          <p:nvPr>
            <p:ph type="title"/>
          </p:nvPr>
        </p:nvSpPr>
        <p:spPr/>
        <p:txBody>
          <a:bodyPr/>
          <a:lstStyle/>
          <a:p>
            <a:pPr algn="ctr"/>
            <a:r>
              <a:rPr lang="en-US" b="1" dirty="0"/>
              <a:t>Jim </a:t>
            </a:r>
            <a:r>
              <a:rPr lang="en-US" b="1" dirty="0" err="1"/>
              <a:t>Carithers</a:t>
            </a:r>
            <a:r>
              <a:rPr lang="en-US" b="1" dirty="0"/>
              <a:t> – It Is Finished </a:t>
            </a:r>
            <a:br>
              <a:rPr lang="en-US" b="1" dirty="0"/>
            </a:br>
            <a:r>
              <a:rPr lang="en-US" b="1" u="sng" dirty="0"/>
              <a:t>May 13, 2018</a:t>
            </a:r>
          </a:p>
        </p:txBody>
      </p:sp>
      <p:sp>
        <p:nvSpPr>
          <p:cNvPr id="3" name="Content Placeholder 2">
            <a:extLst>
              <a:ext uri="{FF2B5EF4-FFF2-40B4-BE49-F238E27FC236}">
                <a16:creationId xmlns:a16="http://schemas.microsoft.com/office/drawing/2014/main" id="{37D2A740-D3AE-29C3-8F33-78DC27123CCD}"/>
              </a:ext>
            </a:extLst>
          </p:cNvPr>
          <p:cNvSpPr>
            <a:spLocks noGrp="1"/>
          </p:cNvSpPr>
          <p:nvPr>
            <p:ph sz="half" idx="1"/>
          </p:nvPr>
        </p:nvSpPr>
        <p:spPr>
          <a:xfrm>
            <a:off x="304800" y="1690689"/>
            <a:ext cx="8458200" cy="4802185"/>
          </a:xfrm>
        </p:spPr>
        <p:txBody>
          <a:bodyPr/>
          <a:lstStyle/>
          <a:p>
            <a:pPr marL="0" indent="0" algn="just">
              <a:buNone/>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“This phrase “</a:t>
            </a:r>
            <a:r>
              <a:rPr lang="en-US" sz="2800" b="1" i="1" kern="100" dirty="0">
                <a:effectLst>
                  <a:glow rad="127000">
                    <a:srgbClr val="FF0000">
                      <a:alpha val="28000"/>
                    </a:srgbClr>
                  </a:glow>
                </a:effectLst>
                <a:latin typeface="Calibri" panose="020F0502020204030204" pitchFamily="34" charset="0"/>
                <a:ea typeface="Calibri" panose="020F0502020204030204" pitchFamily="34" charset="0"/>
                <a:cs typeface="Times New Roman" panose="02020603050405020304" pitchFamily="18" charset="0"/>
              </a:rPr>
              <a:t>It is finished</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 in the English as we know is three words, but in the Greek language it was only one word – and it carries the idea of a shout out of </a:t>
            </a:r>
            <a:r>
              <a:rPr lang="en-US" sz="2800" b="1" kern="100" dirty="0">
                <a:effectLst>
                  <a:glow rad="139700">
                    <a:schemeClr val="accent5">
                      <a:satMod val="175000"/>
                      <a:alpha val="40000"/>
                    </a:schemeClr>
                  </a:glow>
                </a:effectLst>
                <a:latin typeface="Calibri" panose="020F0502020204030204" pitchFamily="34" charset="0"/>
                <a:ea typeface="Calibri" panose="020F0502020204030204" pitchFamily="34" charset="0"/>
                <a:cs typeface="Times New Roman" panose="02020603050405020304" pitchFamily="18" charset="0"/>
              </a:rPr>
              <a:t>VICTORY</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He did not say “It is finished” in a tone of weary defeat that it is all over finally – no, He said it as one who </a:t>
            </a:r>
            <a:r>
              <a:rPr lang="en-US" sz="2800" b="1" kern="100" dirty="0">
                <a:effectLst>
                  <a:glow rad="139700">
                    <a:schemeClr val="accent5">
                      <a:satMod val="175000"/>
                      <a:alpha val="40000"/>
                    </a:schemeClr>
                  </a:glow>
                </a:effectLst>
                <a:latin typeface="Calibri" panose="020F0502020204030204" pitchFamily="34" charset="0"/>
                <a:ea typeface="Calibri" panose="020F0502020204030204" pitchFamily="34" charset="0"/>
                <a:cs typeface="Times New Roman" panose="02020603050405020304" pitchFamily="18" charset="0"/>
              </a:rPr>
              <a:t>SHOUTS FOR GREAT JOY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because the VICTORY has finally been WON.  It is the cry of a Man who has completed His task.  It is the cry of The One who has won through the long struggle.  It is the cry of The Man who has come out of the dark into the </a:t>
            </a:r>
            <a:r>
              <a:rPr lang="en-US" sz="2800" b="1" u="sng" kern="100" dirty="0">
                <a:effectLst>
                  <a:glow rad="139700">
                    <a:schemeClr val="accent4">
                      <a:satMod val="175000"/>
                      <a:alpha val="40000"/>
                    </a:schemeClr>
                  </a:glow>
                </a:effectLst>
                <a:latin typeface="Calibri" panose="020F0502020204030204" pitchFamily="34" charset="0"/>
                <a:ea typeface="Calibri" panose="020F0502020204030204" pitchFamily="34" charset="0"/>
                <a:cs typeface="Times New Roman" panose="02020603050405020304" pitchFamily="18" charset="0"/>
              </a:rPr>
              <a:t>GLORY OF THE LIGHT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and has grasped hold of the crown.”  </a:t>
            </a:r>
          </a:p>
          <a:p>
            <a:endParaRPr lang="en-US" dirty="0"/>
          </a:p>
        </p:txBody>
      </p:sp>
      <p:sp>
        <p:nvSpPr>
          <p:cNvPr id="4" name="Content Placeholder 3">
            <a:extLst>
              <a:ext uri="{FF2B5EF4-FFF2-40B4-BE49-F238E27FC236}">
                <a16:creationId xmlns:a16="http://schemas.microsoft.com/office/drawing/2014/main" id="{986246DB-234F-A890-4458-D79DA43AE183}"/>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93656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2A3C8-6A55-9015-BB1B-865C7C71BDD8}"/>
              </a:ext>
            </a:extLst>
          </p:cNvPr>
          <p:cNvSpPr>
            <a:spLocks noGrp="1"/>
          </p:cNvSpPr>
          <p:nvPr>
            <p:ph type="title"/>
          </p:nvPr>
        </p:nvSpPr>
        <p:spPr>
          <a:xfrm>
            <a:off x="628650" y="136528"/>
            <a:ext cx="7886700" cy="1006472"/>
          </a:xfrm>
        </p:spPr>
        <p:txBody>
          <a:bodyPr/>
          <a:lstStyle/>
          <a:p>
            <a:pPr algn="ctr"/>
            <a:r>
              <a:rPr lang="en-US" b="1" dirty="0"/>
              <a:t>John Clark – Thank You, Jesus </a:t>
            </a:r>
            <a:br>
              <a:rPr lang="en-US" b="1" dirty="0"/>
            </a:br>
            <a:r>
              <a:rPr lang="en-US" b="1" u="sng" dirty="0"/>
              <a:t>November 27, 1983</a:t>
            </a:r>
          </a:p>
        </p:txBody>
      </p:sp>
      <p:sp>
        <p:nvSpPr>
          <p:cNvPr id="4" name="Content Placeholder 3">
            <a:extLst>
              <a:ext uri="{FF2B5EF4-FFF2-40B4-BE49-F238E27FC236}">
                <a16:creationId xmlns:a16="http://schemas.microsoft.com/office/drawing/2014/main" id="{A0723CA6-5168-A144-7121-C4FDD16EDAC6}"/>
              </a:ext>
            </a:extLst>
          </p:cNvPr>
          <p:cNvSpPr>
            <a:spLocks noGrp="1"/>
          </p:cNvSpPr>
          <p:nvPr>
            <p:ph sz="half" idx="2"/>
          </p:nvPr>
        </p:nvSpPr>
        <p:spPr>
          <a:xfrm>
            <a:off x="304800" y="1143000"/>
            <a:ext cx="8667750" cy="5454648"/>
          </a:xfrm>
        </p:spPr>
        <p:txBody>
          <a:bodyPr>
            <a:noAutofit/>
          </a:bodyPr>
          <a:lstStyle/>
          <a:p>
            <a:pPr marL="0" indent="0" algn="just">
              <a:lnSpc>
                <a:spcPts val="2900"/>
              </a:lnSpc>
              <a:buNone/>
            </a:pPr>
            <a:r>
              <a:rPr lang="en-US" sz="2700" dirty="0"/>
              <a:t>“Too frequently I do not say, “</a:t>
            </a:r>
            <a:r>
              <a:rPr lang="en-US" sz="2700" dirty="0">
                <a:effectLst>
                  <a:glow rad="139700">
                    <a:schemeClr val="accent5">
                      <a:satMod val="175000"/>
                      <a:alpha val="40000"/>
                    </a:schemeClr>
                  </a:glow>
                </a:effectLst>
              </a:rPr>
              <a:t>Thank you Jesus for seeking me.  Thank you Jesus for dying for me</a:t>
            </a:r>
            <a:r>
              <a:rPr lang="en-US" sz="2700" dirty="0"/>
              <a:t>.” In Isaiah 53:5-6 it says “</a:t>
            </a:r>
            <a:r>
              <a:rPr lang="en-US" sz="2700" u="sng" dirty="0">
                <a:effectLst>
                  <a:glow rad="127000">
                    <a:srgbClr val="FF0000">
                      <a:alpha val="15000"/>
                    </a:srgbClr>
                  </a:glow>
                </a:effectLst>
              </a:rPr>
              <a:t>He was wounded for our transgressions He was bruised for our iniquities the chastisement of our peace was upon Him and with His stripes we are healed.</a:t>
            </a:r>
            <a:r>
              <a:rPr lang="en-US" sz="2700" dirty="0"/>
              <a:t>” There ‘</a:t>
            </a:r>
            <a:r>
              <a:rPr lang="en-US" sz="2700" dirty="0" err="1"/>
              <a:t>oughta</a:t>
            </a:r>
            <a:r>
              <a:rPr lang="en-US" sz="2700" dirty="0"/>
              <a:t> be a sorrow for sin on the part of all of us, but what people soon recognize is this – that grief is not going to get it…” </a:t>
            </a:r>
          </a:p>
          <a:p>
            <a:pPr marL="0" indent="0" algn="just">
              <a:lnSpc>
                <a:spcPts val="2900"/>
              </a:lnSpc>
              <a:buNone/>
            </a:pPr>
            <a:r>
              <a:rPr lang="en-US" sz="2700" dirty="0"/>
              <a:t>“…the truth of the matter is you come to realize that all the sorrow that you’ll ever manifest is not going to be able to take away your sins. Make no question about this – sorrow for sin is essential for someone to reach out to Christ, but </a:t>
            </a:r>
            <a:r>
              <a:rPr lang="en-US" sz="2700" dirty="0">
                <a:effectLst/>
              </a:rPr>
              <a:t>I have come to realize that </a:t>
            </a:r>
            <a:r>
              <a:rPr lang="en-US" sz="2700" dirty="0">
                <a:effectLst>
                  <a:glow rad="228600">
                    <a:schemeClr val="accent4">
                      <a:satMod val="175000"/>
                      <a:alpha val="40000"/>
                    </a:schemeClr>
                  </a:glow>
                </a:effectLst>
              </a:rPr>
              <a:t>I could weep oceans and it will never have the power to take away sin – </a:t>
            </a:r>
            <a:r>
              <a:rPr lang="en-US" sz="2700" b="1" dirty="0">
                <a:effectLst>
                  <a:glow rad="228600">
                    <a:schemeClr val="accent4">
                      <a:satMod val="175000"/>
                      <a:alpha val="40000"/>
                    </a:schemeClr>
                  </a:glow>
                </a:effectLst>
              </a:rPr>
              <a:t>that lies with </a:t>
            </a:r>
            <a:r>
              <a:rPr lang="en-US" sz="2700" b="1" i="1" dirty="0">
                <a:effectLst>
                  <a:glow rad="228600">
                    <a:schemeClr val="accent4">
                      <a:satMod val="175000"/>
                      <a:alpha val="40000"/>
                    </a:schemeClr>
                  </a:glow>
                </a:effectLst>
              </a:rPr>
              <a:t>Christ alone</a:t>
            </a:r>
            <a:r>
              <a:rPr lang="en-US" sz="2700" dirty="0"/>
              <a:t>.”</a:t>
            </a:r>
          </a:p>
        </p:txBody>
      </p:sp>
      <p:sp>
        <p:nvSpPr>
          <p:cNvPr id="6" name="Content Placeholder 5">
            <a:extLst>
              <a:ext uri="{FF2B5EF4-FFF2-40B4-BE49-F238E27FC236}">
                <a16:creationId xmlns:a16="http://schemas.microsoft.com/office/drawing/2014/main" id="{1C33388B-92F0-CA7B-2766-EB1B1DB81BC0}"/>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254369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F3A75C-9A85-7760-5ED4-78A61775E1A1}"/>
              </a:ext>
            </a:extLst>
          </p:cNvPr>
          <p:cNvSpPr>
            <a:spLocks noGrp="1"/>
          </p:cNvSpPr>
          <p:nvPr>
            <p:ph type="title"/>
          </p:nvPr>
        </p:nvSpPr>
        <p:spPr/>
        <p:txBody>
          <a:bodyPr>
            <a:normAutofit/>
          </a:bodyPr>
          <a:lstStyle/>
          <a:p>
            <a:pPr algn="ctr"/>
            <a:r>
              <a:rPr lang="en-US" b="1" dirty="0"/>
              <a:t>Nathan Lovinggood– No Tears in Heaven</a:t>
            </a:r>
            <a:br>
              <a:rPr lang="en-US" b="1" dirty="0"/>
            </a:br>
            <a:r>
              <a:rPr lang="en-US" b="1" u="sng" dirty="0"/>
              <a:t>January 8, 2023</a:t>
            </a:r>
          </a:p>
        </p:txBody>
      </p:sp>
      <p:sp>
        <p:nvSpPr>
          <p:cNvPr id="7" name="Content Placeholder 6">
            <a:extLst>
              <a:ext uri="{FF2B5EF4-FFF2-40B4-BE49-F238E27FC236}">
                <a16:creationId xmlns:a16="http://schemas.microsoft.com/office/drawing/2014/main" id="{BCDA5B5A-321C-E6D8-C7E3-4BEF597E0407}"/>
              </a:ext>
            </a:extLst>
          </p:cNvPr>
          <p:cNvSpPr>
            <a:spLocks noGrp="1"/>
          </p:cNvSpPr>
          <p:nvPr>
            <p:ph sz="half" idx="2"/>
          </p:nvPr>
        </p:nvSpPr>
        <p:spPr>
          <a:xfrm>
            <a:off x="381000" y="1690690"/>
            <a:ext cx="8229600" cy="4802184"/>
          </a:xfrm>
        </p:spPr>
        <p:txBody>
          <a:bodyPr>
            <a:noAutofit/>
          </a:bodyPr>
          <a:lstStyle/>
          <a:p>
            <a:pPr marL="0" indent="0" algn="just">
              <a:buNone/>
            </a:pPr>
            <a:r>
              <a:rPr lang="en-US" sz="2600" dirty="0"/>
              <a:t>“Seeing and experiencing pain makes me look forward to the joys of heaven.  No tears in heaven – no sickness, no cancer, no pain, no war, no strife, only eternal happiness.  And </a:t>
            </a:r>
            <a:r>
              <a:rPr lang="en-US" sz="2600" b="1" dirty="0">
                <a:effectLst>
                  <a:glow rad="139700">
                    <a:schemeClr val="accent4">
                      <a:satMod val="175000"/>
                      <a:alpha val="40000"/>
                    </a:schemeClr>
                  </a:glow>
                </a:effectLst>
              </a:rPr>
              <a:t>WE HAVE THIS HOPE BECAUSE OF JESUS’ DEATH ON THE CROSS</a:t>
            </a:r>
            <a:r>
              <a:rPr lang="en-US" sz="2600" dirty="0"/>
              <a:t>. God sent His son to this earth to be a perfect sacrifice for our sins.  Through </a:t>
            </a:r>
            <a:r>
              <a:rPr lang="en-US" sz="2600" b="1" u="sng" dirty="0">
                <a:effectLst>
                  <a:glow rad="127000">
                    <a:srgbClr val="FF0000">
                      <a:alpha val="21000"/>
                    </a:srgbClr>
                  </a:glow>
                </a:effectLst>
              </a:rPr>
              <a:t>His body </a:t>
            </a:r>
            <a:r>
              <a:rPr lang="en-US" sz="2600" dirty="0"/>
              <a:t>that hung on the cross and </a:t>
            </a:r>
            <a:r>
              <a:rPr lang="en-US" sz="2600" b="1" u="sng" dirty="0">
                <a:effectLst>
                  <a:glow rad="127000">
                    <a:srgbClr val="FF0000">
                      <a:alpha val="21000"/>
                    </a:srgbClr>
                  </a:glow>
                </a:effectLst>
              </a:rPr>
              <a:t>His blood </a:t>
            </a:r>
            <a:r>
              <a:rPr lang="en-US" sz="2600" dirty="0"/>
              <a:t>that flowed we can have our </a:t>
            </a:r>
            <a:r>
              <a:rPr lang="en-US" sz="2600" b="1" u="sng" dirty="0">
                <a:effectLst>
                  <a:glow rad="127000">
                    <a:srgbClr val="FF0000">
                      <a:alpha val="21000"/>
                    </a:srgbClr>
                  </a:glow>
                </a:effectLst>
              </a:rPr>
              <a:t>sins washed away </a:t>
            </a:r>
            <a:r>
              <a:rPr lang="en-US" sz="2600" dirty="0"/>
              <a:t>and the hope of eternal life in heaven.  Jesus bore all our sins so that we would not have to and because we could not do it ourselves.” … “It is because of this sacrifice and hope that we </a:t>
            </a:r>
            <a:r>
              <a:rPr lang="en-US" sz="2600" b="1" dirty="0">
                <a:effectLst>
                  <a:glow rad="139700">
                    <a:schemeClr val="accent5">
                      <a:satMod val="175000"/>
                      <a:alpha val="40000"/>
                    </a:schemeClr>
                  </a:glow>
                </a:effectLst>
              </a:rPr>
              <a:t>REMEMBER</a:t>
            </a:r>
            <a:r>
              <a:rPr lang="en-US" sz="2600" dirty="0"/>
              <a:t>, and we </a:t>
            </a:r>
            <a:r>
              <a:rPr lang="en-US" sz="2600" b="1" dirty="0">
                <a:effectLst>
                  <a:glow rad="139700">
                    <a:schemeClr val="accent5">
                      <a:satMod val="175000"/>
                      <a:alpha val="40000"/>
                    </a:schemeClr>
                  </a:glow>
                </a:effectLst>
              </a:rPr>
              <a:t>CELEBRATE</a:t>
            </a:r>
            <a:r>
              <a:rPr lang="en-US" sz="2600" dirty="0"/>
              <a:t> today and every first day of the week.”   </a:t>
            </a:r>
          </a:p>
        </p:txBody>
      </p:sp>
      <p:sp>
        <p:nvSpPr>
          <p:cNvPr id="5" name="Content Placeholder 4">
            <a:extLst>
              <a:ext uri="{FF2B5EF4-FFF2-40B4-BE49-F238E27FC236}">
                <a16:creationId xmlns:a16="http://schemas.microsoft.com/office/drawing/2014/main" id="{9BC6756C-D398-1416-0069-FB7A7CCE9347}"/>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159446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F3A75C-9A85-7760-5ED4-78A61775E1A1}"/>
              </a:ext>
            </a:extLst>
          </p:cNvPr>
          <p:cNvSpPr>
            <a:spLocks noGrp="1"/>
          </p:cNvSpPr>
          <p:nvPr>
            <p:ph type="title"/>
          </p:nvPr>
        </p:nvSpPr>
        <p:spPr>
          <a:xfrm>
            <a:off x="628650" y="685800"/>
            <a:ext cx="7886700" cy="1447800"/>
          </a:xfrm>
        </p:spPr>
        <p:txBody>
          <a:bodyPr>
            <a:normAutofit/>
          </a:bodyPr>
          <a:lstStyle/>
          <a:p>
            <a:pPr algn="ctr"/>
            <a:r>
              <a:rPr lang="en-US" sz="3100" b="1" dirty="0"/>
              <a:t>Doug Greer – Love that Surpasses Understanding </a:t>
            </a:r>
            <a:br>
              <a:rPr lang="en-US" sz="3100" b="1" dirty="0"/>
            </a:br>
            <a:r>
              <a:rPr lang="en-US" sz="3100" b="1" u="sng" dirty="0"/>
              <a:t>April 9, 2023</a:t>
            </a:r>
          </a:p>
        </p:txBody>
      </p:sp>
      <p:sp>
        <p:nvSpPr>
          <p:cNvPr id="7" name="Content Placeholder 6">
            <a:extLst>
              <a:ext uri="{FF2B5EF4-FFF2-40B4-BE49-F238E27FC236}">
                <a16:creationId xmlns:a16="http://schemas.microsoft.com/office/drawing/2014/main" id="{BCDA5B5A-321C-E6D8-C7E3-4BEF597E0407}"/>
              </a:ext>
            </a:extLst>
          </p:cNvPr>
          <p:cNvSpPr>
            <a:spLocks noGrp="1"/>
          </p:cNvSpPr>
          <p:nvPr>
            <p:ph sz="half" idx="2"/>
          </p:nvPr>
        </p:nvSpPr>
        <p:spPr>
          <a:xfrm>
            <a:off x="381000" y="1447800"/>
            <a:ext cx="8382000" cy="5029199"/>
          </a:xfrm>
          <a:effectLst>
            <a:glow rad="139700">
              <a:schemeClr val="accent6">
                <a:satMod val="175000"/>
                <a:alpha val="40000"/>
              </a:schemeClr>
            </a:glow>
          </a:effectLst>
        </p:spPr>
        <p:txBody>
          <a:bodyPr anchor="ctr">
            <a:noAutofit/>
          </a:bodyPr>
          <a:lstStyle/>
          <a:p>
            <a:pPr marL="0" indent="0" algn="just">
              <a:buNone/>
            </a:pPr>
            <a:r>
              <a:rPr lang="en-US" sz="3200" dirty="0"/>
              <a:t>“Philippians 4:6-7 references a </a:t>
            </a:r>
            <a:r>
              <a:rPr lang="en-US" sz="3200" b="1" dirty="0">
                <a:effectLst>
                  <a:glow rad="139700">
                    <a:schemeClr val="accent6">
                      <a:satMod val="175000"/>
                      <a:alpha val="40000"/>
                    </a:schemeClr>
                  </a:glow>
                </a:effectLst>
              </a:rPr>
              <a:t>PEACE THAT SURPASSESS ALL UNDERSTANDING</a:t>
            </a:r>
            <a:r>
              <a:rPr lang="en-US" sz="3200" dirty="0"/>
              <a:t>.  I would propose to you this morning that there is a love that surpasses all understanding that allows us to enjoy and experience that peace that surpasses all understanding.  </a:t>
            </a:r>
            <a:r>
              <a:rPr lang="en-US" sz="3200" b="1" dirty="0">
                <a:effectLst>
                  <a:glow rad="139700">
                    <a:schemeClr val="accent4">
                      <a:satMod val="175000"/>
                      <a:alpha val="40000"/>
                    </a:schemeClr>
                  </a:glow>
                </a:effectLst>
              </a:rPr>
              <a:t>That love is demonstrated in the sacrifice of our Lord and Savior Jesus Christ.  </a:t>
            </a:r>
            <a:r>
              <a:rPr lang="en-US" sz="3200" dirty="0"/>
              <a:t>It’s part of a plan that </a:t>
            </a:r>
            <a:r>
              <a:rPr lang="en-US" sz="3200" u="sng" dirty="0">
                <a:effectLst>
                  <a:glow rad="139700">
                    <a:schemeClr val="accent5">
                      <a:satMod val="175000"/>
                      <a:alpha val="40000"/>
                    </a:schemeClr>
                  </a:glow>
                </a:effectLst>
              </a:rPr>
              <a:t>WE DON’T DESERVE </a:t>
            </a:r>
            <a:r>
              <a:rPr lang="en-US" sz="3200" dirty="0"/>
              <a:t>but for which </a:t>
            </a:r>
            <a:r>
              <a:rPr lang="en-US" sz="3200" u="sng" dirty="0">
                <a:effectLst>
                  <a:glow rad="139700">
                    <a:schemeClr val="accent5">
                      <a:satMod val="175000"/>
                      <a:alpha val="40000"/>
                    </a:schemeClr>
                  </a:glow>
                </a:effectLst>
              </a:rPr>
              <a:t>WE ARE EXTREMEMLY GRATEFUL.</a:t>
            </a:r>
            <a:r>
              <a:rPr lang="en-US" sz="3200" dirty="0"/>
              <a:t>”</a:t>
            </a:r>
          </a:p>
        </p:txBody>
      </p:sp>
      <p:sp>
        <p:nvSpPr>
          <p:cNvPr id="3" name="Content Placeholder 2">
            <a:extLst>
              <a:ext uri="{FF2B5EF4-FFF2-40B4-BE49-F238E27FC236}">
                <a16:creationId xmlns:a16="http://schemas.microsoft.com/office/drawing/2014/main" id="{6DBE909A-3845-030D-94BB-E51B3D697B33}"/>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57374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heme/theme1.xml><?xml version="1.0" encoding="utf-8"?>
<a:theme xmlns:a="http://schemas.openxmlformats.org/drawingml/2006/main" name="ind_0130_slide">
  <a:themeElements>
    <a:clrScheme name="Office Theme 2">
      <a:dk1>
        <a:srgbClr val="333333"/>
      </a:dk1>
      <a:lt1>
        <a:srgbClr val="FFFFFF"/>
      </a:lt1>
      <a:dk2>
        <a:srgbClr val="CC6600"/>
      </a:dk2>
      <a:lt2>
        <a:srgbClr val="FFFFFF"/>
      </a:lt2>
      <a:accent1>
        <a:srgbClr val="FFAD99"/>
      </a:accent1>
      <a:accent2>
        <a:srgbClr val="FFD77A"/>
      </a:accent2>
      <a:accent3>
        <a:srgbClr val="E2B8AA"/>
      </a:accent3>
      <a:accent4>
        <a:srgbClr val="DADADA"/>
      </a:accent4>
      <a:accent5>
        <a:srgbClr val="FFD3CA"/>
      </a:accent5>
      <a:accent6>
        <a:srgbClr val="E7C36E"/>
      </a:accent6>
      <a:hlink>
        <a:srgbClr val="96E36D"/>
      </a:hlink>
      <a:folHlink>
        <a:srgbClr val="FFBD7A"/>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CC6600"/>
        </a:dk2>
        <a:lt2>
          <a:srgbClr val="FFFFFF"/>
        </a:lt2>
        <a:accent1>
          <a:srgbClr val="FFAE5B"/>
        </a:accent1>
        <a:accent2>
          <a:srgbClr val="F0C295"/>
        </a:accent2>
        <a:accent3>
          <a:srgbClr val="E2B8AA"/>
        </a:accent3>
        <a:accent4>
          <a:srgbClr val="DADADA"/>
        </a:accent4>
        <a:accent5>
          <a:srgbClr val="FFD3B5"/>
        </a:accent5>
        <a:accent6>
          <a:srgbClr val="D9B087"/>
        </a:accent6>
        <a:hlink>
          <a:srgbClr val="FFE1C2"/>
        </a:hlink>
        <a:folHlink>
          <a:srgbClr val="FFCC99"/>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CC6600"/>
        </a:dk2>
        <a:lt2>
          <a:srgbClr val="FFFFFF"/>
        </a:lt2>
        <a:accent1>
          <a:srgbClr val="FFAD99"/>
        </a:accent1>
        <a:accent2>
          <a:srgbClr val="FFD77A"/>
        </a:accent2>
        <a:accent3>
          <a:srgbClr val="E2B8AA"/>
        </a:accent3>
        <a:accent4>
          <a:srgbClr val="DADADA"/>
        </a:accent4>
        <a:accent5>
          <a:srgbClr val="FFD3CA"/>
        </a:accent5>
        <a:accent6>
          <a:srgbClr val="E7C36E"/>
        </a:accent6>
        <a:hlink>
          <a:srgbClr val="96E36D"/>
        </a:hlink>
        <a:folHlink>
          <a:srgbClr val="FFBD7A"/>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CC6600"/>
        </a:dk2>
        <a:lt2>
          <a:srgbClr val="FFFFFF"/>
        </a:lt2>
        <a:accent1>
          <a:srgbClr val="FFBD7A"/>
        </a:accent1>
        <a:accent2>
          <a:srgbClr val="98E66E"/>
        </a:accent2>
        <a:accent3>
          <a:srgbClr val="E2B8AA"/>
        </a:accent3>
        <a:accent4>
          <a:srgbClr val="DADADA"/>
        </a:accent4>
        <a:accent5>
          <a:srgbClr val="FFDBBE"/>
        </a:accent5>
        <a:accent6>
          <a:srgbClr val="89D063"/>
        </a:accent6>
        <a:hlink>
          <a:srgbClr val="FFB2BF"/>
        </a:hlink>
        <a:folHlink>
          <a:srgbClr val="B2BBFF"/>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CC6600"/>
        </a:dk2>
        <a:lt2>
          <a:srgbClr val="FFFFFF"/>
        </a:lt2>
        <a:accent1>
          <a:srgbClr val="FFBD7A"/>
        </a:accent1>
        <a:accent2>
          <a:srgbClr val="DAE66E"/>
        </a:accent2>
        <a:accent3>
          <a:srgbClr val="E2B8AA"/>
        </a:accent3>
        <a:accent4>
          <a:srgbClr val="DADADA"/>
        </a:accent4>
        <a:accent5>
          <a:srgbClr val="FFDBBE"/>
        </a:accent5>
        <a:accent6>
          <a:srgbClr val="C5D063"/>
        </a:accent6>
        <a:hlink>
          <a:srgbClr val="FFB2F9"/>
        </a:hlink>
        <a:folHlink>
          <a:srgbClr val="B2DFF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FFAE5B"/>
        </a:accent1>
        <a:accent2>
          <a:srgbClr val="F0C295"/>
        </a:accent2>
        <a:accent3>
          <a:srgbClr val="FFFFFF"/>
        </a:accent3>
        <a:accent4>
          <a:srgbClr val="000000"/>
        </a:accent4>
        <a:accent5>
          <a:srgbClr val="FFD3B5"/>
        </a:accent5>
        <a:accent6>
          <a:srgbClr val="D9B087"/>
        </a:accent6>
        <a:hlink>
          <a:srgbClr val="FFE1C2"/>
        </a:hlink>
        <a:folHlink>
          <a:srgbClr val="FFCC99"/>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FFAD99"/>
        </a:accent1>
        <a:accent2>
          <a:srgbClr val="FFD77A"/>
        </a:accent2>
        <a:accent3>
          <a:srgbClr val="FFFFFF"/>
        </a:accent3>
        <a:accent4>
          <a:srgbClr val="000000"/>
        </a:accent4>
        <a:accent5>
          <a:srgbClr val="FFD3CA"/>
        </a:accent5>
        <a:accent6>
          <a:srgbClr val="E7C36E"/>
        </a:accent6>
        <a:hlink>
          <a:srgbClr val="96E36D"/>
        </a:hlink>
        <a:folHlink>
          <a:srgbClr val="FFBD7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FFBD7A"/>
        </a:accent1>
        <a:accent2>
          <a:srgbClr val="98E66E"/>
        </a:accent2>
        <a:accent3>
          <a:srgbClr val="FFFFFF"/>
        </a:accent3>
        <a:accent4>
          <a:srgbClr val="000000"/>
        </a:accent4>
        <a:accent5>
          <a:srgbClr val="FFDBBE"/>
        </a:accent5>
        <a:accent6>
          <a:srgbClr val="89D063"/>
        </a:accent6>
        <a:hlink>
          <a:srgbClr val="FFB2BF"/>
        </a:hlink>
        <a:folHlink>
          <a:srgbClr val="B2BBFF"/>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FFBD7A"/>
        </a:accent1>
        <a:accent2>
          <a:srgbClr val="DAE66E"/>
        </a:accent2>
        <a:accent3>
          <a:srgbClr val="FFFFFF"/>
        </a:accent3>
        <a:accent4>
          <a:srgbClr val="000000"/>
        </a:accent4>
        <a:accent5>
          <a:srgbClr val="FFDBBE"/>
        </a:accent5>
        <a:accent6>
          <a:srgbClr val="C5D063"/>
        </a:accent6>
        <a:hlink>
          <a:srgbClr val="FFB2F9"/>
        </a:hlink>
        <a:folHlink>
          <a:srgbClr val="B2D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1720</TotalTime>
  <Words>1742</Words>
  <Application>Microsoft Office PowerPoint</Application>
  <PresentationFormat>On-screen Show (4:3)</PresentationFormat>
  <Paragraphs>31</Paragraphs>
  <Slides>15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Calibri Light</vt:lpstr>
      <vt:lpstr>ind_0130_slide</vt:lpstr>
      <vt:lpstr>3_Office Theme</vt:lpstr>
      <vt:lpstr>Proclaim The Lord’s Death Until He Comes</vt:lpstr>
      <vt:lpstr>Albert Arechiga – The Centurion at Jesus’ Death May 14, 2023</vt:lpstr>
      <vt:lpstr>Mike Ryan – Focusing Our Thoughts January 29, 2023</vt:lpstr>
      <vt:lpstr>Bill McCuistion – Blessings in Christ  August 1976</vt:lpstr>
      <vt:lpstr>Rick Bilberry – The Aid Not Taken October 8, 2023</vt:lpstr>
      <vt:lpstr>Jim Carithers – It Is Finished  May 13, 2018</vt:lpstr>
      <vt:lpstr>John Clark – Thank You, Jesus  November 27, 1983</vt:lpstr>
      <vt:lpstr>Nathan Lovinggood– No Tears in Heaven January 8, 2023</vt:lpstr>
      <vt:lpstr>Doug Greer – Love that Surpasses Understanding  April 9, 2023</vt:lpstr>
      <vt:lpstr>Jordan Holland – Thanksgiving for this Sacrifice September 17, 2023</vt:lpstr>
      <vt:lpstr>Angel Alanis– What Is Redemption? October 29, 2023</vt:lpstr>
      <vt:lpstr>Tosin Akinwale – Now Is The Time December 3, 2023</vt:lpstr>
      <vt:lpstr>Harrison Banks – The Great Battle for the Soul March 18, 2001</vt:lpstr>
      <vt:lpstr>Harrison Banks – The Great Battle for the Soul March 18, 2001</vt:lpstr>
      <vt:lpstr>Brian Haley – Spiritual Truths April 23, 2023</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 the Way, the Truth, and the Life” Matthew 6:13</dc:title>
  <dc:creator>Weston Andrew Hodge</dc:creator>
  <cp:lastModifiedBy>Robert McDonald</cp:lastModifiedBy>
  <cp:revision>135</cp:revision>
  <dcterms:created xsi:type="dcterms:W3CDTF">2012-10-26T19:55:55Z</dcterms:created>
  <dcterms:modified xsi:type="dcterms:W3CDTF">2024-01-08T00:09:04Z</dcterms:modified>
</cp:coreProperties>
</file>