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18"/>
  </p:handoutMasterIdLst>
  <p:sldIdLst>
    <p:sldId id="256" r:id="rId2"/>
    <p:sldId id="284" r:id="rId3"/>
    <p:sldId id="283" r:id="rId4"/>
    <p:sldId id="285" r:id="rId5"/>
    <p:sldId id="286" r:id="rId6"/>
    <p:sldId id="276" r:id="rId7"/>
    <p:sldId id="277" r:id="rId8"/>
    <p:sldId id="279" r:id="rId9"/>
    <p:sldId id="280" r:id="rId10"/>
    <p:sldId id="281" r:id="rId11"/>
    <p:sldId id="282" r:id="rId12"/>
    <p:sldId id="287" r:id="rId13"/>
    <p:sldId id="288" r:id="rId14"/>
    <p:sldId id="290" r:id="rId15"/>
    <p:sldId id="291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51"/>
    <p:restoredTop sz="94666"/>
  </p:normalViewPr>
  <p:slideViewPr>
    <p:cSldViewPr snapToGrid="0" snapToObjects="1" showGuides="1">
      <p:cViewPr>
        <p:scale>
          <a:sx n="102" d="100"/>
          <a:sy n="102" d="100"/>
        </p:scale>
        <p:origin x="232" y="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9D439-24FF-AC40-A24F-C8861CFFCB55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CFB02-4125-D844-8655-2C4215D53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4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89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1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3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0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4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80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7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3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63B37-5111-9C4C-821E-181E4FE518D8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33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3719"/>
            <a:ext cx="7772400" cy="1046071"/>
          </a:xfrm>
        </p:spPr>
        <p:txBody>
          <a:bodyPr/>
          <a:lstStyle/>
          <a:p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The Revelation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199021"/>
            <a:ext cx="6858000" cy="1394499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 smtClean="0">
                <a:latin typeface="Avenir Heavy" charset="0"/>
                <a:ea typeface="Avenir Heavy" charset="0"/>
                <a:cs typeface="Avenir Heavy" charset="0"/>
              </a:rPr>
              <a:t>Wednesday Nights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 smtClean="0">
                <a:latin typeface="Avenir Heavy" charset="0"/>
                <a:ea typeface="Avenir Heavy" charset="0"/>
                <a:cs typeface="Avenir Heavy" charset="0"/>
              </a:rPr>
              <a:t>Winter 2023-24</a:t>
            </a:r>
            <a:endParaRPr lang="en-US" sz="3600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1828800"/>
            <a:ext cx="512064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5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Converting the Imagination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1783"/>
            <a:ext cx="7886700" cy="51449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The visions of Revelation do not work through rational logic but imagination.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God is equipping us with us images with which to see and understand the world.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Revelation combines images and a narrative to shape our reality.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But the symbolic world is no less real than the world we see. Maybe more real.</a:t>
            </a:r>
          </a:p>
        </p:txBody>
      </p:sp>
    </p:spTree>
    <p:extLst>
      <p:ext uri="{BB962C8B-B14F-4D97-AF65-F5344CB8AC3E}">
        <p14:creationId xmlns:p14="http://schemas.microsoft.com/office/powerpoint/2010/main" val="125925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Tips for Reading Revelation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3851"/>
            <a:ext cx="7886700" cy="49229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Read aloud or listen.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Read long, continuous chunks.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Visualize what is being described.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Feel the emotions being evoked.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Keep the big picture in view.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Find the comfort or challenge. </a:t>
            </a:r>
          </a:p>
        </p:txBody>
      </p:sp>
    </p:spTree>
    <p:extLst>
      <p:ext uri="{BB962C8B-B14F-4D97-AF65-F5344CB8AC3E}">
        <p14:creationId xmlns:p14="http://schemas.microsoft.com/office/powerpoint/2010/main" val="89882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Revelation 1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34817"/>
            <a:ext cx="7886700" cy="441196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6000" i="1" dirty="0" smtClean="0">
                <a:latin typeface="Avenir Book" charset="0"/>
                <a:ea typeface="Avenir Book" charset="0"/>
                <a:cs typeface="Avenir Book" charset="0"/>
              </a:rPr>
              <a:t>Hear</a:t>
            </a:r>
            <a:r>
              <a:rPr lang="en-US" sz="6000" dirty="0" smtClean="0">
                <a:latin typeface="Avenir Book" charset="0"/>
                <a:ea typeface="Avenir Book" charset="0"/>
                <a:cs typeface="Avenir Book" charset="0"/>
              </a:rPr>
              <a:t>, </a:t>
            </a:r>
            <a:r>
              <a:rPr lang="en-US" sz="6000" i="1" dirty="0" smtClean="0">
                <a:latin typeface="Avenir Book" charset="0"/>
                <a:ea typeface="Avenir Book" charset="0"/>
                <a:cs typeface="Avenir Book" charset="0"/>
              </a:rPr>
              <a:t>see</a:t>
            </a:r>
            <a:r>
              <a:rPr lang="en-US" sz="6000" smtClean="0">
                <a:latin typeface="Avenir Book" charset="0"/>
                <a:ea typeface="Avenir Book" charset="0"/>
                <a:cs typeface="Avenir Book" charset="0"/>
              </a:rPr>
              <a:t>, &amp; </a:t>
            </a:r>
            <a:r>
              <a:rPr lang="en-US" sz="6000" i="1" smtClean="0">
                <a:latin typeface="Avenir Book" charset="0"/>
                <a:ea typeface="Avenir Book" charset="0"/>
                <a:cs typeface="Avenir Book" charset="0"/>
              </a:rPr>
              <a:t>feel</a:t>
            </a:r>
            <a:r>
              <a:rPr lang="en-US" sz="600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6000" dirty="0" smtClean="0">
                <a:latin typeface="Avenir Book" charset="0"/>
                <a:ea typeface="Avenir Book" charset="0"/>
                <a:cs typeface="Avenir Book" charset="0"/>
              </a:rPr>
              <a:t>what John is relaying </a:t>
            </a:r>
          </a:p>
        </p:txBody>
      </p:sp>
    </p:spTree>
    <p:extLst>
      <p:ext uri="{BB962C8B-B14F-4D97-AF65-F5344CB8AC3E}">
        <p14:creationId xmlns:p14="http://schemas.microsoft.com/office/powerpoint/2010/main" val="152110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Jesus in Revelation 1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0789"/>
            <a:ext cx="7886700" cy="49359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1:5 - ”The Faithful Witness” (</a:t>
            </a:r>
            <a:r>
              <a:rPr lang="en-US" sz="3200" i="1" dirty="0" err="1" smtClean="0">
                <a:latin typeface="Avenir Book" charset="0"/>
                <a:ea typeface="Avenir Book" charset="0"/>
                <a:cs typeface="Avenir Book" charset="0"/>
              </a:rPr>
              <a:t>martus</a:t>
            </a: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)</a:t>
            </a:r>
            <a:endParaRPr lang="en-US" sz="32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00000"/>
              </a:lnSpc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Daniel 7 </a:t>
            </a:r>
            <a:r>
              <a:rPr lang="mr-IN" sz="3200" dirty="0" smtClean="0"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Son of Man </a:t>
            </a: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+ 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Ancient of Days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Dominion over </a:t>
            </a:r>
            <a: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kingdoms </a:t>
            </a:r>
            <a:r>
              <a:rPr lang="mr-IN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32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“</a:t>
            </a:r>
            <a:r>
              <a:rPr lang="en-US" sz="32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Behold</a:t>
            </a:r>
            <a:r>
              <a:rPr lang="en-US" sz="32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, He is coming with the clouds</a:t>
            </a:r>
            <a:r>
              <a:rPr lang="en-US" sz="32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” 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(1:7)</a:t>
            </a:r>
            <a:endParaRPr lang="en-US" sz="3200" dirty="0" smtClean="0">
              <a:solidFill>
                <a:schemeClr val="accent3">
                  <a:lumMod val="60000"/>
                  <a:lumOff val="4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lvl="1">
              <a:lnSpc>
                <a:spcPct val="100000"/>
              </a:lnSpc>
            </a:pP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Lord of 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History </a:t>
            </a:r>
            <a:r>
              <a:rPr lang="mr-IN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“</a:t>
            </a:r>
            <a:r>
              <a:rPr lang="en-US" sz="32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Head &amp; hair were white, feet like burnished bronze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” (14)</a:t>
            </a:r>
          </a:p>
          <a:p>
            <a:pPr>
              <a:lnSpc>
                <a:spcPct val="100000"/>
              </a:lnSpc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17 - Response: </a:t>
            </a:r>
            <a:r>
              <a:rPr lang="en-US" sz="3200" b="1" dirty="0" smtClean="0">
                <a:latin typeface="Avenir Book" charset="0"/>
                <a:ea typeface="Avenir Book" charset="0"/>
                <a:cs typeface="Avenir Book" charset="0"/>
              </a:rPr>
              <a:t>Fear</a:t>
            </a:r>
            <a:r>
              <a:rPr lang="en-US" sz="3200" dirty="0">
                <a:latin typeface="Avenir Book" charset="0"/>
                <a:ea typeface="Avenir Book" charset="0"/>
                <a:cs typeface="Avenir Book" charset="0"/>
              </a:rPr>
              <a:t>;</a:t>
            </a: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 Message: </a:t>
            </a:r>
            <a:r>
              <a:rPr lang="en-US" sz="3200" b="1" dirty="0" smtClean="0">
                <a:latin typeface="Avenir Book" charset="0"/>
                <a:ea typeface="Avenir Book" charset="0"/>
                <a:cs typeface="Avenir Book" charset="0"/>
              </a:rPr>
              <a:t>Comfort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latin typeface="Avenir Book" charset="0"/>
                <a:ea typeface="Avenir Book" charset="0"/>
                <a:cs typeface="Avenir Book" charset="0"/>
              </a:rPr>
              <a:t>12-13, 20 </a:t>
            </a:r>
            <a:r>
              <a:rPr lang="mr-IN" sz="3200" dirty="0"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3200" dirty="0">
                <a:latin typeface="Avenir Book" charset="0"/>
                <a:ea typeface="Avenir Book" charset="0"/>
                <a:cs typeface="Avenir Book" charset="0"/>
              </a:rPr>
              <a:t> Jesus among the </a:t>
            </a: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churches</a:t>
            </a:r>
            <a:endParaRPr lang="en-US" sz="3200" b="1" dirty="0" smtClean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00000"/>
              </a:lnSpc>
            </a:pPr>
            <a:endParaRPr lang="en-US" sz="3600" dirty="0" smtClean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40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The Letters in Revelation 2-3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3851"/>
            <a:ext cx="7886700" cy="49229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600" b="1" dirty="0" smtClean="0">
                <a:latin typeface="Avenir Book" charset="0"/>
                <a:ea typeface="Avenir Book" charset="0"/>
                <a:cs typeface="Avenir Book" charset="0"/>
              </a:rPr>
              <a:t>Jesus is</a:t>
            </a:r>
            <a:r>
              <a:rPr lang="mr-IN" sz="3600" b="1" dirty="0" smtClean="0">
                <a:latin typeface="Avenir Book" charset="0"/>
                <a:ea typeface="Avenir Book" charset="0"/>
                <a:cs typeface="Avenir Book" charset="0"/>
              </a:rPr>
              <a:t>…</a:t>
            </a:r>
            <a:r>
              <a:rPr lang="en-US" sz="3600" b="1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(description, see chapter 1)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600" b="1" dirty="0" smtClean="0">
                <a:latin typeface="Avenir Book" charset="0"/>
                <a:ea typeface="Avenir Book" charset="0"/>
                <a:cs typeface="Avenir Book" charset="0"/>
              </a:rPr>
              <a:t>Jesus knows</a:t>
            </a:r>
            <a:r>
              <a:rPr lang="mr-IN" sz="3600" b="1" dirty="0" smtClean="0">
                <a:latin typeface="Avenir Book" charset="0"/>
                <a:ea typeface="Avenir Book" charset="0"/>
                <a:cs typeface="Avenir Book" charset="0"/>
              </a:rPr>
              <a:t>…</a:t>
            </a:r>
            <a:r>
              <a:rPr lang="en-US" sz="3600" b="1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(church’s situation</a:t>
            </a:r>
            <a:r>
              <a:rPr lang="en-US" sz="3200" dirty="0">
                <a:latin typeface="Avenir Book" charset="0"/>
                <a:ea typeface="Avenir Book" charset="0"/>
                <a:cs typeface="Avenir Book" charset="0"/>
              </a:rPr>
              <a:t>)</a:t>
            </a:r>
            <a:endParaRPr lang="en-US" sz="32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600" b="1" dirty="0" smtClean="0">
                <a:latin typeface="Avenir Book" charset="0"/>
                <a:ea typeface="Avenir Book" charset="0"/>
                <a:cs typeface="Avenir Book" charset="0"/>
              </a:rPr>
              <a:t>Jesus says</a:t>
            </a:r>
            <a:r>
              <a:rPr lang="mr-IN" sz="3600" b="1" dirty="0" smtClean="0">
                <a:latin typeface="Avenir Book" charset="0"/>
                <a:ea typeface="Avenir Book" charset="0"/>
                <a:cs typeface="Avenir Book" charset="0"/>
              </a:rPr>
              <a:t>…</a:t>
            </a:r>
            <a:r>
              <a:rPr lang="en-US" sz="3600" b="1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(comfort or challenge)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600" b="1" dirty="0" smtClean="0">
                <a:latin typeface="Avenir Book" charset="0"/>
                <a:ea typeface="Avenir Book" charset="0"/>
                <a:cs typeface="Avenir Book" charset="0"/>
              </a:rPr>
              <a:t>Jesus will</a:t>
            </a:r>
            <a:r>
              <a:rPr lang="mr-IN" sz="3600" b="1" dirty="0" smtClean="0">
                <a:latin typeface="Avenir Book" charset="0"/>
                <a:ea typeface="Avenir Book" charset="0"/>
                <a:cs typeface="Avenir Book" charset="0"/>
              </a:rPr>
              <a:t>…</a:t>
            </a:r>
            <a:r>
              <a:rPr lang="en-US" sz="3600" b="1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(promise, see </a:t>
            </a:r>
            <a:r>
              <a:rPr lang="en-US" sz="3200" dirty="0" err="1" smtClean="0">
                <a:latin typeface="Avenir Book" charset="0"/>
                <a:ea typeface="Avenir Book" charset="0"/>
                <a:cs typeface="Avenir Book" charset="0"/>
              </a:rPr>
              <a:t>ch.</a:t>
            </a: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 21-22)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799" y="4982817"/>
            <a:ext cx="7036905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rPr>
              <a:t>“He </a:t>
            </a:r>
            <a:r>
              <a:rPr lang="en-US" sz="3200" dirty="0" smtClean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rPr>
              <a:t>who has an ear, let him hear what </a:t>
            </a:r>
            <a:r>
              <a:rPr lang="en-US" sz="3200" smtClean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rPr>
              <a:t>the Spirit says to the churches.”</a:t>
            </a:r>
            <a:endParaRPr lang="en-US" sz="3200">
              <a:solidFill>
                <a:schemeClr val="bg1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95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Revelation </a:t>
            </a:r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2-3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1783"/>
            <a:ext cx="7886700" cy="51449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600" dirty="0" smtClean="0">
                <a:latin typeface="Avenir Book" charset="0"/>
                <a:ea typeface="Avenir Book" charset="0"/>
                <a:cs typeface="Avenir Book" charset="0"/>
              </a:rPr>
              <a:t>Where do you see the external pressures (persecution or prosperity) on these Christians? </a:t>
            </a:r>
            <a:endParaRPr lang="en-US" sz="36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600" dirty="0" smtClean="0">
                <a:latin typeface="Avenir Book" charset="0"/>
                <a:ea typeface="Avenir Book" charset="0"/>
                <a:cs typeface="Avenir Book" charset="0"/>
              </a:rPr>
              <a:t>Where do you see warnings about the spiritual dangers (compromise or apathy)?</a:t>
            </a:r>
            <a:endParaRPr lang="en-US" sz="36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600" dirty="0" smtClean="0">
                <a:latin typeface="Avenir Book" charset="0"/>
                <a:ea typeface="Avenir Book" charset="0"/>
                <a:cs typeface="Avenir Book" charset="0"/>
              </a:rPr>
              <a:t>What else stands out to you about the letters?</a:t>
            </a:r>
            <a:endParaRPr lang="en-US" sz="3600" dirty="0" smtClean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62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3719"/>
            <a:ext cx="7772400" cy="1046071"/>
          </a:xfrm>
        </p:spPr>
        <p:txBody>
          <a:bodyPr/>
          <a:lstStyle/>
          <a:p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The Revelation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199021"/>
            <a:ext cx="6858000" cy="1394499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 smtClean="0">
                <a:latin typeface="Avenir Heavy" charset="0"/>
                <a:ea typeface="Avenir Heavy" charset="0"/>
                <a:cs typeface="Avenir Heavy" charset="0"/>
              </a:rPr>
              <a:t>In Two Weeks (1/3)</a:t>
            </a:r>
            <a:endParaRPr lang="en-US" sz="3600" b="1" dirty="0" smtClean="0">
              <a:latin typeface="Avenir Heavy" charset="0"/>
              <a:ea typeface="Avenir Heavy" charset="0"/>
              <a:cs typeface="Avenir Heavy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 smtClean="0">
                <a:latin typeface="Avenir Roman" charset="0"/>
                <a:ea typeface="Avenir Roman" charset="0"/>
                <a:cs typeface="Avenir Roman" charset="0"/>
              </a:rPr>
              <a:t>4. </a:t>
            </a:r>
            <a:r>
              <a:rPr lang="en-US" sz="3600" dirty="0" smtClean="0">
                <a:latin typeface="Avenir Roman" charset="0"/>
                <a:ea typeface="Avenir Roman" charset="0"/>
                <a:cs typeface="Avenir Roman" charset="0"/>
              </a:rPr>
              <a:t>Revelation </a:t>
            </a:r>
            <a:r>
              <a:rPr lang="en-US" sz="3600" dirty="0" smtClean="0">
                <a:latin typeface="Avenir Roman" charset="0"/>
                <a:ea typeface="Avenir Roman" charset="0"/>
                <a:cs typeface="Avenir Roman" charset="0"/>
              </a:rPr>
              <a:t>4-5: Throne Room</a:t>
            </a:r>
            <a:endParaRPr lang="en-US" sz="3600" dirty="0">
              <a:latin typeface="Avenir Roman" charset="0"/>
              <a:ea typeface="Avenir Roman" charset="0"/>
              <a:cs typeface="Avenir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1828800"/>
            <a:ext cx="512064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Review Quiz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1783"/>
            <a:ext cx="7886700" cy="514499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4000" dirty="0" smtClean="0">
                <a:latin typeface="Avenir Book" charset="0"/>
                <a:ea typeface="Avenir Book" charset="0"/>
                <a:cs typeface="Avenir Book" charset="0"/>
              </a:rPr>
              <a:t>What is the </a:t>
            </a:r>
            <a:r>
              <a:rPr lang="en-US" sz="4000" b="1" i="1" dirty="0" smtClean="0">
                <a:latin typeface="Avenir Book" charset="0"/>
                <a:ea typeface="Avenir Book" charset="0"/>
                <a:cs typeface="Avenir Book" charset="0"/>
              </a:rPr>
              <a:t>genre</a:t>
            </a:r>
            <a:r>
              <a:rPr lang="en-US" sz="4000" dirty="0" smtClean="0">
                <a:latin typeface="Avenir Book" charset="0"/>
                <a:ea typeface="Avenir Book" charset="0"/>
                <a:cs typeface="Avenir Book" charset="0"/>
              </a:rPr>
              <a:t> of the Book of Revelation?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eriod"/>
            </a:pPr>
            <a:r>
              <a:rPr lang="en-US" sz="4000" dirty="0" smtClean="0">
                <a:latin typeface="Avenir Book" charset="0"/>
                <a:ea typeface="Avenir Book" charset="0"/>
                <a:cs typeface="Avenir Book" charset="0"/>
              </a:rPr>
              <a:t>_________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eriod"/>
            </a:pPr>
            <a:r>
              <a:rPr lang="en-US" sz="4000" dirty="0" smtClean="0">
                <a:latin typeface="Avenir Book" charset="0"/>
                <a:ea typeface="Avenir Book" charset="0"/>
                <a:cs typeface="Avenir Book" charset="0"/>
              </a:rPr>
              <a:t>_________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eriod"/>
            </a:pPr>
            <a:r>
              <a:rPr lang="en-US" sz="4000" dirty="0" smtClean="0">
                <a:latin typeface="Avenir Book" charset="0"/>
                <a:ea typeface="Avenir Book" charset="0"/>
                <a:cs typeface="Avenir Book" charset="0"/>
              </a:rPr>
              <a:t>_________</a:t>
            </a:r>
            <a:endParaRPr lang="en-US" sz="40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28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What are we reading?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1783"/>
            <a:ext cx="7886700" cy="5144999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baseline="30000" dirty="0">
                <a:latin typeface="Avenir Book" charset="0"/>
                <a:ea typeface="Avenir Book" charset="0"/>
                <a:cs typeface="Avenir Book" charset="0"/>
              </a:rPr>
              <a:t>1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The Revelation of Jesus Christ, which God gave Him to show to His bond-servants, the things which must soon take place; and He sent and communicated it by His angel to His bond-servant John, </a:t>
            </a:r>
            <a:r>
              <a:rPr lang="en-US" baseline="30000" dirty="0">
                <a:latin typeface="Avenir Book" charset="0"/>
                <a:ea typeface="Avenir Book" charset="0"/>
                <a:cs typeface="Avenir Book" charset="0"/>
              </a:rPr>
              <a:t>2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who testified to the word of God and to the testimony of Jesus Christ, even to all that he saw. </a:t>
            </a:r>
            <a:r>
              <a:rPr lang="en-US" baseline="30000" dirty="0">
                <a:latin typeface="Avenir Book" charset="0"/>
                <a:ea typeface="Avenir Book" charset="0"/>
                <a:cs typeface="Avenir Book" charset="0"/>
              </a:rPr>
              <a:t>3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Blessed is he who reads and those who hear the words of the prophecy, and heed the things which are written in it; for the time is near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baseline="30000" dirty="0" smtClean="0">
                <a:latin typeface="Avenir Book" charset="0"/>
                <a:ea typeface="Avenir Book" charset="0"/>
                <a:cs typeface="Avenir Book" charset="0"/>
              </a:rPr>
              <a:t>4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John to the seven churches that are in Asia:</a:t>
            </a:r>
          </a:p>
        </p:txBody>
      </p:sp>
      <p:sp>
        <p:nvSpPr>
          <p:cNvPr id="4" name="Oval 3"/>
          <p:cNvSpPr/>
          <p:nvPr/>
        </p:nvSpPr>
        <p:spPr>
          <a:xfrm>
            <a:off x="783771" y="1110342"/>
            <a:ext cx="2939143" cy="6792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04015" y="4163787"/>
            <a:ext cx="2019300" cy="63572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22914" y="5524501"/>
            <a:ext cx="4343400" cy="63572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9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Review Quiz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1783"/>
            <a:ext cx="7886700" cy="514499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4000" dirty="0" smtClean="0">
                <a:latin typeface="Avenir Book" charset="0"/>
                <a:ea typeface="Avenir Book" charset="0"/>
                <a:cs typeface="Avenir Book" charset="0"/>
              </a:rPr>
              <a:t>What are some characteristics of apocalyptic literature?</a:t>
            </a:r>
          </a:p>
        </p:txBody>
      </p:sp>
    </p:spTree>
    <p:extLst>
      <p:ext uri="{BB962C8B-B14F-4D97-AF65-F5344CB8AC3E}">
        <p14:creationId xmlns:p14="http://schemas.microsoft.com/office/powerpoint/2010/main" val="98929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Review Quiz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1783"/>
            <a:ext cx="7886700" cy="514499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600" dirty="0" smtClean="0">
                <a:latin typeface="Avenir Book" charset="0"/>
                <a:ea typeface="Avenir Book" charset="0"/>
                <a:cs typeface="Avenir Book" charset="0"/>
              </a:rPr>
              <a:t>What </a:t>
            </a:r>
            <a:r>
              <a:rPr lang="en-US" sz="3600" dirty="0" smtClean="0">
                <a:latin typeface="Avenir Book" charset="0"/>
                <a:ea typeface="Avenir Book" charset="0"/>
                <a:cs typeface="Avenir Book" charset="0"/>
              </a:rPr>
              <a:t>were the </a:t>
            </a:r>
            <a:r>
              <a:rPr lang="en-US" sz="3600" i="1" dirty="0" smtClean="0">
                <a:latin typeface="Avenir Book" charset="0"/>
                <a:ea typeface="Avenir Book" charset="0"/>
                <a:cs typeface="Avenir Book" charset="0"/>
              </a:rPr>
              <a:t>external pressures</a:t>
            </a:r>
            <a:r>
              <a:rPr lang="en-US" sz="3600" dirty="0" smtClean="0">
                <a:latin typeface="Avenir Book" charset="0"/>
                <a:ea typeface="Avenir Book" charset="0"/>
                <a:cs typeface="Avenir Book" charset="0"/>
              </a:rPr>
              <a:t> facing the Christians in Asia?</a:t>
            </a:r>
            <a:endParaRPr lang="en-US" sz="36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marL="914400" indent="-914400">
              <a:lnSpc>
                <a:spcPct val="100000"/>
              </a:lnSpc>
              <a:buFont typeface="+mj-lt"/>
              <a:buAutoNum type="arabicPeriod"/>
            </a:pPr>
            <a:r>
              <a:rPr lang="en-US" sz="3600" dirty="0" smtClean="0">
                <a:latin typeface="Avenir Book" charset="0"/>
                <a:ea typeface="Avenir Book" charset="0"/>
                <a:cs typeface="Avenir Book" charset="0"/>
              </a:rPr>
              <a:t>___________</a:t>
            </a:r>
          </a:p>
          <a:p>
            <a:pPr marL="914400" indent="-91440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3600" dirty="0" smtClean="0">
                <a:latin typeface="Avenir Book" charset="0"/>
                <a:ea typeface="Avenir Book" charset="0"/>
                <a:cs typeface="Avenir Book" charset="0"/>
              </a:rPr>
              <a:t>___________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600" dirty="0">
                <a:latin typeface="Avenir Book" charset="0"/>
                <a:ea typeface="Avenir Book" charset="0"/>
                <a:cs typeface="Avenir Book" charset="0"/>
              </a:rPr>
              <a:t>What were the </a:t>
            </a:r>
            <a:r>
              <a:rPr lang="en-US" sz="3600" i="1" dirty="0" smtClean="0">
                <a:latin typeface="Avenir Book" charset="0"/>
                <a:ea typeface="Avenir Book" charset="0"/>
                <a:cs typeface="Avenir Book" charset="0"/>
              </a:rPr>
              <a:t>spiritual dangers</a:t>
            </a:r>
            <a:r>
              <a:rPr lang="en-US" sz="3600" dirty="0" smtClean="0">
                <a:latin typeface="Avenir Book" charset="0"/>
                <a:ea typeface="Avenir Book" charset="0"/>
                <a:cs typeface="Avenir Book" charset="0"/>
              </a:rPr>
              <a:t>? 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eriod"/>
            </a:pPr>
            <a:r>
              <a:rPr lang="en-US" sz="3600" dirty="0" smtClean="0">
                <a:latin typeface="Avenir Book" charset="0"/>
                <a:ea typeface="Avenir Book" charset="0"/>
                <a:cs typeface="Avenir Book" charset="0"/>
              </a:rPr>
              <a:t>___________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eriod"/>
            </a:pPr>
            <a:r>
              <a:rPr lang="en-US" sz="3600" dirty="0" smtClean="0">
                <a:latin typeface="Avenir Book" charset="0"/>
                <a:ea typeface="Avenir Book" charset="0"/>
                <a:cs typeface="Avenir Book" charset="0"/>
              </a:rPr>
              <a:t>___________</a:t>
            </a:r>
            <a:endParaRPr lang="en-US" sz="36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90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Christians in Roman Asia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2915"/>
            <a:ext cx="7886700" cy="49438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 smtClean="0">
                <a:latin typeface="Avenir Book" charset="0"/>
                <a:ea typeface="Avenir Book" charset="0"/>
                <a:cs typeface="Avenir Book" charset="0"/>
              </a:rPr>
              <a:t>External Pressures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latin typeface="Avenir Book" charset="0"/>
                <a:ea typeface="Avenir Book" charset="0"/>
                <a:cs typeface="Avenir Book" charset="0"/>
              </a:rPr>
              <a:t>Persecution (1:9; 2:9; 2:13; 3:9)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 smtClean="0">
                <a:latin typeface="Avenir Book" charset="0"/>
                <a:ea typeface="Avenir Book" charset="0"/>
                <a:cs typeface="Avenir Book" charset="0"/>
              </a:rPr>
              <a:t>Prosperity (3:2; 3:17)</a:t>
            </a:r>
            <a:endParaRPr lang="en-US" sz="3600" dirty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00000"/>
              </a:lnSpc>
              <a:spcBef>
                <a:spcPts val="3000"/>
              </a:spcBef>
              <a:spcAft>
                <a:spcPts val="600"/>
              </a:spcAft>
            </a:pP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Spiritual Dangers: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Compromise (2:6,14-15; 2:20)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Apathy (2:4; 3:1; 3:16)</a:t>
            </a:r>
          </a:p>
        </p:txBody>
      </p:sp>
    </p:spTree>
    <p:extLst>
      <p:ext uri="{BB962C8B-B14F-4D97-AF65-F5344CB8AC3E}">
        <p14:creationId xmlns:p14="http://schemas.microsoft.com/office/powerpoint/2010/main" val="176922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363"/>
            <a:ext cx="9144000" cy="559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1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venir Heavy" charset="0"/>
                <a:ea typeface="Avenir Heavy" charset="0"/>
                <a:cs typeface="Avenir Heavy" charset="0"/>
              </a:rPr>
              <a:t>1</a:t>
            </a:r>
            <a:r>
              <a:rPr lang="en-US" b="1" baseline="30000" dirty="0">
                <a:latin typeface="Avenir Heavy" charset="0"/>
                <a:ea typeface="Avenir Heavy" charset="0"/>
                <a:cs typeface="Avenir Heavy" charset="0"/>
              </a:rPr>
              <a:t>st</a:t>
            </a:r>
            <a:r>
              <a:rPr lang="en-US" b="1" dirty="0">
                <a:latin typeface="Avenir Heavy" charset="0"/>
                <a:ea typeface="Avenir Heavy" charset="0"/>
                <a:cs typeface="Avenir Heavy" charset="0"/>
              </a:rPr>
              <a:t> Century </a:t>
            </a:r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Roman Asia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1783"/>
            <a:ext cx="7886700" cy="51449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latin typeface="Avenir Book" charset="0"/>
                <a:ea typeface="Avenir Book" charset="0"/>
                <a:cs typeface="Avenir Book" charset="0"/>
              </a:rPr>
              <a:t>One of the wealthiest provinces </a:t>
            </a: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in the Roman Empire at this time.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Epicenter of the </a:t>
            </a:r>
            <a:r>
              <a:rPr lang="en-US" sz="3200" b="1" i="1" dirty="0" smtClean="0">
                <a:latin typeface="Avenir Book" charset="0"/>
                <a:ea typeface="Avenir Book" charset="0"/>
                <a:cs typeface="Avenir Book" charset="0"/>
              </a:rPr>
              <a:t>imperial cult </a:t>
            </a: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(worship of the emperor as a god)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Refusal to participate in emperor worship had its consequences: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Economic (exclusion from work)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Social (ostracized in community)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Legal (imprisonment or death)</a:t>
            </a:r>
          </a:p>
        </p:txBody>
      </p:sp>
    </p:spTree>
    <p:extLst>
      <p:ext uri="{BB962C8B-B14F-4D97-AF65-F5344CB8AC3E}">
        <p14:creationId xmlns:p14="http://schemas.microsoft.com/office/powerpoint/2010/main" val="166361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Situation of the Readers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0606"/>
            <a:ext cx="3943350" cy="47661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Decades removed from Christ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Enjoyed material prosperity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Pressure to worship to the emperor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Choosing between faithfulness &amp; comfort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Faced false teaching of compromise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 smtClean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26033" y="1580605"/>
            <a:ext cx="3943350" cy="4766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Centuries removed from Christ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Enjoy (even more) material prosperity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Pressure to bow to the state / zeitgeist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Choosing between faithfulness &amp; comfort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Face false teaching of compromise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 smtClean="0">
              <a:solidFill>
                <a:schemeClr val="accent5">
                  <a:lumMod val="40000"/>
                  <a:lumOff val="6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04628" y="1031964"/>
            <a:ext cx="2991393" cy="548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mtClean="0">
                <a:latin typeface="Avenir Book" charset="0"/>
                <a:ea typeface="Avenir Book" charset="0"/>
                <a:cs typeface="Avenir Book" charset="0"/>
              </a:rPr>
              <a:t>Them</a:t>
            </a:r>
            <a:endParaRPr lang="en-US" dirty="0" smtClean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202012" y="1031963"/>
            <a:ext cx="2991393" cy="548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Us</a:t>
            </a:r>
          </a:p>
        </p:txBody>
      </p:sp>
    </p:spTree>
    <p:extLst>
      <p:ext uri="{BB962C8B-B14F-4D97-AF65-F5344CB8AC3E}">
        <p14:creationId xmlns:p14="http://schemas.microsoft.com/office/powerpoint/2010/main" val="19596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  <p:bldP spid="5" grpId="0" build="p" bldLvl="2"/>
      <p:bldP spid="6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2613</TotalTime>
  <Words>626</Words>
  <Application>Microsoft Macintosh PowerPoint</Application>
  <PresentationFormat>On-screen Show (4:3)</PresentationFormat>
  <Paragraphs>81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Avenir Book</vt:lpstr>
      <vt:lpstr>Avenir Heavy</vt:lpstr>
      <vt:lpstr>Avenir Medium</vt:lpstr>
      <vt:lpstr>Avenir Roman</vt:lpstr>
      <vt:lpstr>Calibri</vt:lpstr>
      <vt:lpstr>Calibri Light</vt:lpstr>
      <vt:lpstr>Arial</vt:lpstr>
      <vt:lpstr>Office Theme</vt:lpstr>
      <vt:lpstr>The Revelation</vt:lpstr>
      <vt:lpstr>Review Quiz</vt:lpstr>
      <vt:lpstr>What are we reading?</vt:lpstr>
      <vt:lpstr>Review Quiz</vt:lpstr>
      <vt:lpstr>Review Quiz</vt:lpstr>
      <vt:lpstr>Christians in Roman Asia</vt:lpstr>
      <vt:lpstr>PowerPoint Presentation</vt:lpstr>
      <vt:lpstr>1st Century Roman Asia</vt:lpstr>
      <vt:lpstr>Situation of the Readers</vt:lpstr>
      <vt:lpstr>Converting the Imagination</vt:lpstr>
      <vt:lpstr>Tips for Reading Revelation</vt:lpstr>
      <vt:lpstr>Revelation 1</vt:lpstr>
      <vt:lpstr>Jesus in Revelation 1</vt:lpstr>
      <vt:lpstr>The Letters in Revelation 2-3</vt:lpstr>
      <vt:lpstr>Revelation 2-3</vt:lpstr>
      <vt:lpstr>The Revelation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Revelation</dc:title>
  <dc:creator>Microsoft Office User</dc:creator>
  <cp:lastModifiedBy>Microsoft Office User</cp:lastModifiedBy>
  <cp:revision>38</cp:revision>
  <cp:lastPrinted>2023-12-20T15:43:27Z</cp:lastPrinted>
  <dcterms:created xsi:type="dcterms:W3CDTF">2023-03-07T17:15:06Z</dcterms:created>
  <dcterms:modified xsi:type="dcterms:W3CDTF">2023-12-20T22:40:44Z</dcterms:modified>
</cp:coreProperties>
</file>