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8" r:id="rId2"/>
    <p:sldId id="256" r:id="rId3"/>
    <p:sldId id="277" r:id="rId4"/>
    <p:sldId id="279" r:id="rId5"/>
    <p:sldId id="282" r:id="rId6"/>
    <p:sldId id="283" r:id="rId7"/>
    <p:sldId id="284" r:id="rId8"/>
    <p:sldId id="285" r:id="rId9"/>
    <p:sldId id="286" r:id="rId10"/>
    <p:sldId id="257" r:id="rId11"/>
    <p:sldId id="288" r:id="rId12"/>
    <p:sldId id="289" r:id="rId13"/>
    <p:sldId id="287" r:id="rId14"/>
    <p:sldId id="276" r:id="rId15"/>
    <p:sldId id="291" r:id="rId16"/>
    <p:sldId id="29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5710CE-DE53-4E4B-BAE1-B3DA62030A27}" v="245" dt="2024-01-02T21:55:04.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5" autoAdjust="0"/>
    <p:restoredTop sz="86375" autoAdjust="0"/>
  </p:normalViewPr>
  <p:slideViewPr>
    <p:cSldViewPr>
      <p:cViewPr varScale="1">
        <p:scale>
          <a:sx n="83" d="100"/>
          <a:sy n="83" d="100"/>
        </p:scale>
        <p:origin x="864" y="90"/>
      </p:cViewPr>
      <p:guideLst>
        <p:guide orient="horz" pos="2160"/>
        <p:guide pos="2880"/>
      </p:guideLst>
    </p:cSldViewPr>
  </p:slideViewPr>
  <p:outlineViewPr>
    <p:cViewPr>
      <p:scale>
        <a:sx n="33" d="100"/>
        <a:sy n="33" d="100"/>
      </p:scale>
      <p:origin x="0" y="-23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Pharris" userId="93d2586d4cb2650e" providerId="LiveId" clId="{0C5710CE-DE53-4E4B-BAE1-B3DA62030A27}"/>
    <pc:docChg chg="undo custSel addSld delSld modSld sldOrd">
      <pc:chgData name="Mike Pharris" userId="93d2586d4cb2650e" providerId="LiveId" clId="{0C5710CE-DE53-4E4B-BAE1-B3DA62030A27}" dt="2024-01-02T21:58:29.410" v="1216"/>
      <pc:docMkLst>
        <pc:docMk/>
      </pc:docMkLst>
      <pc:sldChg chg="modSp mod">
        <pc:chgData name="Mike Pharris" userId="93d2586d4cb2650e" providerId="LiveId" clId="{0C5710CE-DE53-4E4B-BAE1-B3DA62030A27}" dt="2023-12-29T23:13:49.873" v="52" actId="20577"/>
        <pc:sldMkLst>
          <pc:docMk/>
          <pc:sldMk cId="2817493269" sldId="256"/>
        </pc:sldMkLst>
        <pc:spChg chg="mod">
          <ac:chgData name="Mike Pharris" userId="93d2586d4cb2650e" providerId="LiveId" clId="{0C5710CE-DE53-4E4B-BAE1-B3DA62030A27}" dt="2023-12-29T23:13:49.873" v="52" actId="20577"/>
          <ac:spMkLst>
            <pc:docMk/>
            <pc:sldMk cId="2817493269" sldId="256"/>
            <ac:spMk id="3" creationId="{00000000-0000-0000-0000-000000000000}"/>
          </ac:spMkLst>
        </pc:spChg>
      </pc:sldChg>
      <pc:sldChg chg="modSp mod modAnim">
        <pc:chgData name="Mike Pharris" userId="93d2586d4cb2650e" providerId="LiveId" clId="{0C5710CE-DE53-4E4B-BAE1-B3DA62030A27}" dt="2023-12-31T00:55:23.079" v="578" actId="27636"/>
        <pc:sldMkLst>
          <pc:docMk/>
          <pc:sldMk cId="1297498062" sldId="257"/>
        </pc:sldMkLst>
        <pc:spChg chg="mod">
          <ac:chgData name="Mike Pharris" userId="93d2586d4cb2650e" providerId="LiveId" clId="{0C5710CE-DE53-4E4B-BAE1-B3DA62030A27}" dt="2023-12-31T00:55:23.079" v="578" actId="27636"/>
          <ac:spMkLst>
            <pc:docMk/>
            <pc:sldMk cId="1297498062" sldId="257"/>
            <ac:spMk id="3" creationId="{00000000-0000-0000-0000-000000000000}"/>
          </ac:spMkLst>
        </pc:spChg>
      </pc:sldChg>
      <pc:sldChg chg="addSp modSp mod ord modClrScheme modAnim chgLayout">
        <pc:chgData name="Mike Pharris" userId="93d2586d4cb2650e" providerId="LiveId" clId="{0C5710CE-DE53-4E4B-BAE1-B3DA62030A27}" dt="2024-01-02T21:58:29.410" v="1216"/>
        <pc:sldMkLst>
          <pc:docMk/>
          <pc:sldMk cId="2700476138" sldId="276"/>
        </pc:sldMkLst>
        <pc:spChg chg="add mod">
          <ac:chgData name="Mike Pharris" userId="93d2586d4cb2650e" providerId="LiveId" clId="{0C5710CE-DE53-4E4B-BAE1-B3DA62030A27}" dt="2024-01-02T21:24:44.003" v="895" actId="26606"/>
          <ac:spMkLst>
            <pc:docMk/>
            <pc:sldMk cId="2700476138" sldId="276"/>
            <ac:spMk id="2" creationId="{41387C90-D73E-788B-40DD-47BF835E0B5A}"/>
          </ac:spMkLst>
        </pc:spChg>
        <pc:spChg chg="add mod">
          <ac:chgData name="Mike Pharris" userId="93d2586d4cb2650e" providerId="LiveId" clId="{0C5710CE-DE53-4E4B-BAE1-B3DA62030A27}" dt="2024-01-02T21:54:54.729" v="1213" actId="20577"/>
          <ac:spMkLst>
            <pc:docMk/>
            <pc:sldMk cId="2700476138" sldId="276"/>
            <ac:spMk id="7" creationId="{2D2FC3AB-C4E2-CDAD-4614-74F6B00FE463}"/>
          </ac:spMkLst>
        </pc:spChg>
        <pc:graphicFrameChg chg="add mod modGraphic">
          <ac:chgData name="Mike Pharris" userId="93d2586d4cb2650e" providerId="LiveId" clId="{0C5710CE-DE53-4E4B-BAE1-B3DA62030A27}" dt="2024-01-02T21:31:25.710" v="1023" actId="14734"/>
          <ac:graphicFrameMkLst>
            <pc:docMk/>
            <pc:sldMk cId="2700476138" sldId="276"/>
            <ac:graphicFrameMk id="3" creationId="{43CC959D-E153-6794-183C-98D6D6EF2531}"/>
          </ac:graphicFrameMkLst>
        </pc:graphicFrameChg>
      </pc:sldChg>
      <pc:sldChg chg="modSp add mod modTransition modAnim">
        <pc:chgData name="Mike Pharris" userId="93d2586d4cb2650e" providerId="LiveId" clId="{0C5710CE-DE53-4E4B-BAE1-B3DA62030A27}" dt="2023-12-26T22:26:17.489" v="16" actId="3062"/>
        <pc:sldMkLst>
          <pc:docMk/>
          <pc:sldMk cId="1598824835" sldId="277"/>
        </pc:sldMkLst>
        <pc:spChg chg="mod">
          <ac:chgData name="Mike Pharris" userId="93d2586d4cb2650e" providerId="LiveId" clId="{0C5710CE-DE53-4E4B-BAE1-B3DA62030A27}" dt="2023-12-26T22:26:17.489" v="16" actId="3062"/>
          <ac:spMkLst>
            <pc:docMk/>
            <pc:sldMk cId="1598824835" sldId="277"/>
            <ac:spMk id="3" creationId="{7E39CF89-0F65-46E1-950D-012F220318BF}"/>
          </ac:spMkLst>
        </pc:spChg>
      </pc:sldChg>
      <pc:sldChg chg="modSp new mod ord">
        <pc:chgData name="Mike Pharris" userId="93d2586d4cb2650e" providerId="LiveId" clId="{0C5710CE-DE53-4E4B-BAE1-B3DA62030A27}" dt="2023-12-29T23:17:53.958" v="84" actId="27636"/>
        <pc:sldMkLst>
          <pc:docMk/>
          <pc:sldMk cId="3062729700" sldId="278"/>
        </pc:sldMkLst>
        <pc:spChg chg="mod">
          <ac:chgData name="Mike Pharris" userId="93d2586d4cb2650e" providerId="LiveId" clId="{0C5710CE-DE53-4E4B-BAE1-B3DA62030A27}" dt="2023-12-29T23:17:53.958" v="84" actId="27636"/>
          <ac:spMkLst>
            <pc:docMk/>
            <pc:sldMk cId="3062729700" sldId="278"/>
            <ac:spMk id="3" creationId="{4B029E8A-ECBC-6F39-FA67-15D2539677E6}"/>
          </ac:spMkLst>
        </pc:spChg>
      </pc:sldChg>
      <pc:sldChg chg="modSp new mod modAnim">
        <pc:chgData name="Mike Pharris" userId="93d2586d4cb2650e" providerId="LiveId" clId="{0C5710CE-DE53-4E4B-BAE1-B3DA62030A27}" dt="2023-12-31T00:23:04.253" v="119" actId="20577"/>
        <pc:sldMkLst>
          <pc:docMk/>
          <pc:sldMk cId="1120716652" sldId="279"/>
        </pc:sldMkLst>
        <pc:spChg chg="mod">
          <ac:chgData name="Mike Pharris" userId="93d2586d4cb2650e" providerId="LiveId" clId="{0C5710CE-DE53-4E4B-BAE1-B3DA62030A27}" dt="2023-12-30T15:19:26.679" v="95" actId="20577"/>
          <ac:spMkLst>
            <pc:docMk/>
            <pc:sldMk cId="1120716652" sldId="279"/>
            <ac:spMk id="2" creationId="{C0332534-5B7A-BE69-93AC-64B6B8E35DA9}"/>
          </ac:spMkLst>
        </pc:spChg>
        <pc:spChg chg="mod">
          <ac:chgData name="Mike Pharris" userId="93d2586d4cb2650e" providerId="LiveId" clId="{0C5710CE-DE53-4E4B-BAE1-B3DA62030A27}" dt="2023-12-31T00:23:04.253" v="119" actId="20577"/>
          <ac:spMkLst>
            <pc:docMk/>
            <pc:sldMk cId="1120716652" sldId="279"/>
            <ac:spMk id="3" creationId="{54074712-E2D0-50AF-108D-767D67B45085}"/>
          </ac:spMkLst>
        </pc:spChg>
      </pc:sldChg>
      <pc:sldChg chg="add del">
        <pc:chgData name="Mike Pharris" userId="93d2586d4cb2650e" providerId="LiveId" clId="{0C5710CE-DE53-4E4B-BAE1-B3DA62030A27}" dt="2023-12-31T00:45:04.868" v="548" actId="2696"/>
        <pc:sldMkLst>
          <pc:docMk/>
          <pc:sldMk cId="3641623204" sldId="280"/>
        </pc:sldMkLst>
      </pc:sldChg>
      <pc:sldChg chg="add del ord">
        <pc:chgData name="Mike Pharris" userId="93d2586d4cb2650e" providerId="LiveId" clId="{0C5710CE-DE53-4E4B-BAE1-B3DA62030A27}" dt="2023-12-31T00:44:50.836" v="547" actId="2696"/>
        <pc:sldMkLst>
          <pc:docMk/>
          <pc:sldMk cId="3205414536" sldId="281"/>
        </pc:sldMkLst>
      </pc:sldChg>
      <pc:sldChg chg="modSp new mod modAnim">
        <pc:chgData name="Mike Pharris" userId="93d2586d4cb2650e" providerId="LiveId" clId="{0C5710CE-DE53-4E4B-BAE1-B3DA62030A27}" dt="2024-01-02T21:04:15.837" v="872"/>
        <pc:sldMkLst>
          <pc:docMk/>
          <pc:sldMk cId="3065333392" sldId="282"/>
        </pc:sldMkLst>
        <pc:spChg chg="mod">
          <ac:chgData name="Mike Pharris" userId="93d2586d4cb2650e" providerId="LiveId" clId="{0C5710CE-DE53-4E4B-BAE1-B3DA62030A27}" dt="2023-12-31T00:28:47.677" v="146" actId="255"/>
          <ac:spMkLst>
            <pc:docMk/>
            <pc:sldMk cId="3065333392" sldId="282"/>
            <ac:spMk id="3" creationId="{7CCDE00E-31FC-C332-C326-ACA837A75A0B}"/>
          </ac:spMkLst>
        </pc:spChg>
      </pc:sldChg>
      <pc:sldChg chg="modSp new mod modAnim">
        <pc:chgData name="Mike Pharris" userId="93d2586d4cb2650e" providerId="LiveId" clId="{0C5710CE-DE53-4E4B-BAE1-B3DA62030A27}" dt="2024-01-02T21:03:43.787" v="871"/>
        <pc:sldMkLst>
          <pc:docMk/>
          <pc:sldMk cId="4142395716" sldId="283"/>
        </pc:sldMkLst>
        <pc:spChg chg="mod">
          <ac:chgData name="Mike Pharris" userId="93d2586d4cb2650e" providerId="LiveId" clId="{0C5710CE-DE53-4E4B-BAE1-B3DA62030A27}" dt="2023-12-31T00:31:30.827" v="149" actId="255"/>
          <ac:spMkLst>
            <pc:docMk/>
            <pc:sldMk cId="4142395716" sldId="283"/>
            <ac:spMk id="3" creationId="{678BB7C3-5371-3EBD-C147-F02850B6B40B}"/>
          </ac:spMkLst>
        </pc:spChg>
      </pc:sldChg>
      <pc:sldChg chg="modSp new mod modAnim">
        <pc:chgData name="Mike Pharris" userId="93d2586d4cb2650e" providerId="LiveId" clId="{0C5710CE-DE53-4E4B-BAE1-B3DA62030A27}" dt="2024-01-02T21:04:52.612" v="873"/>
        <pc:sldMkLst>
          <pc:docMk/>
          <pc:sldMk cId="2763819192" sldId="284"/>
        </pc:sldMkLst>
        <pc:spChg chg="mod">
          <ac:chgData name="Mike Pharris" userId="93d2586d4cb2650e" providerId="LiveId" clId="{0C5710CE-DE53-4E4B-BAE1-B3DA62030A27}" dt="2023-12-31T00:43:50.023" v="544" actId="20577"/>
          <ac:spMkLst>
            <pc:docMk/>
            <pc:sldMk cId="2763819192" sldId="284"/>
            <ac:spMk id="3" creationId="{9890CD33-96D3-473D-1027-48999A482E43}"/>
          </ac:spMkLst>
        </pc:spChg>
      </pc:sldChg>
      <pc:sldChg chg="modSp new mod modAnim">
        <pc:chgData name="Mike Pharris" userId="93d2586d4cb2650e" providerId="LiveId" clId="{0C5710CE-DE53-4E4B-BAE1-B3DA62030A27}" dt="2024-01-02T21:12:29.686" v="884"/>
        <pc:sldMkLst>
          <pc:docMk/>
          <pc:sldMk cId="294900424" sldId="285"/>
        </pc:sldMkLst>
        <pc:spChg chg="mod">
          <ac:chgData name="Mike Pharris" userId="93d2586d4cb2650e" providerId="LiveId" clId="{0C5710CE-DE53-4E4B-BAE1-B3DA62030A27}" dt="2024-01-02T15:20:05.480" v="591" actId="313"/>
          <ac:spMkLst>
            <pc:docMk/>
            <pc:sldMk cId="294900424" sldId="285"/>
            <ac:spMk id="3" creationId="{FF2EDD34-F2D9-2D29-2F8B-DE05C7B6EC03}"/>
          </ac:spMkLst>
        </pc:spChg>
      </pc:sldChg>
      <pc:sldChg chg="modSp new mod modAnim">
        <pc:chgData name="Mike Pharris" userId="93d2586d4cb2650e" providerId="LiveId" clId="{0C5710CE-DE53-4E4B-BAE1-B3DA62030A27}" dt="2024-01-02T21:05:39.346" v="876"/>
        <pc:sldMkLst>
          <pc:docMk/>
          <pc:sldMk cId="1383175648" sldId="286"/>
        </pc:sldMkLst>
        <pc:spChg chg="mod">
          <ac:chgData name="Mike Pharris" userId="93d2586d4cb2650e" providerId="LiveId" clId="{0C5710CE-DE53-4E4B-BAE1-B3DA62030A27}" dt="2023-12-31T00:52:16.129" v="575" actId="20577"/>
          <ac:spMkLst>
            <pc:docMk/>
            <pc:sldMk cId="1383175648" sldId="286"/>
            <ac:spMk id="3" creationId="{F55CE07C-CCF5-F187-66B4-E10E42C76051}"/>
          </ac:spMkLst>
        </pc:spChg>
      </pc:sldChg>
      <pc:sldChg chg="modSp add mod modAnim">
        <pc:chgData name="Mike Pharris" userId="93d2586d4cb2650e" providerId="LiveId" clId="{0C5710CE-DE53-4E4B-BAE1-B3DA62030A27}" dt="2023-12-31T01:01:00.273" v="587" actId="27636"/>
        <pc:sldMkLst>
          <pc:docMk/>
          <pc:sldMk cId="1132367388" sldId="287"/>
        </pc:sldMkLst>
        <pc:spChg chg="mod">
          <ac:chgData name="Mike Pharris" userId="93d2586d4cb2650e" providerId="LiveId" clId="{0C5710CE-DE53-4E4B-BAE1-B3DA62030A27}" dt="2023-12-31T01:01:00.273" v="587" actId="27636"/>
          <ac:spMkLst>
            <pc:docMk/>
            <pc:sldMk cId="1132367388" sldId="287"/>
            <ac:spMk id="3" creationId="{00000000-0000-0000-0000-000000000000}"/>
          </ac:spMkLst>
        </pc:spChg>
      </pc:sldChg>
      <pc:sldChg chg="modSp new mod modAnim">
        <pc:chgData name="Mike Pharris" userId="93d2586d4cb2650e" providerId="LiveId" clId="{0C5710CE-DE53-4E4B-BAE1-B3DA62030A27}" dt="2024-01-02T21:06:45.623" v="880"/>
        <pc:sldMkLst>
          <pc:docMk/>
          <pc:sldMk cId="212610047" sldId="288"/>
        </pc:sldMkLst>
        <pc:spChg chg="mod">
          <ac:chgData name="Mike Pharris" userId="93d2586d4cb2650e" providerId="LiveId" clId="{0C5710CE-DE53-4E4B-BAE1-B3DA62030A27}" dt="2023-12-31T00:58:43.367" v="582" actId="20577"/>
          <ac:spMkLst>
            <pc:docMk/>
            <pc:sldMk cId="212610047" sldId="288"/>
            <ac:spMk id="3" creationId="{15282195-6F0B-8DD0-BE2B-776F09628F12}"/>
          </ac:spMkLst>
        </pc:spChg>
      </pc:sldChg>
      <pc:sldChg chg="modSp new mod">
        <pc:chgData name="Mike Pharris" userId="93d2586d4cb2650e" providerId="LiveId" clId="{0C5710CE-DE53-4E4B-BAE1-B3DA62030A27}" dt="2024-01-02T21:07:12.465" v="881"/>
        <pc:sldMkLst>
          <pc:docMk/>
          <pc:sldMk cId="1392826322" sldId="289"/>
        </pc:sldMkLst>
        <pc:spChg chg="mod">
          <ac:chgData name="Mike Pharris" userId="93d2586d4cb2650e" providerId="LiveId" clId="{0C5710CE-DE53-4E4B-BAE1-B3DA62030A27}" dt="2024-01-02T21:07:12.465" v="881"/>
          <ac:spMkLst>
            <pc:docMk/>
            <pc:sldMk cId="1392826322" sldId="289"/>
            <ac:spMk id="3" creationId="{C40032A1-6ADF-5491-0FC7-EE3D60E100A7}"/>
          </ac:spMkLst>
        </pc:spChg>
      </pc:sldChg>
      <pc:sldChg chg="new del ord">
        <pc:chgData name="Mike Pharris" userId="93d2586d4cb2650e" providerId="LiveId" clId="{0C5710CE-DE53-4E4B-BAE1-B3DA62030A27}" dt="2024-01-02T20:50:56.031" v="595" actId="2696"/>
        <pc:sldMkLst>
          <pc:docMk/>
          <pc:sldMk cId="1820434075" sldId="290"/>
        </pc:sldMkLst>
      </pc:sldChg>
      <pc:sldChg chg="new">
        <pc:chgData name="Mike Pharris" userId="93d2586d4cb2650e" providerId="LiveId" clId="{0C5710CE-DE53-4E4B-BAE1-B3DA62030A27}" dt="2024-01-02T20:51:45.701" v="596" actId="680"/>
        <pc:sldMkLst>
          <pc:docMk/>
          <pc:sldMk cId="3477145846" sldId="290"/>
        </pc:sldMkLst>
      </pc:sldChg>
      <pc:sldChg chg="modSp add mod ord">
        <pc:chgData name="Mike Pharris" userId="93d2586d4cb2650e" providerId="LiveId" clId="{0C5710CE-DE53-4E4B-BAE1-B3DA62030A27}" dt="2024-01-02T21:00:00.289" v="869" actId="255"/>
        <pc:sldMkLst>
          <pc:docMk/>
          <pc:sldMk cId="2572820870" sldId="291"/>
        </pc:sldMkLst>
        <pc:spChg chg="mod">
          <ac:chgData name="Mike Pharris" userId="93d2586d4cb2650e" providerId="LiveId" clId="{0C5710CE-DE53-4E4B-BAE1-B3DA62030A27}" dt="2024-01-02T20:52:37.693" v="619" actId="20577"/>
          <ac:spMkLst>
            <pc:docMk/>
            <pc:sldMk cId="2572820870" sldId="291"/>
            <ac:spMk id="2" creationId="{F0D50FF2-2D86-2917-3A44-7B347D14F11C}"/>
          </ac:spMkLst>
        </pc:spChg>
        <pc:spChg chg="mod">
          <ac:chgData name="Mike Pharris" userId="93d2586d4cb2650e" providerId="LiveId" clId="{0C5710CE-DE53-4E4B-BAE1-B3DA62030A27}" dt="2024-01-02T21:00:00.289" v="869" actId="255"/>
          <ac:spMkLst>
            <pc:docMk/>
            <pc:sldMk cId="2572820870" sldId="291"/>
            <ac:spMk id="3" creationId="{4B029E8A-ECBC-6F39-FA67-15D2539677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CFB93-B856-44EE-B95C-408DD4717A4C}"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CFB93-B856-44EE-B95C-408DD4717A4C}"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CFB93-B856-44EE-B95C-408DD4717A4C}" type="datetimeFigureOut">
              <a:rPr lang="en-US" smtClean="0"/>
              <a:t>12/26/2023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858B0-95BC-43E9-B7F8-8AE3A5E6245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CCFB93-B856-44EE-B95C-408DD4717A4C}" type="datetimeFigureOut">
              <a:rPr lang="en-US" smtClean="0"/>
              <a:t>12/26/2023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CFB93-B856-44EE-B95C-408DD4717A4C}" type="datetimeFigureOut">
              <a:rPr lang="en-US" smtClean="0"/>
              <a:t>12/26/2023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BCCFB93-B856-44EE-B95C-408DD4717A4C}" type="datetimeFigureOut">
              <a:rPr lang="en-US" smtClean="0"/>
              <a:t>12/26/2023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A858B0-95BC-43E9-B7F8-8AE3A5E624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50FF2-2D86-2917-3A44-7B347D14F1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029E8A-ECBC-6F39-FA67-15D2539677E6}"/>
              </a:ext>
            </a:extLst>
          </p:cNvPr>
          <p:cNvSpPr>
            <a:spLocks noGrp="1"/>
          </p:cNvSpPr>
          <p:nvPr>
            <p:ph idx="1"/>
          </p:nvPr>
        </p:nvSpPr>
        <p:spPr>
          <a:xfrm>
            <a:off x="457200" y="1524000"/>
            <a:ext cx="8229600" cy="4953000"/>
          </a:xfrm>
        </p:spPr>
        <p:txBody>
          <a:bodyPr>
            <a:normAutofit lnSpcReduction="10000"/>
          </a:bodyPr>
          <a:lstStyle/>
          <a:p>
            <a:pPr lvl="8"/>
            <a:endParaRPr lang="en-US" sz="9600" dirty="0">
              <a:latin typeface="Bauhaus 93" panose="04030905020B02020C02" pitchFamily="82" charset="0"/>
            </a:endParaRPr>
          </a:p>
          <a:p>
            <a:pPr lvl="8" algn="ctr"/>
            <a:r>
              <a:rPr lang="en-US" sz="9600" dirty="0">
                <a:latin typeface="Bauhaus 93" panose="04030905020B02020C02" pitchFamily="82" charset="0"/>
              </a:rPr>
              <a:t>ETERNAL</a:t>
            </a:r>
          </a:p>
          <a:p>
            <a:pPr lvl="8" algn="ctr"/>
            <a:r>
              <a:rPr lang="en-US" sz="9600" dirty="0">
                <a:latin typeface="Bauhaus 93" panose="04030905020B02020C02" pitchFamily="82" charset="0"/>
              </a:rPr>
              <a:t>REST</a:t>
            </a:r>
          </a:p>
        </p:txBody>
      </p:sp>
    </p:spTree>
    <p:extLst>
      <p:ext uri="{BB962C8B-B14F-4D97-AF65-F5344CB8AC3E}">
        <p14:creationId xmlns:p14="http://schemas.microsoft.com/office/powerpoint/2010/main" val="3062729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Hebrews 4 – The Better Sabbath Rest</a:t>
            </a:r>
            <a:br>
              <a:rPr lang="en-US" dirty="0"/>
            </a:br>
            <a:r>
              <a:rPr lang="en-US" i="1" dirty="0"/>
              <a:t>Review</a:t>
            </a:r>
          </a:p>
        </p:txBody>
      </p:sp>
      <p:sp>
        <p:nvSpPr>
          <p:cNvPr id="3" name="Content Placeholder 2"/>
          <p:cNvSpPr>
            <a:spLocks noGrp="1"/>
          </p:cNvSpPr>
          <p:nvPr>
            <p:ph idx="1"/>
          </p:nvPr>
        </p:nvSpPr>
        <p:spPr>
          <a:xfrm>
            <a:off x="533400" y="1676400"/>
            <a:ext cx="8229600" cy="5181600"/>
          </a:xfrm>
        </p:spPr>
        <p:txBody>
          <a:bodyPr>
            <a:normAutofit fontScale="92500" lnSpcReduction="10000"/>
          </a:bodyPr>
          <a:lstStyle/>
          <a:p>
            <a:r>
              <a:rPr lang="en-US" i="1" dirty="0"/>
              <a:t>“a promise remains of entering His rest”</a:t>
            </a:r>
          </a:p>
          <a:p>
            <a:pPr lvl="1">
              <a:buFont typeface="Courier New" panose="02070309020205020404" pitchFamily="49" charset="0"/>
              <a:buChar char="o"/>
            </a:pPr>
            <a:r>
              <a:rPr lang="en-US" i="1" dirty="0"/>
              <a:t>“let us fear lest any of you seem to have come short of it”</a:t>
            </a:r>
          </a:p>
          <a:p>
            <a:pPr lvl="1">
              <a:buFont typeface="Courier New" panose="02070309020205020404" pitchFamily="49" charset="0"/>
              <a:buChar char="o"/>
            </a:pPr>
            <a:r>
              <a:rPr lang="en-US" i="1" dirty="0"/>
              <a:t>“the gospel was preached to us as well as to them”</a:t>
            </a:r>
          </a:p>
          <a:p>
            <a:pPr lvl="1">
              <a:buFont typeface="Courier New" panose="02070309020205020404" pitchFamily="49" charset="0"/>
              <a:buChar char="o"/>
            </a:pPr>
            <a:r>
              <a:rPr lang="en-US" i="1" dirty="0"/>
              <a:t>“the word which they heard did not profit them, not being mixed with faith”</a:t>
            </a:r>
          </a:p>
          <a:p>
            <a:pPr lvl="1">
              <a:buFont typeface="Courier New" panose="02070309020205020404" pitchFamily="49" charset="0"/>
              <a:buChar char="o"/>
            </a:pPr>
            <a:r>
              <a:rPr lang="en-US" i="1" dirty="0"/>
              <a:t>“For we who have believed do enter that rest”</a:t>
            </a:r>
          </a:p>
          <a:p>
            <a:endParaRPr lang="en-US" i="1" dirty="0"/>
          </a:p>
          <a:p>
            <a:r>
              <a:rPr lang="en-US" i="1" dirty="0"/>
              <a:t>“There remains therefore a rest for the people of God”</a:t>
            </a:r>
          </a:p>
          <a:p>
            <a:pPr lvl="1">
              <a:buFont typeface="Courier New" panose="02070309020205020404" pitchFamily="49" charset="0"/>
              <a:buChar char="o"/>
            </a:pPr>
            <a:r>
              <a:rPr lang="en-US" i="1" dirty="0"/>
              <a:t>“Let us therefore be diligent to enter that rest”</a:t>
            </a:r>
          </a:p>
          <a:p>
            <a:pPr lvl="1">
              <a:buFont typeface="Courier New" panose="02070309020205020404" pitchFamily="49" charset="0"/>
              <a:buChar char="o"/>
            </a:pPr>
            <a:r>
              <a:rPr lang="en-US" i="1" dirty="0"/>
              <a:t>“lest anyone fall according to the same example of disobedience.”</a:t>
            </a:r>
          </a:p>
          <a:p>
            <a:pPr lvl="1">
              <a:buFont typeface="Courier New" panose="02070309020205020404" pitchFamily="49" charset="0"/>
              <a:buChar char="o"/>
            </a:pPr>
            <a:r>
              <a:rPr lang="en-US" i="1" dirty="0"/>
              <a:t>“For the word of God is living and powerful, and sharper than any two-edged sword”</a:t>
            </a:r>
          </a:p>
          <a:p>
            <a:pPr lvl="1">
              <a:buFont typeface="Courier New" panose="02070309020205020404" pitchFamily="49" charset="0"/>
              <a:buChar char="o"/>
            </a:pPr>
            <a:r>
              <a:rPr lang="en-US" i="1" dirty="0"/>
              <a:t>“[It] is a discerner of the thoughts and intents of the heart.”</a:t>
            </a:r>
          </a:p>
          <a:p>
            <a:endParaRPr lang="en-US" i="1" dirty="0"/>
          </a:p>
          <a:p>
            <a:r>
              <a:rPr lang="en-US" i="1" dirty="0"/>
              <a:t>“</a:t>
            </a:r>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2974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EAEAEA"/>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EAEAEA"/>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EAEAEA"/>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0" end="10"/>
                                            </p:txEl>
                                          </p:spTgt>
                                        </p:tgtEl>
                                        <p:attrNameLst>
                                          <p:attrName>ppt_c</p:attrName>
                                        </p:attrNameLst>
                                      </p:cBhvr>
                                      <p:to>
                                        <a:srgbClr val="EAEAEA"/>
                                      </p:to>
                                    </p:animClr>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DF3B5-ED55-6A58-79AA-57B4A6074B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282195-6F0B-8DD0-BE2B-776F09628F12}"/>
              </a:ext>
            </a:extLst>
          </p:cNvPr>
          <p:cNvSpPr>
            <a:spLocks noGrp="1"/>
          </p:cNvSpPr>
          <p:nvPr>
            <p:ph idx="1"/>
          </p:nvPr>
        </p:nvSpPr>
        <p:spPr/>
        <p:txBody>
          <a:bodyPr>
            <a:normAutofit fontScale="92500" lnSpcReduction="20000"/>
          </a:bodyPr>
          <a:lstStyle/>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Hold fast because of our high </a:t>
            </a:r>
            <a:r>
              <a:rPr lang="en-US" sz="1800" b="1" dirty="0" err="1">
                <a:ln>
                  <a:noFill/>
                </a:ln>
                <a:solidFill>
                  <a:srgbClr val="000000"/>
                </a:solidFill>
                <a:effectLst/>
                <a:latin typeface="Helvetica Neue"/>
                <a:ea typeface="Arial Unicode MS"/>
                <a:cs typeface="Arial Unicode MS"/>
              </a:rPr>
              <a:t>priest.vv</a:t>
            </a:r>
            <a:r>
              <a:rPr lang="en-US" sz="1800" b="1" dirty="0">
                <a:ln>
                  <a:noFill/>
                </a:ln>
                <a:solidFill>
                  <a:srgbClr val="000000"/>
                </a:solidFill>
                <a:effectLst/>
                <a:latin typeface="Helvetica Neue"/>
                <a:ea typeface="Arial Unicode MS"/>
                <a:cs typeface="Arial Unicode MS"/>
              </a:rPr>
              <a:t> 14-16</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The reader is urged the hold fast to the confession or profession that has been made. This is the way of saying, be diligent or be faithful. It is possible because of the high priest we have</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Jesus is our high priest</a:t>
            </a:r>
            <a:r>
              <a:rPr lang="en-US" sz="1800" dirty="0">
                <a:ln>
                  <a:noFill/>
                </a:ln>
                <a:solidFill>
                  <a:srgbClr val="000000"/>
                </a:solidFill>
                <a:effectLst/>
                <a:latin typeface="Helvetica Neue"/>
                <a:ea typeface="Arial Unicode MS"/>
                <a:cs typeface="Arial Unicode MS"/>
              </a:rPr>
              <a:t> in heaven, the son of God he has ascended into the most holy place heaven itself. What a contrast to the high priest under the mosaic economy.</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He knows our needs and problems</a:t>
            </a:r>
            <a:r>
              <a:rPr lang="en-US" sz="1800" dirty="0">
                <a:ln>
                  <a:noFill/>
                </a:ln>
                <a:solidFill>
                  <a:srgbClr val="000000"/>
                </a:solidFill>
                <a:effectLst/>
                <a:latin typeface="Helvetica Neue"/>
                <a:ea typeface="Arial Unicode MS"/>
                <a:cs typeface="Arial Unicode MS"/>
              </a:rPr>
              <a:t>. </a:t>
            </a:r>
            <a:r>
              <a:rPr lang="en-US" sz="1800" b="1" dirty="0">
                <a:ln>
                  <a:noFill/>
                </a:ln>
                <a:solidFill>
                  <a:srgbClr val="000000"/>
                </a:solidFill>
                <a:effectLst/>
                <a:latin typeface="Helvetica Neue"/>
                <a:ea typeface="Arial Unicode MS"/>
                <a:cs typeface="Arial Unicode MS"/>
              </a:rPr>
              <a:t>V 15</a:t>
            </a:r>
            <a:r>
              <a:rPr lang="en-US" sz="1800" dirty="0">
                <a:ln>
                  <a:noFill/>
                </a:ln>
                <a:solidFill>
                  <a:srgbClr val="000000"/>
                </a:solidFill>
                <a:effectLst/>
                <a:latin typeface="Helvetica Neue"/>
                <a:ea typeface="Arial Unicode MS"/>
                <a:cs typeface="Arial Unicode MS"/>
              </a:rPr>
              <a:t> Our high priest can sympathize with our weakness because he became flesh and was tempted(chapter 2) as we are, yet he did not sin. He understands our trials and struggles.</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He gives help in time of need V 16</a:t>
            </a:r>
            <a:r>
              <a:rPr lang="en-US" sz="1800" dirty="0">
                <a:ln>
                  <a:noFill/>
                </a:ln>
                <a:solidFill>
                  <a:srgbClr val="000000"/>
                </a:solidFill>
                <a:effectLst/>
                <a:latin typeface="Helvetica Neue"/>
                <a:ea typeface="Arial Unicode MS"/>
                <a:cs typeface="Arial Unicode MS"/>
              </a:rPr>
              <a:t>.</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Since we have such an understanding high priest, we should come boldly before the throne of grace. What an honor that all Christians have access to the very throne of the deity,(Eph 2:13 ) There is not merely grace on the throne, but the throne is all together the throne of grace.  It is grace which disciplines us by sharp and piercing word. It is grace that looks on us when we have denied him and makes us weep bitterly. Jesus always intercedes the throne is always a throne of grace. The lamb is in the midst of the throne. Hence we come boldly. We come boldly with confidence because he understands the merciful God we are approaching.</a:t>
            </a:r>
          </a:p>
          <a:p>
            <a:endParaRPr lang="en-US" dirty="0"/>
          </a:p>
        </p:txBody>
      </p:sp>
    </p:spTree>
    <p:extLst>
      <p:ext uri="{BB962C8B-B14F-4D97-AF65-F5344CB8AC3E}">
        <p14:creationId xmlns:p14="http://schemas.microsoft.com/office/powerpoint/2010/main" val="21261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7BADE-9987-AC0C-48AF-9150792CAA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0032A1-6ADF-5491-0FC7-EE3D60E100A7}"/>
              </a:ext>
            </a:extLst>
          </p:cNvPr>
          <p:cNvSpPr>
            <a:spLocks noGrp="1"/>
          </p:cNvSpPr>
          <p:nvPr>
            <p:ph idx="1"/>
          </p:nvPr>
        </p:nvSpPr>
        <p:spPr/>
        <p:txBody>
          <a:bodyPr/>
          <a:lstStyle/>
          <a:p>
            <a:pPr marL="0" marR="0">
              <a:spcBef>
                <a:spcPts val="0"/>
              </a:spcBef>
              <a:spcAft>
                <a:spcPts val="0"/>
              </a:spcAft>
            </a:pPr>
            <a:r>
              <a:rPr lang="en-US" sz="2000" dirty="0">
                <a:ln>
                  <a:noFill/>
                </a:ln>
                <a:solidFill>
                  <a:srgbClr val="000000"/>
                </a:solidFill>
                <a:effectLst/>
                <a:latin typeface="Helvetica Neue"/>
                <a:ea typeface="Arial Unicode MS"/>
                <a:cs typeface="Arial Unicode MS"/>
              </a:rPr>
              <a:t>In so doing we find mercy and grace in time of need. As we strive </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to enter the rest that awaits us, there will be problems and struggles along the way. There will be temptations and trials. Approaching God</a:t>
            </a:r>
            <a:r>
              <a:rPr lang="ar-SA" sz="2000" dirty="0">
                <a:ln>
                  <a:noFill/>
                </a:ln>
                <a:solidFill>
                  <a:srgbClr val="000000"/>
                </a:solidFill>
                <a:effectLst/>
                <a:latin typeface="Helvetica Neue"/>
                <a:ea typeface="Arial Unicode MS"/>
                <a:cs typeface="Arial Unicode MS"/>
              </a:rPr>
              <a:t>‘</a:t>
            </a:r>
            <a:r>
              <a:rPr lang="en-US" sz="2000" dirty="0">
                <a:ln>
                  <a:noFill/>
                </a:ln>
                <a:solidFill>
                  <a:srgbClr val="000000"/>
                </a:solidFill>
                <a:effectLst/>
                <a:latin typeface="Helvetica Neue"/>
                <a:ea typeface="Arial Unicode MS"/>
                <a:cs typeface="Arial Unicode MS"/>
              </a:rPr>
              <a:t>s gracious throne, we will find mercy and grace that we need. We cannot make our journey towards heaven without the help of our high priest. Prayerlessness is the root of all sin. When we do not give time each day to earnest and believing prayer, we are saying we can cope with life without divine aid. it is human arrogance at the worst… to be prayerless is to be guilty of the worst form of practical atheist</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endParaRPr lang="en-US" dirty="0"/>
          </a:p>
        </p:txBody>
      </p:sp>
    </p:spTree>
    <p:extLst>
      <p:ext uri="{BB962C8B-B14F-4D97-AF65-F5344CB8AC3E}">
        <p14:creationId xmlns:p14="http://schemas.microsoft.com/office/powerpoint/2010/main" val="1392826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Hebrews 4 – The Better Sabbath Rest</a:t>
            </a:r>
            <a:br>
              <a:rPr lang="en-US" dirty="0"/>
            </a:br>
            <a:r>
              <a:rPr lang="en-US" i="1" dirty="0"/>
              <a:t>Review</a:t>
            </a:r>
          </a:p>
        </p:txBody>
      </p:sp>
      <p:sp>
        <p:nvSpPr>
          <p:cNvPr id="3" name="Content Placeholder 2"/>
          <p:cNvSpPr>
            <a:spLocks noGrp="1"/>
          </p:cNvSpPr>
          <p:nvPr>
            <p:ph idx="1"/>
          </p:nvPr>
        </p:nvSpPr>
        <p:spPr>
          <a:xfrm>
            <a:off x="533400" y="1676400"/>
            <a:ext cx="8229600" cy="5181600"/>
          </a:xfrm>
        </p:spPr>
        <p:txBody>
          <a:bodyPr>
            <a:normAutofit/>
          </a:bodyPr>
          <a:lstStyle/>
          <a:p>
            <a:endParaRPr lang="en-US" i="1" dirty="0"/>
          </a:p>
          <a:p>
            <a:r>
              <a:rPr lang="en-US" i="1" dirty="0"/>
              <a:t>“Seeing then that we have a great High Priest who has passed through the heavens, Jesus the Son of God, let us hold fast our confession” </a:t>
            </a:r>
          </a:p>
          <a:p>
            <a:pPr lvl="1">
              <a:buFont typeface="Courier New" panose="02070309020205020404" pitchFamily="49" charset="0"/>
              <a:buChar char="o"/>
            </a:pPr>
            <a:r>
              <a:rPr lang="en-US" i="1" dirty="0"/>
              <a:t>“For we do not have a High Priest who cannot sympathize with our weaknesses”</a:t>
            </a:r>
          </a:p>
          <a:p>
            <a:pPr lvl="1">
              <a:buFont typeface="Courier New" panose="02070309020205020404" pitchFamily="49" charset="0"/>
              <a:buChar char="o"/>
            </a:pPr>
            <a:r>
              <a:rPr lang="en-US" i="1" dirty="0"/>
              <a:t>“[He] was in all points tempted as we are, yet without sin.”</a:t>
            </a:r>
          </a:p>
          <a:p>
            <a:endParaRPr lang="en-US" i="1" dirty="0"/>
          </a:p>
          <a:p>
            <a:r>
              <a:rPr lang="en-US" i="1" dirty="0"/>
              <a:t>“Let us therefore come boldly to the throne of grace, that we may obtain mercy and find grace to help in time of need.”</a:t>
            </a:r>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13236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7C90-D73E-788B-40DD-47BF835E0B5A}"/>
              </a:ext>
            </a:extLst>
          </p:cNvPr>
          <p:cNvSpPr>
            <a:spLocks noGrp="1"/>
          </p:cNvSpPr>
          <p:nvPr>
            <p:ph type="title"/>
          </p:nvPr>
        </p:nvSpPr>
        <p:spPr>
          <a:xfrm>
            <a:off x="457200" y="533400"/>
            <a:ext cx="8229600" cy="990600"/>
          </a:xfrm>
        </p:spPr>
        <p:txBody>
          <a:bodyPr anchor="ctr">
            <a:normAutofit/>
          </a:bodyPr>
          <a:lstStyle/>
          <a:p>
            <a:r>
              <a:rPr lang="en-US" dirty="0"/>
              <a:t>Questions</a:t>
            </a:r>
          </a:p>
        </p:txBody>
      </p:sp>
      <p:sp>
        <p:nvSpPr>
          <p:cNvPr id="7" name="Content Placeholder 2">
            <a:extLst>
              <a:ext uri="{FF2B5EF4-FFF2-40B4-BE49-F238E27FC236}">
                <a16:creationId xmlns:a16="http://schemas.microsoft.com/office/drawing/2014/main" id="{2D2FC3AB-C4E2-CDAD-4614-74F6B00FE463}"/>
              </a:ext>
            </a:extLst>
          </p:cNvPr>
          <p:cNvSpPr>
            <a:spLocks noGrp="1"/>
          </p:cNvSpPr>
          <p:nvPr>
            <p:ph idx="1"/>
          </p:nvPr>
        </p:nvSpPr>
        <p:spPr>
          <a:xfrm>
            <a:off x="457200" y="1600200"/>
            <a:ext cx="8229600" cy="4876800"/>
          </a:xfrm>
        </p:spPr>
        <p:txBody>
          <a:bodyPr>
            <a:normAutofit/>
          </a:bodyPr>
          <a:lstStyle/>
          <a:p>
            <a:r>
              <a:rPr lang="en-US" sz="2000" dirty="0"/>
              <a:t>Comparisons of the meaning terms to the Hebrews of OT/NT</a:t>
            </a:r>
          </a:p>
          <a:p>
            <a:endParaRPr lang="en-US" sz="2000" dirty="0"/>
          </a:p>
          <a:p>
            <a:endParaRPr lang="en-US" sz="2000" dirty="0"/>
          </a:p>
          <a:p>
            <a:endParaRPr lang="en-US" sz="2000" dirty="0"/>
          </a:p>
          <a:p>
            <a:endParaRPr lang="en-US" sz="2000" dirty="0"/>
          </a:p>
          <a:p>
            <a:endParaRPr lang="en-US" sz="2000" dirty="0"/>
          </a:p>
          <a:p>
            <a:r>
              <a:rPr lang="en-US" sz="2000" dirty="0"/>
              <a:t>Significance of the use of Today v7</a:t>
            </a:r>
          </a:p>
          <a:p>
            <a:r>
              <a:rPr lang="en-US" sz="2000" dirty="0"/>
              <a:t>NOW immediate</a:t>
            </a:r>
          </a:p>
          <a:p>
            <a:endParaRPr lang="en-US" sz="2000" dirty="0"/>
          </a:p>
          <a:p>
            <a:r>
              <a:rPr lang="en-US" sz="2000" dirty="0"/>
              <a:t>Purpose of the High Priest?</a:t>
            </a:r>
          </a:p>
          <a:p>
            <a:endParaRPr lang="en-US" sz="2000" dirty="0"/>
          </a:p>
          <a:p>
            <a:r>
              <a:rPr lang="en-US" sz="2000" dirty="0"/>
              <a:t>What makes Jesus  a special High Priest? </a:t>
            </a:r>
          </a:p>
          <a:p>
            <a:r>
              <a:rPr lang="en-US" sz="2000" dirty="0"/>
              <a:t>Without sin / only one sacrifice needed</a:t>
            </a:r>
          </a:p>
        </p:txBody>
      </p:sp>
      <p:graphicFrame>
        <p:nvGraphicFramePr>
          <p:cNvPr id="3" name="Table 2">
            <a:extLst>
              <a:ext uri="{FF2B5EF4-FFF2-40B4-BE49-F238E27FC236}">
                <a16:creationId xmlns:a16="http://schemas.microsoft.com/office/drawing/2014/main" id="{43CC959D-E153-6794-183C-98D6D6EF2531}"/>
              </a:ext>
            </a:extLst>
          </p:cNvPr>
          <p:cNvGraphicFramePr>
            <a:graphicFrameLocks noGrp="1"/>
          </p:cNvGraphicFramePr>
          <p:nvPr>
            <p:extLst>
              <p:ext uri="{D42A27DB-BD31-4B8C-83A1-F6EECF244321}">
                <p14:modId xmlns:p14="http://schemas.microsoft.com/office/powerpoint/2010/main" val="240402478"/>
              </p:ext>
            </p:extLst>
          </p:nvPr>
        </p:nvGraphicFramePr>
        <p:xfrm>
          <a:off x="990600" y="2310693"/>
          <a:ext cx="5605780" cy="1112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365631242"/>
                    </a:ext>
                  </a:extLst>
                </a:gridCol>
                <a:gridCol w="1541780">
                  <a:extLst>
                    <a:ext uri="{9D8B030D-6E8A-4147-A177-3AD203B41FA5}">
                      <a16:colId xmlns:a16="http://schemas.microsoft.com/office/drawing/2014/main" val="1693223171"/>
                    </a:ext>
                  </a:extLst>
                </a:gridCol>
                <a:gridCol w="2032000">
                  <a:extLst>
                    <a:ext uri="{9D8B030D-6E8A-4147-A177-3AD203B41FA5}">
                      <a16:colId xmlns:a16="http://schemas.microsoft.com/office/drawing/2014/main" val="4033782844"/>
                    </a:ext>
                  </a:extLst>
                </a:gridCol>
              </a:tblGrid>
              <a:tr h="370840">
                <a:tc>
                  <a:txBody>
                    <a:bodyPr/>
                    <a:lstStyle/>
                    <a:p>
                      <a:endParaRPr lang="en-US"/>
                    </a:p>
                  </a:txBody>
                  <a:tcPr/>
                </a:tc>
                <a:tc>
                  <a:txBody>
                    <a:bodyPr/>
                    <a:lstStyle/>
                    <a:p>
                      <a:r>
                        <a:rPr lang="en-US" dirty="0"/>
                        <a:t>OT</a:t>
                      </a:r>
                    </a:p>
                  </a:txBody>
                  <a:tcPr/>
                </a:tc>
                <a:tc>
                  <a:txBody>
                    <a:bodyPr/>
                    <a:lstStyle/>
                    <a:p>
                      <a:r>
                        <a:rPr lang="en-US" dirty="0"/>
                        <a:t>NT</a:t>
                      </a:r>
                    </a:p>
                  </a:txBody>
                  <a:tcPr/>
                </a:tc>
                <a:extLst>
                  <a:ext uri="{0D108BD9-81ED-4DB2-BD59-A6C34878D82A}">
                    <a16:rowId xmlns:a16="http://schemas.microsoft.com/office/drawing/2014/main" val="3043485180"/>
                  </a:ext>
                </a:extLst>
              </a:tr>
              <a:tr h="370840">
                <a:tc>
                  <a:txBody>
                    <a:bodyPr/>
                    <a:lstStyle/>
                    <a:p>
                      <a:r>
                        <a:rPr lang="en-US" dirty="0"/>
                        <a:t>Good News</a:t>
                      </a:r>
                    </a:p>
                  </a:txBody>
                  <a:tcPr/>
                </a:tc>
                <a:tc>
                  <a:txBody>
                    <a:bodyPr/>
                    <a:lstStyle/>
                    <a:p>
                      <a:r>
                        <a:rPr lang="en-US" dirty="0"/>
                        <a:t>The Promise</a:t>
                      </a:r>
                    </a:p>
                  </a:txBody>
                  <a:tcPr/>
                </a:tc>
                <a:tc>
                  <a:txBody>
                    <a:bodyPr/>
                    <a:lstStyle/>
                    <a:p>
                      <a:r>
                        <a:rPr lang="en-US" dirty="0"/>
                        <a:t>Gospel</a:t>
                      </a:r>
                    </a:p>
                  </a:txBody>
                  <a:tcPr/>
                </a:tc>
                <a:extLst>
                  <a:ext uri="{0D108BD9-81ED-4DB2-BD59-A6C34878D82A}">
                    <a16:rowId xmlns:a16="http://schemas.microsoft.com/office/drawing/2014/main" val="325441547"/>
                  </a:ext>
                </a:extLst>
              </a:tr>
              <a:tr h="370840">
                <a:tc>
                  <a:txBody>
                    <a:bodyPr/>
                    <a:lstStyle/>
                    <a:p>
                      <a:r>
                        <a:rPr lang="en-US" dirty="0"/>
                        <a:t>Rest v1,3,5</a:t>
                      </a:r>
                    </a:p>
                  </a:txBody>
                  <a:tcPr/>
                </a:tc>
                <a:tc>
                  <a:txBody>
                    <a:bodyPr/>
                    <a:lstStyle/>
                    <a:p>
                      <a:r>
                        <a:rPr lang="en-US" dirty="0"/>
                        <a:t>Canaan</a:t>
                      </a:r>
                    </a:p>
                  </a:txBody>
                  <a:tcPr/>
                </a:tc>
                <a:tc>
                  <a:txBody>
                    <a:bodyPr/>
                    <a:lstStyle/>
                    <a:p>
                      <a:r>
                        <a:rPr lang="en-US" dirty="0"/>
                        <a:t>Heaven</a:t>
                      </a:r>
                    </a:p>
                  </a:txBody>
                  <a:tcPr/>
                </a:tc>
                <a:extLst>
                  <a:ext uri="{0D108BD9-81ED-4DB2-BD59-A6C34878D82A}">
                    <a16:rowId xmlns:a16="http://schemas.microsoft.com/office/drawing/2014/main" val="1730923562"/>
                  </a:ext>
                </a:extLst>
              </a:tr>
            </a:tbl>
          </a:graphicData>
        </a:graphic>
      </p:graphicFrame>
    </p:spTree>
    <p:extLst>
      <p:ext uri="{BB962C8B-B14F-4D97-AF65-F5344CB8AC3E}">
        <p14:creationId xmlns:p14="http://schemas.microsoft.com/office/powerpoint/2010/main" val="270047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50FF2-2D86-2917-3A44-7B347D14F11C}"/>
              </a:ext>
            </a:extLst>
          </p:cNvPr>
          <p:cNvSpPr>
            <a:spLocks noGrp="1"/>
          </p:cNvSpPr>
          <p:nvPr>
            <p:ph type="title"/>
          </p:nvPr>
        </p:nvSpPr>
        <p:spPr/>
        <p:txBody>
          <a:bodyPr/>
          <a:lstStyle/>
          <a:p>
            <a:r>
              <a:rPr lang="en-US" dirty="0"/>
              <a:t>For Next Wednesday</a:t>
            </a:r>
          </a:p>
        </p:txBody>
      </p:sp>
      <p:sp>
        <p:nvSpPr>
          <p:cNvPr id="3" name="Content Placeholder 2">
            <a:extLst>
              <a:ext uri="{FF2B5EF4-FFF2-40B4-BE49-F238E27FC236}">
                <a16:creationId xmlns:a16="http://schemas.microsoft.com/office/drawing/2014/main" id="{4B029E8A-ECBC-6F39-FA67-15D2539677E6}"/>
              </a:ext>
            </a:extLst>
          </p:cNvPr>
          <p:cNvSpPr>
            <a:spLocks noGrp="1"/>
          </p:cNvSpPr>
          <p:nvPr>
            <p:ph idx="1"/>
          </p:nvPr>
        </p:nvSpPr>
        <p:spPr>
          <a:xfrm>
            <a:off x="457200" y="1524000"/>
            <a:ext cx="8229600" cy="4953000"/>
          </a:xfrm>
        </p:spPr>
        <p:txBody>
          <a:bodyPr>
            <a:normAutofit/>
          </a:bodyPr>
          <a:lstStyle/>
          <a:p>
            <a:r>
              <a:rPr lang="en-US" dirty="0">
                <a:latin typeface="+mj-lt"/>
              </a:rPr>
              <a:t>1. Read Hebrews 5</a:t>
            </a:r>
          </a:p>
          <a:p>
            <a:endParaRPr lang="en-US" dirty="0">
              <a:latin typeface="+mj-lt"/>
            </a:endParaRPr>
          </a:p>
          <a:p>
            <a:r>
              <a:rPr lang="en-US" dirty="0">
                <a:latin typeface="+mj-lt"/>
              </a:rPr>
              <a:t>2. Be ready to discuss the insights we get from Jesus’ prayer in </a:t>
            </a:r>
          </a:p>
          <a:p>
            <a:r>
              <a:rPr lang="en-US" dirty="0" err="1">
                <a:latin typeface="+mj-lt"/>
              </a:rPr>
              <a:t>Vvs</a:t>
            </a:r>
            <a:r>
              <a:rPr lang="en-US" dirty="0">
                <a:latin typeface="+mj-lt"/>
              </a:rPr>
              <a:t> 7=9</a:t>
            </a:r>
          </a:p>
          <a:p>
            <a:endParaRPr lang="en-US" dirty="0">
              <a:latin typeface="+mj-lt"/>
            </a:endParaRPr>
          </a:p>
          <a:p>
            <a:r>
              <a:rPr lang="en-US" dirty="0">
                <a:latin typeface="+mj-lt"/>
              </a:rPr>
              <a:t>3. Discuss the importance of becoming teachers</a:t>
            </a:r>
          </a:p>
          <a:p>
            <a:endParaRPr lang="en-US" dirty="0">
              <a:latin typeface="+mj-lt"/>
            </a:endParaRPr>
          </a:p>
          <a:p>
            <a:r>
              <a:rPr lang="en-US" dirty="0">
                <a:latin typeface="+mj-lt"/>
              </a:rPr>
              <a:t>4. Discuss how we can become “dull of Hearing” today </a:t>
            </a:r>
          </a:p>
        </p:txBody>
      </p:sp>
    </p:spTree>
    <p:extLst>
      <p:ext uri="{BB962C8B-B14F-4D97-AF65-F5344CB8AC3E}">
        <p14:creationId xmlns:p14="http://schemas.microsoft.com/office/powerpoint/2010/main" val="2572820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714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927225"/>
          </a:xfrm>
        </p:spPr>
        <p:txBody>
          <a:bodyPr/>
          <a:lstStyle/>
          <a:p>
            <a:pPr algn="ctr"/>
            <a:r>
              <a:rPr lang="en-US" dirty="0"/>
              <a:t>Better Things</a:t>
            </a:r>
            <a:br>
              <a:rPr lang="en-US" dirty="0"/>
            </a:br>
            <a:br>
              <a:rPr lang="en-US" dirty="0"/>
            </a:br>
            <a:r>
              <a:rPr lang="en-US" sz="4000" dirty="0"/>
              <a:t>A Study of </a:t>
            </a:r>
            <a:r>
              <a:rPr lang="en-US" sz="4000" dirty="0" err="1"/>
              <a:t>hebrews</a:t>
            </a:r>
            <a:endParaRPr lang="en-US" sz="4000" dirty="0"/>
          </a:p>
        </p:txBody>
      </p:sp>
      <p:sp>
        <p:nvSpPr>
          <p:cNvPr id="3" name="Subtitle 2"/>
          <p:cNvSpPr>
            <a:spLocks noGrp="1"/>
          </p:cNvSpPr>
          <p:nvPr>
            <p:ph type="subTitle" idx="1"/>
          </p:nvPr>
        </p:nvSpPr>
        <p:spPr>
          <a:xfrm>
            <a:off x="228600" y="4038600"/>
            <a:ext cx="8763000" cy="2438400"/>
          </a:xfrm>
        </p:spPr>
        <p:txBody>
          <a:bodyPr>
            <a:normAutofit/>
          </a:bodyPr>
          <a:lstStyle/>
          <a:p>
            <a:pPr algn="ctr"/>
            <a:r>
              <a:rPr lang="en-US" sz="3400" b="1" dirty="0"/>
              <a:t>The Better Priest</a:t>
            </a:r>
            <a:endParaRPr lang="en-US" sz="2000" dirty="0"/>
          </a:p>
          <a:p>
            <a:pPr algn="ctr"/>
            <a:r>
              <a:rPr lang="en-US" sz="2000" dirty="0"/>
              <a:t>Wednesday, January 3, 2024</a:t>
            </a:r>
          </a:p>
          <a:p>
            <a:pPr algn="ctr"/>
            <a:endParaRPr lang="en-US" dirty="0"/>
          </a:p>
          <a:p>
            <a:pPr algn="ctr"/>
            <a:r>
              <a:rPr lang="en-US" sz="2000" b="1" dirty="0" err="1">
                <a:solidFill>
                  <a:srgbClr val="0070C0"/>
                </a:solidFill>
              </a:rPr>
              <a:t>Heb</a:t>
            </a:r>
            <a:r>
              <a:rPr lang="en-US" sz="2000" b="1" dirty="0">
                <a:solidFill>
                  <a:srgbClr val="0070C0"/>
                </a:solidFill>
              </a:rPr>
              <a:t> 3:13 </a:t>
            </a:r>
            <a:r>
              <a:rPr lang="en-US" sz="2000" b="1" i="1" dirty="0">
                <a:solidFill>
                  <a:srgbClr val="0070C0"/>
                </a:solidFill>
              </a:rPr>
              <a:t>“exhort one another daily, while it is called ‘Today’”</a:t>
            </a:r>
          </a:p>
          <a:p>
            <a:pPr algn="ctr"/>
            <a:endParaRPr lang="en-US" dirty="0"/>
          </a:p>
          <a:p>
            <a:pPr algn="ctr"/>
            <a:endParaRPr lang="en-US" dirty="0"/>
          </a:p>
        </p:txBody>
      </p:sp>
    </p:spTree>
    <p:extLst>
      <p:ext uri="{BB962C8B-B14F-4D97-AF65-F5344CB8AC3E}">
        <p14:creationId xmlns:p14="http://schemas.microsoft.com/office/powerpoint/2010/main" val="281749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7F69-69AD-4A8C-96A3-6F258340180F}"/>
              </a:ext>
            </a:extLst>
          </p:cNvPr>
          <p:cNvSpPr>
            <a:spLocks noGrp="1"/>
          </p:cNvSpPr>
          <p:nvPr>
            <p:ph type="title"/>
          </p:nvPr>
        </p:nvSpPr>
        <p:spPr/>
        <p:txBody>
          <a:bodyPr/>
          <a:lstStyle/>
          <a:p>
            <a:r>
              <a:rPr lang="en-US" dirty="0"/>
              <a:t>Outline of Hebrews</a:t>
            </a:r>
          </a:p>
        </p:txBody>
      </p:sp>
      <p:sp>
        <p:nvSpPr>
          <p:cNvPr id="3" name="Content Placeholder 2">
            <a:extLst>
              <a:ext uri="{FF2B5EF4-FFF2-40B4-BE49-F238E27FC236}">
                <a16:creationId xmlns:a16="http://schemas.microsoft.com/office/drawing/2014/main" id="{7E39CF89-0F65-46E1-950D-012F220318BF}"/>
              </a:ext>
            </a:extLst>
          </p:cNvPr>
          <p:cNvSpPr>
            <a:spLocks noGrp="1"/>
          </p:cNvSpPr>
          <p:nvPr>
            <p:ph idx="1"/>
          </p:nvPr>
        </p:nvSpPr>
        <p:spPr/>
        <p:txBody>
          <a:bodyPr>
            <a:normAutofit fontScale="92500" lnSpcReduction="10000"/>
          </a:bodyPr>
          <a:lstStyle/>
          <a:p>
            <a:r>
              <a:rPr lang="en-US" dirty="0">
                <a:solidFill>
                  <a:schemeClr val="bg1">
                    <a:lumMod val="75000"/>
                  </a:schemeClr>
                </a:solidFill>
              </a:rPr>
              <a:t>The Better Messenger:  The Son</a:t>
            </a:r>
          </a:p>
          <a:p>
            <a:pPr lvl="1"/>
            <a:r>
              <a:rPr lang="en-US" sz="2100" dirty="0" err="1">
                <a:solidFill>
                  <a:schemeClr val="bg1">
                    <a:lumMod val="75000"/>
                  </a:schemeClr>
                </a:solidFill>
              </a:rPr>
              <a:t>Heb</a:t>
            </a:r>
            <a:r>
              <a:rPr lang="en-US" sz="2100" dirty="0">
                <a:solidFill>
                  <a:schemeClr val="bg1">
                    <a:lumMod val="75000"/>
                  </a:schemeClr>
                </a:solidFill>
              </a:rPr>
              <a:t> 1:1 – 2:18</a:t>
            </a:r>
          </a:p>
          <a:p>
            <a:r>
              <a:rPr lang="en-US" dirty="0">
                <a:ln w="0"/>
                <a:solidFill>
                  <a:schemeClr val="accent1"/>
                </a:solidFill>
                <a:effectLst>
                  <a:outerShdw blurRad="38100" dist="25400" dir="5400000" algn="ctr" rotWithShape="0">
                    <a:srgbClr val="6E747A">
                      <a:alpha val="43000"/>
                    </a:srgbClr>
                  </a:outerShdw>
                </a:effectLst>
              </a:rPr>
              <a:t>The Better Apostle</a:t>
            </a:r>
          </a:p>
          <a:p>
            <a:pPr lvl="1"/>
            <a:r>
              <a:rPr lang="en-US" dirty="0" err="1">
                <a:ln w="0"/>
                <a:solidFill>
                  <a:schemeClr val="accent1"/>
                </a:solidFill>
                <a:effectLst>
                  <a:outerShdw blurRad="38100" dist="25400" dir="5400000" algn="ctr" rotWithShape="0">
                    <a:srgbClr val="6E747A">
                      <a:alpha val="43000"/>
                    </a:srgbClr>
                  </a:outerShdw>
                </a:effectLst>
              </a:rPr>
              <a:t>Heb</a:t>
            </a:r>
            <a:r>
              <a:rPr lang="en-US" dirty="0">
                <a:ln w="0"/>
                <a:solidFill>
                  <a:schemeClr val="accent1"/>
                </a:solidFill>
                <a:effectLst>
                  <a:outerShdw blurRad="38100" dist="25400" dir="5400000" algn="ctr" rotWithShape="0">
                    <a:srgbClr val="6E747A">
                      <a:alpha val="43000"/>
                    </a:srgbClr>
                  </a:outerShdw>
                </a:effectLst>
              </a:rPr>
              <a:t> 3:1 – 4:13</a:t>
            </a:r>
          </a:p>
          <a:p>
            <a:r>
              <a:rPr lang="en-US" dirty="0">
                <a:ln w="0"/>
                <a:effectLst>
                  <a:outerShdw blurRad="38100" dist="19050" dir="2700000" algn="tl" rotWithShape="0">
                    <a:schemeClr val="dk1">
                      <a:alpha val="40000"/>
                    </a:schemeClr>
                  </a:outerShdw>
                </a:effectLst>
              </a:rPr>
              <a:t>The Better Priest</a:t>
            </a:r>
          </a:p>
          <a:p>
            <a:pPr lvl="1"/>
            <a:r>
              <a:rPr lang="en-US" dirty="0" err="1">
                <a:ln w="0"/>
                <a:effectLst>
                  <a:outerShdw blurRad="38100" dist="19050" dir="2700000" algn="tl" rotWithShape="0">
                    <a:schemeClr val="dk1">
                      <a:alpha val="40000"/>
                    </a:schemeClr>
                  </a:outerShdw>
                </a:effectLst>
              </a:rPr>
              <a:t>Heb</a:t>
            </a:r>
            <a:r>
              <a:rPr lang="en-US" dirty="0">
                <a:ln w="0"/>
                <a:effectLst>
                  <a:outerShdw blurRad="38100" dist="19050" dir="2700000" algn="tl" rotWithShape="0">
                    <a:schemeClr val="dk1">
                      <a:alpha val="40000"/>
                    </a:schemeClr>
                  </a:outerShdw>
                </a:effectLst>
              </a:rPr>
              <a:t> 4:14 – 7:28</a:t>
            </a:r>
          </a:p>
          <a:p>
            <a:r>
              <a:rPr lang="en-US" dirty="0">
                <a:solidFill>
                  <a:schemeClr val="bg1">
                    <a:lumMod val="75000"/>
                  </a:schemeClr>
                </a:solidFill>
              </a:rPr>
              <a:t>The Better Covenant</a:t>
            </a:r>
          </a:p>
          <a:p>
            <a:pPr lvl="1"/>
            <a:r>
              <a:rPr lang="en-US" dirty="0" err="1">
                <a:solidFill>
                  <a:schemeClr val="bg1">
                    <a:lumMod val="75000"/>
                  </a:schemeClr>
                </a:solidFill>
              </a:rPr>
              <a:t>Heb</a:t>
            </a:r>
            <a:r>
              <a:rPr lang="en-US" dirty="0">
                <a:solidFill>
                  <a:schemeClr val="bg1">
                    <a:lumMod val="75000"/>
                  </a:schemeClr>
                </a:solidFill>
              </a:rPr>
              <a:t> 8:1 – 9:28</a:t>
            </a:r>
          </a:p>
          <a:p>
            <a:r>
              <a:rPr lang="en-US" dirty="0">
                <a:solidFill>
                  <a:schemeClr val="bg1">
                    <a:lumMod val="75000"/>
                  </a:schemeClr>
                </a:solidFill>
              </a:rPr>
              <a:t>The Better Sacrifice</a:t>
            </a:r>
          </a:p>
          <a:p>
            <a:pPr lvl="1"/>
            <a:r>
              <a:rPr lang="en-US" dirty="0" err="1">
                <a:solidFill>
                  <a:schemeClr val="bg1">
                    <a:lumMod val="75000"/>
                  </a:schemeClr>
                </a:solidFill>
              </a:rPr>
              <a:t>Heb</a:t>
            </a:r>
            <a:r>
              <a:rPr lang="en-US" dirty="0">
                <a:solidFill>
                  <a:schemeClr val="bg1">
                    <a:lumMod val="75000"/>
                  </a:schemeClr>
                </a:solidFill>
              </a:rPr>
              <a:t> 10:1 – 10:31</a:t>
            </a:r>
          </a:p>
          <a:p>
            <a:r>
              <a:rPr lang="en-US" dirty="0">
                <a:solidFill>
                  <a:schemeClr val="bg1">
                    <a:lumMod val="75000"/>
                  </a:schemeClr>
                </a:solidFill>
              </a:rPr>
              <a:t>The Better Way:  Faith</a:t>
            </a:r>
          </a:p>
          <a:p>
            <a:pPr lvl="1"/>
            <a:r>
              <a:rPr lang="en-US" dirty="0" err="1">
                <a:solidFill>
                  <a:schemeClr val="bg1">
                    <a:lumMod val="75000"/>
                  </a:schemeClr>
                </a:solidFill>
              </a:rPr>
              <a:t>Heb</a:t>
            </a:r>
            <a:r>
              <a:rPr lang="en-US" dirty="0">
                <a:solidFill>
                  <a:schemeClr val="bg1">
                    <a:lumMod val="75000"/>
                  </a:schemeClr>
                </a:solidFill>
              </a:rPr>
              <a:t> 10:32 – 12:29</a:t>
            </a:r>
          </a:p>
          <a:p>
            <a:r>
              <a:rPr lang="en-US" dirty="0">
                <a:solidFill>
                  <a:schemeClr val="bg1">
                    <a:lumMod val="75000"/>
                  </a:schemeClr>
                </a:solidFill>
              </a:rPr>
              <a:t>Conclusion:  The Practice of Faith</a:t>
            </a:r>
          </a:p>
          <a:p>
            <a:pPr lvl="1"/>
            <a:r>
              <a:rPr lang="en-US" dirty="0" err="1">
                <a:solidFill>
                  <a:schemeClr val="bg1">
                    <a:lumMod val="75000"/>
                  </a:schemeClr>
                </a:solidFill>
              </a:rPr>
              <a:t>Heb</a:t>
            </a:r>
            <a:r>
              <a:rPr lang="en-US" dirty="0">
                <a:solidFill>
                  <a:schemeClr val="bg1">
                    <a:lumMod val="75000"/>
                  </a:schemeClr>
                </a:solidFill>
              </a:rPr>
              <a:t> 13:1 – 13:25</a:t>
            </a:r>
          </a:p>
        </p:txBody>
      </p:sp>
    </p:spTree>
    <p:extLst>
      <p:ext uri="{BB962C8B-B14F-4D97-AF65-F5344CB8AC3E}">
        <p14:creationId xmlns:p14="http://schemas.microsoft.com/office/powerpoint/2010/main" val="159882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32534-5B7A-BE69-93AC-64B6B8E35DA9}"/>
              </a:ext>
            </a:extLst>
          </p:cNvPr>
          <p:cNvSpPr>
            <a:spLocks noGrp="1"/>
          </p:cNvSpPr>
          <p:nvPr>
            <p:ph type="title"/>
          </p:nvPr>
        </p:nvSpPr>
        <p:spPr/>
        <p:txBody>
          <a:bodyPr/>
          <a:lstStyle/>
          <a:p>
            <a:r>
              <a:rPr lang="en-US" dirty="0"/>
              <a:t>Chapter 4</a:t>
            </a:r>
          </a:p>
        </p:txBody>
      </p:sp>
      <p:sp>
        <p:nvSpPr>
          <p:cNvPr id="3" name="Content Placeholder 2">
            <a:extLst>
              <a:ext uri="{FF2B5EF4-FFF2-40B4-BE49-F238E27FC236}">
                <a16:creationId xmlns:a16="http://schemas.microsoft.com/office/drawing/2014/main" id="{54074712-E2D0-50AF-108D-767D67B45085}"/>
              </a:ext>
            </a:extLst>
          </p:cNvPr>
          <p:cNvSpPr>
            <a:spLocks noGrp="1"/>
          </p:cNvSpPr>
          <p:nvPr>
            <p:ph idx="1"/>
          </p:nvPr>
        </p:nvSpPr>
        <p:spPr/>
        <p:txBody>
          <a:bodyPr>
            <a:normAutofit fontScale="92500" lnSpcReduction="20000"/>
          </a:bodyPr>
          <a:lstStyle/>
          <a:p>
            <a:pPr marL="0" marR="0">
              <a:spcBef>
                <a:spcPts val="0"/>
              </a:spcBef>
              <a:spcAft>
                <a:spcPts val="0"/>
              </a:spcAft>
            </a:pPr>
            <a:r>
              <a:rPr lang="en-US" sz="1900" dirty="0">
                <a:ln>
                  <a:noFill/>
                </a:ln>
                <a:solidFill>
                  <a:srgbClr val="000000"/>
                </a:solidFill>
                <a:effectLst/>
                <a:latin typeface="Helvetica Neue"/>
                <a:ea typeface="Arial Unicode MS"/>
                <a:cs typeface="Arial Unicode MS"/>
              </a:rPr>
              <a:t>This chapter concludes the warning and that began at 3:7. It would be helpful take a moment and look back at the first part of this section.</a:t>
            </a:r>
          </a:p>
          <a:p>
            <a:pPr marL="0" marR="0">
              <a:spcBef>
                <a:spcPts val="0"/>
              </a:spcBef>
              <a:spcAft>
                <a:spcPts val="0"/>
              </a:spcAft>
            </a:pPr>
            <a:r>
              <a:rPr lang="en-US" sz="19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900" b="1" dirty="0">
                <a:ln>
                  <a:noFill/>
                </a:ln>
                <a:solidFill>
                  <a:srgbClr val="000000"/>
                </a:solidFill>
                <a:effectLst/>
                <a:latin typeface="Helvetica Neue"/>
                <a:ea typeface="Arial Unicode MS"/>
                <a:cs typeface="Arial Unicode MS"/>
              </a:rPr>
              <a:t>Warning, not to fail as Israel did </a:t>
            </a:r>
            <a:r>
              <a:rPr lang="en-US" sz="1900" b="1" dirty="0" err="1">
                <a:ln>
                  <a:noFill/>
                </a:ln>
                <a:solidFill>
                  <a:srgbClr val="000000"/>
                </a:solidFill>
                <a:effectLst/>
                <a:latin typeface="Helvetica Neue"/>
                <a:ea typeface="Arial Unicode MS"/>
                <a:cs typeface="Arial Unicode MS"/>
              </a:rPr>
              <a:t>vv</a:t>
            </a:r>
            <a:r>
              <a:rPr lang="en-US" sz="1900" b="1" dirty="0">
                <a:ln>
                  <a:noFill/>
                </a:ln>
                <a:solidFill>
                  <a:srgbClr val="000000"/>
                </a:solidFill>
                <a:effectLst/>
                <a:latin typeface="Helvetica Neue"/>
                <a:ea typeface="Arial Unicode MS"/>
                <a:cs typeface="Arial Unicode MS"/>
              </a:rPr>
              <a:t> 1-13.</a:t>
            </a:r>
            <a:endParaRPr lang="en-US" sz="19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9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900" dirty="0">
                <a:ln>
                  <a:noFill/>
                </a:ln>
                <a:solidFill>
                  <a:srgbClr val="000000"/>
                </a:solidFill>
                <a:effectLst/>
                <a:latin typeface="Helvetica Neue"/>
                <a:ea typeface="Arial Unicode MS"/>
                <a:cs typeface="Arial Unicode MS"/>
              </a:rPr>
              <a:t>Let us fear lest we come up short. Having stated that Israel did not enter because of unbelief the writer urges his readers to fear (be watchful, cautious, careful) lest they come up short of entering that rest. The fact that so many have fallen should cause us to fear.</a:t>
            </a:r>
          </a:p>
          <a:p>
            <a:pPr marL="0" marR="0">
              <a:spcBef>
                <a:spcPts val="0"/>
              </a:spcBef>
              <a:spcAft>
                <a:spcPts val="0"/>
              </a:spcAft>
            </a:pPr>
            <a:r>
              <a:rPr lang="en-US" sz="19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900" b="1" dirty="0">
                <a:ln>
                  <a:noFill/>
                </a:ln>
                <a:solidFill>
                  <a:srgbClr val="000000"/>
                </a:solidFill>
                <a:effectLst/>
                <a:latin typeface="Helvetica Neue"/>
                <a:ea typeface="Arial Unicode MS"/>
                <a:cs typeface="Arial Unicode MS"/>
              </a:rPr>
              <a:t>Since a promise remains of entering rest</a:t>
            </a:r>
            <a:r>
              <a:rPr lang="en-US" sz="1900" dirty="0">
                <a:ln>
                  <a:noFill/>
                </a:ln>
                <a:solidFill>
                  <a:srgbClr val="000000"/>
                </a:solidFill>
                <a:effectLst/>
                <a:latin typeface="Helvetica Neue"/>
                <a:ea typeface="Arial Unicode MS"/>
                <a:cs typeface="Arial Unicode MS"/>
              </a:rPr>
              <a:t> </a:t>
            </a:r>
            <a:r>
              <a:rPr lang="en-US" sz="1900" b="1" dirty="0">
                <a:ln>
                  <a:noFill/>
                </a:ln>
                <a:solidFill>
                  <a:srgbClr val="000000"/>
                </a:solidFill>
                <a:effectLst/>
                <a:latin typeface="Helvetica Neue"/>
                <a:ea typeface="Arial Unicode MS"/>
                <a:cs typeface="Arial Unicode MS"/>
              </a:rPr>
              <a:t>v-1</a:t>
            </a:r>
            <a:endParaRPr lang="en-US" sz="19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900" dirty="0">
                <a:ln>
                  <a:noFill/>
                </a:ln>
                <a:solidFill>
                  <a:srgbClr val="000000"/>
                </a:solidFill>
                <a:effectLst/>
                <a:latin typeface="Helvetica Neue"/>
                <a:ea typeface="Arial Unicode MS"/>
                <a:cs typeface="Arial Unicode MS"/>
              </a:rPr>
              <a:t>In that Israel did not enter their rest, a promise remains to be fulfilled. This point will be developed more </a:t>
            </a:r>
            <a:r>
              <a:rPr lang="en-US" sz="1900" dirty="0" err="1">
                <a:ln>
                  <a:noFill/>
                </a:ln>
                <a:solidFill>
                  <a:srgbClr val="000000"/>
                </a:solidFill>
                <a:effectLst/>
                <a:latin typeface="Helvetica Neue"/>
                <a:ea typeface="Arial Unicode MS"/>
                <a:cs typeface="Arial Unicode MS"/>
              </a:rPr>
              <a:t>vv</a:t>
            </a:r>
            <a:r>
              <a:rPr lang="en-US" sz="1900" dirty="0">
                <a:ln>
                  <a:noFill/>
                </a:ln>
                <a:solidFill>
                  <a:srgbClr val="000000"/>
                </a:solidFill>
                <a:effectLst/>
                <a:latin typeface="Helvetica Neue"/>
                <a:ea typeface="Arial Unicode MS"/>
                <a:cs typeface="Arial Unicode MS"/>
              </a:rPr>
              <a:t> 3-10   </a:t>
            </a:r>
          </a:p>
          <a:p>
            <a:pPr marL="0" marR="0">
              <a:spcBef>
                <a:spcPts val="0"/>
              </a:spcBef>
              <a:spcAft>
                <a:spcPts val="0"/>
              </a:spcAft>
            </a:pPr>
            <a:r>
              <a:rPr lang="en-US" sz="19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900" b="1" dirty="0">
                <a:ln>
                  <a:noFill/>
                </a:ln>
                <a:solidFill>
                  <a:srgbClr val="000000"/>
                </a:solidFill>
                <a:effectLst/>
                <a:latin typeface="Helvetica Neue"/>
                <a:ea typeface="Arial Unicode MS"/>
                <a:cs typeface="Arial Unicode MS"/>
              </a:rPr>
              <a:t>Since the word preached did not profit them.</a:t>
            </a:r>
            <a:r>
              <a:rPr lang="en-US" sz="1900" dirty="0">
                <a:ln>
                  <a:noFill/>
                </a:ln>
                <a:solidFill>
                  <a:srgbClr val="000000"/>
                </a:solidFill>
                <a:effectLst/>
                <a:latin typeface="Helvetica Neue"/>
                <a:ea typeface="Arial Unicode MS"/>
                <a:cs typeface="Arial Unicode MS"/>
              </a:rPr>
              <a:t> V-2 The gospel (good news of the promised rest) was preached Israel of old just like the gospel (good news of the promise rest) is preached to us. However, the gospel did not profit them, because it was not mixed with faith. For the gospel to be any profit must add faith to what we hear.(rom 10:17)</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endParaRPr lang="en-US" dirty="0"/>
          </a:p>
        </p:txBody>
      </p:sp>
    </p:spTree>
    <p:extLst>
      <p:ext uri="{BB962C8B-B14F-4D97-AF65-F5344CB8AC3E}">
        <p14:creationId xmlns:p14="http://schemas.microsoft.com/office/powerpoint/2010/main" val="112071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B206-C075-F1AE-65EF-E2B55FEF515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CCDE00E-31FC-C332-C326-ACA837A75A0B}"/>
              </a:ext>
            </a:extLst>
          </p:cNvPr>
          <p:cNvSpPr>
            <a:spLocks noGrp="1"/>
          </p:cNvSpPr>
          <p:nvPr>
            <p:ph idx="1"/>
          </p:nvPr>
        </p:nvSpPr>
        <p:spPr/>
        <p:txBody>
          <a:bodyPr/>
          <a:lstStyle/>
          <a:p>
            <a:r>
              <a:rPr lang="en-US" sz="2000" dirty="0">
                <a:effectLst/>
                <a:latin typeface="Times New Roman" panose="02020603050405020304" pitchFamily="18" charset="0"/>
                <a:ea typeface="Arial Unicode MS"/>
              </a:rPr>
              <a:t>There remains a rest for those who believe </a:t>
            </a:r>
            <a:r>
              <a:rPr lang="en-US" sz="2000" dirty="0" err="1">
                <a:effectLst/>
                <a:latin typeface="Times New Roman" panose="02020603050405020304" pitchFamily="18" charset="0"/>
                <a:ea typeface="Arial Unicode MS"/>
              </a:rPr>
              <a:t>vv</a:t>
            </a:r>
            <a:r>
              <a:rPr lang="en-US" sz="2000" dirty="0">
                <a:effectLst/>
                <a:latin typeface="Times New Roman" panose="02020603050405020304" pitchFamily="18" charset="0"/>
                <a:ea typeface="Arial Unicode MS"/>
              </a:rPr>
              <a:t> 3-10 These verses develop the thought introduced in v1: a rest remains for those who have believed.</a:t>
            </a:r>
          </a:p>
          <a:p>
            <a:endParaRPr lang="en-US" sz="2000" dirty="0">
              <a:latin typeface="Times New Roman" panose="02020603050405020304" pitchFamily="18" charset="0"/>
            </a:endParaRPr>
          </a:p>
          <a:p>
            <a:r>
              <a:rPr lang="en-US" sz="2000" dirty="0">
                <a:latin typeface="Times New Roman" panose="02020603050405020304" pitchFamily="18" charset="0"/>
              </a:rPr>
              <a:t>Psalm 95</a:t>
            </a:r>
          </a:p>
          <a:p>
            <a:r>
              <a:rPr lang="en-US" sz="2400" dirty="0"/>
              <a:t>7 For he is our God, and we are the people of his pasture, and the sheep of his hand. 8 Do not harden your hearts, as at </a:t>
            </a:r>
            <a:r>
              <a:rPr lang="en-US" sz="2400" dirty="0" err="1"/>
              <a:t>Menbah</a:t>
            </a:r>
            <a:r>
              <a:rPr lang="en-US" sz="2400" dirty="0"/>
              <a:t>, as on the day at </a:t>
            </a:r>
            <a:r>
              <a:rPr lang="en-US" sz="2400" dirty="0" err="1"/>
              <a:t>Massah</a:t>
            </a:r>
            <a:r>
              <a:rPr lang="en-US" sz="2400" dirty="0"/>
              <a:t> in the wilderness.9 When your fathers put me to the test and put me to the proof, though they had seen my work. 10 For forty years I loathed that generation and said, “They are a people who go astray in their heart and they have not known my ways.” 11 Therefore I swore in my wrath, “They shall not enter my </a:t>
            </a:r>
            <a:r>
              <a:rPr lang="en-US" sz="2400" b="1" u="sng" dirty="0"/>
              <a:t>rest</a:t>
            </a:r>
            <a:r>
              <a:rPr lang="en-US" sz="2400" dirty="0"/>
              <a:t>.”</a:t>
            </a:r>
            <a:endParaRPr lang="en-US" dirty="0"/>
          </a:p>
        </p:txBody>
      </p:sp>
    </p:spTree>
    <p:extLst>
      <p:ext uri="{BB962C8B-B14F-4D97-AF65-F5344CB8AC3E}">
        <p14:creationId xmlns:p14="http://schemas.microsoft.com/office/powerpoint/2010/main" val="306533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6688E-30EE-F363-3328-28E4CDE265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8BB7C3-5371-3EBD-C147-F02850B6B40B}"/>
              </a:ext>
            </a:extLst>
          </p:cNvPr>
          <p:cNvSpPr>
            <a:spLocks noGrp="1"/>
          </p:cNvSpPr>
          <p:nvPr>
            <p:ph idx="1"/>
          </p:nvPr>
        </p:nvSpPr>
        <p:spPr/>
        <p:txBody>
          <a:bodyPr/>
          <a:lstStyle/>
          <a:p>
            <a:pPr marL="0" marR="0">
              <a:spcBef>
                <a:spcPts val="0"/>
              </a:spcBef>
              <a:spcAft>
                <a:spcPts val="0"/>
              </a:spcAft>
            </a:pPr>
            <a:r>
              <a:rPr lang="nl-NL" sz="2000" b="1" dirty="0">
                <a:ln>
                  <a:noFill/>
                </a:ln>
                <a:solidFill>
                  <a:srgbClr val="000000"/>
                </a:solidFill>
                <a:effectLst/>
                <a:latin typeface="Helvetica Neue"/>
                <a:ea typeface="Arial Unicode MS"/>
                <a:cs typeface="Arial Unicode MS"/>
              </a:rPr>
              <a:t>Seen in psalm 95</a:t>
            </a:r>
            <a:r>
              <a:rPr lang="nl-NL" sz="2000" dirty="0">
                <a:ln>
                  <a:noFill/>
                </a:ln>
                <a:solidFill>
                  <a:srgbClr val="000000"/>
                </a:solidFill>
                <a:effectLst/>
                <a:latin typeface="Helvetica Neue"/>
                <a:ea typeface="Arial Unicode MS"/>
                <a:cs typeface="Arial Unicode MS"/>
              </a:rPr>
              <a:t> (vv3,5)</a:t>
            </a:r>
            <a:endParaRPr lang="en-US" sz="20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In proof of this point and appeal is made to Psalm 95:11, where we are told that God swore to Israel they would not enter the rest in Canaan. The fact that some were refused rest because of unbelief (disobedience) suggests that some would receive rest if they believed (obeyed).</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b="1" dirty="0">
                <a:ln>
                  <a:noFill/>
                </a:ln>
                <a:solidFill>
                  <a:srgbClr val="000000"/>
                </a:solidFill>
                <a:effectLst/>
                <a:latin typeface="Helvetica Neue"/>
                <a:ea typeface="Arial Unicode MS"/>
                <a:cs typeface="Arial Unicode MS"/>
              </a:rPr>
              <a:t>Seen in the Sabbath rest</a:t>
            </a:r>
            <a:r>
              <a:rPr lang="en-US" sz="2000" dirty="0">
                <a:ln>
                  <a:noFill/>
                </a:ln>
                <a:solidFill>
                  <a:srgbClr val="000000"/>
                </a:solidFill>
                <a:effectLst/>
                <a:latin typeface="Helvetica Neue"/>
                <a:ea typeface="Arial Unicode MS"/>
                <a:cs typeface="Arial Unicode MS"/>
              </a:rPr>
              <a:t> </a:t>
            </a:r>
            <a:r>
              <a:rPr lang="en-US" sz="2000" dirty="0" err="1">
                <a:ln>
                  <a:noFill/>
                </a:ln>
                <a:solidFill>
                  <a:srgbClr val="000000"/>
                </a:solidFill>
                <a:effectLst/>
                <a:latin typeface="Helvetica Neue"/>
                <a:ea typeface="Arial Unicode MS"/>
                <a:cs typeface="Arial Unicode MS"/>
              </a:rPr>
              <a:t>vv</a:t>
            </a:r>
            <a:r>
              <a:rPr lang="en-US" sz="2000" dirty="0">
                <a:ln>
                  <a:noFill/>
                </a:ln>
                <a:solidFill>
                  <a:srgbClr val="000000"/>
                </a:solidFill>
                <a:effectLst/>
                <a:latin typeface="Helvetica Neue"/>
                <a:ea typeface="Arial Unicode MS"/>
                <a:cs typeface="Arial Unicode MS"/>
              </a:rPr>
              <a:t> 3B-4. Those who came out of Egypt did not enter rest, although the works were finished from the foundation of the world. The point that God finished his work of creation, and then rested, thus his rest that he offers to men has been available since then. Israel</a:t>
            </a:r>
            <a:r>
              <a:rPr lang="ar-SA" sz="2000" dirty="0">
                <a:ln>
                  <a:noFill/>
                </a:ln>
                <a:solidFill>
                  <a:srgbClr val="000000"/>
                </a:solidFill>
                <a:effectLst/>
                <a:latin typeface="Helvetica Neue"/>
                <a:ea typeface="Arial Unicode MS"/>
                <a:cs typeface="Arial Unicode MS"/>
              </a:rPr>
              <a:t>’</a:t>
            </a:r>
            <a:r>
              <a:rPr lang="en-US" sz="2000" dirty="0">
                <a:ln>
                  <a:noFill/>
                </a:ln>
                <a:solidFill>
                  <a:srgbClr val="000000"/>
                </a:solidFill>
                <a:effectLst/>
                <a:latin typeface="Helvetica Neue"/>
                <a:ea typeface="Arial Unicode MS"/>
                <a:cs typeface="Arial Unicode MS"/>
              </a:rPr>
              <a:t>s failure to enter was not because God had not made it available.</a:t>
            </a:r>
          </a:p>
          <a:p>
            <a:endParaRPr lang="en-US" dirty="0"/>
          </a:p>
        </p:txBody>
      </p:sp>
    </p:spTree>
    <p:extLst>
      <p:ext uri="{BB962C8B-B14F-4D97-AF65-F5344CB8AC3E}">
        <p14:creationId xmlns:p14="http://schemas.microsoft.com/office/powerpoint/2010/main" val="414239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FD72-3B7C-8788-9962-FEF9A995F2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90CD33-96D3-473D-1027-48999A482E43}"/>
              </a:ext>
            </a:extLst>
          </p:cNvPr>
          <p:cNvSpPr>
            <a:spLocks noGrp="1"/>
          </p:cNvSpPr>
          <p:nvPr>
            <p:ph idx="1"/>
          </p:nvPr>
        </p:nvSpPr>
        <p:spPr/>
        <p:txBody>
          <a:bodyPr>
            <a:normAutofit/>
          </a:bodyPr>
          <a:lstStyle/>
          <a:p>
            <a:r>
              <a:rPr lang="en-US" sz="2000" dirty="0">
                <a:effectLst/>
                <a:latin typeface="Times New Roman" panose="02020603050405020304" pitchFamily="18" charset="0"/>
                <a:ea typeface="Arial Unicode MS"/>
              </a:rPr>
              <a:t>Confirming his point just made Paul quotes Genesis 2:2-3, where it is stated that God rested on the seventh day.</a:t>
            </a:r>
          </a:p>
          <a:p>
            <a:endParaRPr lang="en-US" sz="2000" dirty="0">
              <a:latin typeface="Times New Roman" panose="02020603050405020304" pitchFamily="18" charset="0"/>
              <a:ea typeface="Arial Unicode MS"/>
            </a:endParaRPr>
          </a:p>
          <a:p>
            <a:r>
              <a:rPr lang="en-US" sz="2000" b="1" dirty="0">
                <a:latin typeface="Times New Roman" panose="02020603050405020304" pitchFamily="18" charset="0"/>
                <a:ea typeface="Arial Unicode MS"/>
              </a:rPr>
              <a:t>Gen 2:2-3</a:t>
            </a:r>
          </a:p>
          <a:p>
            <a:r>
              <a:rPr lang="en-US" sz="2000" dirty="0">
                <a:latin typeface="Times New Roman" panose="02020603050405020304" pitchFamily="18" charset="0"/>
                <a:ea typeface="Arial Unicode MS"/>
              </a:rPr>
              <a:t>And on the seventh day God finished his work that he had done, and he rested on the seventh day from all his work that he had done. So God blessed the seventh day and made it holy, because on it God rested from all his work that he had done in creation.</a:t>
            </a:r>
          </a:p>
          <a:p>
            <a:r>
              <a:rPr lang="en-US" sz="2000" dirty="0">
                <a:latin typeface="Times New Roman" panose="02020603050405020304" pitchFamily="18" charset="0"/>
                <a:ea typeface="Arial Unicode MS"/>
              </a:rPr>
              <a:t>Also </a:t>
            </a:r>
            <a:r>
              <a:rPr lang="en-US" sz="2000" b="1" dirty="0">
                <a:latin typeface="Times New Roman" panose="02020603050405020304" pitchFamily="18" charset="0"/>
                <a:ea typeface="Arial Unicode MS"/>
              </a:rPr>
              <a:t>Ex 20:8-11 </a:t>
            </a:r>
            <a:r>
              <a:rPr lang="en-US" sz="2000" dirty="0">
                <a:latin typeface="Times New Roman" panose="02020603050405020304" pitchFamily="18" charset="0"/>
                <a:ea typeface="Arial Unicode MS"/>
              </a:rPr>
              <a:t>Talks about work on the Sabbath</a:t>
            </a:r>
          </a:p>
          <a:p>
            <a:endParaRPr lang="en-US" sz="2000" dirty="0">
              <a:latin typeface="Times New Roman" panose="02020603050405020304" pitchFamily="18" charset="0"/>
              <a:ea typeface="Arial Unicode MS"/>
            </a:endParaRPr>
          </a:p>
          <a:p>
            <a:endParaRPr lang="en-US" sz="2000" dirty="0">
              <a:effectLst/>
              <a:latin typeface="Times New Roman" panose="02020603050405020304" pitchFamily="18" charset="0"/>
              <a:ea typeface="Arial Unicode MS"/>
            </a:endParaRPr>
          </a:p>
          <a:p>
            <a:r>
              <a:rPr lang="en-US" sz="2000" dirty="0">
                <a:effectLst/>
                <a:latin typeface="Times New Roman" panose="02020603050405020304" pitchFamily="18" charset="0"/>
                <a:ea typeface="Arial Unicode MS"/>
              </a:rPr>
              <a:t> This Sabbath rest serves as a type of all rest that would follow. The fact that God entered rest suggest that he desires the same for his people.</a:t>
            </a:r>
            <a:endParaRPr lang="en-US" sz="2000" dirty="0"/>
          </a:p>
        </p:txBody>
      </p:sp>
    </p:spTree>
    <p:extLst>
      <p:ext uri="{BB962C8B-B14F-4D97-AF65-F5344CB8AC3E}">
        <p14:creationId xmlns:p14="http://schemas.microsoft.com/office/powerpoint/2010/main" val="276381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43850-3BB0-1FC1-C909-0F16B6849C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2EDD34-F2D9-2D29-2F8B-DE05C7B6EC03}"/>
              </a:ext>
            </a:extLst>
          </p:cNvPr>
          <p:cNvSpPr>
            <a:spLocks noGrp="1"/>
          </p:cNvSpPr>
          <p:nvPr>
            <p:ph idx="1"/>
          </p:nvPr>
        </p:nvSpPr>
        <p:spPr/>
        <p:txBody>
          <a:bodyPr/>
          <a:lstStyle/>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Seen in the fact that Israel did not enter </a:t>
            </a:r>
            <a:r>
              <a:rPr lang="en-US" sz="1800" b="1" dirty="0" err="1">
                <a:ln>
                  <a:noFill/>
                </a:ln>
                <a:solidFill>
                  <a:srgbClr val="000000"/>
                </a:solidFill>
                <a:effectLst/>
                <a:latin typeface="Helvetica Neue"/>
                <a:ea typeface="Arial Unicode MS"/>
                <a:cs typeface="Arial Unicode MS"/>
              </a:rPr>
              <a:t>vv</a:t>
            </a:r>
            <a:r>
              <a:rPr lang="en-US" sz="1800" b="1" dirty="0">
                <a:ln>
                  <a:noFill/>
                </a:ln>
                <a:solidFill>
                  <a:srgbClr val="000000"/>
                </a:solidFill>
                <a:effectLst/>
                <a:latin typeface="Helvetica Neue"/>
                <a:ea typeface="Arial Unicode MS"/>
                <a:cs typeface="Arial Unicode MS"/>
              </a:rPr>
              <a:t> 6-</a:t>
            </a:r>
            <a:r>
              <a:rPr lang="en-US" sz="1800" dirty="0">
                <a:ln>
                  <a:noFill/>
                </a:ln>
                <a:solidFill>
                  <a:srgbClr val="000000"/>
                </a:solidFill>
                <a:effectLst/>
                <a:latin typeface="Helvetica Neue"/>
                <a:ea typeface="Arial Unicode MS"/>
                <a:cs typeface="Arial Unicode MS"/>
              </a:rPr>
              <a:t>9 From what was said in vv3-5 the conclusion is drawn that their remains a rest that must that some must enter. However those of to whom that promise was first proclaimed ( those who came out of Egypt) did not enter that rest because of disobedience.</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A question could be raised about those who did enter the Canaan rest under the leadership of Joshua. Did they fulfill the promise of rest, so that such hope does not remain</a:t>
            </a:r>
            <a:r>
              <a:rPr lang="zh-TW"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 The answer is no, because David spoke of “today” hearing the voice of God and entering that rest. (</a:t>
            </a:r>
            <a:r>
              <a:rPr lang="en-US" sz="1800" dirty="0" err="1">
                <a:ln>
                  <a:noFill/>
                </a:ln>
                <a:solidFill>
                  <a:srgbClr val="000000"/>
                </a:solidFill>
                <a:effectLst/>
                <a:latin typeface="Helvetica Neue"/>
                <a:ea typeface="Arial Unicode MS"/>
                <a:cs typeface="Arial Unicode MS"/>
              </a:rPr>
              <a:t>Psa</a:t>
            </a:r>
            <a:r>
              <a:rPr lang="en-US" sz="1800" dirty="0">
                <a:ln>
                  <a:noFill/>
                </a:ln>
                <a:solidFill>
                  <a:srgbClr val="000000"/>
                </a:solidFill>
                <a:effectLst/>
                <a:latin typeface="Helvetica Neue"/>
                <a:ea typeface="Arial Unicode MS"/>
                <a:cs typeface="Arial Unicode MS"/>
              </a:rPr>
              <a:t> 95:7-8) That was a long time after Joshua led them into the land. If that had fulfilled the promise rest, David would not have spoken of another day to come. Thus Paul concludes their remains, therefore a rest for the people of God.</a:t>
            </a:r>
          </a:p>
          <a:p>
            <a:pPr marL="0" marR="0">
              <a:spcBef>
                <a:spcPts val="0"/>
              </a:spcBef>
              <a:spcAft>
                <a:spcPts val="0"/>
              </a:spcAft>
            </a:pPr>
            <a:endParaRPr lang="en-US" sz="1800" dirty="0">
              <a:ln>
                <a:noFill/>
              </a:ln>
              <a:solidFill>
                <a:srgbClr val="000000"/>
              </a:solidFill>
              <a:effectLst/>
              <a:latin typeface="Helvetica Neue"/>
              <a:ea typeface="Arial Unicode MS"/>
              <a:cs typeface="Arial Unicode MS"/>
            </a:endParaRPr>
          </a:p>
          <a:p>
            <a:r>
              <a:rPr lang="en-US" sz="1800" b="1" dirty="0">
                <a:ln>
                  <a:noFill/>
                </a:ln>
                <a:solidFill>
                  <a:srgbClr val="000000"/>
                </a:solidFill>
                <a:effectLst/>
                <a:latin typeface="Helvetica Neue"/>
                <a:ea typeface="Arial Unicode MS"/>
                <a:cs typeface="Arial Unicode MS"/>
              </a:rPr>
              <a:t>Seen in the fact that one who enters ceases work v 10</a:t>
            </a:r>
            <a:r>
              <a:rPr lang="en-US" sz="1800" dirty="0">
                <a:ln>
                  <a:noFill/>
                </a:ln>
                <a:solidFill>
                  <a:srgbClr val="000000"/>
                </a:solidFill>
                <a:effectLst/>
                <a:latin typeface="Helvetica Neue"/>
                <a:ea typeface="Arial Unicode MS"/>
                <a:cs typeface="Arial Unicode MS"/>
              </a:rPr>
              <a:t> “For” connects this verse to the previous thought that remains a rest. One reason for saying this is that the one who enters rest ceases from his work, just like God ceased his work when he rested.</a:t>
            </a:r>
          </a:p>
          <a:p>
            <a:endParaRPr lang="en-US" dirty="0"/>
          </a:p>
        </p:txBody>
      </p:sp>
    </p:spTree>
    <p:extLst>
      <p:ext uri="{BB962C8B-B14F-4D97-AF65-F5344CB8AC3E}">
        <p14:creationId xmlns:p14="http://schemas.microsoft.com/office/powerpoint/2010/main" val="29490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94C08-818F-3D4D-4C22-B87FEF2133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5CE07C-CCF5-F187-66B4-E10E42C76051}"/>
              </a:ext>
            </a:extLst>
          </p:cNvPr>
          <p:cNvSpPr>
            <a:spLocks noGrp="1"/>
          </p:cNvSpPr>
          <p:nvPr>
            <p:ph idx="1"/>
          </p:nvPr>
        </p:nvSpPr>
        <p:spPr/>
        <p:txBody>
          <a:bodyPr/>
          <a:lstStyle/>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Let us be diligent lest we fall.</a:t>
            </a:r>
            <a:r>
              <a:rPr lang="en-US" sz="1800" dirty="0">
                <a:ln>
                  <a:noFill/>
                </a:ln>
                <a:solidFill>
                  <a:srgbClr val="000000"/>
                </a:solidFill>
                <a:effectLst/>
                <a:latin typeface="Helvetica Neue"/>
                <a:ea typeface="Arial Unicode MS"/>
                <a:cs typeface="Arial Unicode MS"/>
              </a:rPr>
              <a:t> Vv11-13 Since a rest remains to those who are faithful, we must be diligent to enter that rest. If we don</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t, we will fall just like Israel in their disobedience. Note the warning is to anyone. Each of us need to take heed less we fall (1 Cor 10:12)</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We must be diligent for God sees all and knows all. (vv12-13)The word of God is living and powerful. Thus any promise or warning is real! Being sharper than a 2 edged sword, it can pierce and divide soul and spirit as well as joints and marrow. The word of God can penetrate the innermost parts of man and lay bare all that is there. That is explained in the last expression of verse 12. By his word, God discerns the thoughts and intense of man</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s heart. God</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s word is a two edged sword, sharp as scalpel, discerning every twist and turn of the human mind. That is the essence of Paul</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s meaning here.</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Paul turns from the word to God, himself, and declares all things are open to the eyes of one to whom we must give an account.</a:t>
            </a:r>
          </a:p>
          <a:p>
            <a:endParaRPr lang="en-US" dirty="0"/>
          </a:p>
        </p:txBody>
      </p:sp>
    </p:spTree>
    <p:extLst>
      <p:ext uri="{BB962C8B-B14F-4D97-AF65-F5344CB8AC3E}">
        <p14:creationId xmlns:p14="http://schemas.microsoft.com/office/powerpoint/2010/main" val="138317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29370</TotalTime>
  <Words>1912</Words>
  <Application>Microsoft Office PowerPoint</Application>
  <PresentationFormat>On-screen Show (4:3)</PresentationFormat>
  <Paragraphs>132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Bauhaus 93</vt:lpstr>
      <vt:lpstr>Courier New</vt:lpstr>
      <vt:lpstr>Helvetica Neue</vt:lpstr>
      <vt:lpstr>Times New Roman</vt:lpstr>
      <vt:lpstr>Clarity</vt:lpstr>
      <vt:lpstr>PowerPoint Presentation</vt:lpstr>
      <vt:lpstr>Better Things  A Study of hebrews</vt:lpstr>
      <vt:lpstr>Outline of Hebrews</vt:lpstr>
      <vt:lpstr>Chapter 4</vt:lpstr>
      <vt:lpstr>PowerPoint Presentation</vt:lpstr>
      <vt:lpstr>PowerPoint Presentation</vt:lpstr>
      <vt:lpstr>PowerPoint Presentation</vt:lpstr>
      <vt:lpstr>PowerPoint Presentation</vt:lpstr>
      <vt:lpstr>PowerPoint Presentation</vt:lpstr>
      <vt:lpstr>Hebrews 4 – The Better Sabbath Rest Review</vt:lpstr>
      <vt:lpstr>PowerPoint Presentation</vt:lpstr>
      <vt:lpstr>PowerPoint Presentation</vt:lpstr>
      <vt:lpstr>Hebrews 4 – The Better Sabbath Rest Review</vt:lpstr>
      <vt:lpstr>Questions</vt:lpstr>
      <vt:lpstr>For Next Wednesday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dc:creator>
  <cp:lastModifiedBy>Mike Pharris</cp:lastModifiedBy>
  <cp:revision>196</cp:revision>
  <dcterms:created xsi:type="dcterms:W3CDTF">2016-07-02T19:16:39Z</dcterms:created>
  <dcterms:modified xsi:type="dcterms:W3CDTF">2024-01-02T21:58:38Z</dcterms:modified>
</cp:coreProperties>
</file>