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6" r:id="rId3"/>
    <p:sldId id="257" r:id="rId4"/>
    <p:sldId id="277" r:id="rId5"/>
    <p:sldId id="307" r:id="rId6"/>
    <p:sldId id="296" r:id="rId7"/>
    <p:sldId id="288" r:id="rId8"/>
    <p:sldId id="289" r:id="rId9"/>
    <p:sldId id="283" r:id="rId10"/>
    <p:sldId id="305" r:id="rId11"/>
    <p:sldId id="302" r:id="rId12"/>
    <p:sldId id="308" r:id="rId13"/>
    <p:sldId id="284" r:id="rId14"/>
    <p:sldId id="303" r:id="rId15"/>
    <p:sldId id="285" r:id="rId16"/>
    <p:sldId id="304" r:id="rId17"/>
    <p:sldId id="297" r:id="rId18"/>
    <p:sldId id="290" r:id="rId19"/>
    <p:sldId id="298" r:id="rId20"/>
    <p:sldId id="274" r:id="rId21"/>
    <p:sldId id="275" r:id="rId22"/>
    <p:sldId id="310" r:id="rId23"/>
    <p:sldId id="301" r:id="rId24"/>
    <p:sldId id="299" r:id="rId25"/>
    <p:sldId id="291" r:id="rId26"/>
    <p:sldId id="292"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86375" autoAdjust="0"/>
  </p:normalViewPr>
  <p:slideViewPr>
    <p:cSldViewPr>
      <p:cViewPr varScale="1">
        <p:scale>
          <a:sx n="101" d="100"/>
          <a:sy n="101" d="100"/>
        </p:scale>
        <p:origin x="768" y="102"/>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1/24/2024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lnSpcReduction="10000"/>
          </a:bodyPr>
          <a:lstStyle/>
          <a:p>
            <a:pPr algn="ctr"/>
            <a:r>
              <a:rPr lang="en-US" sz="3400" b="1" dirty="0"/>
              <a:t>Jesus, A Priest Like Melchizedek</a:t>
            </a:r>
            <a:endParaRPr lang="en-US" sz="2000" dirty="0"/>
          </a:p>
          <a:p>
            <a:pPr algn="ctr"/>
            <a:r>
              <a:rPr lang="en-US" sz="2000" dirty="0"/>
              <a:t>Hebrews 7</a:t>
            </a:r>
          </a:p>
          <a:p>
            <a:pPr algn="ctr"/>
            <a:endParaRPr lang="en-US" sz="2000" dirty="0"/>
          </a:p>
          <a:p>
            <a:pPr algn="ctr"/>
            <a:r>
              <a:rPr lang="en-US" sz="2000" dirty="0"/>
              <a:t>Wednesday, January 24, 2024</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6:19-7:10 </a:t>
            </a:r>
            <a:r>
              <a:rPr lang="en-US" sz="2400" dirty="0"/>
              <a:t>(1)</a:t>
            </a:r>
            <a:endParaRPr lang="en-US" dirty="0"/>
          </a:p>
        </p:txBody>
      </p:sp>
      <p:sp>
        <p:nvSpPr>
          <p:cNvPr id="3" name="Content Placeholder 2"/>
          <p:cNvSpPr>
            <a:spLocks noGrp="1"/>
          </p:cNvSpPr>
          <p:nvPr>
            <p:ph idx="1"/>
          </p:nvPr>
        </p:nvSpPr>
        <p:spPr>
          <a:xfrm>
            <a:off x="533400" y="1447800"/>
            <a:ext cx="8229600" cy="5181600"/>
          </a:xfrm>
        </p:spPr>
        <p:txBody>
          <a:bodyPr>
            <a:normAutofit/>
          </a:bodyPr>
          <a:lstStyle/>
          <a:p>
            <a:r>
              <a:rPr lang="en-US" dirty="0"/>
              <a:t>Melchizedek (“king of righteousness”)</a:t>
            </a:r>
          </a:p>
          <a:p>
            <a:pPr lvl="1"/>
            <a:r>
              <a:rPr lang="en-US" dirty="0"/>
              <a:t>King of Salem (Jerusalem), meaning "king of peace" </a:t>
            </a:r>
          </a:p>
          <a:p>
            <a:pPr lvl="1"/>
            <a:r>
              <a:rPr lang="en-US" dirty="0"/>
              <a:t>Priest of the Most High God</a:t>
            </a:r>
          </a:p>
          <a:p>
            <a:pPr lvl="1"/>
            <a:r>
              <a:rPr lang="en-US" dirty="0"/>
              <a:t>Without father, without mother, without genealogy (none recorded)</a:t>
            </a:r>
          </a:p>
          <a:p>
            <a:pPr lvl="1"/>
            <a:r>
              <a:rPr lang="en-US" dirty="0"/>
              <a:t>Having neither beginning of days nor end of life (none recorded)</a:t>
            </a:r>
          </a:p>
          <a:p>
            <a:pPr lvl="1"/>
            <a:r>
              <a:rPr lang="en-US" dirty="0"/>
              <a:t>Met Abraham and blessed him</a:t>
            </a:r>
          </a:p>
          <a:p>
            <a:pPr lvl="1"/>
            <a:r>
              <a:rPr lang="en-US" dirty="0"/>
              <a:t>Abraham gave him a tenth part of all</a:t>
            </a:r>
          </a:p>
          <a:p>
            <a:pPr lvl="1"/>
            <a:r>
              <a:rPr lang="en-US" dirty="0"/>
              <a:t>Made like the Son of God, remains a priest continually</a:t>
            </a:r>
          </a:p>
          <a:p>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0647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6:19-7:10 </a:t>
            </a:r>
            <a:r>
              <a:rPr lang="en-US" sz="2400" dirty="0"/>
              <a:t>(2)</a:t>
            </a:r>
            <a:endParaRPr lang="en-US" dirty="0"/>
          </a:p>
        </p:txBody>
      </p:sp>
      <p:sp>
        <p:nvSpPr>
          <p:cNvPr id="3" name="Content Placeholder 2"/>
          <p:cNvSpPr>
            <a:spLocks noGrp="1"/>
          </p:cNvSpPr>
          <p:nvPr>
            <p:ph idx="1"/>
          </p:nvPr>
        </p:nvSpPr>
        <p:spPr>
          <a:xfrm>
            <a:off x="533400" y="1447800"/>
            <a:ext cx="8229600" cy="5181600"/>
          </a:xfrm>
        </p:spPr>
        <p:txBody>
          <a:bodyPr>
            <a:normAutofit/>
          </a:bodyPr>
          <a:lstStyle/>
          <a:p>
            <a:r>
              <a:rPr lang="en-US" dirty="0"/>
              <a:t>Consider how great [Melchizedek] was</a:t>
            </a:r>
          </a:p>
          <a:p>
            <a:pPr lvl="1"/>
            <a:endParaRPr lang="en-US" dirty="0"/>
          </a:p>
          <a:p>
            <a:pPr lvl="1"/>
            <a:r>
              <a:rPr lang="en-US" dirty="0"/>
              <a:t>Even the patriarch Abraham gave a tenth of the spoils [to him]</a:t>
            </a:r>
          </a:p>
          <a:p>
            <a:pPr lvl="2"/>
            <a:r>
              <a:rPr lang="en-US" dirty="0"/>
              <a:t>The sons of Levi receive tithes from the people according to the law</a:t>
            </a:r>
          </a:p>
          <a:p>
            <a:pPr lvl="2"/>
            <a:r>
              <a:rPr lang="en-US" dirty="0"/>
              <a:t>Melchizedek received tithes from Abraham</a:t>
            </a:r>
          </a:p>
          <a:p>
            <a:pPr lvl="2"/>
            <a:r>
              <a:rPr lang="en-US" dirty="0"/>
              <a:t>Even Levi, who receives tithes, paid tithes through Abraham</a:t>
            </a:r>
          </a:p>
          <a:p>
            <a:pPr lvl="2"/>
            <a:r>
              <a:rPr lang="en-US" dirty="0"/>
              <a:t>Melchizedek was a higher priest than the Levites</a:t>
            </a:r>
          </a:p>
          <a:p>
            <a:pPr lvl="1"/>
            <a:endParaRPr lang="en-US" dirty="0"/>
          </a:p>
          <a:p>
            <a:pPr lvl="1"/>
            <a:r>
              <a:rPr lang="en-US" dirty="0"/>
              <a:t>Melchizedek blessed him who had the promises</a:t>
            </a:r>
          </a:p>
          <a:p>
            <a:pPr lvl="2"/>
            <a:r>
              <a:rPr lang="en-US" dirty="0"/>
              <a:t>The lesser is blessed by the better</a:t>
            </a:r>
          </a:p>
          <a:p>
            <a:endParaRPr lang="en-US" dirty="0"/>
          </a:p>
          <a:p>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9169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9301F-452B-5583-4FF0-30B6BA476F1A}"/>
              </a:ext>
            </a:extLst>
          </p:cNvPr>
          <p:cNvSpPr>
            <a:spLocks noGrp="1"/>
          </p:cNvSpPr>
          <p:nvPr>
            <p:ph type="title"/>
          </p:nvPr>
        </p:nvSpPr>
        <p:spPr>
          <a:xfrm>
            <a:off x="457200" y="381000"/>
            <a:ext cx="8229600" cy="990600"/>
          </a:xfrm>
        </p:spPr>
        <p:txBody>
          <a:bodyPr/>
          <a:lstStyle/>
          <a:p>
            <a:r>
              <a:rPr lang="en-US" dirty="0"/>
              <a:t>Hierarchy for Blessings and Tithings</a:t>
            </a:r>
          </a:p>
        </p:txBody>
      </p:sp>
      <p:sp>
        <p:nvSpPr>
          <p:cNvPr id="5" name="Rectangle 4">
            <a:extLst>
              <a:ext uri="{FF2B5EF4-FFF2-40B4-BE49-F238E27FC236}">
                <a16:creationId xmlns:a16="http://schemas.microsoft.com/office/drawing/2014/main" id="{1AE3EBE8-7D92-AFF6-471E-A9AF52FC4DC0}"/>
              </a:ext>
            </a:extLst>
          </p:cNvPr>
          <p:cNvSpPr/>
          <p:nvPr/>
        </p:nvSpPr>
        <p:spPr>
          <a:xfrm>
            <a:off x="2758441" y="1905000"/>
            <a:ext cx="1828800" cy="1828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Lesser</a:t>
            </a:r>
          </a:p>
        </p:txBody>
      </p:sp>
      <p:sp>
        <p:nvSpPr>
          <p:cNvPr id="6" name="Rectangle 5">
            <a:extLst>
              <a:ext uri="{FF2B5EF4-FFF2-40B4-BE49-F238E27FC236}">
                <a16:creationId xmlns:a16="http://schemas.microsoft.com/office/drawing/2014/main" id="{18CCA5A2-5DFF-46E3-861E-0C23F756418F}"/>
              </a:ext>
            </a:extLst>
          </p:cNvPr>
          <p:cNvSpPr/>
          <p:nvPr/>
        </p:nvSpPr>
        <p:spPr>
          <a:xfrm>
            <a:off x="6403258" y="1981200"/>
            <a:ext cx="1828798" cy="181159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Greater</a:t>
            </a:r>
          </a:p>
        </p:txBody>
      </p:sp>
      <p:sp>
        <p:nvSpPr>
          <p:cNvPr id="7" name="Arrow: Right 6">
            <a:extLst>
              <a:ext uri="{FF2B5EF4-FFF2-40B4-BE49-F238E27FC236}">
                <a16:creationId xmlns:a16="http://schemas.microsoft.com/office/drawing/2014/main" id="{835C5842-D296-DFC3-8806-00A5DBD9EEFB}"/>
              </a:ext>
            </a:extLst>
          </p:cNvPr>
          <p:cNvSpPr/>
          <p:nvPr/>
        </p:nvSpPr>
        <p:spPr>
          <a:xfrm rot="10800000">
            <a:off x="4981464" y="251460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2D2210D-381F-9304-27C6-6A429744DFE1}"/>
              </a:ext>
            </a:extLst>
          </p:cNvPr>
          <p:cNvSpPr txBox="1"/>
          <p:nvPr/>
        </p:nvSpPr>
        <p:spPr>
          <a:xfrm>
            <a:off x="600355" y="2557790"/>
            <a:ext cx="1723549" cy="523220"/>
          </a:xfrm>
          <a:prstGeom prst="rect">
            <a:avLst/>
          </a:prstGeom>
          <a:noFill/>
        </p:spPr>
        <p:txBody>
          <a:bodyPr wrap="none" rtlCol="0">
            <a:spAutoFit/>
          </a:bodyPr>
          <a:lstStyle/>
          <a:p>
            <a:r>
              <a:rPr lang="en-US" sz="2800" dirty="0"/>
              <a:t>Blessings</a:t>
            </a:r>
          </a:p>
        </p:txBody>
      </p:sp>
      <p:sp>
        <p:nvSpPr>
          <p:cNvPr id="9" name="Rectangle 8">
            <a:extLst>
              <a:ext uri="{FF2B5EF4-FFF2-40B4-BE49-F238E27FC236}">
                <a16:creationId xmlns:a16="http://schemas.microsoft.com/office/drawing/2014/main" id="{24DC9629-43BC-DCA8-7E5F-880E4444E76F}"/>
              </a:ext>
            </a:extLst>
          </p:cNvPr>
          <p:cNvSpPr/>
          <p:nvPr/>
        </p:nvSpPr>
        <p:spPr>
          <a:xfrm>
            <a:off x="2758441" y="3983995"/>
            <a:ext cx="1828800" cy="1828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Lesser</a:t>
            </a:r>
          </a:p>
        </p:txBody>
      </p:sp>
      <p:sp>
        <p:nvSpPr>
          <p:cNvPr id="10" name="Rectangle 9">
            <a:extLst>
              <a:ext uri="{FF2B5EF4-FFF2-40B4-BE49-F238E27FC236}">
                <a16:creationId xmlns:a16="http://schemas.microsoft.com/office/drawing/2014/main" id="{C7BA5EBB-A8C5-664B-661C-A0FBB6867CC1}"/>
              </a:ext>
            </a:extLst>
          </p:cNvPr>
          <p:cNvSpPr/>
          <p:nvPr/>
        </p:nvSpPr>
        <p:spPr>
          <a:xfrm>
            <a:off x="6403258" y="4060195"/>
            <a:ext cx="1828798" cy="181159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Greater</a:t>
            </a:r>
          </a:p>
        </p:txBody>
      </p:sp>
      <p:sp>
        <p:nvSpPr>
          <p:cNvPr id="11" name="Arrow: Right 10">
            <a:extLst>
              <a:ext uri="{FF2B5EF4-FFF2-40B4-BE49-F238E27FC236}">
                <a16:creationId xmlns:a16="http://schemas.microsoft.com/office/drawing/2014/main" id="{EA56566F-4603-D587-FB5B-46F2B2412E5F}"/>
              </a:ext>
            </a:extLst>
          </p:cNvPr>
          <p:cNvSpPr/>
          <p:nvPr/>
        </p:nvSpPr>
        <p:spPr>
          <a:xfrm>
            <a:off x="4981464" y="459359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F025AB-B9E6-9744-D1B8-2A2194B2A1F3}"/>
              </a:ext>
            </a:extLst>
          </p:cNvPr>
          <p:cNvSpPr txBox="1"/>
          <p:nvPr/>
        </p:nvSpPr>
        <p:spPr>
          <a:xfrm>
            <a:off x="600355" y="4636785"/>
            <a:ext cx="1431289" cy="523220"/>
          </a:xfrm>
          <a:prstGeom prst="rect">
            <a:avLst/>
          </a:prstGeom>
          <a:noFill/>
        </p:spPr>
        <p:txBody>
          <a:bodyPr wrap="none" rtlCol="0">
            <a:spAutoFit/>
          </a:bodyPr>
          <a:lstStyle/>
          <a:p>
            <a:r>
              <a:rPr lang="en-US" sz="2800" dirty="0"/>
              <a:t>Tithings</a:t>
            </a:r>
          </a:p>
        </p:txBody>
      </p:sp>
      <p:sp>
        <p:nvSpPr>
          <p:cNvPr id="13" name="TextBox 12">
            <a:extLst>
              <a:ext uri="{FF2B5EF4-FFF2-40B4-BE49-F238E27FC236}">
                <a16:creationId xmlns:a16="http://schemas.microsoft.com/office/drawing/2014/main" id="{392ED7E6-7492-BEC5-CEBA-CDCCD7CEAAC9}"/>
              </a:ext>
            </a:extLst>
          </p:cNvPr>
          <p:cNvSpPr txBox="1"/>
          <p:nvPr/>
        </p:nvSpPr>
        <p:spPr>
          <a:xfrm>
            <a:off x="2850340" y="5968948"/>
            <a:ext cx="1645002" cy="523220"/>
          </a:xfrm>
          <a:prstGeom prst="rect">
            <a:avLst/>
          </a:prstGeom>
          <a:noFill/>
          <a:ln w="38100">
            <a:solidFill>
              <a:schemeClr val="tx1"/>
            </a:solidFill>
          </a:ln>
        </p:spPr>
        <p:txBody>
          <a:bodyPr wrap="none" rtlCol="0">
            <a:spAutoFit/>
          </a:bodyPr>
          <a:lstStyle/>
          <a:p>
            <a:r>
              <a:rPr lang="en-US" sz="2800" dirty="0"/>
              <a:t>Abraham</a:t>
            </a:r>
          </a:p>
        </p:txBody>
      </p:sp>
      <p:sp>
        <p:nvSpPr>
          <p:cNvPr id="14" name="TextBox 13">
            <a:extLst>
              <a:ext uri="{FF2B5EF4-FFF2-40B4-BE49-F238E27FC236}">
                <a16:creationId xmlns:a16="http://schemas.microsoft.com/office/drawing/2014/main" id="{D7FCABCF-AE81-0499-0743-76B693E22015}"/>
              </a:ext>
            </a:extLst>
          </p:cNvPr>
          <p:cNvSpPr txBox="1"/>
          <p:nvPr/>
        </p:nvSpPr>
        <p:spPr>
          <a:xfrm>
            <a:off x="6225050" y="5968948"/>
            <a:ext cx="2185214" cy="523220"/>
          </a:xfrm>
          <a:prstGeom prst="rect">
            <a:avLst/>
          </a:prstGeom>
          <a:noFill/>
          <a:ln w="38100">
            <a:solidFill>
              <a:schemeClr val="tx1"/>
            </a:solidFill>
          </a:ln>
        </p:spPr>
        <p:txBody>
          <a:bodyPr wrap="none" rtlCol="0">
            <a:spAutoFit/>
          </a:bodyPr>
          <a:lstStyle/>
          <a:p>
            <a:r>
              <a:rPr lang="en-US" sz="2800" dirty="0"/>
              <a:t>Melchizedek</a:t>
            </a:r>
          </a:p>
        </p:txBody>
      </p:sp>
    </p:spTree>
    <p:extLst>
      <p:ext uri="{BB962C8B-B14F-4D97-AF65-F5344CB8AC3E}">
        <p14:creationId xmlns:p14="http://schemas.microsoft.com/office/powerpoint/2010/main" val="335253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animBg="1"/>
      <p:bldP spid="10" grpId="0" animBg="1"/>
      <p:bldP spid="11" grpId="0" animBg="1"/>
      <p:bldP spid="12" grpId="0"/>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7:11-19 </a:t>
            </a:r>
            <a:r>
              <a:rPr lang="en-US" sz="2400" dirty="0"/>
              <a:t>(1)</a:t>
            </a:r>
            <a:endParaRPr lang="en-US" dirty="0"/>
          </a:p>
        </p:txBody>
      </p:sp>
      <p:sp>
        <p:nvSpPr>
          <p:cNvPr id="3" name="Content Placeholder 2"/>
          <p:cNvSpPr>
            <a:spLocks noGrp="1"/>
          </p:cNvSpPr>
          <p:nvPr>
            <p:ph idx="1"/>
          </p:nvPr>
        </p:nvSpPr>
        <p:spPr>
          <a:xfrm>
            <a:off x="473242" y="1525604"/>
            <a:ext cx="8229600" cy="5181600"/>
          </a:xfrm>
        </p:spPr>
        <p:txBody>
          <a:bodyPr>
            <a:normAutofit/>
          </a:bodyPr>
          <a:lstStyle/>
          <a:p>
            <a:r>
              <a:rPr lang="en-US" dirty="0"/>
              <a:t>A new and better law was required (vs 11-18)</a:t>
            </a:r>
          </a:p>
          <a:p>
            <a:pPr lvl="1"/>
            <a:r>
              <a:rPr lang="en-US" dirty="0"/>
              <a:t>If perfection were through the Levitical priesthood, what further need was there that another priest should rise?  </a:t>
            </a:r>
          </a:p>
          <a:p>
            <a:pPr lvl="2"/>
            <a:r>
              <a:rPr lang="en-US" b="1" i="1" dirty="0">
                <a:solidFill>
                  <a:srgbClr val="FF0000"/>
                </a:solidFill>
              </a:rPr>
              <a:t>Answer:  It wasn’t perfect!</a:t>
            </a:r>
          </a:p>
          <a:p>
            <a:pPr lvl="2"/>
            <a:r>
              <a:rPr lang="en-US" dirty="0"/>
              <a:t>Needed one according to the order of Melchizedek, and not according to the order of Aaron</a:t>
            </a:r>
          </a:p>
          <a:p>
            <a:pPr lvl="1"/>
            <a:r>
              <a:rPr lang="en-US" dirty="0"/>
              <a:t>Of necessity there is also a change of the law. </a:t>
            </a:r>
          </a:p>
          <a:p>
            <a:pPr lvl="2"/>
            <a:r>
              <a:rPr lang="en-US" dirty="0"/>
              <a:t>For [Jesus] belongs to another tribe, from which no man has officiated at the altar. </a:t>
            </a:r>
          </a:p>
          <a:p>
            <a:pPr lvl="2"/>
            <a:r>
              <a:rPr lang="en-US" dirty="0"/>
              <a:t>Our Lord arose from Judah, of which tribe Moses spoke nothing concerning priesthood.  </a:t>
            </a:r>
          </a:p>
          <a:p>
            <a:pPr lvl="1"/>
            <a:r>
              <a:rPr lang="en-US" dirty="0"/>
              <a:t>There arises another priest</a:t>
            </a:r>
          </a:p>
          <a:p>
            <a:pPr lvl="2"/>
            <a:r>
              <a:rPr lang="en-US" dirty="0"/>
              <a:t>Not according to the law of a fleshly commandment</a:t>
            </a:r>
          </a:p>
          <a:p>
            <a:pPr lvl="2"/>
            <a:r>
              <a:rPr lang="en-US" dirty="0"/>
              <a:t>According to the power of an endless life. </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3321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7:11-19 </a:t>
            </a:r>
            <a:r>
              <a:rPr lang="en-US" sz="2400" dirty="0"/>
              <a:t>(2)</a:t>
            </a:r>
            <a:endParaRPr lang="en-US" dirty="0"/>
          </a:p>
        </p:txBody>
      </p:sp>
      <p:sp>
        <p:nvSpPr>
          <p:cNvPr id="3" name="Content Placeholder 2"/>
          <p:cNvSpPr>
            <a:spLocks noGrp="1"/>
          </p:cNvSpPr>
          <p:nvPr>
            <p:ph idx="1"/>
          </p:nvPr>
        </p:nvSpPr>
        <p:spPr>
          <a:xfrm>
            <a:off x="473242" y="1525604"/>
            <a:ext cx="8229600" cy="5181600"/>
          </a:xfrm>
        </p:spPr>
        <p:txBody>
          <a:bodyPr>
            <a:normAutofit/>
          </a:bodyPr>
          <a:lstStyle/>
          <a:p>
            <a:r>
              <a:rPr lang="en-US" dirty="0"/>
              <a:t>A new and better law was required (vs 11-18)</a:t>
            </a:r>
          </a:p>
          <a:p>
            <a:pPr lvl="1"/>
            <a:r>
              <a:rPr lang="en-US" dirty="0"/>
              <a:t>God made testimony [of Jesus]</a:t>
            </a:r>
          </a:p>
          <a:p>
            <a:pPr lvl="2"/>
            <a:r>
              <a:rPr lang="en-US" dirty="0"/>
              <a:t>"You are a priest forever according to the order of Melchizedek." </a:t>
            </a:r>
          </a:p>
          <a:p>
            <a:pPr lvl="1"/>
            <a:r>
              <a:rPr lang="en-US" dirty="0"/>
              <a:t>There is an </a:t>
            </a:r>
            <a:r>
              <a:rPr lang="en-US" b="1" i="1" dirty="0">
                <a:solidFill>
                  <a:srgbClr val="FF0000"/>
                </a:solidFill>
              </a:rPr>
              <a:t>annulling</a:t>
            </a:r>
            <a:r>
              <a:rPr lang="en-US" dirty="0"/>
              <a:t> of the former commandment </a:t>
            </a:r>
          </a:p>
          <a:p>
            <a:pPr lvl="3"/>
            <a:r>
              <a:rPr lang="en-US" dirty="0"/>
              <a:t>Vine:  a setting aside, abolition</a:t>
            </a:r>
          </a:p>
          <a:p>
            <a:pPr lvl="3"/>
            <a:r>
              <a:rPr lang="en-US" dirty="0"/>
              <a:t>Greek-English Lexicon:  removal of, to cause not to continue</a:t>
            </a:r>
          </a:p>
          <a:p>
            <a:pPr lvl="2"/>
            <a:r>
              <a:rPr lang="en-US" dirty="0"/>
              <a:t>Because of its weakness and unprofitableness</a:t>
            </a:r>
          </a:p>
          <a:p>
            <a:pPr lvl="2"/>
            <a:r>
              <a:rPr lang="en-US" dirty="0"/>
              <a:t>The law made nothing perfect</a:t>
            </a:r>
          </a:p>
          <a:p>
            <a:pPr lvl="1"/>
            <a:r>
              <a:rPr lang="en-US" dirty="0"/>
              <a:t>There is the bringing in of a better hope</a:t>
            </a:r>
          </a:p>
          <a:p>
            <a:pPr lvl="2"/>
            <a:r>
              <a:rPr lang="en-US" dirty="0"/>
              <a:t>Through which we draw near to God </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60897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Hebrews 7:20-28 </a:t>
            </a:r>
            <a:r>
              <a:rPr lang="en-US" sz="2400" dirty="0"/>
              <a:t>(1)</a:t>
            </a:r>
            <a:endParaRPr lang="en-US" dirty="0"/>
          </a:p>
        </p:txBody>
      </p:sp>
      <p:sp>
        <p:nvSpPr>
          <p:cNvPr id="3" name="Content Placeholder 2"/>
          <p:cNvSpPr>
            <a:spLocks noGrp="1"/>
          </p:cNvSpPr>
          <p:nvPr>
            <p:ph idx="1"/>
          </p:nvPr>
        </p:nvSpPr>
        <p:spPr>
          <a:xfrm>
            <a:off x="533400" y="1366684"/>
            <a:ext cx="8229600" cy="5181600"/>
          </a:xfrm>
        </p:spPr>
        <p:txBody>
          <a:bodyPr>
            <a:normAutofit lnSpcReduction="10000"/>
          </a:bodyPr>
          <a:lstStyle/>
          <a:p>
            <a:r>
              <a:rPr lang="en-US" dirty="0"/>
              <a:t>Jesus, a better high priest by God’s oath (vs 20-22)</a:t>
            </a:r>
          </a:p>
          <a:p>
            <a:pPr lvl="1"/>
            <a:r>
              <a:rPr lang="en-US" dirty="0"/>
              <a:t>[The Levites] became priests without an oath</a:t>
            </a:r>
          </a:p>
          <a:p>
            <a:pPr lvl="1"/>
            <a:r>
              <a:rPr lang="en-US" dirty="0"/>
              <a:t>[Jesus was made a priest] with an oath by Him [God] </a:t>
            </a:r>
          </a:p>
          <a:p>
            <a:pPr lvl="2"/>
            <a:r>
              <a:rPr lang="en-US" dirty="0"/>
              <a:t>"The Lord has sworn and will not relent, 'You are a priest forever according to the order of Melchizedek’” (Psalms 110:4)</a:t>
            </a:r>
          </a:p>
          <a:p>
            <a:pPr lvl="1"/>
            <a:r>
              <a:rPr lang="en-US" dirty="0"/>
              <a:t>By so much more Jesus has become a </a:t>
            </a:r>
            <a:r>
              <a:rPr lang="en-US" b="1" i="1" dirty="0">
                <a:solidFill>
                  <a:srgbClr val="FF0000"/>
                </a:solidFill>
              </a:rPr>
              <a:t>surety</a:t>
            </a:r>
            <a:r>
              <a:rPr lang="en-US" dirty="0"/>
              <a:t> of a better covenant.</a:t>
            </a:r>
          </a:p>
          <a:p>
            <a:pPr lvl="2"/>
            <a:r>
              <a:rPr lang="en-US" dirty="0"/>
              <a:t>Vine:  the personal guarantee of the terms of the new and better covenant </a:t>
            </a:r>
          </a:p>
          <a:p>
            <a:endParaRPr lang="en-US" dirty="0"/>
          </a:p>
          <a:p>
            <a:r>
              <a:rPr lang="en-US" dirty="0"/>
              <a:t>Jesus, an everlasting high priest (vs 23-25)</a:t>
            </a:r>
          </a:p>
          <a:p>
            <a:pPr lvl="1"/>
            <a:r>
              <a:rPr lang="en-US" dirty="0"/>
              <a:t>There were many priests, because they were prevented by death from continuing</a:t>
            </a:r>
          </a:p>
          <a:p>
            <a:pPr lvl="2"/>
            <a:r>
              <a:rPr lang="en-US" dirty="0"/>
              <a:t>[Jesus] continues forever, having an unchangeable priesthood</a:t>
            </a:r>
          </a:p>
          <a:p>
            <a:pPr lvl="1"/>
            <a:r>
              <a:rPr lang="en-US" dirty="0"/>
              <a:t>He is able to save to the uttermost those who come to God through Him</a:t>
            </a:r>
          </a:p>
          <a:p>
            <a:pPr lvl="2"/>
            <a:r>
              <a:rPr lang="en-US" dirty="0"/>
              <a:t>He always lives to make </a:t>
            </a:r>
            <a:r>
              <a:rPr lang="en-US" b="1" i="1" dirty="0">
                <a:solidFill>
                  <a:srgbClr val="FF0000"/>
                </a:solidFill>
              </a:rPr>
              <a:t>intercession</a:t>
            </a:r>
            <a:r>
              <a:rPr lang="en-US" dirty="0"/>
              <a:t> for them. </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66344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EAEAEA"/>
                                      </p:to>
                                    </p:animClr>
                                  </p:sub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EAEAEA"/>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7:20-28 </a:t>
            </a:r>
            <a:r>
              <a:rPr lang="en-US" sz="2400" dirty="0"/>
              <a:t>(2)</a:t>
            </a:r>
            <a:endParaRPr lang="en-US" dirty="0"/>
          </a:p>
        </p:txBody>
      </p:sp>
      <p:sp>
        <p:nvSpPr>
          <p:cNvPr id="3" name="Content Placeholder 2"/>
          <p:cNvSpPr>
            <a:spLocks noGrp="1"/>
          </p:cNvSpPr>
          <p:nvPr>
            <p:ph idx="1"/>
          </p:nvPr>
        </p:nvSpPr>
        <p:spPr>
          <a:xfrm>
            <a:off x="533400" y="1676400"/>
            <a:ext cx="8229600" cy="5181600"/>
          </a:xfrm>
        </p:spPr>
        <p:txBody>
          <a:bodyPr>
            <a:normAutofit/>
          </a:bodyPr>
          <a:lstStyle/>
          <a:p>
            <a:r>
              <a:rPr lang="en-US" dirty="0"/>
              <a:t>Jesus, a fitting High Priest (vs 26-28)</a:t>
            </a:r>
          </a:p>
          <a:p>
            <a:pPr lvl="1"/>
            <a:r>
              <a:rPr lang="en-US" dirty="0"/>
              <a:t>Holy, harmless, undefiled, separate from sinners</a:t>
            </a:r>
          </a:p>
          <a:p>
            <a:pPr lvl="2"/>
            <a:r>
              <a:rPr lang="en-US" dirty="0"/>
              <a:t>Has become higher than the heavens</a:t>
            </a:r>
          </a:p>
          <a:p>
            <a:pPr lvl="1"/>
            <a:r>
              <a:rPr lang="en-US" dirty="0"/>
              <a:t>Does not need daily sacrifices, first for His own sins and then for the people’s</a:t>
            </a:r>
          </a:p>
          <a:p>
            <a:pPr lvl="2"/>
            <a:r>
              <a:rPr lang="en-US" dirty="0"/>
              <a:t>For this </a:t>
            </a:r>
            <a:r>
              <a:rPr lang="en-US" b="1" i="1" dirty="0">
                <a:solidFill>
                  <a:srgbClr val="0070C0"/>
                </a:solidFill>
              </a:rPr>
              <a:t>He did once for all </a:t>
            </a:r>
            <a:r>
              <a:rPr lang="en-US" dirty="0"/>
              <a:t>when He offered up Himself. </a:t>
            </a:r>
          </a:p>
          <a:p>
            <a:pPr lvl="1"/>
            <a:r>
              <a:rPr lang="en-US" dirty="0"/>
              <a:t>The law appoints as high priests men who have weakness</a:t>
            </a:r>
          </a:p>
          <a:p>
            <a:pPr lvl="1"/>
            <a:r>
              <a:rPr lang="en-US" dirty="0"/>
              <a:t>The word of the oath appoints the Son who has been perfected forever</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9623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4E84-8924-60A6-06D9-CCAD2D8183C5}"/>
              </a:ext>
            </a:extLst>
          </p:cNvPr>
          <p:cNvSpPr>
            <a:spLocks noGrp="1"/>
          </p:cNvSpPr>
          <p:nvPr>
            <p:ph type="title"/>
          </p:nvPr>
        </p:nvSpPr>
        <p:spPr/>
        <p:txBody>
          <a:bodyPr/>
          <a:lstStyle/>
          <a:p>
            <a:r>
              <a:rPr lang="en-US" dirty="0"/>
              <a:t>Discussion Topics</a:t>
            </a:r>
          </a:p>
        </p:txBody>
      </p:sp>
      <p:sp>
        <p:nvSpPr>
          <p:cNvPr id="3" name="Content Placeholder 2">
            <a:extLst>
              <a:ext uri="{FF2B5EF4-FFF2-40B4-BE49-F238E27FC236}">
                <a16:creationId xmlns:a16="http://schemas.microsoft.com/office/drawing/2014/main" id="{65C9F0C5-2073-72F6-6BEE-C26A773DE30C}"/>
              </a:ext>
            </a:extLst>
          </p:cNvPr>
          <p:cNvSpPr>
            <a:spLocks noGrp="1"/>
          </p:cNvSpPr>
          <p:nvPr>
            <p:ph idx="1"/>
          </p:nvPr>
        </p:nvSpPr>
        <p:spPr>
          <a:xfrm>
            <a:off x="485274" y="1752600"/>
            <a:ext cx="8229600" cy="4876800"/>
          </a:xfrm>
        </p:spPr>
        <p:txBody>
          <a:bodyPr>
            <a:normAutofit/>
          </a:bodyPr>
          <a:lstStyle/>
          <a:p>
            <a:r>
              <a:rPr lang="en-US" dirty="0"/>
              <a:t>Discuss the parallels between Jesus and Melchizedek</a:t>
            </a:r>
          </a:p>
          <a:p>
            <a:endParaRPr lang="en-US" dirty="0"/>
          </a:p>
          <a:p>
            <a:r>
              <a:rPr lang="en-US" dirty="0"/>
              <a:t>Discuss why a new law was required for Jesus to be a high priest</a:t>
            </a:r>
          </a:p>
          <a:p>
            <a:endParaRPr lang="en-US" dirty="0"/>
          </a:p>
          <a:p>
            <a:r>
              <a:rPr lang="en-US" dirty="0"/>
              <a:t>Discuss the key principles of bible authority that we find in Hebrews 7</a:t>
            </a:r>
          </a:p>
          <a:p>
            <a:endParaRPr lang="en-US" dirty="0"/>
          </a:p>
        </p:txBody>
      </p:sp>
    </p:spTree>
    <p:extLst>
      <p:ext uri="{BB962C8B-B14F-4D97-AF65-F5344CB8AC3E}">
        <p14:creationId xmlns:p14="http://schemas.microsoft.com/office/powerpoint/2010/main" val="10618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229B2-E76F-477E-968B-9ADAD56FF7D8}"/>
              </a:ext>
            </a:extLst>
          </p:cNvPr>
          <p:cNvSpPr>
            <a:spLocks noGrp="1"/>
          </p:cNvSpPr>
          <p:nvPr>
            <p:ph type="title"/>
          </p:nvPr>
        </p:nvSpPr>
        <p:spPr/>
        <p:txBody>
          <a:bodyPr/>
          <a:lstStyle/>
          <a:p>
            <a:r>
              <a:rPr lang="en-US" dirty="0"/>
              <a:t>Bible Authority</a:t>
            </a:r>
          </a:p>
        </p:txBody>
      </p:sp>
      <p:sp>
        <p:nvSpPr>
          <p:cNvPr id="3" name="Content Placeholder 2">
            <a:extLst>
              <a:ext uri="{FF2B5EF4-FFF2-40B4-BE49-F238E27FC236}">
                <a16:creationId xmlns:a16="http://schemas.microsoft.com/office/drawing/2014/main" id="{70C962FE-5727-4ABD-B345-C56030327BC9}"/>
              </a:ext>
            </a:extLst>
          </p:cNvPr>
          <p:cNvSpPr>
            <a:spLocks noGrp="1"/>
          </p:cNvSpPr>
          <p:nvPr>
            <p:ph idx="1"/>
          </p:nvPr>
        </p:nvSpPr>
        <p:spPr/>
        <p:txBody>
          <a:bodyPr>
            <a:normAutofit lnSpcReduction="10000"/>
          </a:bodyPr>
          <a:lstStyle/>
          <a:p>
            <a:r>
              <a:rPr lang="en-US" dirty="0" err="1"/>
              <a:t>Heb</a:t>
            </a:r>
            <a:r>
              <a:rPr lang="en-US" dirty="0"/>
              <a:t> 7:12-15</a:t>
            </a:r>
          </a:p>
          <a:p>
            <a:pPr lvl="1"/>
            <a:r>
              <a:rPr lang="en-US" dirty="0"/>
              <a:t>12 For the priesthood being changed, of necessity there is also a change of the law. 13 For He of whom these things are spoken belongs to another tribe, from which no man has officiated at the altar.  14 For it is evident that </a:t>
            </a:r>
            <a:r>
              <a:rPr lang="en-US" b="1" i="1" u="sng" dirty="0"/>
              <a:t>our Lord arose from Judah, of which tribe Moses spoke nothing concerning priesthood</a:t>
            </a:r>
            <a:r>
              <a:rPr lang="en-US" dirty="0"/>
              <a:t>. </a:t>
            </a:r>
          </a:p>
          <a:p>
            <a:pPr lvl="1"/>
            <a:r>
              <a:rPr lang="en-US" b="1" i="1" dirty="0">
                <a:solidFill>
                  <a:srgbClr val="FF0000"/>
                </a:solidFill>
              </a:rPr>
              <a:t>The silence of the Scriptures does not provide authority outside the commandments.</a:t>
            </a:r>
          </a:p>
          <a:p>
            <a:endParaRPr lang="en-US" dirty="0"/>
          </a:p>
          <a:p>
            <a:r>
              <a:rPr lang="en-US" dirty="0" err="1"/>
              <a:t>Heb</a:t>
            </a:r>
            <a:r>
              <a:rPr lang="en-US" dirty="0"/>
              <a:t> 7:18-19</a:t>
            </a:r>
          </a:p>
          <a:p>
            <a:pPr lvl="1"/>
            <a:r>
              <a:rPr lang="en-US" dirty="0"/>
              <a:t>18 For on the one hand </a:t>
            </a:r>
            <a:r>
              <a:rPr lang="en-US" b="1" i="1" u="sng" dirty="0"/>
              <a:t>there is an annulling of the former commandment </a:t>
            </a:r>
            <a:r>
              <a:rPr lang="en-US" dirty="0"/>
              <a:t>because of its weakness and </a:t>
            </a:r>
            <a:r>
              <a:rPr lang="en-US" dirty="0" err="1"/>
              <a:t>unprofitableness</a:t>
            </a:r>
            <a:r>
              <a:rPr lang="en-US" dirty="0"/>
              <a:t>, 19 for the law made nothing perfect; on the other hand, there is the bringing in of a better hope, through which we draw near to God. </a:t>
            </a:r>
          </a:p>
          <a:p>
            <a:pPr lvl="1"/>
            <a:r>
              <a:rPr lang="en-US" b="1" i="1" dirty="0">
                <a:solidFill>
                  <a:srgbClr val="FF0000"/>
                </a:solidFill>
              </a:rPr>
              <a:t>The old law is no more and is no longer binding.</a:t>
            </a:r>
          </a:p>
          <a:p>
            <a:pPr marL="0" indent="0">
              <a:buNone/>
            </a:pPr>
            <a:endParaRPr lang="en-US" dirty="0"/>
          </a:p>
          <a:p>
            <a:endParaRPr lang="en-US" dirty="0"/>
          </a:p>
        </p:txBody>
      </p:sp>
    </p:spTree>
    <p:extLst>
      <p:ext uri="{BB962C8B-B14F-4D97-AF65-F5344CB8AC3E}">
        <p14:creationId xmlns:p14="http://schemas.microsoft.com/office/powerpoint/2010/main" val="307417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Hebrews 7 – Key Thoughts</a:t>
            </a:r>
          </a:p>
        </p:txBody>
      </p:sp>
      <p:sp>
        <p:nvSpPr>
          <p:cNvPr id="3" name="Content Placeholder 2"/>
          <p:cNvSpPr>
            <a:spLocks noGrp="1"/>
          </p:cNvSpPr>
          <p:nvPr>
            <p:ph idx="1"/>
          </p:nvPr>
        </p:nvSpPr>
        <p:spPr>
          <a:xfrm>
            <a:off x="533400" y="1524000"/>
            <a:ext cx="8229600" cy="4876800"/>
          </a:xfrm>
        </p:spPr>
        <p:txBody>
          <a:bodyPr>
            <a:normAutofit lnSpcReduction="10000"/>
          </a:bodyPr>
          <a:lstStyle/>
          <a:p>
            <a:r>
              <a:rPr lang="en-US" dirty="0"/>
              <a:t>Jesus is High Priest forever after the order of Melchizedek</a:t>
            </a:r>
          </a:p>
          <a:p>
            <a:endParaRPr lang="en-US" dirty="0"/>
          </a:p>
          <a:p>
            <a:r>
              <a:rPr lang="en-US" dirty="0"/>
              <a:t>Consider how great Melchizedek was (relative to Abraham)</a:t>
            </a:r>
          </a:p>
          <a:p>
            <a:endParaRPr lang="en-US" dirty="0"/>
          </a:p>
          <a:p>
            <a:r>
              <a:rPr lang="en-US" dirty="0"/>
              <a:t>A new and better law was required for Jesus to be High Priest</a:t>
            </a:r>
          </a:p>
          <a:p>
            <a:endParaRPr lang="en-US" dirty="0"/>
          </a:p>
          <a:p>
            <a:r>
              <a:rPr lang="en-US" dirty="0"/>
              <a:t>Jesus is a better high priest</a:t>
            </a:r>
          </a:p>
          <a:p>
            <a:pPr lvl="1"/>
            <a:r>
              <a:rPr lang="en-US" dirty="0"/>
              <a:t>By God’s oath (vs 19-22)</a:t>
            </a:r>
          </a:p>
          <a:p>
            <a:pPr lvl="1"/>
            <a:r>
              <a:rPr lang="en-US" dirty="0"/>
              <a:t>An everlasting high priest (vs 23-25)</a:t>
            </a:r>
          </a:p>
          <a:p>
            <a:pPr lvl="1"/>
            <a:r>
              <a:rPr lang="en-US" dirty="0"/>
              <a:t>A fitting High Priest (vs 26-28)</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8582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lstStyle/>
          <a:p>
            <a:r>
              <a:rPr lang="en-US" dirty="0"/>
              <a:t>Overview of Hebrews So Far</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idx="1"/>
          </p:nvPr>
        </p:nvSpPr>
        <p:spPr>
          <a:xfrm>
            <a:off x="457200" y="1524000"/>
            <a:ext cx="8229600" cy="4876800"/>
          </a:xfrm>
        </p:spPr>
        <p:txBody>
          <a:bodyPr>
            <a:normAutofit lnSpcReduction="10000"/>
          </a:bodyPr>
          <a:lstStyle/>
          <a:p>
            <a:r>
              <a:rPr lang="en-US" dirty="0"/>
              <a:t>The Better Messenger:  The Son (Heb 1 - 2)</a:t>
            </a:r>
          </a:p>
          <a:p>
            <a:pPr lvl="2"/>
            <a:r>
              <a:rPr lang="en-US" sz="1900" dirty="0"/>
              <a:t>Jesus is higher than the angles and greater than any prophet</a:t>
            </a:r>
          </a:p>
          <a:p>
            <a:pPr lvl="2"/>
            <a:r>
              <a:rPr lang="en-US" sz="1900" dirty="0"/>
              <a:t>Don’t drift away</a:t>
            </a:r>
          </a:p>
          <a:p>
            <a:endParaRPr lang="en-US" dirty="0"/>
          </a:p>
          <a:p>
            <a:r>
              <a:rPr lang="en-US" dirty="0"/>
              <a:t>The Better Apostle (Heb 3 – 4:13)</a:t>
            </a:r>
          </a:p>
          <a:p>
            <a:pPr lvl="2"/>
            <a:r>
              <a:rPr lang="en-US" sz="1900" dirty="0"/>
              <a:t>Jesus is greater than Moses</a:t>
            </a:r>
          </a:p>
          <a:p>
            <a:pPr lvl="2"/>
            <a:r>
              <a:rPr lang="en-US" sz="1900" dirty="0"/>
              <a:t>Be diligent, lest anyone fall</a:t>
            </a:r>
          </a:p>
          <a:p>
            <a:endParaRPr lang="en-US" dirty="0"/>
          </a:p>
          <a:p>
            <a:r>
              <a:rPr lang="en-US" dirty="0"/>
              <a:t>The Better Priest (Heb 4:14 – 7:28)</a:t>
            </a:r>
          </a:p>
          <a:p>
            <a:pPr lvl="2"/>
            <a:r>
              <a:rPr lang="en-US" dirty="0"/>
              <a:t>Jesus is the better High Priest, appointed by God</a:t>
            </a:r>
          </a:p>
          <a:p>
            <a:pPr lvl="2"/>
            <a:r>
              <a:rPr lang="en-US" dirty="0"/>
              <a:t>You should be teaching by now</a:t>
            </a:r>
          </a:p>
          <a:p>
            <a:pPr lvl="2"/>
            <a:r>
              <a:rPr lang="en-US" dirty="0"/>
              <a:t>Go on to perfection</a:t>
            </a:r>
          </a:p>
          <a:p>
            <a:pPr lvl="2"/>
            <a:r>
              <a:rPr lang="en-US" dirty="0"/>
              <a:t>Jesus has become High Priest forever</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65531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D3D6-6872-4531-BDE7-362F63E3630A}"/>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FC4EEF8B-8CF8-44F2-88F7-3FABF16984E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300613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20A-F000-48C8-8936-2AAE8A02ED4D}"/>
              </a:ext>
            </a:extLst>
          </p:cNvPr>
          <p:cNvSpPr>
            <a:spLocks noGrp="1"/>
          </p:cNvSpPr>
          <p:nvPr>
            <p:ph type="title"/>
          </p:nvPr>
        </p:nvSpPr>
        <p:spPr/>
        <p:txBody>
          <a:bodyPr/>
          <a:lstStyle/>
          <a:p>
            <a:r>
              <a:rPr lang="en-US" dirty="0"/>
              <a:t>For Next Wednesday</a:t>
            </a:r>
          </a:p>
        </p:txBody>
      </p:sp>
      <p:sp>
        <p:nvSpPr>
          <p:cNvPr id="3" name="Content Placeholder 2">
            <a:extLst>
              <a:ext uri="{FF2B5EF4-FFF2-40B4-BE49-F238E27FC236}">
                <a16:creationId xmlns:a16="http://schemas.microsoft.com/office/drawing/2014/main" id="{DBE19B09-EBFB-432C-8499-D13CA629974B}"/>
              </a:ext>
            </a:extLst>
          </p:cNvPr>
          <p:cNvSpPr>
            <a:spLocks noGrp="1"/>
          </p:cNvSpPr>
          <p:nvPr>
            <p:ph idx="1"/>
          </p:nvPr>
        </p:nvSpPr>
        <p:spPr/>
        <p:txBody>
          <a:bodyPr/>
          <a:lstStyle/>
          <a:p>
            <a:r>
              <a:rPr lang="en-US" dirty="0"/>
              <a:t>Read:</a:t>
            </a:r>
          </a:p>
          <a:p>
            <a:pPr lvl="1"/>
            <a:r>
              <a:rPr lang="en-US" dirty="0"/>
              <a:t>Hebrews 8 and 9</a:t>
            </a:r>
          </a:p>
          <a:p>
            <a:pPr lvl="1"/>
            <a:r>
              <a:rPr lang="en-US" dirty="0"/>
              <a:t>Jeremiah 31:31-34</a:t>
            </a:r>
          </a:p>
          <a:p>
            <a:pPr lvl="1"/>
            <a:r>
              <a:rPr lang="en-US" dirty="0"/>
              <a:t>Exodus 24:1-8</a:t>
            </a:r>
          </a:p>
          <a:p>
            <a:endParaRPr lang="en-US" dirty="0"/>
          </a:p>
          <a:p>
            <a:pPr algn="l" rtl="0"/>
            <a:r>
              <a:rPr lang="en-US" b="0" i="0" dirty="0">
                <a:solidFill>
                  <a:srgbClr val="1D2228"/>
                </a:solidFill>
                <a:effectLst/>
                <a:latin typeface="Helvetica Neue"/>
              </a:rPr>
              <a:t>Be ready to discuss </a:t>
            </a:r>
            <a:r>
              <a:rPr lang="en-US" dirty="0">
                <a:solidFill>
                  <a:srgbClr val="1D2228"/>
                </a:solidFill>
                <a:latin typeface="Helvetica Neue"/>
              </a:rPr>
              <a:t>the </a:t>
            </a:r>
            <a:r>
              <a:rPr lang="en-US" b="0" i="0" dirty="0">
                <a:solidFill>
                  <a:srgbClr val="1D2228"/>
                </a:solidFill>
                <a:effectLst/>
                <a:latin typeface="Helvetica Neue"/>
              </a:rPr>
              <a:t>differences between the old and new covenants</a:t>
            </a:r>
          </a:p>
          <a:p>
            <a:endParaRPr lang="en-US" dirty="0"/>
          </a:p>
          <a:p>
            <a:endParaRPr lang="en-US" dirty="0"/>
          </a:p>
          <a:p>
            <a:endParaRPr lang="en-US" dirty="0"/>
          </a:p>
        </p:txBody>
      </p:sp>
    </p:spTree>
    <p:extLst>
      <p:ext uri="{BB962C8B-B14F-4D97-AF65-F5344CB8AC3E}">
        <p14:creationId xmlns:p14="http://schemas.microsoft.com/office/powerpoint/2010/main" val="1912939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33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E27E-8664-270D-7053-781820874CF2}"/>
              </a:ext>
            </a:extLst>
          </p:cNvPr>
          <p:cNvSpPr>
            <a:spLocks noGrp="1"/>
          </p:cNvSpPr>
          <p:nvPr>
            <p:ph type="ctrTitle"/>
          </p:nvPr>
        </p:nvSpPr>
        <p:spPr/>
        <p:txBody>
          <a:bodyPr/>
          <a:lstStyle/>
          <a:p>
            <a:r>
              <a:rPr lang="en-US" dirty="0"/>
              <a:t>Backup materials</a:t>
            </a:r>
          </a:p>
        </p:txBody>
      </p:sp>
      <p:sp>
        <p:nvSpPr>
          <p:cNvPr id="3" name="Subtitle 2">
            <a:extLst>
              <a:ext uri="{FF2B5EF4-FFF2-40B4-BE49-F238E27FC236}">
                <a16:creationId xmlns:a16="http://schemas.microsoft.com/office/drawing/2014/main" id="{73CA6285-E14C-88DC-0185-86978CD8B140}"/>
              </a:ext>
            </a:extLst>
          </p:cNvPr>
          <p:cNvSpPr>
            <a:spLocks noGrp="1"/>
          </p:cNvSpPr>
          <p:nvPr>
            <p:ph type="subTitle" idx="1"/>
          </p:nvPr>
        </p:nvSpPr>
        <p:spPr/>
        <p:txBody>
          <a:bodyPr/>
          <a:lstStyle/>
          <a:p>
            <a:r>
              <a:rPr lang="en-US" dirty="0"/>
              <a:t>Bible authority</a:t>
            </a:r>
          </a:p>
        </p:txBody>
      </p:sp>
    </p:spTree>
    <p:extLst>
      <p:ext uri="{BB962C8B-B14F-4D97-AF65-F5344CB8AC3E}">
        <p14:creationId xmlns:p14="http://schemas.microsoft.com/office/powerpoint/2010/main" val="1092983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00F4-505B-34F6-BC98-B619FA481303}"/>
              </a:ext>
            </a:extLst>
          </p:cNvPr>
          <p:cNvSpPr>
            <a:spLocks noGrp="1"/>
          </p:cNvSpPr>
          <p:nvPr>
            <p:ph type="title"/>
          </p:nvPr>
        </p:nvSpPr>
        <p:spPr/>
        <p:txBody>
          <a:bodyPr/>
          <a:lstStyle/>
          <a:p>
            <a:r>
              <a:rPr lang="en-US" dirty="0"/>
              <a:t>Greek Vocab</a:t>
            </a:r>
          </a:p>
        </p:txBody>
      </p:sp>
      <p:sp>
        <p:nvSpPr>
          <p:cNvPr id="3" name="Content Placeholder 2">
            <a:extLst>
              <a:ext uri="{FF2B5EF4-FFF2-40B4-BE49-F238E27FC236}">
                <a16:creationId xmlns:a16="http://schemas.microsoft.com/office/drawing/2014/main" id="{345444D3-A48B-E9CB-32FA-FF4CDD6B4EA1}"/>
              </a:ext>
            </a:extLst>
          </p:cNvPr>
          <p:cNvSpPr>
            <a:spLocks noGrp="1"/>
          </p:cNvSpPr>
          <p:nvPr>
            <p:ph idx="1"/>
          </p:nvPr>
        </p:nvSpPr>
        <p:spPr/>
        <p:txBody>
          <a:bodyPr>
            <a:normAutofit fontScale="92500" lnSpcReduction="20000"/>
          </a:bodyPr>
          <a:lstStyle/>
          <a:p>
            <a:r>
              <a:rPr lang="en-US" dirty="0"/>
              <a:t>“annulling” – Heb 7:18</a:t>
            </a:r>
          </a:p>
          <a:p>
            <a:pPr lvl="1"/>
            <a:r>
              <a:rPr lang="en-US" dirty="0"/>
              <a:t>Vine:  a setting aside, abolition</a:t>
            </a:r>
          </a:p>
          <a:p>
            <a:pPr lvl="1"/>
            <a:r>
              <a:rPr lang="en-US" dirty="0"/>
              <a:t>CWSD:  cancellation, disannulling</a:t>
            </a:r>
          </a:p>
          <a:p>
            <a:pPr lvl="1"/>
            <a:r>
              <a:rPr lang="en-US" dirty="0"/>
              <a:t>Greek-English Lexicon:  removal of, to cause not to continue</a:t>
            </a:r>
          </a:p>
          <a:p>
            <a:endParaRPr lang="en-US" dirty="0"/>
          </a:p>
          <a:p>
            <a:r>
              <a:rPr lang="en-US" dirty="0"/>
              <a:t>“surety” - Heb 7:22</a:t>
            </a:r>
          </a:p>
          <a:p>
            <a:pPr lvl="1"/>
            <a:r>
              <a:rPr lang="en-US" dirty="0"/>
              <a:t>Thayer:  he by whom we get full assurance</a:t>
            </a:r>
          </a:p>
          <a:p>
            <a:pPr lvl="1"/>
            <a:r>
              <a:rPr lang="en-US" dirty="0"/>
              <a:t>Vine:  the personal guarantee of the terms of the new and better covenant</a:t>
            </a:r>
          </a:p>
          <a:p>
            <a:pPr lvl="1"/>
            <a:r>
              <a:rPr lang="en-US" dirty="0"/>
              <a:t>Exegetical Dictionary:  guaranteeing</a:t>
            </a:r>
          </a:p>
          <a:p>
            <a:endParaRPr lang="en-US" dirty="0"/>
          </a:p>
          <a:p>
            <a:r>
              <a:rPr lang="en-US" dirty="0"/>
              <a:t>“intercession” – Heb 7:25</a:t>
            </a:r>
          </a:p>
          <a:p>
            <a:pPr lvl="1"/>
            <a:r>
              <a:rPr lang="en-US" dirty="0"/>
              <a:t>Thayer:  to pray, entreat….to make intercession for anyone</a:t>
            </a:r>
          </a:p>
          <a:p>
            <a:pPr lvl="1"/>
            <a:r>
              <a:rPr lang="en-US" dirty="0"/>
              <a:t>Vine:  "to make petition," especially "to make intercession, plead with a person,"</a:t>
            </a:r>
          </a:p>
          <a:p>
            <a:pPr lvl="1"/>
            <a:r>
              <a:rPr lang="en-US" dirty="0"/>
              <a:t>CWSD:  to intercede</a:t>
            </a:r>
          </a:p>
          <a:p>
            <a:endParaRPr lang="en-US" dirty="0"/>
          </a:p>
          <a:p>
            <a:endParaRPr lang="en-US" dirty="0"/>
          </a:p>
          <a:p>
            <a:endParaRPr lang="en-US" dirty="0"/>
          </a:p>
        </p:txBody>
      </p:sp>
    </p:spTree>
    <p:extLst>
      <p:ext uri="{BB962C8B-B14F-4D97-AF65-F5344CB8AC3E}">
        <p14:creationId xmlns:p14="http://schemas.microsoft.com/office/powerpoint/2010/main" val="363794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364C6-83FE-47AE-B670-A2EA1D4FAB4B}"/>
              </a:ext>
            </a:extLst>
          </p:cNvPr>
          <p:cNvSpPr>
            <a:spLocks noGrp="1"/>
          </p:cNvSpPr>
          <p:nvPr>
            <p:ph type="title"/>
          </p:nvPr>
        </p:nvSpPr>
        <p:spPr/>
        <p:txBody>
          <a:bodyPr>
            <a:normAutofit/>
          </a:bodyPr>
          <a:lstStyle/>
          <a:p>
            <a:r>
              <a:rPr lang="en-US" dirty="0"/>
              <a:t>God’s Commands are Limiting</a:t>
            </a:r>
          </a:p>
        </p:txBody>
      </p:sp>
      <p:sp>
        <p:nvSpPr>
          <p:cNvPr id="3" name="Content Placeholder 2">
            <a:extLst>
              <a:ext uri="{FF2B5EF4-FFF2-40B4-BE49-F238E27FC236}">
                <a16:creationId xmlns:a16="http://schemas.microsoft.com/office/drawing/2014/main" id="{51220EC6-938D-4AE9-83C2-00757F96F099}"/>
              </a:ext>
            </a:extLst>
          </p:cNvPr>
          <p:cNvSpPr>
            <a:spLocks noGrp="1"/>
          </p:cNvSpPr>
          <p:nvPr>
            <p:ph idx="1"/>
          </p:nvPr>
        </p:nvSpPr>
        <p:spPr/>
        <p:txBody>
          <a:bodyPr>
            <a:normAutofit fontScale="85000" lnSpcReduction="20000"/>
          </a:bodyPr>
          <a:lstStyle/>
          <a:p>
            <a:r>
              <a:rPr lang="en-US" dirty="0"/>
              <a:t>2 John 9</a:t>
            </a:r>
          </a:p>
          <a:p>
            <a:pPr lvl="1"/>
            <a:r>
              <a:rPr lang="en-US" i="1" dirty="0"/>
              <a:t>“Whoever transgresses and does not abide in the doctrine of Christ does not have God. He who abides in the doctrine of Christ has both the Father and the Son.”</a:t>
            </a:r>
          </a:p>
          <a:p>
            <a:endParaRPr lang="en-US" dirty="0"/>
          </a:p>
          <a:p>
            <a:r>
              <a:rPr lang="en-US" dirty="0"/>
              <a:t>Rev 22:18</a:t>
            </a:r>
          </a:p>
          <a:p>
            <a:pPr lvl="1"/>
            <a:r>
              <a:rPr lang="en-US" i="1" dirty="0"/>
              <a:t>“If anyone adds to these things, God will add to him the plagues that are written in this book.”</a:t>
            </a:r>
          </a:p>
          <a:p>
            <a:endParaRPr lang="en-US" dirty="0"/>
          </a:p>
          <a:p>
            <a:r>
              <a:rPr lang="en-US" dirty="0"/>
              <a:t>1 Cor 7:19</a:t>
            </a:r>
          </a:p>
          <a:p>
            <a:pPr lvl="1"/>
            <a:r>
              <a:rPr lang="en-US" i="1" dirty="0"/>
              <a:t>“Circumcision is nothing and uncircumcision is nothing, but keeping the commandments of God is what matters.”</a:t>
            </a:r>
          </a:p>
          <a:p>
            <a:endParaRPr lang="en-US" dirty="0"/>
          </a:p>
          <a:p>
            <a:r>
              <a:rPr lang="en-US" dirty="0"/>
              <a:t>Matt 15:8-9</a:t>
            </a:r>
          </a:p>
          <a:p>
            <a:pPr lvl="1"/>
            <a:r>
              <a:rPr lang="en-US" i="1" dirty="0"/>
              <a:t>“These people draw near to Me with their mouth, and honor Me with their lips, but their heart is far from me.  And in vain they worship Me, teaching as doctrines the commandments of men.”</a:t>
            </a:r>
          </a:p>
          <a:p>
            <a:endParaRPr lang="en-US" dirty="0"/>
          </a:p>
        </p:txBody>
      </p:sp>
    </p:spTree>
    <p:extLst>
      <p:ext uri="{BB962C8B-B14F-4D97-AF65-F5344CB8AC3E}">
        <p14:creationId xmlns:p14="http://schemas.microsoft.com/office/powerpoint/2010/main" val="162495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33B71-49D0-4A8D-ABC3-C5AD9292A0FC}"/>
              </a:ext>
            </a:extLst>
          </p:cNvPr>
          <p:cNvSpPr>
            <a:spLocks noGrp="1"/>
          </p:cNvSpPr>
          <p:nvPr>
            <p:ph type="title"/>
          </p:nvPr>
        </p:nvSpPr>
        <p:spPr/>
        <p:txBody>
          <a:bodyPr/>
          <a:lstStyle/>
          <a:p>
            <a:r>
              <a:rPr lang="en-US" dirty="0"/>
              <a:t>Love = Obey His Commandments</a:t>
            </a:r>
          </a:p>
        </p:txBody>
      </p:sp>
      <p:sp>
        <p:nvSpPr>
          <p:cNvPr id="3" name="Content Placeholder 2">
            <a:extLst>
              <a:ext uri="{FF2B5EF4-FFF2-40B4-BE49-F238E27FC236}">
                <a16:creationId xmlns:a16="http://schemas.microsoft.com/office/drawing/2014/main" id="{14D7F1B3-1B8B-4F22-92A3-5B0489F6AD65}"/>
              </a:ext>
            </a:extLst>
          </p:cNvPr>
          <p:cNvSpPr>
            <a:spLocks noGrp="1"/>
          </p:cNvSpPr>
          <p:nvPr>
            <p:ph idx="1"/>
          </p:nvPr>
        </p:nvSpPr>
        <p:spPr/>
        <p:txBody>
          <a:bodyPr>
            <a:normAutofit fontScale="77500" lnSpcReduction="20000"/>
          </a:bodyPr>
          <a:lstStyle/>
          <a:p>
            <a:pPr marL="0" indent="0">
              <a:buNone/>
            </a:pPr>
            <a:r>
              <a:rPr lang="en-US" dirty="0"/>
              <a:t>John 14:15</a:t>
            </a:r>
          </a:p>
          <a:p>
            <a:pPr lvl="1"/>
            <a:r>
              <a:rPr lang="en-US" dirty="0"/>
              <a:t> 15 If you love Me, keep My commandments. </a:t>
            </a:r>
          </a:p>
          <a:p>
            <a:pPr marL="0" indent="0">
              <a:buNone/>
            </a:pPr>
            <a:r>
              <a:rPr lang="en-US" dirty="0"/>
              <a:t>John 14:21</a:t>
            </a:r>
          </a:p>
          <a:p>
            <a:pPr lvl="1"/>
            <a:r>
              <a:rPr lang="en-US" dirty="0"/>
              <a:t>21 He who has My commandments and keeps them, it is he who loves Me.</a:t>
            </a:r>
          </a:p>
          <a:p>
            <a:pPr marL="0" indent="0">
              <a:buNone/>
            </a:pPr>
            <a:r>
              <a:rPr lang="en-US" dirty="0"/>
              <a:t>John 15:10</a:t>
            </a:r>
          </a:p>
          <a:p>
            <a:pPr lvl="1"/>
            <a:r>
              <a:rPr lang="en-US" dirty="0"/>
              <a:t>10 If you keep My commandments, you will abide in My love, just as I have kept My Father's commandments and abide in His love. </a:t>
            </a:r>
          </a:p>
          <a:p>
            <a:pPr marL="0" indent="0">
              <a:buNone/>
            </a:pPr>
            <a:r>
              <a:rPr lang="en-US" dirty="0"/>
              <a:t>1 John 2:3-6</a:t>
            </a:r>
          </a:p>
          <a:p>
            <a:pPr lvl="1"/>
            <a:r>
              <a:rPr lang="en-US" dirty="0"/>
              <a:t>3 Now by this we know that we know Him, if we keep His commandments. 4 He who says, "I know Him," and does not keep His commandments, is a liar, and the truth is not in him. 5 But whoever keeps His word, truly the love of God is perfected in him. By this we know that we are in Him. 6 He who says he abides in Him ought himself also to walk just as He walked. </a:t>
            </a:r>
          </a:p>
          <a:p>
            <a:pPr marL="0" indent="0">
              <a:buNone/>
            </a:pPr>
            <a:r>
              <a:rPr lang="en-US" dirty="0"/>
              <a:t>1 John 5:2-4</a:t>
            </a:r>
          </a:p>
          <a:p>
            <a:pPr lvl="1"/>
            <a:r>
              <a:rPr lang="en-US" dirty="0"/>
              <a:t>2 By this we know that we love the children of God, when we love God and keep His commandments. 3 For this is the love of God, that we keep His commandments. And His commandments are not burdensome. </a:t>
            </a:r>
          </a:p>
          <a:p>
            <a:pPr marL="0" indent="0">
              <a:buNone/>
            </a:pPr>
            <a:r>
              <a:rPr lang="en-US" dirty="0"/>
              <a:t>2 John 6</a:t>
            </a:r>
          </a:p>
          <a:p>
            <a:pPr lvl="1"/>
            <a:r>
              <a:rPr lang="en-US" dirty="0"/>
              <a:t>6 This is love, that we walk according to His commandments. This is the commandment, that as you have heard from the beginning, you should walk in it.</a:t>
            </a:r>
          </a:p>
          <a:p>
            <a:endParaRPr lang="en-US" dirty="0"/>
          </a:p>
        </p:txBody>
      </p:sp>
    </p:spTree>
    <p:extLst>
      <p:ext uri="{BB962C8B-B14F-4D97-AF65-F5344CB8AC3E}">
        <p14:creationId xmlns:p14="http://schemas.microsoft.com/office/powerpoint/2010/main" val="363822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8F8F8"/>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8F8F8"/>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8F8F8"/>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F8F8F8"/>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8F8F8"/>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8F8F8"/>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F8F8F8"/>
                                      </p:to>
                                    </p:animClr>
                                  </p:sub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F8F8F8"/>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F8F8F8"/>
                                      </p:to>
                                    </p:animClr>
                                  </p:sub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F8F8F8"/>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1A6D-8863-4DFA-A64B-79C7315BD3B1}"/>
              </a:ext>
            </a:extLst>
          </p:cNvPr>
          <p:cNvSpPr>
            <a:spLocks noGrp="1"/>
          </p:cNvSpPr>
          <p:nvPr>
            <p:ph type="title"/>
          </p:nvPr>
        </p:nvSpPr>
        <p:spPr/>
        <p:txBody>
          <a:bodyPr/>
          <a:lstStyle/>
          <a:p>
            <a:r>
              <a:rPr lang="en-US" dirty="0"/>
              <a:t>Establishing Authority</a:t>
            </a:r>
          </a:p>
        </p:txBody>
      </p:sp>
      <p:sp>
        <p:nvSpPr>
          <p:cNvPr id="3" name="Content Placeholder 2">
            <a:extLst>
              <a:ext uri="{FF2B5EF4-FFF2-40B4-BE49-F238E27FC236}">
                <a16:creationId xmlns:a16="http://schemas.microsoft.com/office/drawing/2014/main" id="{BBAE51DA-6B2C-4864-A3F7-482A0217CF2A}"/>
              </a:ext>
            </a:extLst>
          </p:cNvPr>
          <p:cNvSpPr>
            <a:spLocks noGrp="1"/>
          </p:cNvSpPr>
          <p:nvPr>
            <p:ph idx="1"/>
          </p:nvPr>
        </p:nvSpPr>
        <p:spPr/>
        <p:txBody>
          <a:bodyPr>
            <a:normAutofit fontScale="77500" lnSpcReduction="20000"/>
          </a:bodyPr>
          <a:lstStyle/>
          <a:p>
            <a:r>
              <a:rPr lang="en-US" dirty="0"/>
              <a:t>Specific commands</a:t>
            </a:r>
          </a:p>
          <a:p>
            <a:pPr lvl="1"/>
            <a:r>
              <a:rPr lang="en-US" dirty="0" err="1"/>
              <a:t>Eph</a:t>
            </a:r>
            <a:r>
              <a:rPr lang="en-US" dirty="0"/>
              <a:t> 5:19.  speaking to one another in psalms and hymns and spiritual songs, singing and making melody in your heart to the Lord</a:t>
            </a:r>
          </a:p>
          <a:p>
            <a:pPr lvl="2"/>
            <a:r>
              <a:rPr lang="en-US" dirty="0"/>
              <a:t>Singing is specified</a:t>
            </a:r>
          </a:p>
          <a:p>
            <a:endParaRPr lang="en-US" dirty="0"/>
          </a:p>
          <a:p>
            <a:r>
              <a:rPr lang="en-US" dirty="0"/>
              <a:t>Generic commands</a:t>
            </a:r>
          </a:p>
          <a:p>
            <a:pPr lvl="1"/>
            <a:r>
              <a:rPr lang="en-US" dirty="0"/>
              <a:t>Matt 28:19.  Go therefore and make disciples of all the nations</a:t>
            </a:r>
          </a:p>
          <a:p>
            <a:pPr lvl="2"/>
            <a:r>
              <a:rPr lang="en-US" dirty="0"/>
              <a:t>How we go is not specified</a:t>
            </a:r>
          </a:p>
          <a:p>
            <a:endParaRPr lang="en-US" dirty="0"/>
          </a:p>
          <a:p>
            <a:r>
              <a:rPr lang="en-US" dirty="0"/>
              <a:t>Approved examples</a:t>
            </a:r>
          </a:p>
          <a:p>
            <a:pPr lvl="1"/>
            <a:r>
              <a:rPr lang="en-US" dirty="0"/>
              <a:t>Acts 20:7.  Now on the first day of the week, when the disciples came together to break bread</a:t>
            </a:r>
          </a:p>
          <a:p>
            <a:pPr lvl="2"/>
            <a:r>
              <a:rPr lang="en-US" dirty="0"/>
              <a:t>Shows when the early church met to break bread, approved by Paul the apostle</a:t>
            </a:r>
          </a:p>
          <a:p>
            <a:endParaRPr lang="en-US" dirty="0"/>
          </a:p>
          <a:p>
            <a:r>
              <a:rPr lang="en-US" dirty="0"/>
              <a:t>Necessary inferences / reasoning</a:t>
            </a:r>
          </a:p>
          <a:p>
            <a:pPr lvl="1"/>
            <a:r>
              <a:rPr lang="en-US" dirty="0"/>
              <a:t>1 Peter 3:15.  But sanctify the Lord God in your hearts, and always be ready to give a defense to everyone who asks you a reason for the hope that is in you, with meekness and fear;</a:t>
            </a:r>
          </a:p>
          <a:p>
            <a:pPr lvl="2"/>
            <a:r>
              <a:rPr lang="en-US" dirty="0"/>
              <a:t>Apply logic and reasons to reach a required conclusion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690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Hebrews 6 – Encouragement to Go On to Maturity</a:t>
            </a:r>
            <a:endParaRPr lang="en-US" i="1" dirty="0"/>
          </a:p>
        </p:txBody>
      </p:sp>
      <p:sp>
        <p:nvSpPr>
          <p:cNvPr id="3" name="Content Placeholder 2"/>
          <p:cNvSpPr>
            <a:spLocks noGrp="1"/>
          </p:cNvSpPr>
          <p:nvPr>
            <p:ph idx="1"/>
          </p:nvPr>
        </p:nvSpPr>
        <p:spPr>
          <a:xfrm>
            <a:off x="533400" y="1676400"/>
            <a:ext cx="8229600" cy="5181600"/>
          </a:xfrm>
        </p:spPr>
        <p:txBody>
          <a:bodyPr>
            <a:normAutofit/>
          </a:bodyPr>
          <a:lstStyle/>
          <a:p>
            <a:r>
              <a:rPr lang="en-US" i="1" dirty="0"/>
              <a:t>“Therefore, leaving the discussion of the elementary principles of Christ, let us go on to perfection”</a:t>
            </a:r>
          </a:p>
          <a:p>
            <a:endParaRPr lang="en-US" i="1" dirty="0"/>
          </a:p>
          <a:p>
            <a:r>
              <a:rPr lang="en-US" i="1" dirty="0"/>
              <a:t>“For it is impossible for those who were once enlightened, if they fall away, to renew them to repentance”</a:t>
            </a:r>
          </a:p>
          <a:p>
            <a:endParaRPr lang="en-US" i="1" dirty="0"/>
          </a:p>
          <a:p>
            <a:r>
              <a:rPr lang="en-US" i="1" dirty="0"/>
              <a:t>“We desire that each one of you show the same diligence to the full assurance of hope until the end”</a:t>
            </a:r>
          </a:p>
          <a:p>
            <a:endParaRPr lang="en-US" i="1" dirty="0"/>
          </a:p>
          <a:p>
            <a:r>
              <a:rPr lang="en-US" i="1" dirty="0"/>
              <a:t>“do not become sluggish”</a:t>
            </a:r>
          </a:p>
          <a:p>
            <a:endParaRPr lang="en-US" i="1" dirty="0"/>
          </a:p>
          <a:p>
            <a:r>
              <a:rPr lang="en-US" i="1" dirty="0"/>
              <a:t>“This Hope [Jesus] we have as an anchor of the soul”</a:t>
            </a:r>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a:xfrm>
            <a:off x="457200" y="369717"/>
            <a:ext cx="8229600" cy="990600"/>
          </a:xfrm>
        </p:spPr>
        <p:txBody>
          <a:bodyPr>
            <a:normAutofit/>
          </a:bodyPr>
          <a:lstStyle/>
          <a:p>
            <a:r>
              <a:rPr lang="en-US" dirty="0"/>
              <a:t>Hebrews Audience Traits</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sz="half" idx="1"/>
          </p:nvPr>
        </p:nvSpPr>
        <p:spPr>
          <a:xfrm>
            <a:off x="457200" y="1673352"/>
            <a:ext cx="3505200" cy="4718304"/>
          </a:xfrm>
        </p:spPr>
        <p:txBody>
          <a:bodyPr>
            <a:normAutofit fontScale="77500" lnSpcReduction="20000"/>
          </a:bodyPr>
          <a:lstStyle/>
          <a:p>
            <a:r>
              <a:rPr lang="en-US" dirty="0"/>
              <a:t>Grounded?</a:t>
            </a:r>
          </a:p>
          <a:p>
            <a:endParaRPr lang="en-US" dirty="0"/>
          </a:p>
          <a:p>
            <a:r>
              <a:rPr lang="en-US" dirty="0"/>
              <a:t>Strong belief?</a:t>
            </a:r>
          </a:p>
          <a:p>
            <a:endParaRPr lang="en-US" dirty="0"/>
          </a:p>
          <a:p>
            <a:r>
              <a:rPr lang="en-US" dirty="0"/>
              <a:t>Sharp hearing?</a:t>
            </a:r>
          </a:p>
          <a:p>
            <a:endParaRPr lang="en-US" dirty="0"/>
          </a:p>
          <a:p>
            <a:r>
              <a:rPr lang="en-US" dirty="0"/>
              <a:t>Study God’s word?</a:t>
            </a:r>
          </a:p>
          <a:p>
            <a:endParaRPr lang="en-US" dirty="0"/>
          </a:p>
          <a:p>
            <a:r>
              <a:rPr lang="en-US" dirty="0"/>
              <a:t>Teachers?</a:t>
            </a:r>
          </a:p>
          <a:p>
            <a:endParaRPr lang="en-US" dirty="0"/>
          </a:p>
          <a:p>
            <a:r>
              <a:rPr lang="en-US" dirty="0"/>
              <a:t>Mature?</a:t>
            </a:r>
          </a:p>
          <a:p>
            <a:endParaRPr lang="en-US" dirty="0"/>
          </a:p>
          <a:p>
            <a:r>
              <a:rPr lang="en-US" dirty="0"/>
              <a:t>Ministering to the saints?</a:t>
            </a:r>
          </a:p>
          <a:p>
            <a:pPr lvl="2"/>
            <a:endParaRPr lang="en-US" dirty="0"/>
          </a:p>
          <a:p>
            <a:pPr lvl="2"/>
            <a:endParaRPr lang="en-US" dirty="0"/>
          </a:p>
          <a:p>
            <a:pPr lvl="2"/>
            <a:endParaRPr lang="en-US" dirty="0"/>
          </a:p>
        </p:txBody>
      </p:sp>
      <p:sp>
        <p:nvSpPr>
          <p:cNvPr id="22" name="Content Placeholder 21">
            <a:extLst>
              <a:ext uri="{FF2B5EF4-FFF2-40B4-BE49-F238E27FC236}">
                <a16:creationId xmlns:a16="http://schemas.microsoft.com/office/drawing/2014/main" id="{BF972822-8007-25F3-D2D4-0F0FB598DD87}"/>
              </a:ext>
            </a:extLst>
          </p:cNvPr>
          <p:cNvSpPr>
            <a:spLocks noGrp="1"/>
          </p:cNvSpPr>
          <p:nvPr>
            <p:ph sz="half" idx="2"/>
          </p:nvPr>
        </p:nvSpPr>
        <p:spPr>
          <a:xfrm>
            <a:off x="4876800" y="1447800"/>
            <a:ext cx="4114800" cy="5489142"/>
          </a:xfrm>
        </p:spPr>
        <p:txBody>
          <a:bodyPr>
            <a:normAutofit fontScale="77500" lnSpcReduction="20000"/>
          </a:bodyPr>
          <a:lstStyle/>
          <a:p>
            <a:pPr marL="0" indent="0">
              <a:lnSpc>
                <a:spcPct val="120000"/>
              </a:lnSpc>
              <a:buNone/>
            </a:pPr>
            <a:r>
              <a:rPr lang="en-US" dirty="0"/>
              <a:t>“lest we drift away” (2)</a:t>
            </a:r>
          </a:p>
          <a:p>
            <a:pPr marL="0" indent="0">
              <a:lnSpc>
                <a:spcPct val="120000"/>
              </a:lnSpc>
              <a:buNone/>
            </a:pPr>
            <a:endParaRPr lang="en-US" sz="2200" dirty="0"/>
          </a:p>
          <a:p>
            <a:pPr marL="0" indent="0">
              <a:lnSpc>
                <a:spcPct val="120000"/>
              </a:lnSpc>
              <a:buNone/>
            </a:pPr>
            <a:r>
              <a:rPr lang="en-US" dirty="0"/>
              <a:t>“lest there be…unbelief”  (3)</a:t>
            </a:r>
          </a:p>
          <a:p>
            <a:pPr marL="0" indent="0">
              <a:lnSpc>
                <a:spcPct val="120000"/>
              </a:lnSpc>
              <a:buNone/>
            </a:pPr>
            <a:endParaRPr lang="en-US" sz="2200" dirty="0"/>
          </a:p>
          <a:p>
            <a:pPr marL="0" indent="0">
              <a:lnSpc>
                <a:spcPct val="120000"/>
              </a:lnSpc>
              <a:buNone/>
            </a:pPr>
            <a:r>
              <a:rPr lang="en-US" dirty="0"/>
              <a:t>“dull of hearing”  (5)</a:t>
            </a:r>
          </a:p>
          <a:p>
            <a:pPr marL="0" indent="0">
              <a:lnSpc>
                <a:spcPct val="120000"/>
              </a:lnSpc>
              <a:buNone/>
            </a:pPr>
            <a:endParaRPr lang="en-US" sz="2200" dirty="0"/>
          </a:p>
          <a:p>
            <a:pPr marL="0" indent="0">
              <a:lnSpc>
                <a:spcPct val="120000"/>
              </a:lnSpc>
              <a:buNone/>
            </a:pPr>
            <a:r>
              <a:rPr lang="en-US" dirty="0"/>
              <a:t>“unskilled in the word”  (5)</a:t>
            </a:r>
          </a:p>
          <a:p>
            <a:pPr marL="0" indent="0">
              <a:lnSpc>
                <a:spcPct val="120000"/>
              </a:lnSpc>
              <a:buNone/>
            </a:pPr>
            <a:endParaRPr lang="en-US" sz="2200" dirty="0"/>
          </a:p>
          <a:p>
            <a:pPr marL="0" indent="0">
              <a:lnSpc>
                <a:spcPct val="120000"/>
              </a:lnSpc>
              <a:buNone/>
            </a:pPr>
            <a:r>
              <a:rPr lang="en-US" dirty="0"/>
              <a:t>“ought to be teachers”  (5)</a:t>
            </a:r>
          </a:p>
          <a:p>
            <a:pPr marL="0" indent="0">
              <a:lnSpc>
                <a:spcPct val="120000"/>
              </a:lnSpc>
              <a:buNone/>
            </a:pPr>
            <a:endParaRPr lang="en-US" sz="2200" dirty="0"/>
          </a:p>
          <a:p>
            <a:pPr marL="0" indent="0">
              <a:lnSpc>
                <a:spcPct val="120000"/>
              </a:lnSpc>
              <a:buNone/>
            </a:pPr>
            <a:r>
              <a:rPr lang="en-US" dirty="0"/>
              <a:t>“need milk, not solid food” (5)</a:t>
            </a:r>
          </a:p>
          <a:p>
            <a:pPr marL="0" indent="0">
              <a:lnSpc>
                <a:spcPct val="120000"/>
              </a:lnSpc>
              <a:buNone/>
            </a:pPr>
            <a:endParaRPr lang="en-US" sz="2200" dirty="0"/>
          </a:p>
          <a:p>
            <a:pPr marL="0" indent="0">
              <a:lnSpc>
                <a:spcPct val="120000"/>
              </a:lnSpc>
              <a:buNone/>
            </a:pPr>
            <a:r>
              <a:rPr lang="en-US" dirty="0"/>
              <a:t>“labor of love…” (6)</a:t>
            </a:r>
          </a:p>
        </p:txBody>
      </p:sp>
      <p:sp>
        <p:nvSpPr>
          <p:cNvPr id="15" name="Oval 14">
            <a:extLst>
              <a:ext uri="{FF2B5EF4-FFF2-40B4-BE49-F238E27FC236}">
                <a16:creationId xmlns:a16="http://schemas.microsoft.com/office/drawing/2014/main" id="{ED54009F-A6AB-FE6D-6187-A08BF21AEF00}"/>
              </a:ext>
            </a:extLst>
          </p:cNvPr>
          <p:cNvSpPr/>
          <p:nvPr/>
        </p:nvSpPr>
        <p:spPr>
          <a:xfrm>
            <a:off x="4038600" y="1597459"/>
            <a:ext cx="533400" cy="533400"/>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DEE2DE7-8E01-9EB2-3A3C-CEF3FAC10F93}"/>
              </a:ext>
            </a:extLst>
          </p:cNvPr>
          <p:cNvSpPr/>
          <p:nvPr/>
        </p:nvSpPr>
        <p:spPr>
          <a:xfrm>
            <a:off x="4032207" y="2241841"/>
            <a:ext cx="533400" cy="533400"/>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65092AD-FB87-729F-3F8D-9AB3F673E005}"/>
              </a:ext>
            </a:extLst>
          </p:cNvPr>
          <p:cNvSpPr/>
          <p:nvPr/>
        </p:nvSpPr>
        <p:spPr>
          <a:xfrm>
            <a:off x="4032207" y="2892245"/>
            <a:ext cx="533400" cy="53340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D43D6B0-BDE3-238F-AA2B-2ABD594D3E93}"/>
              </a:ext>
            </a:extLst>
          </p:cNvPr>
          <p:cNvSpPr/>
          <p:nvPr/>
        </p:nvSpPr>
        <p:spPr>
          <a:xfrm>
            <a:off x="4034171" y="3595743"/>
            <a:ext cx="533400" cy="53340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857EA4C-E9DA-24E0-ED01-6F31EFBB7DCC}"/>
              </a:ext>
            </a:extLst>
          </p:cNvPr>
          <p:cNvSpPr/>
          <p:nvPr/>
        </p:nvSpPr>
        <p:spPr>
          <a:xfrm>
            <a:off x="4038600" y="4229677"/>
            <a:ext cx="533400" cy="53340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2239C28-96EA-7008-BFED-CD086F0E1563}"/>
              </a:ext>
            </a:extLst>
          </p:cNvPr>
          <p:cNvSpPr/>
          <p:nvPr/>
        </p:nvSpPr>
        <p:spPr>
          <a:xfrm>
            <a:off x="4054086" y="4880081"/>
            <a:ext cx="533400" cy="53340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36913BC-3CFB-0850-4E4C-347363355EC5}"/>
              </a:ext>
            </a:extLst>
          </p:cNvPr>
          <p:cNvSpPr/>
          <p:nvPr/>
        </p:nvSpPr>
        <p:spPr>
          <a:xfrm>
            <a:off x="4054086" y="5524463"/>
            <a:ext cx="533400" cy="533400"/>
          </a:xfrm>
          <a:prstGeom prst="ellipse">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B64B746-32D6-4078-812B-3BDF02217874}"/>
              </a:ext>
            </a:extLst>
          </p:cNvPr>
          <p:cNvSpPr txBox="1"/>
          <p:nvPr/>
        </p:nvSpPr>
        <p:spPr>
          <a:xfrm>
            <a:off x="742723" y="6257450"/>
            <a:ext cx="7156126" cy="461665"/>
          </a:xfrm>
          <a:prstGeom prst="rect">
            <a:avLst/>
          </a:prstGeom>
          <a:noFill/>
          <a:ln w="28575">
            <a:solidFill>
              <a:schemeClr val="tx1"/>
            </a:solidFill>
          </a:ln>
        </p:spPr>
        <p:txBody>
          <a:bodyPr wrap="none" rtlCol="0">
            <a:spAutoFit/>
          </a:bodyPr>
          <a:lstStyle/>
          <a:p>
            <a:r>
              <a:rPr lang="en-US" sz="2400" b="1" i="1" dirty="0">
                <a:solidFill>
                  <a:srgbClr val="0070C0"/>
                </a:solidFill>
              </a:rPr>
              <a:t>Caring for physical needs, but spiritually weak?</a:t>
            </a:r>
          </a:p>
        </p:txBody>
      </p:sp>
    </p:spTree>
    <p:extLst>
      <p:ext uri="{BB962C8B-B14F-4D97-AF65-F5344CB8AC3E}">
        <p14:creationId xmlns:p14="http://schemas.microsoft.com/office/powerpoint/2010/main" val="15988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xEl>
                                              <p:pRg st="12" end="12"/>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2" grpId="0" uiExpand="1" build="p"/>
      <p:bldP spid="15" grpId="0" animBg="1"/>
      <p:bldP spid="16" grpId="0" animBg="1"/>
      <p:bldP spid="17" grpId="0" animBg="1"/>
      <p:bldP spid="18" grpId="0" animBg="1"/>
      <p:bldP spid="19" grpId="0" animBg="1"/>
      <p:bldP spid="20" grpId="0" animBg="1"/>
      <p:bldP spid="21"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normAutofit fontScale="90000"/>
          </a:bodyPr>
          <a:lstStyle/>
          <a:p>
            <a:r>
              <a:rPr lang="en-US" dirty="0"/>
              <a:t>Most Popular Biblical Names</a:t>
            </a:r>
            <a:br>
              <a:rPr lang="en-US" dirty="0"/>
            </a:br>
            <a:r>
              <a:rPr lang="en-US" sz="3100" dirty="0"/>
              <a:t>(from the Top 25 over the past 100 years)</a:t>
            </a:r>
            <a:endParaRPr lang="en-US" dirty="0"/>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sz="half" idx="1"/>
          </p:nvPr>
        </p:nvSpPr>
        <p:spPr>
          <a:xfrm>
            <a:off x="457201" y="1981200"/>
            <a:ext cx="4038600" cy="2822448"/>
          </a:xfrm>
        </p:spPr>
        <p:txBody>
          <a:bodyPr>
            <a:normAutofit fontScale="85000" lnSpcReduction="20000"/>
          </a:bodyPr>
          <a:lstStyle/>
          <a:p>
            <a:r>
              <a:rPr lang="en-US" dirty="0"/>
              <a:t>James</a:t>
            </a:r>
          </a:p>
          <a:p>
            <a:r>
              <a:rPr lang="en-US" dirty="0"/>
              <a:t>John</a:t>
            </a:r>
          </a:p>
          <a:p>
            <a:r>
              <a:rPr lang="en-US" dirty="0"/>
              <a:t>Michael</a:t>
            </a:r>
          </a:p>
          <a:p>
            <a:r>
              <a:rPr lang="en-US" dirty="0"/>
              <a:t>David</a:t>
            </a:r>
          </a:p>
          <a:p>
            <a:r>
              <a:rPr lang="en-US" dirty="0"/>
              <a:t>Joseph</a:t>
            </a:r>
          </a:p>
          <a:p>
            <a:r>
              <a:rPr lang="en-US" dirty="0"/>
              <a:t>Thomas</a:t>
            </a:r>
          </a:p>
          <a:p>
            <a:r>
              <a:rPr lang="en-US" dirty="0"/>
              <a:t>Daniel</a:t>
            </a:r>
          </a:p>
          <a:p>
            <a:endParaRPr lang="en-US" dirty="0"/>
          </a:p>
          <a:p>
            <a:endParaRPr lang="en-US" dirty="0"/>
          </a:p>
          <a:p>
            <a:endParaRPr lang="en-US" dirty="0"/>
          </a:p>
          <a:p>
            <a:pPr lvl="2"/>
            <a:endParaRPr lang="en-US" dirty="0"/>
          </a:p>
        </p:txBody>
      </p:sp>
      <p:sp>
        <p:nvSpPr>
          <p:cNvPr id="4" name="Content Placeholder 3">
            <a:extLst>
              <a:ext uri="{FF2B5EF4-FFF2-40B4-BE49-F238E27FC236}">
                <a16:creationId xmlns:a16="http://schemas.microsoft.com/office/drawing/2014/main" id="{21810D4C-9815-BDF9-001B-9373F818FDD9}"/>
              </a:ext>
            </a:extLst>
          </p:cNvPr>
          <p:cNvSpPr>
            <a:spLocks noGrp="1"/>
          </p:cNvSpPr>
          <p:nvPr>
            <p:ph sz="half" idx="2"/>
          </p:nvPr>
        </p:nvSpPr>
        <p:spPr>
          <a:xfrm>
            <a:off x="4648199" y="1981200"/>
            <a:ext cx="4038600" cy="2822448"/>
          </a:xfrm>
        </p:spPr>
        <p:txBody>
          <a:bodyPr>
            <a:normAutofit fontScale="85000" lnSpcReduction="20000"/>
          </a:bodyPr>
          <a:lstStyle/>
          <a:p>
            <a:r>
              <a:rPr lang="en-US" dirty="0"/>
              <a:t>Matthew</a:t>
            </a:r>
          </a:p>
          <a:p>
            <a:r>
              <a:rPr lang="en-US" dirty="0"/>
              <a:t>Mark</a:t>
            </a:r>
          </a:p>
          <a:p>
            <a:r>
              <a:rPr lang="en-US" dirty="0"/>
              <a:t>Stephen</a:t>
            </a:r>
          </a:p>
          <a:p>
            <a:r>
              <a:rPr lang="en-US" dirty="0"/>
              <a:t>Andrew</a:t>
            </a:r>
          </a:p>
          <a:p>
            <a:r>
              <a:rPr lang="en-US" dirty="0"/>
              <a:t>Paul</a:t>
            </a:r>
          </a:p>
          <a:p>
            <a:r>
              <a:rPr lang="en-US" dirty="0"/>
              <a:t>Joshua</a:t>
            </a:r>
          </a:p>
          <a:p>
            <a:r>
              <a:rPr lang="en-US" dirty="0"/>
              <a:t>Timothy</a:t>
            </a:r>
          </a:p>
          <a:p>
            <a:endParaRPr lang="en-US" dirty="0"/>
          </a:p>
        </p:txBody>
      </p:sp>
      <p:sp>
        <p:nvSpPr>
          <p:cNvPr id="5" name="TextBox 4">
            <a:extLst>
              <a:ext uri="{FF2B5EF4-FFF2-40B4-BE49-F238E27FC236}">
                <a16:creationId xmlns:a16="http://schemas.microsoft.com/office/drawing/2014/main" id="{CE745C21-EE0D-2DEF-F2B9-7768A3B63977}"/>
              </a:ext>
            </a:extLst>
          </p:cNvPr>
          <p:cNvSpPr txBox="1"/>
          <p:nvPr/>
        </p:nvSpPr>
        <p:spPr>
          <a:xfrm>
            <a:off x="1981200" y="5181600"/>
            <a:ext cx="4369338" cy="461665"/>
          </a:xfrm>
          <a:prstGeom prst="rect">
            <a:avLst/>
          </a:prstGeom>
          <a:noFill/>
        </p:spPr>
        <p:txBody>
          <a:bodyPr wrap="none" rtlCol="0">
            <a:spAutoFit/>
          </a:bodyPr>
          <a:lstStyle/>
          <a:p>
            <a:r>
              <a:rPr lang="en-US" sz="2400" dirty="0"/>
              <a:t>What name is </a:t>
            </a:r>
            <a:r>
              <a:rPr lang="en-US" sz="2400" b="1" i="1" u="sng" dirty="0"/>
              <a:t>NOT</a:t>
            </a:r>
            <a:r>
              <a:rPr lang="en-US" sz="2400" dirty="0"/>
              <a:t> on the list?</a:t>
            </a:r>
          </a:p>
        </p:txBody>
      </p:sp>
      <p:sp>
        <p:nvSpPr>
          <p:cNvPr id="6" name="TextBox 5">
            <a:extLst>
              <a:ext uri="{FF2B5EF4-FFF2-40B4-BE49-F238E27FC236}">
                <a16:creationId xmlns:a16="http://schemas.microsoft.com/office/drawing/2014/main" id="{478BB6AB-9882-121A-1506-40467D6DDE9C}"/>
              </a:ext>
            </a:extLst>
          </p:cNvPr>
          <p:cNvSpPr txBox="1"/>
          <p:nvPr/>
        </p:nvSpPr>
        <p:spPr>
          <a:xfrm>
            <a:off x="2743200" y="5791200"/>
            <a:ext cx="1983235" cy="461665"/>
          </a:xfrm>
          <a:prstGeom prst="rect">
            <a:avLst/>
          </a:prstGeom>
          <a:noFill/>
        </p:spPr>
        <p:txBody>
          <a:bodyPr wrap="none" rtlCol="0">
            <a:spAutoFit/>
          </a:bodyPr>
          <a:lstStyle/>
          <a:p>
            <a:r>
              <a:rPr lang="en-US" sz="2400" dirty="0"/>
              <a:t>Melchizedek!</a:t>
            </a:r>
          </a:p>
        </p:txBody>
      </p:sp>
    </p:spTree>
    <p:extLst>
      <p:ext uri="{BB962C8B-B14F-4D97-AF65-F5344CB8AC3E}">
        <p14:creationId xmlns:p14="http://schemas.microsoft.com/office/powerpoint/2010/main" val="349148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Hebrews 7 – Key Thoughts</a:t>
            </a:r>
          </a:p>
        </p:txBody>
      </p:sp>
      <p:sp>
        <p:nvSpPr>
          <p:cNvPr id="3" name="Content Placeholder 2"/>
          <p:cNvSpPr>
            <a:spLocks noGrp="1"/>
          </p:cNvSpPr>
          <p:nvPr>
            <p:ph idx="1"/>
          </p:nvPr>
        </p:nvSpPr>
        <p:spPr>
          <a:xfrm>
            <a:off x="533400" y="1828800"/>
            <a:ext cx="8229600" cy="4876800"/>
          </a:xfrm>
        </p:spPr>
        <p:txBody>
          <a:bodyPr>
            <a:normAutofit lnSpcReduction="10000"/>
          </a:bodyPr>
          <a:lstStyle/>
          <a:p>
            <a:r>
              <a:rPr lang="en-US" dirty="0"/>
              <a:t>Lead in (Ch 6):  Jesus is High Priest forever after the order of Melchizedek</a:t>
            </a:r>
          </a:p>
          <a:p>
            <a:endParaRPr lang="en-US" dirty="0"/>
          </a:p>
          <a:p>
            <a:r>
              <a:rPr lang="en-US" dirty="0"/>
              <a:t>Consider how great Melchizedek was</a:t>
            </a:r>
          </a:p>
          <a:p>
            <a:endParaRPr lang="en-US" dirty="0"/>
          </a:p>
          <a:p>
            <a:r>
              <a:rPr lang="en-US" dirty="0"/>
              <a:t>A new and better law was required for Jesus to be High Priest</a:t>
            </a:r>
          </a:p>
          <a:p>
            <a:endParaRPr lang="en-US" dirty="0"/>
          </a:p>
          <a:p>
            <a:r>
              <a:rPr lang="en-US" dirty="0"/>
              <a:t>Jesus is a better high priest:</a:t>
            </a:r>
          </a:p>
          <a:p>
            <a:pPr lvl="1"/>
            <a:r>
              <a:rPr lang="en-US" dirty="0"/>
              <a:t>By God’s oath</a:t>
            </a:r>
          </a:p>
          <a:p>
            <a:pPr lvl="1"/>
            <a:r>
              <a:rPr lang="en-US" dirty="0"/>
              <a:t>An everlasting appointment</a:t>
            </a:r>
          </a:p>
          <a:p>
            <a:pPr lvl="1"/>
            <a:r>
              <a:rPr lang="en-US" dirty="0"/>
              <a:t>A fitting High Priest</a:t>
            </a:r>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92052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557A-103B-4234-B965-EA32B921BB47}"/>
              </a:ext>
            </a:extLst>
          </p:cNvPr>
          <p:cNvSpPr>
            <a:spLocks noGrp="1"/>
          </p:cNvSpPr>
          <p:nvPr>
            <p:ph type="title"/>
          </p:nvPr>
        </p:nvSpPr>
        <p:spPr/>
        <p:txBody>
          <a:bodyPr/>
          <a:lstStyle/>
          <a:p>
            <a:r>
              <a:rPr lang="en-US" dirty="0"/>
              <a:t>Melchizedek – Genesis 14</a:t>
            </a:r>
          </a:p>
        </p:txBody>
      </p:sp>
      <p:sp>
        <p:nvSpPr>
          <p:cNvPr id="3" name="Content Placeholder 2">
            <a:extLst>
              <a:ext uri="{FF2B5EF4-FFF2-40B4-BE49-F238E27FC236}">
                <a16:creationId xmlns:a16="http://schemas.microsoft.com/office/drawing/2014/main" id="{3A229235-5877-46CB-8847-6E579F5AD5DA}"/>
              </a:ext>
            </a:extLst>
          </p:cNvPr>
          <p:cNvSpPr>
            <a:spLocks noGrp="1"/>
          </p:cNvSpPr>
          <p:nvPr>
            <p:ph idx="1"/>
          </p:nvPr>
        </p:nvSpPr>
        <p:spPr/>
        <p:txBody>
          <a:bodyPr>
            <a:normAutofit fontScale="77500" lnSpcReduction="20000"/>
          </a:bodyPr>
          <a:lstStyle/>
          <a:p>
            <a:pPr marL="0" indent="0">
              <a:buNone/>
            </a:pPr>
            <a:r>
              <a:rPr lang="en-US" dirty="0"/>
              <a:t>Gen 14:14-20</a:t>
            </a:r>
          </a:p>
          <a:p>
            <a:r>
              <a:rPr lang="en-US" dirty="0"/>
              <a:t>14 Now when Abram heard that his brother [Lot] was taken captive, he armed his three hundred and eighteen trained servants who were born in his own house, and went in pursuit as far as Dan. 15 He divided his forces against them by night, and he and his servants attacked them and pursued them as far as </a:t>
            </a:r>
            <a:r>
              <a:rPr lang="en-US" dirty="0" err="1"/>
              <a:t>Hobah</a:t>
            </a:r>
            <a:r>
              <a:rPr lang="en-US" dirty="0"/>
              <a:t>, which is north of Damascus. 16 So he brought back all the goods, and also brought back his brother Lot and his goods, as well as the women and the people.  17 And the king of Sodom went out to meet him at the Valley of </a:t>
            </a:r>
            <a:r>
              <a:rPr lang="en-US" dirty="0" err="1"/>
              <a:t>Shaveh</a:t>
            </a:r>
            <a:r>
              <a:rPr lang="en-US" dirty="0"/>
              <a:t> (that is, the King's Valley), after his return from the defeat of </a:t>
            </a:r>
            <a:r>
              <a:rPr lang="en-US" dirty="0" err="1"/>
              <a:t>Chedorlaomer</a:t>
            </a:r>
            <a:r>
              <a:rPr lang="en-US" dirty="0"/>
              <a:t> and the kings who were with him. </a:t>
            </a:r>
          </a:p>
          <a:p>
            <a:endParaRPr lang="en-US" dirty="0"/>
          </a:p>
          <a:p>
            <a:r>
              <a:rPr lang="en-US" dirty="0"/>
              <a:t>18 Then Melchizedek king of Salem brought out bread and wine; he was the priest of God Most High. 19 And </a:t>
            </a:r>
            <a:r>
              <a:rPr lang="en-US" b="1" i="1" dirty="0">
                <a:solidFill>
                  <a:srgbClr val="0070C0"/>
                </a:solidFill>
              </a:rPr>
              <a:t>he [Melchizedek] blessed</a:t>
            </a:r>
            <a:r>
              <a:rPr lang="en-US" dirty="0"/>
              <a:t> </a:t>
            </a:r>
            <a:r>
              <a:rPr lang="en-US" b="1" i="1" dirty="0">
                <a:solidFill>
                  <a:srgbClr val="0070C0"/>
                </a:solidFill>
              </a:rPr>
              <a:t>him [Abram]</a:t>
            </a:r>
            <a:r>
              <a:rPr lang="en-US" dirty="0"/>
              <a:t> and said:  "Blessed be Abram of God Most High, Possessor of heaven and earth; 20 And blessed be God Most High, Who has delivered your enemies into your hand."</a:t>
            </a:r>
          </a:p>
          <a:p>
            <a:endParaRPr lang="en-US" dirty="0"/>
          </a:p>
          <a:p>
            <a:r>
              <a:rPr lang="en-US" dirty="0"/>
              <a:t>And </a:t>
            </a:r>
            <a:r>
              <a:rPr lang="en-US" b="1" i="1" dirty="0">
                <a:solidFill>
                  <a:srgbClr val="0070C0"/>
                </a:solidFill>
              </a:rPr>
              <a:t>he [Abram] gave him [Melchizedek] a tithe of all</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31829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6C15-7368-48B6-ABA0-BD331BB6CCA1}"/>
              </a:ext>
            </a:extLst>
          </p:cNvPr>
          <p:cNvSpPr>
            <a:spLocks noGrp="1"/>
          </p:cNvSpPr>
          <p:nvPr>
            <p:ph type="title"/>
          </p:nvPr>
        </p:nvSpPr>
        <p:spPr>
          <a:xfrm>
            <a:off x="457200" y="381000"/>
            <a:ext cx="8229600" cy="990600"/>
          </a:xfrm>
        </p:spPr>
        <p:txBody>
          <a:bodyPr/>
          <a:lstStyle/>
          <a:p>
            <a:r>
              <a:rPr lang="en-US" dirty="0"/>
              <a:t>Other Melchizedek References</a:t>
            </a:r>
          </a:p>
        </p:txBody>
      </p:sp>
      <p:sp>
        <p:nvSpPr>
          <p:cNvPr id="3" name="Content Placeholder 2">
            <a:extLst>
              <a:ext uri="{FF2B5EF4-FFF2-40B4-BE49-F238E27FC236}">
                <a16:creationId xmlns:a16="http://schemas.microsoft.com/office/drawing/2014/main" id="{B7039099-4534-4EF4-BE7D-3C14AC5E7A14}"/>
              </a:ext>
            </a:extLst>
          </p:cNvPr>
          <p:cNvSpPr>
            <a:spLocks noGrp="1"/>
          </p:cNvSpPr>
          <p:nvPr>
            <p:ph idx="1"/>
          </p:nvPr>
        </p:nvSpPr>
        <p:spPr/>
        <p:txBody>
          <a:bodyPr>
            <a:normAutofit fontScale="92500" lnSpcReduction="20000"/>
          </a:bodyPr>
          <a:lstStyle/>
          <a:p>
            <a:r>
              <a:rPr lang="en-US" dirty="0"/>
              <a:t>Psalms 110</a:t>
            </a:r>
          </a:p>
          <a:p>
            <a:pPr lvl="1"/>
            <a:r>
              <a:rPr lang="en-US" sz="1900" i="1" dirty="0"/>
              <a:t>“1 The Lord said to my Lord, "Sit at My right hand, Till I make Your enemies Your footstool."  2 The Lord shall send the rod of Your strength out of Zion.  Rule in the midst of Your enemies! </a:t>
            </a:r>
          </a:p>
          <a:p>
            <a:pPr lvl="1"/>
            <a:endParaRPr lang="en-US" sz="1900" i="1" dirty="0"/>
          </a:p>
          <a:p>
            <a:pPr lvl="1"/>
            <a:r>
              <a:rPr lang="en-US" sz="1900" i="1" dirty="0"/>
              <a:t>3 Your people shall be volunteers In the day of Your power; In the beauties of holiness, from the womb of the morning, You have the dew of Your youth.  4 The Lord has sworn And will not relent, "</a:t>
            </a:r>
            <a:r>
              <a:rPr lang="en-US" sz="1900" b="1" i="1" dirty="0">
                <a:solidFill>
                  <a:srgbClr val="0070C0"/>
                </a:solidFill>
              </a:rPr>
              <a:t>You are a priest forever According to the order of Melchizedek</a:t>
            </a:r>
            <a:r>
              <a:rPr lang="en-US" sz="1900" i="1" dirty="0"/>
              <a:t>." </a:t>
            </a:r>
          </a:p>
          <a:p>
            <a:pPr lvl="1"/>
            <a:endParaRPr lang="en-US" sz="1900" i="1" dirty="0"/>
          </a:p>
          <a:p>
            <a:pPr lvl="1"/>
            <a:r>
              <a:rPr lang="en-US" sz="1900" i="1" dirty="0"/>
              <a:t>5 The Lord is at Your right hand; He shall execute kings in the day of His wrath.  6 He shall judge among the nations, He shall fill the places with dead bodies, He shall execute the heads of many countries.  7 He shall drink of the brook by the wayside; Therefore He shall lift up the head.”</a:t>
            </a:r>
          </a:p>
          <a:p>
            <a:endParaRPr lang="en-US" dirty="0"/>
          </a:p>
          <a:p>
            <a:r>
              <a:rPr lang="en-US" dirty="0"/>
              <a:t>Heb 5:5-6; 5:9-10; 6:19-20</a:t>
            </a:r>
          </a:p>
          <a:p>
            <a:pPr lvl="1"/>
            <a:r>
              <a:rPr lang="en-US" dirty="0"/>
              <a:t>“</a:t>
            </a:r>
            <a:r>
              <a:rPr lang="en-US" b="1" i="1" dirty="0">
                <a:solidFill>
                  <a:srgbClr val="0070C0"/>
                </a:solidFill>
              </a:rPr>
              <a:t>[Jesus] is a [High] priest forever according to the order of Melchizedek</a:t>
            </a:r>
            <a:r>
              <a:rPr lang="en-US" dirty="0"/>
              <a:t>”</a:t>
            </a:r>
          </a:p>
          <a:p>
            <a:pPr lvl="1"/>
            <a:endParaRPr lang="en-US" dirty="0"/>
          </a:p>
          <a:p>
            <a:pPr lvl="1"/>
            <a:endParaRPr lang="en-US" dirty="0"/>
          </a:p>
        </p:txBody>
      </p:sp>
    </p:spTree>
    <p:extLst>
      <p:ext uri="{BB962C8B-B14F-4D97-AF65-F5344CB8AC3E}">
        <p14:creationId xmlns:p14="http://schemas.microsoft.com/office/powerpoint/2010/main" val="273255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6:19-7:10 </a:t>
            </a:r>
            <a:r>
              <a:rPr lang="en-US" sz="2400" dirty="0"/>
              <a:t>(1)</a:t>
            </a:r>
            <a:endParaRPr lang="en-US" dirty="0"/>
          </a:p>
        </p:txBody>
      </p:sp>
      <p:sp>
        <p:nvSpPr>
          <p:cNvPr id="3" name="Content Placeholder 2"/>
          <p:cNvSpPr>
            <a:spLocks noGrp="1"/>
          </p:cNvSpPr>
          <p:nvPr>
            <p:ph idx="1"/>
          </p:nvPr>
        </p:nvSpPr>
        <p:spPr>
          <a:xfrm>
            <a:off x="533400" y="1447800"/>
            <a:ext cx="8229600" cy="5181600"/>
          </a:xfrm>
        </p:spPr>
        <p:txBody>
          <a:bodyPr>
            <a:normAutofit/>
          </a:bodyPr>
          <a:lstStyle/>
          <a:p>
            <a:r>
              <a:rPr lang="en-US" dirty="0"/>
              <a:t>Melchizedek (“king of righteousness”)</a:t>
            </a:r>
          </a:p>
          <a:p>
            <a:pPr lvl="1"/>
            <a:r>
              <a:rPr lang="en-US" dirty="0"/>
              <a:t>King of Salem (Jerusalem), meaning "king of peace" </a:t>
            </a:r>
          </a:p>
          <a:p>
            <a:pPr lvl="1"/>
            <a:r>
              <a:rPr lang="en-US" dirty="0"/>
              <a:t>Priest of the Most High God</a:t>
            </a:r>
          </a:p>
          <a:p>
            <a:pPr lvl="1"/>
            <a:r>
              <a:rPr lang="en-US" dirty="0"/>
              <a:t>Without father, without mother, without genealogy (none recorded)</a:t>
            </a:r>
          </a:p>
          <a:p>
            <a:pPr lvl="1"/>
            <a:r>
              <a:rPr lang="en-US" dirty="0"/>
              <a:t>Having neither beginning of days nor end of life (none recorded)</a:t>
            </a:r>
          </a:p>
          <a:p>
            <a:pPr lvl="1"/>
            <a:r>
              <a:rPr lang="en-US" dirty="0"/>
              <a:t>Met Abraham and blessed him</a:t>
            </a:r>
          </a:p>
          <a:p>
            <a:pPr lvl="1"/>
            <a:r>
              <a:rPr lang="en-US" dirty="0"/>
              <a:t>Abraham gave him a tenth part of all</a:t>
            </a:r>
          </a:p>
          <a:p>
            <a:pPr lvl="1"/>
            <a:r>
              <a:rPr lang="en-US" dirty="0"/>
              <a:t>Made like the Son of God, remains a priest continually</a:t>
            </a:r>
          </a:p>
          <a:p>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75826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EAEAEA"/>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25784</TotalTime>
  <Words>2432</Words>
  <Application>Microsoft Office PowerPoint</Application>
  <PresentationFormat>On-screen Show (4:3)</PresentationFormat>
  <Paragraphs>340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Helvetica Neue</vt:lpstr>
      <vt:lpstr>Clarity</vt:lpstr>
      <vt:lpstr>Better Things  A Study of hebrews</vt:lpstr>
      <vt:lpstr>Overview of Hebrews So Far</vt:lpstr>
      <vt:lpstr>Hebrews 6 – Encouragement to Go On to Maturity</vt:lpstr>
      <vt:lpstr>Hebrews Audience Traits</vt:lpstr>
      <vt:lpstr>Most Popular Biblical Names (from the Top 25 over the past 100 years)</vt:lpstr>
      <vt:lpstr>Hebrews 7 – Key Thoughts</vt:lpstr>
      <vt:lpstr>Melchizedek – Genesis 14</vt:lpstr>
      <vt:lpstr>Other Melchizedek References</vt:lpstr>
      <vt:lpstr>Hebrews 6:19-7:10 (1)</vt:lpstr>
      <vt:lpstr>Hebrews 6:19-7:10 (1)</vt:lpstr>
      <vt:lpstr>Hebrews 6:19-7:10 (2)</vt:lpstr>
      <vt:lpstr>Hierarchy for Blessings and Tithings</vt:lpstr>
      <vt:lpstr>Hebrews 7:11-19 (1)</vt:lpstr>
      <vt:lpstr>Hebrews 7:11-19 (2)</vt:lpstr>
      <vt:lpstr>Hebrews 7:20-28 (1)</vt:lpstr>
      <vt:lpstr>Hebrews 7:20-28 (2)</vt:lpstr>
      <vt:lpstr>Discussion Topics</vt:lpstr>
      <vt:lpstr>Bible Authority</vt:lpstr>
      <vt:lpstr>Hebrews 7 – Key Thoughts</vt:lpstr>
      <vt:lpstr>Q&amp;A</vt:lpstr>
      <vt:lpstr>For Next Wednesday</vt:lpstr>
      <vt:lpstr>PowerPoint Presentation</vt:lpstr>
      <vt:lpstr>Backup materials</vt:lpstr>
      <vt:lpstr>Greek Vocab</vt:lpstr>
      <vt:lpstr>God’s Commands are Limiting</vt:lpstr>
      <vt:lpstr>Love = Obey His Commandments</vt:lpstr>
      <vt:lpstr>Establishing Authority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Robert McDonald</cp:lastModifiedBy>
  <cp:revision>231</cp:revision>
  <dcterms:created xsi:type="dcterms:W3CDTF">2016-07-02T19:16:39Z</dcterms:created>
  <dcterms:modified xsi:type="dcterms:W3CDTF">2024-01-25T00:57:37Z</dcterms:modified>
</cp:coreProperties>
</file>