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57" r:id="rId4"/>
    <p:sldId id="286" r:id="rId5"/>
    <p:sldId id="287" r:id="rId6"/>
    <p:sldId id="288" r:id="rId7"/>
    <p:sldId id="289" r:id="rId8"/>
    <p:sldId id="290" r:id="rId9"/>
    <p:sldId id="291" r:id="rId10"/>
    <p:sldId id="292" r:id="rId11"/>
    <p:sldId id="293" r:id="rId12"/>
    <p:sldId id="294" r:id="rId13"/>
    <p:sldId id="295" r:id="rId14"/>
    <p:sldId id="296" r:id="rId15"/>
    <p:sldId id="281" r:id="rId16"/>
    <p:sldId id="275" r:id="rId17"/>
    <p:sldId id="283" r:id="rId18"/>
    <p:sldId id="284" r:id="rId19"/>
    <p:sldId id="28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068E4A-072E-4288-8317-48B33292F5F7}" v="171" dt="2024-01-16T18:58:32.3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86375" autoAdjust="0"/>
  </p:normalViewPr>
  <p:slideViewPr>
    <p:cSldViewPr>
      <p:cViewPr varScale="1">
        <p:scale>
          <a:sx n="69" d="100"/>
          <a:sy n="69" d="100"/>
        </p:scale>
        <p:origin x="474" y="60"/>
      </p:cViewPr>
      <p:guideLst>
        <p:guide orient="horz" pos="2160"/>
        <p:guide pos="2880"/>
      </p:guideLst>
    </p:cSldViewPr>
  </p:slideViewPr>
  <p:outlineViewPr>
    <p:cViewPr>
      <p:scale>
        <a:sx n="33" d="100"/>
        <a:sy n="33" d="100"/>
      </p:scale>
      <p:origin x="0" y="-23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Pharris" userId="93d2586d4cb2650e" providerId="LiveId" clId="{A0068E4A-072E-4288-8317-48B33292F5F7}"/>
    <pc:docChg chg="undo custSel addSld delSld modSld sldOrd">
      <pc:chgData name="Mike Pharris" userId="93d2586d4cb2650e" providerId="LiveId" clId="{A0068E4A-072E-4288-8317-48B33292F5F7}" dt="2024-01-16T18:58:32.335" v="738"/>
      <pc:docMkLst>
        <pc:docMk/>
      </pc:docMkLst>
      <pc:sldChg chg="modSp mod">
        <pc:chgData name="Mike Pharris" userId="93d2586d4cb2650e" providerId="LiveId" clId="{A0068E4A-072E-4288-8317-48B33292F5F7}" dt="2024-01-13T17:01:30.676" v="153" actId="27636"/>
        <pc:sldMkLst>
          <pc:docMk/>
          <pc:sldMk cId="2817493269" sldId="256"/>
        </pc:sldMkLst>
        <pc:spChg chg="mod">
          <ac:chgData name="Mike Pharris" userId="93d2586d4cb2650e" providerId="LiveId" clId="{A0068E4A-072E-4288-8317-48B33292F5F7}" dt="2024-01-13T17:01:30.676" v="153" actId="27636"/>
          <ac:spMkLst>
            <pc:docMk/>
            <pc:sldMk cId="2817493269" sldId="256"/>
            <ac:spMk id="3" creationId="{00000000-0000-0000-0000-000000000000}"/>
          </ac:spMkLst>
        </pc:spChg>
      </pc:sldChg>
      <pc:sldChg chg="del">
        <pc:chgData name="Mike Pharris" userId="93d2586d4cb2650e" providerId="LiveId" clId="{A0068E4A-072E-4288-8317-48B33292F5F7}" dt="2024-01-16T00:23:00.099" v="531" actId="2696"/>
        <pc:sldMkLst>
          <pc:docMk/>
          <pc:sldMk cId="3300613759" sldId="274"/>
        </pc:sldMkLst>
      </pc:sldChg>
      <pc:sldChg chg="modSp mod ord">
        <pc:chgData name="Mike Pharris" userId="93d2586d4cb2650e" providerId="LiveId" clId="{A0068E4A-072E-4288-8317-48B33292F5F7}" dt="2024-01-16T00:53:05.999" v="681"/>
        <pc:sldMkLst>
          <pc:docMk/>
          <pc:sldMk cId="1912939408" sldId="275"/>
        </pc:sldMkLst>
        <pc:spChg chg="mod">
          <ac:chgData name="Mike Pharris" userId="93d2586d4cb2650e" providerId="LiveId" clId="{A0068E4A-072E-4288-8317-48B33292F5F7}" dt="2024-01-16T00:22:22.455" v="530" actId="20577"/>
          <ac:spMkLst>
            <pc:docMk/>
            <pc:sldMk cId="1912939408" sldId="275"/>
            <ac:spMk id="3" creationId="{DBE19B09-EBFB-432C-8499-D13CA629974B}"/>
          </ac:spMkLst>
        </pc:spChg>
      </pc:sldChg>
      <pc:sldChg chg="modSp ord modAnim">
        <pc:chgData name="Mike Pharris" userId="93d2586d4cb2650e" providerId="LiveId" clId="{A0068E4A-072E-4288-8317-48B33292F5F7}" dt="2024-01-16T00:52:52.571" v="679"/>
        <pc:sldMkLst>
          <pc:docMk/>
          <pc:sldMk cId="589730690" sldId="281"/>
        </pc:sldMkLst>
        <pc:spChg chg="mod">
          <ac:chgData name="Mike Pharris" userId="93d2586d4cb2650e" providerId="LiveId" clId="{A0068E4A-072E-4288-8317-48B33292F5F7}" dt="2024-01-16T00:27:11.891" v="643" actId="20577"/>
          <ac:spMkLst>
            <pc:docMk/>
            <pc:sldMk cId="589730690" sldId="281"/>
            <ac:spMk id="3" creationId="{BAF4FA9D-159E-4880-BBA2-95139D2A32AC}"/>
          </ac:spMkLst>
        </pc:spChg>
      </pc:sldChg>
      <pc:sldChg chg="ord">
        <pc:chgData name="Mike Pharris" userId="93d2586d4cb2650e" providerId="LiveId" clId="{A0068E4A-072E-4288-8317-48B33292F5F7}" dt="2024-01-16T00:53:44.870" v="683"/>
        <pc:sldMkLst>
          <pc:docMk/>
          <pc:sldMk cId="2758264059" sldId="283"/>
        </pc:sldMkLst>
      </pc:sldChg>
      <pc:sldChg chg="addSp delSp modSp new mod">
        <pc:chgData name="Mike Pharris" userId="93d2586d4cb2650e" providerId="LiveId" clId="{A0068E4A-072E-4288-8317-48B33292F5F7}" dt="2024-01-13T17:03:53.438" v="163" actId="20577"/>
        <pc:sldMkLst>
          <pc:docMk/>
          <pc:sldMk cId="1750010463" sldId="286"/>
        </pc:sldMkLst>
        <pc:spChg chg="mod">
          <ac:chgData name="Mike Pharris" userId="93d2586d4cb2650e" providerId="LiveId" clId="{A0068E4A-072E-4288-8317-48B33292F5F7}" dt="2024-01-13T17:03:53.438" v="163" actId="20577"/>
          <ac:spMkLst>
            <pc:docMk/>
            <pc:sldMk cId="1750010463" sldId="286"/>
            <ac:spMk id="3" creationId="{62451648-53E6-BFAB-AE67-066E2254B71C}"/>
          </ac:spMkLst>
        </pc:spChg>
        <pc:graphicFrameChg chg="add del modGraphic">
          <ac:chgData name="Mike Pharris" userId="93d2586d4cb2650e" providerId="LiveId" clId="{A0068E4A-072E-4288-8317-48B33292F5F7}" dt="2024-01-09T23:46:06.951" v="25" actId="478"/>
          <ac:graphicFrameMkLst>
            <pc:docMk/>
            <pc:sldMk cId="1750010463" sldId="286"/>
            <ac:graphicFrameMk id="5" creationId="{919175EA-20A9-5D5F-6A6F-C5E4EF5837C1}"/>
          </ac:graphicFrameMkLst>
        </pc:graphicFrameChg>
      </pc:sldChg>
      <pc:sldChg chg="modSp new mod modAnim">
        <pc:chgData name="Mike Pharris" userId="93d2586d4cb2650e" providerId="LiveId" clId="{A0068E4A-072E-4288-8317-48B33292F5F7}" dt="2024-01-13T17:13:07.449" v="171"/>
        <pc:sldMkLst>
          <pc:docMk/>
          <pc:sldMk cId="1050771335" sldId="287"/>
        </pc:sldMkLst>
        <pc:spChg chg="mod">
          <ac:chgData name="Mike Pharris" userId="93d2586d4cb2650e" providerId="LiveId" clId="{A0068E4A-072E-4288-8317-48B33292F5F7}" dt="2024-01-13T17:12:08.848" v="167" actId="255"/>
          <ac:spMkLst>
            <pc:docMk/>
            <pc:sldMk cId="1050771335" sldId="287"/>
            <ac:spMk id="3" creationId="{CDF9C370-C13F-F8CE-3D06-98F30F69FF9F}"/>
          </ac:spMkLst>
        </pc:spChg>
      </pc:sldChg>
      <pc:sldChg chg="modSp new mod modAnim">
        <pc:chgData name="Mike Pharris" userId="93d2586d4cb2650e" providerId="LiveId" clId="{A0068E4A-072E-4288-8317-48B33292F5F7}" dt="2024-01-15T22:11:46.141" v="195" actId="20577"/>
        <pc:sldMkLst>
          <pc:docMk/>
          <pc:sldMk cId="3582041676" sldId="288"/>
        </pc:sldMkLst>
        <pc:spChg chg="mod">
          <ac:chgData name="Mike Pharris" userId="93d2586d4cb2650e" providerId="LiveId" clId="{A0068E4A-072E-4288-8317-48B33292F5F7}" dt="2024-01-15T22:11:46.141" v="195" actId="20577"/>
          <ac:spMkLst>
            <pc:docMk/>
            <pc:sldMk cId="3582041676" sldId="288"/>
            <ac:spMk id="3" creationId="{7B500BFC-E3C4-1255-2578-DA42507AACC1}"/>
          </ac:spMkLst>
        </pc:spChg>
      </pc:sldChg>
      <pc:sldChg chg="modSp new mod modAnim">
        <pc:chgData name="Mike Pharris" userId="93d2586d4cb2650e" providerId="LiveId" clId="{A0068E4A-072E-4288-8317-48B33292F5F7}" dt="2024-01-13T17:42:12.803" v="180"/>
        <pc:sldMkLst>
          <pc:docMk/>
          <pc:sldMk cId="3328702539" sldId="289"/>
        </pc:sldMkLst>
        <pc:spChg chg="mod">
          <ac:chgData name="Mike Pharris" userId="93d2586d4cb2650e" providerId="LiveId" clId="{A0068E4A-072E-4288-8317-48B33292F5F7}" dt="2024-01-09T23:55:54.502" v="52" actId="20577"/>
          <ac:spMkLst>
            <pc:docMk/>
            <pc:sldMk cId="3328702539" sldId="289"/>
            <ac:spMk id="3" creationId="{4D34731A-67B4-5428-FA6B-74320A08A53B}"/>
          </ac:spMkLst>
        </pc:spChg>
      </pc:sldChg>
      <pc:sldChg chg="modSp new mod modAnim">
        <pc:chgData name="Mike Pharris" userId="93d2586d4cb2650e" providerId="LiveId" clId="{A0068E4A-072E-4288-8317-48B33292F5F7}" dt="2024-01-15T22:13:58.284" v="200" actId="20577"/>
        <pc:sldMkLst>
          <pc:docMk/>
          <pc:sldMk cId="1561429515" sldId="290"/>
        </pc:sldMkLst>
        <pc:spChg chg="mod">
          <ac:chgData name="Mike Pharris" userId="93d2586d4cb2650e" providerId="LiveId" clId="{A0068E4A-072E-4288-8317-48B33292F5F7}" dt="2024-01-15T22:13:58.284" v="200" actId="20577"/>
          <ac:spMkLst>
            <pc:docMk/>
            <pc:sldMk cId="1561429515" sldId="290"/>
            <ac:spMk id="3" creationId="{34EA6D37-6A6F-EE19-8643-439812D3EA11}"/>
          </ac:spMkLst>
        </pc:spChg>
      </pc:sldChg>
      <pc:sldChg chg="modSp new mod">
        <pc:chgData name="Mike Pharris" userId="93d2586d4cb2650e" providerId="LiveId" clId="{A0068E4A-072E-4288-8317-48B33292F5F7}" dt="2024-01-15T22:20:15.554" v="209" actId="20577"/>
        <pc:sldMkLst>
          <pc:docMk/>
          <pc:sldMk cId="1061567007" sldId="291"/>
        </pc:sldMkLst>
        <pc:spChg chg="mod">
          <ac:chgData name="Mike Pharris" userId="93d2586d4cb2650e" providerId="LiveId" clId="{A0068E4A-072E-4288-8317-48B33292F5F7}" dt="2024-01-15T22:20:15.554" v="209" actId="20577"/>
          <ac:spMkLst>
            <pc:docMk/>
            <pc:sldMk cId="1061567007" sldId="291"/>
            <ac:spMk id="3" creationId="{2FBECA33-32B7-8DC0-3664-87E5515FAC23}"/>
          </ac:spMkLst>
        </pc:spChg>
      </pc:sldChg>
      <pc:sldChg chg="modSp new mod modAnim">
        <pc:chgData name="Mike Pharris" userId="93d2586d4cb2650e" providerId="LiveId" clId="{A0068E4A-072E-4288-8317-48B33292F5F7}" dt="2024-01-16T18:58:32.335" v="738"/>
        <pc:sldMkLst>
          <pc:docMk/>
          <pc:sldMk cId="2615558918" sldId="292"/>
        </pc:sldMkLst>
        <pc:spChg chg="mod">
          <ac:chgData name="Mike Pharris" userId="93d2586d4cb2650e" providerId="LiveId" clId="{A0068E4A-072E-4288-8317-48B33292F5F7}" dt="2024-01-16T18:58:21.080" v="737" actId="20577"/>
          <ac:spMkLst>
            <pc:docMk/>
            <pc:sldMk cId="2615558918" sldId="292"/>
            <ac:spMk id="3" creationId="{6ED501F6-41F5-E155-E8C6-20C44441FE23}"/>
          </ac:spMkLst>
        </pc:spChg>
      </pc:sldChg>
      <pc:sldChg chg="modSp new mod modAnim">
        <pc:chgData name="Mike Pharris" userId="93d2586d4cb2650e" providerId="LiveId" clId="{A0068E4A-072E-4288-8317-48B33292F5F7}" dt="2024-01-15T22:38:22.797" v="221" actId="20577"/>
        <pc:sldMkLst>
          <pc:docMk/>
          <pc:sldMk cId="828639314" sldId="293"/>
        </pc:sldMkLst>
        <pc:spChg chg="mod">
          <ac:chgData name="Mike Pharris" userId="93d2586d4cb2650e" providerId="LiveId" clId="{A0068E4A-072E-4288-8317-48B33292F5F7}" dt="2024-01-15T22:38:22.797" v="221" actId="20577"/>
          <ac:spMkLst>
            <pc:docMk/>
            <pc:sldMk cId="828639314" sldId="293"/>
            <ac:spMk id="3" creationId="{E61AFB40-8819-326D-7188-C2C1564311C9}"/>
          </ac:spMkLst>
        </pc:spChg>
      </pc:sldChg>
      <pc:sldChg chg="modSp new mod">
        <pc:chgData name="Mike Pharris" userId="93d2586d4cb2650e" providerId="LiveId" clId="{A0068E4A-072E-4288-8317-48B33292F5F7}" dt="2024-01-15T22:39:39.141" v="226" actId="255"/>
        <pc:sldMkLst>
          <pc:docMk/>
          <pc:sldMk cId="78155688" sldId="294"/>
        </pc:sldMkLst>
        <pc:spChg chg="mod">
          <ac:chgData name="Mike Pharris" userId="93d2586d4cb2650e" providerId="LiveId" clId="{A0068E4A-072E-4288-8317-48B33292F5F7}" dt="2024-01-15T22:39:39.141" v="226" actId="255"/>
          <ac:spMkLst>
            <pc:docMk/>
            <pc:sldMk cId="78155688" sldId="294"/>
            <ac:spMk id="3" creationId="{BA4493BD-5055-ADF6-51FE-AF96BFF30039}"/>
          </ac:spMkLst>
        </pc:spChg>
      </pc:sldChg>
      <pc:sldChg chg="modSp new mod modAnim">
        <pc:chgData name="Mike Pharris" userId="93d2586d4cb2650e" providerId="LiveId" clId="{A0068E4A-072E-4288-8317-48B33292F5F7}" dt="2024-01-16T18:53:25.624" v="698"/>
        <pc:sldMkLst>
          <pc:docMk/>
          <pc:sldMk cId="3126557542" sldId="295"/>
        </pc:sldMkLst>
        <pc:spChg chg="mod">
          <ac:chgData name="Mike Pharris" userId="93d2586d4cb2650e" providerId="LiveId" clId="{A0068E4A-072E-4288-8317-48B33292F5F7}" dt="2024-01-16T14:31:19.961" v="696" actId="20577"/>
          <ac:spMkLst>
            <pc:docMk/>
            <pc:sldMk cId="3126557542" sldId="295"/>
            <ac:spMk id="3" creationId="{C9275B40-064C-4E22-30C8-A8E09B1FA7B4}"/>
          </ac:spMkLst>
        </pc:spChg>
      </pc:sldChg>
      <pc:sldChg chg="modSp new mod modAnim">
        <pc:chgData name="Mike Pharris" userId="93d2586d4cb2650e" providerId="LiveId" clId="{A0068E4A-072E-4288-8317-48B33292F5F7}" dt="2024-01-16T18:54:06.975" v="700"/>
        <pc:sldMkLst>
          <pc:docMk/>
          <pc:sldMk cId="3378078082" sldId="296"/>
        </pc:sldMkLst>
        <pc:spChg chg="mod">
          <ac:chgData name="Mike Pharris" userId="93d2586d4cb2650e" providerId="LiveId" clId="{A0068E4A-072E-4288-8317-48B33292F5F7}" dt="2024-01-16T00:29:52.864" v="677" actId="20577"/>
          <ac:spMkLst>
            <pc:docMk/>
            <pc:sldMk cId="3378078082" sldId="296"/>
            <ac:spMk id="3" creationId="{755AA61F-AEAC-DB54-8361-72AD8438D0F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CFB93-B856-44EE-B95C-408DD4717A4C}"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CCFB93-B856-44EE-B95C-408DD4717A4C}"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CCFB93-B856-44EE-B95C-408DD4717A4C}"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858B0-95BC-43E9-B7F8-8AE3A5E6245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CCFB93-B856-44EE-B95C-408DD4717A4C}" type="datetimeFigureOut">
              <a:rPr lang="en-US" smtClean="0"/>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CFB93-B856-44EE-B95C-408DD4717A4C}" type="datetimeFigureOut">
              <a:rPr lang="en-US" smtClean="0"/>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BCCFB93-B856-44EE-B95C-408DD4717A4C}" type="datetimeFigureOut">
              <a:rPr lang="en-US" smtClean="0"/>
              <a:t>1/17/2024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A858B0-95BC-43E9-B7F8-8AE3A5E624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927225"/>
          </a:xfrm>
        </p:spPr>
        <p:txBody>
          <a:bodyPr/>
          <a:lstStyle/>
          <a:p>
            <a:pPr algn="ctr"/>
            <a:r>
              <a:rPr lang="en-US" dirty="0"/>
              <a:t>Better Things</a:t>
            </a:r>
            <a:br>
              <a:rPr lang="en-US" dirty="0"/>
            </a:br>
            <a:br>
              <a:rPr lang="en-US" dirty="0"/>
            </a:br>
            <a:r>
              <a:rPr lang="en-US" sz="4000" dirty="0"/>
              <a:t>A Study of </a:t>
            </a:r>
            <a:r>
              <a:rPr lang="en-US" sz="4000" dirty="0" err="1"/>
              <a:t>hebrews</a:t>
            </a:r>
            <a:endParaRPr lang="en-US" sz="4000" dirty="0"/>
          </a:p>
        </p:txBody>
      </p:sp>
      <p:sp>
        <p:nvSpPr>
          <p:cNvPr id="3" name="Subtitle 2"/>
          <p:cNvSpPr>
            <a:spLocks noGrp="1"/>
          </p:cNvSpPr>
          <p:nvPr>
            <p:ph type="subTitle" idx="1"/>
          </p:nvPr>
        </p:nvSpPr>
        <p:spPr>
          <a:xfrm>
            <a:off x="228600" y="4038600"/>
            <a:ext cx="8763000" cy="2438400"/>
          </a:xfrm>
        </p:spPr>
        <p:txBody>
          <a:bodyPr>
            <a:normAutofit fontScale="92500" lnSpcReduction="20000"/>
          </a:bodyPr>
          <a:lstStyle/>
          <a:p>
            <a:pPr algn="ctr"/>
            <a:r>
              <a:rPr lang="en-US" sz="3400" b="1" dirty="0"/>
              <a:t>Encouragement To Go On To</a:t>
            </a:r>
          </a:p>
          <a:p>
            <a:pPr algn="ctr"/>
            <a:r>
              <a:rPr lang="en-US" sz="3900" b="1" dirty="0"/>
              <a:t>Maturity</a:t>
            </a:r>
          </a:p>
          <a:p>
            <a:pPr algn="ctr"/>
            <a:r>
              <a:rPr lang="en-US" sz="2000" dirty="0"/>
              <a:t>Hebrews 6</a:t>
            </a:r>
          </a:p>
          <a:p>
            <a:pPr algn="ctr"/>
            <a:r>
              <a:rPr lang="en-US" sz="2000"/>
              <a:t>Wednesday, </a:t>
            </a:r>
            <a:r>
              <a:rPr lang="en-US" sz="2000" dirty="0"/>
              <a:t>January 17, 2024</a:t>
            </a:r>
          </a:p>
          <a:p>
            <a:pPr algn="ctr"/>
            <a:endParaRPr lang="en-US" dirty="0"/>
          </a:p>
          <a:p>
            <a:pPr algn="ctr"/>
            <a:r>
              <a:rPr lang="en-US" sz="2000" b="1" dirty="0" err="1">
                <a:solidFill>
                  <a:srgbClr val="0070C0"/>
                </a:solidFill>
              </a:rPr>
              <a:t>Heb</a:t>
            </a:r>
            <a:r>
              <a:rPr lang="en-US" sz="2000" b="1" dirty="0">
                <a:solidFill>
                  <a:srgbClr val="0070C0"/>
                </a:solidFill>
              </a:rPr>
              <a:t> 3:13 </a:t>
            </a:r>
            <a:r>
              <a:rPr lang="en-US" sz="2000" b="1" i="1" dirty="0">
                <a:solidFill>
                  <a:srgbClr val="0070C0"/>
                </a:solidFill>
              </a:rPr>
              <a:t>“exhort one another daily, while it is called ‘Today’”</a:t>
            </a:r>
          </a:p>
          <a:p>
            <a:pPr algn="ctr"/>
            <a:endParaRPr lang="en-US" dirty="0"/>
          </a:p>
          <a:p>
            <a:pPr algn="ctr"/>
            <a:endParaRPr lang="en-US" dirty="0"/>
          </a:p>
        </p:txBody>
      </p:sp>
    </p:spTree>
    <p:extLst>
      <p:ext uri="{BB962C8B-B14F-4D97-AF65-F5344CB8AC3E}">
        <p14:creationId xmlns:p14="http://schemas.microsoft.com/office/powerpoint/2010/main" val="2817493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46B32-3834-0BC1-D194-97E93D3E563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ED501F6-41F5-E155-E8C6-20C44441FE23}"/>
              </a:ext>
            </a:extLst>
          </p:cNvPr>
          <p:cNvSpPr>
            <a:spLocks noGrp="1"/>
          </p:cNvSpPr>
          <p:nvPr>
            <p:ph idx="1"/>
          </p:nvPr>
        </p:nvSpPr>
        <p:spPr/>
        <p:txBody>
          <a:bodyPr/>
          <a:lstStyle/>
          <a:p>
            <a:pPr marL="0" marR="0">
              <a:spcBef>
                <a:spcPts val="0"/>
              </a:spcBef>
              <a:spcAft>
                <a:spcPts val="0"/>
              </a:spcAft>
            </a:pPr>
            <a:r>
              <a:rPr lang="en-US" sz="2000" dirty="0">
                <a:ln>
                  <a:noFill/>
                </a:ln>
                <a:solidFill>
                  <a:srgbClr val="000000"/>
                </a:solidFill>
                <a:effectLst/>
                <a:latin typeface="Helvetica Neue"/>
                <a:ea typeface="Arial Unicode MS"/>
                <a:cs typeface="Arial Unicode MS"/>
              </a:rPr>
              <a:t>End is to be burned. Here Paul illustrates the consequences of apostasy with the ground that is unproductive. A plot of ground that is fruitful receives a blessing from God. It is spared from destruction. But a field that produces thorns and dry is rejected and burned. The application should be obvious the Christian that is </a:t>
            </a:r>
            <a:r>
              <a:rPr lang="en-US" sz="2000" b="1" dirty="0">
                <a:ln>
                  <a:noFill/>
                </a:ln>
                <a:solidFill>
                  <a:srgbClr val="000000"/>
                </a:solidFill>
                <a:effectLst/>
                <a:latin typeface="Helvetica Neue"/>
                <a:ea typeface="Arial Unicode MS"/>
                <a:cs typeface="Arial Unicode MS"/>
              </a:rPr>
              <a:t>fruitful and productive</a:t>
            </a:r>
            <a:r>
              <a:rPr lang="en-US" sz="2000" dirty="0">
                <a:ln>
                  <a:noFill/>
                </a:ln>
                <a:solidFill>
                  <a:srgbClr val="000000"/>
                </a:solidFill>
                <a:effectLst/>
                <a:latin typeface="Helvetica Neue"/>
                <a:ea typeface="Arial Unicode MS"/>
                <a:cs typeface="Arial Unicode MS"/>
              </a:rPr>
              <a:t>, goes onto perfection will be </a:t>
            </a:r>
            <a:r>
              <a:rPr lang="en-US" sz="2000" b="1" dirty="0">
                <a:ln>
                  <a:noFill/>
                </a:ln>
                <a:solidFill>
                  <a:srgbClr val="000000"/>
                </a:solidFill>
                <a:effectLst/>
                <a:latin typeface="Helvetica Neue"/>
                <a:ea typeface="Arial Unicode MS"/>
                <a:cs typeface="Arial Unicode MS"/>
              </a:rPr>
              <a:t>blessed</a:t>
            </a:r>
            <a:r>
              <a:rPr lang="en-US" sz="2000" dirty="0">
                <a:ln>
                  <a:noFill/>
                </a:ln>
                <a:solidFill>
                  <a:srgbClr val="000000"/>
                </a:solidFill>
                <a:effectLst/>
                <a:latin typeface="Helvetica Neue"/>
                <a:ea typeface="Arial Unicode MS"/>
                <a:cs typeface="Arial Unicode MS"/>
              </a:rPr>
              <a:t> by God. However, the Christian, who </a:t>
            </a:r>
            <a:r>
              <a:rPr lang="en-US" sz="2000" b="1" dirty="0">
                <a:ln>
                  <a:noFill/>
                </a:ln>
                <a:solidFill>
                  <a:srgbClr val="000000"/>
                </a:solidFill>
                <a:effectLst/>
                <a:latin typeface="Helvetica Neue"/>
                <a:ea typeface="Arial Unicode MS"/>
                <a:cs typeface="Arial Unicode MS"/>
              </a:rPr>
              <a:t>falls away </a:t>
            </a:r>
            <a:r>
              <a:rPr lang="en-US" sz="2000" dirty="0">
                <a:ln>
                  <a:noFill/>
                </a:ln>
                <a:solidFill>
                  <a:srgbClr val="000000"/>
                </a:solidFill>
                <a:effectLst/>
                <a:latin typeface="Helvetica Neue"/>
                <a:ea typeface="Arial Unicode MS"/>
                <a:cs typeface="Arial Unicode MS"/>
              </a:rPr>
              <a:t>it</a:t>
            </a:r>
            <a:r>
              <a:rPr lang="ar-SA" sz="2000" dirty="0">
                <a:ln>
                  <a:noFill/>
                </a:ln>
                <a:solidFill>
                  <a:srgbClr val="000000"/>
                </a:solidFill>
                <a:effectLst/>
                <a:latin typeface="Helvetica Neue"/>
                <a:ea typeface="Arial Unicode MS"/>
                <a:cs typeface="Arial Unicode MS"/>
              </a:rPr>
              <a:t>’</a:t>
            </a:r>
            <a:r>
              <a:rPr lang="en-US" sz="2000" dirty="0">
                <a:ln>
                  <a:noFill/>
                </a:ln>
                <a:solidFill>
                  <a:srgbClr val="000000"/>
                </a:solidFill>
                <a:effectLst/>
                <a:latin typeface="Helvetica Neue"/>
                <a:ea typeface="Arial Unicode MS"/>
                <a:cs typeface="Arial Unicode MS"/>
              </a:rPr>
              <a:t>s like a field of briars that is </a:t>
            </a:r>
            <a:r>
              <a:rPr lang="en-US" sz="2000" b="1" dirty="0">
                <a:ln>
                  <a:noFill/>
                </a:ln>
                <a:solidFill>
                  <a:srgbClr val="000000"/>
                </a:solidFill>
                <a:effectLst/>
                <a:latin typeface="Helvetica Neue"/>
                <a:ea typeface="Arial Unicode MS"/>
                <a:cs typeface="Arial Unicode MS"/>
              </a:rPr>
              <a:t>near to</a:t>
            </a:r>
            <a:r>
              <a:rPr lang="en-US" sz="2000" dirty="0">
                <a:ln>
                  <a:noFill/>
                </a:ln>
                <a:solidFill>
                  <a:srgbClr val="000000"/>
                </a:solidFill>
                <a:effectLst/>
                <a:latin typeface="Helvetica Neue"/>
                <a:ea typeface="Arial Unicode MS"/>
                <a:cs typeface="Arial Unicode MS"/>
              </a:rPr>
              <a:t> </a:t>
            </a:r>
            <a:r>
              <a:rPr lang="en-US" sz="2000" b="1" dirty="0">
                <a:ln>
                  <a:noFill/>
                </a:ln>
                <a:solidFill>
                  <a:srgbClr val="000000"/>
                </a:solidFill>
                <a:effectLst/>
                <a:latin typeface="Helvetica Neue"/>
                <a:ea typeface="Arial Unicode MS"/>
                <a:cs typeface="Arial Unicode MS"/>
              </a:rPr>
              <a:t>being cursed</a:t>
            </a:r>
            <a:r>
              <a:rPr lang="en-US" sz="2000" dirty="0">
                <a:ln>
                  <a:noFill/>
                </a:ln>
                <a:solidFill>
                  <a:srgbClr val="000000"/>
                </a:solidFill>
                <a:effectLst/>
                <a:latin typeface="Helvetica Neue"/>
                <a:ea typeface="Arial Unicode MS"/>
                <a:cs typeface="Arial Unicode MS"/>
              </a:rPr>
              <a:t> and will be burned. Apostasy has eternal consequences.</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Parab</a:t>
            </a:r>
            <a:r>
              <a:rPr lang="en-US" sz="2000" dirty="0">
                <a:solidFill>
                  <a:srgbClr val="000000"/>
                </a:solidFill>
                <a:latin typeface="Helvetica Neue"/>
                <a:ea typeface="Arial Unicode MS"/>
                <a:cs typeface="Arial Unicode MS"/>
              </a:rPr>
              <a:t>le of good soil   Mk 4:2-9</a:t>
            </a:r>
            <a:r>
              <a:rPr lang="en-US" sz="2000" dirty="0">
                <a:ln>
                  <a:noFill/>
                </a:ln>
                <a:solidFill>
                  <a:srgbClr val="000000"/>
                </a:solidFill>
                <a:effectLst/>
                <a:latin typeface="Helvetica Neue"/>
                <a:ea typeface="Arial Unicode MS"/>
                <a:cs typeface="Arial Unicode MS"/>
              </a:rPr>
              <a:t> </a:t>
            </a:r>
          </a:p>
          <a:p>
            <a:endParaRPr lang="en-US" dirty="0"/>
          </a:p>
        </p:txBody>
      </p:sp>
    </p:spTree>
    <p:extLst>
      <p:ext uri="{BB962C8B-B14F-4D97-AF65-F5344CB8AC3E}">
        <p14:creationId xmlns:p14="http://schemas.microsoft.com/office/powerpoint/2010/main" val="261555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04AD5-813F-5379-635A-F24A94AAAF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1AFB40-8819-326D-7188-C2C1564311C9}"/>
              </a:ext>
            </a:extLst>
          </p:cNvPr>
          <p:cNvSpPr>
            <a:spLocks noGrp="1"/>
          </p:cNvSpPr>
          <p:nvPr>
            <p:ph idx="1"/>
          </p:nvPr>
        </p:nvSpPr>
        <p:spPr/>
        <p:txBody>
          <a:bodyPr>
            <a:normAutofit lnSpcReduction="10000"/>
          </a:bodyPr>
          <a:lstStyle/>
          <a:p>
            <a:pPr marL="365760" lvl="2" indent="0">
              <a:spcBef>
                <a:spcPts val="0"/>
              </a:spcBef>
              <a:buNone/>
            </a:pPr>
            <a:r>
              <a:rPr lang="en-US" sz="2000" b="1" dirty="0">
                <a:ln>
                  <a:noFill/>
                </a:ln>
                <a:solidFill>
                  <a:srgbClr val="000000"/>
                </a:solidFill>
                <a:effectLst/>
                <a:latin typeface="Helvetica Neue"/>
                <a:ea typeface="Arial Unicode MS"/>
                <a:cs typeface="Arial Unicode MS"/>
              </a:rPr>
              <a:t>Encouragement based on confidence in the Hebrews (</a:t>
            </a:r>
            <a:r>
              <a:rPr lang="en-US" sz="2000" b="1" dirty="0" err="1">
                <a:ln>
                  <a:noFill/>
                </a:ln>
                <a:solidFill>
                  <a:srgbClr val="000000"/>
                </a:solidFill>
                <a:effectLst/>
                <a:latin typeface="Helvetica Neue"/>
                <a:ea typeface="Arial Unicode MS"/>
                <a:cs typeface="Arial Unicode MS"/>
              </a:rPr>
              <a:t>vv</a:t>
            </a:r>
            <a:r>
              <a:rPr lang="en-US" sz="2000" b="1" dirty="0">
                <a:ln>
                  <a:noFill/>
                </a:ln>
                <a:solidFill>
                  <a:srgbClr val="000000"/>
                </a:solidFill>
                <a:effectLst/>
                <a:latin typeface="Helvetica Neue"/>
                <a:ea typeface="Arial Unicode MS"/>
                <a:cs typeface="Arial Unicode MS"/>
              </a:rPr>
              <a:t> 9-12</a:t>
            </a:r>
            <a:r>
              <a:rPr lang="en-US" sz="2000" dirty="0">
                <a:ln>
                  <a:noFill/>
                </a:ln>
                <a:solidFill>
                  <a:srgbClr val="000000"/>
                </a:solidFill>
                <a:effectLst/>
                <a:latin typeface="Helvetica Neue"/>
                <a:ea typeface="Arial Unicode MS"/>
                <a:cs typeface="Arial Unicode MS"/>
              </a:rPr>
              <a:t>)</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Persuaded better things of the Hebrews (v 9). This points back to being burned, Paul is persuaded. This will not happen to them. He has confidence that they will grow in progress. The “things that accompany salvation</a:t>
            </a:r>
            <a:r>
              <a:rPr lang="en-US" sz="2000" dirty="0">
                <a:solidFill>
                  <a:srgbClr val="000000"/>
                </a:solidFill>
                <a:latin typeface="Helvetica Neue"/>
                <a:ea typeface="Arial Unicode MS"/>
                <a:cs typeface="Arial Unicode MS"/>
              </a:rPr>
              <a:t>”</a:t>
            </a:r>
            <a:r>
              <a:rPr lang="en-US" sz="2000" dirty="0">
                <a:ln>
                  <a:noFill/>
                </a:ln>
                <a:solidFill>
                  <a:srgbClr val="000000"/>
                </a:solidFill>
                <a:effectLst/>
                <a:latin typeface="Helvetica Neue"/>
                <a:ea typeface="Arial Unicode MS"/>
                <a:cs typeface="Arial Unicode MS"/>
              </a:rPr>
              <a:t> refers to the maturity that goes with the salvation that he expected to see from them. He has confidence in them even though we speak this matter. The warnings that he has given </a:t>
            </a:r>
            <a:r>
              <a:rPr lang="en-US" sz="2000" dirty="0" err="1">
                <a:ln>
                  <a:noFill/>
                </a:ln>
                <a:solidFill>
                  <a:srgbClr val="000000"/>
                </a:solidFill>
                <a:effectLst/>
                <a:latin typeface="Helvetica Neue"/>
                <a:ea typeface="Arial Unicode MS"/>
                <a:cs typeface="Arial Unicode MS"/>
              </a:rPr>
              <a:t>doesn</a:t>
            </a:r>
            <a:r>
              <a:rPr lang="ar-SA" sz="2000" dirty="0">
                <a:ln>
                  <a:noFill/>
                </a:ln>
                <a:solidFill>
                  <a:srgbClr val="000000"/>
                </a:solidFill>
                <a:effectLst/>
                <a:latin typeface="Helvetica Neue"/>
                <a:ea typeface="Arial Unicode MS"/>
                <a:cs typeface="Arial Unicode MS"/>
              </a:rPr>
              <a:t>’</a:t>
            </a:r>
            <a:r>
              <a:rPr lang="en-US" sz="2000" dirty="0">
                <a:ln>
                  <a:noFill/>
                </a:ln>
                <a:solidFill>
                  <a:srgbClr val="000000"/>
                </a:solidFill>
                <a:effectLst/>
                <a:latin typeface="Helvetica Neue"/>
                <a:ea typeface="Arial Unicode MS"/>
                <a:cs typeface="Arial Unicode MS"/>
              </a:rPr>
              <a:t>t mean that Paul thinks they are not going to persevere.</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You have worked and labored.(v 10) His confidence is based on what they had done and other areas and done quite well. They had cared for those in need. Since we believe this letter is to be sent to the church at Jerusalem the situations in letter may have been what the Paul had mind.</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endParaRPr lang="en-US" dirty="0"/>
          </a:p>
        </p:txBody>
      </p:sp>
    </p:spTree>
    <p:extLst>
      <p:ext uri="{BB962C8B-B14F-4D97-AF65-F5344CB8AC3E}">
        <p14:creationId xmlns:p14="http://schemas.microsoft.com/office/powerpoint/2010/main" val="82863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02946-A551-F4E5-C5EA-23F4C18A15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4493BD-5055-ADF6-51FE-AF96BFF30039}"/>
              </a:ext>
            </a:extLst>
          </p:cNvPr>
          <p:cNvSpPr>
            <a:spLocks noGrp="1"/>
          </p:cNvSpPr>
          <p:nvPr>
            <p:ph idx="1"/>
          </p:nvPr>
        </p:nvSpPr>
        <p:spPr/>
        <p:txBody>
          <a:bodyPr/>
          <a:lstStyle/>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endParaRPr lang="en-US" sz="20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2000" b="1" dirty="0">
                <a:ln>
                  <a:noFill/>
                </a:ln>
                <a:solidFill>
                  <a:srgbClr val="000000"/>
                </a:solidFill>
                <a:effectLst/>
                <a:latin typeface="Helvetica Neue"/>
                <a:ea typeface="Arial Unicode MS"/>
                <a:cs typeface="Arial Unicode MS"/>
              </a:rPr>
              <a:t>Encouragement based on the promises of God (13-20)</a:t>
            </a:r>
            <a:endParaRPr lang="en-US" sz="20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dirty="0">
                <a:ln>
                  <a:noFill/>
                </a:ln>
                <a:solidFill>
                  <a:srgbClr val="000000"/>
                </a:solidFill>
                <a:effectLst/>
                <a:latin typeface="Helvetica Neue"/>
                <a:ea typeface="Arial Unicode MS"/>
                <a:cs typeface="Arial Unicode MS"/>
              </a:rPr>
              <a:t>Paul now focuses on the promises of God like Abraham, the Hebrews can put their trust in the promises of God and persevere and be rewarded. When God makes a promise and confirms it with an oath there can be no greater assurance</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endParaRPr lang="en-US" dirty="0"/>
          </a:p>
        </p:txBody>
      </p:sp>
    </p:spTree>
    <p:extLst>
      <p:ext uri="{BB962C8B-B14F-4D97-AF65-F5344CB8AC3E}">
        <p14:creationId xmlns:p14="http://schemas.microsoft.com/office/powerpoint/2010/main" val="78155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7A5BE-B5EA-3990-ABE7-884E8DC65F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275B40-064C-4E22-30C8-A8E09B1FA7B4}"/>
              </a:ext>
            </a:extLst>
          </p:cNvPr>
          <p:cNvSpPr>
            <a:spLocks noGrp="1"/>
          </p:cNvSpPr>
          <p:nvPr>
            <p:ph idx="1"/>
          </p:nvPr>
        </p:nvSpPr>
        <p:spPr/>
        <p:txBody>
          <a:bodyPr/>
          <a:lstStyle/>
          <a:p>
            <a:pPr marL="0" marR="0">
              <a:spcBef>
                <a:spcPts val="0"/>
              </a:spcBef>
              <a:spcAft>
                <a:spcPts val="0"/>
              </a:spcAft>
            </a:pPr>
            <a:r>
              <a:rPr lang="en-US" sz="2000" b="1" dirty="0">
                <a:ln>
                  <a:noFill/>
                </a:ln>
                <a:solidFill>
                  <a:srgbClr val="000000"/>
                </a:solidFill>
                <a:effectLst/>
                <a:latin typeface="Helvetica Neue"/>
                <a:ea typeface="Arial Unicode MS"/>
                <a:cs typeface="Arial Unicode MS"/>
              </a:rPr>
              <a:t>Promise to Abraham was confirmed and received </a:t>
            </a:r>
            <a:r>
              <a:rPr lang="en-US" sz="2000" b="1" dirty="0" err="1">
                <a:ln>
                  <a:noFill/>
                </a:ln>
                <a:solidFill>
                  <a:srgbClr val="000000"/>
                </a:solidFill>
                <a:effectLst/>
                <a:latin typeface="Helvetica Neue"/>
                <a:ea typeface="Arial Unicode MS"/>
                <a:cs typeface="Arial Unicode MS"/>
              </a:rPr>
              <a:t>vv</a:t>
            </a:r>
            <a:r>
              <a:rPr lang="en-US" sz="2000" b="1" dirty="0">
                <a:ln>
                  <a:noFill/>
                </a:ln>
                <a:solidFill>
                  <a:srgbClr val="000000"/>
                </a:solidFill>
                <a:effectLst/>
                <a:latin typeface="Helvetica Neue"/>
                <a:ea typeface="Arial Unicode MS"/>
                <a:cs typeface="Arial Unicode MS"/>
              </a:rPr>
              <a:t> 13-18</a:t>
            </a:r>
            <a:r>
              <a:rPr lang="en-US" sz="2000" dirty="0">
                <a:ln>
                  <a:noFill/>
                </a:ln>
                <a:solidFill>
                  <a:srgbClr val="000000"/>
                </a:solidFill>
                <a:effectLst/>
                <a:latin typeface="Helvetica Neue"/>
                <a:ea typeface="Arial Unicode MS"/>
                <a:cs typeface="Arial Unicode MS"/>
              </a:rPr>
              <a:t>. God made a promise to Abraham and swore by himself since he could not swear by any greater. His promise was surely blessing. I bless you and multiplying I will multiply you.(gen 22:16-17)</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Abraham patiently waited on the fulfillment of his promise. Abraham maintained the confidence in spite of a long and perplexing delay. In the realization of God</a:t>
            </a:r>
            <a:r>
              <a:rPr lang="ar-SA" sz="2000" dirty="0">
                <a:ln>
                  <a:noFill/>
                </a:ln>
                <a:solidFill>
                  <a:srgbClr val="000000"/>
                </a:solidFill>
                <a:effectLst/>
                <a:latin typeface="Helvetica Neue"/>
                <a:ea typeface="Arial Unicode MS"/>
                <a:cs typeface="Arial Unicode MS"/>
              </a:rPr>
              <a:t>‘</a:t>
            </a:r>
            <a:r>
              <a:rPr lang="en-US" sz="2000" dirty="0">
                <a:ln>
                  <a:noFill/>
                </a:ln>
                <a:solidFill>
                  <a:srgbClr val="000000"/>
                </a:solidFill>
                <a:effectLst/>
                <a:latin typeface="Helvetica Neue"/>
                <a:ea typeface="Arial Unicode MS"/>
                <a:cs typeface="Arial Unicode MS"/>
              </a:rPr>
              <a:t>s </a:t>
            </a:r>
            <a:r>
              <a:rPr lang="en-US" sz="2000" b="1" dirty="0">
                <a:ln>
                  <a:noFill/>
                </a:ln>
                <a:solidFill>
                  <a:srgbClr val="000000"/>
                </a:solidFill>
                <a:effectLst/>
                <a:latin typeface="Helvetica Neue"/>
                <a:ea typeface="Arial Unicode MS"/>
                <a:cs typeface="Arial Unicode MS"/>
              </a:rPr>
              <a:t>promise</a:t>
            </a:r>
            <a:r>
              <a:rPr lang="en-US" sz="2000" dirty="0">
                <a:ln>
                  <a:noFill/>
                </a:ln>
                <a:solidFill>
                  <a:srgbClr val="000000"/>
                </a:solidFill>
                <a:effectLst/>
                <a:latin typeface="Helvetica Neue"/>
                <a:ea typeface="Arial Unicode MS"/>
                <a:cs typeface="Arial Unicode MS"/>
              </a:rPr>
              <a:t>. It must be remembered that his first child born to him when he was 100 years old and a very long time after his wife could have expected to give birth to children. Moreover his grandchildren were not born until he reached the age of 160 just 15 years before his death.(Gen 25:26) Truly he had </a:t>
            </a:r>
            <a:r>
              <a:rPr lang="en-US" sz="2000" b="1" dirty="0">
                <a:ln>
                  <a:noFill/>
                </a:ln>
                <a:solidFill>
                  <a:srgbClr val="000000"/>
                </a:solidFill>
                <a:effectLst/>
                <a:latin typeface="Helvetica Neue"/>
                <a:ea typeface="Arial Unicode MS"/>
                <a:cs typeface="Arial Unicode MS"/>
              </a:rPr>
              <a:t>patiently endured.</a:t>
            </a:r>
            <a:endParaRPr lang="en-US" sz="20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By the time of his death, Abraham had seen enough of the promise being fulfilled that Paul could say he obtained the promise. He saw enough to be assured of the rest being fulfilled.</a:t>
            </a:r>
          </a:p>
          <a:p>
            <a:endParaRPr lang="en-US" dirty="0"/>
          </a:p>
        </p:txBody>
      </p:sp>
    </p:spTree>
    <p:extLst>
      <p:ext uri="{BB962C8B-B14F-4D97-AF65-F5344CB8AC3E}">
        <p14:creationId xmlns:p14="http://schemas.microsoft.com/office/powerpoint/2010/main" val="312655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52164-97DB-B50C-3D49-FEE2DB105B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5AA61F-AEAC-DB54-8361-72AD8438D0F1}"/>
              </a:ext>
            </a:extLst>
          </p:cNvPr>
          <p:cNvSpPr>
            <a:spLocks noGrp="1"/>
          </p:cNvSpPr>
          <p:nvPr>
            <p:ph idx="1"/>
          </p:nvPr>
        </p:nvSpPr>
        <p:spPr/>
        <p:txBody>
          <a:bodyPr>
            <a:normAutofit lnSpcReduction="10000"/>
          </a:bodyPr>
          <a:lstStyle/>
          <a:p>
            <a:pPr marL="0" marR="0">
              <a:spcBef>
                <a:spcPts val="0"/>
              </a:spcBef>
              <a:spcAft>
                <a:spcPts val="0"/>
              </a:spcAft>
            </a:pPr>
            <a:r>
              <a:rPr lang="en-US" sz="2000" b="1" dirty="0">
                <a:ln>
                  <a:noFill/>
                </a:ln>
                <a:solidFill>
                  <a:srgbClr val="000000"/>
                </a:solidFill>
                <a:effectLst/>
                <a:latin typeface="Helvetica Neue"/>
                <a:ea typeface="Arial Unicode MS"/>
                <a:cs typeface="Arial Unicode MS"/>
              </a:rPr>
              <a:t>Assured by two immutable things .</a:t>
            </a:r>
            <a:r>
              <a:rPr lang="en-US" sz="2000" b="1" dirty="0" err="1">
                <a:ln>
                  <a:noFill/>
                </a:ln>
                <a:solidFill>
                  <a:srgbClr val="000000"/>
                </a:solidFill>
                <a:effectLst/>
                <a:latin typeface="Helvetica Neue"/>
                <a:ea typeface="Arial Unicode MS"/>
                <a:cs typeface="Arial Unicode MS"/>
              </a:rPr>
              <a:t>vv</a:t>
            </a:r>
            <a:r>
              <a:rPr lang="en-US" sz="2000" b="1" dirty="0">
                <a:ln>
                  <a:noFill/>
                </a:ln>
                <a:solidFill>
                  <a:srgbClr val="000000"/>
                </a:solidFill>
                <a:effectLst/>
                <a:latin typeface="Helvetica Neue"/>
                <a:ea typeface="Arial Unicode MS"/>
                <a:cs typeface="Arial Unicode MS"/>
              </a:rPr>
              <a:t> 16-18</a:t>
            </a:r>
            <a:r>
              <a:rPr lang="en-US" sz="2000" dirty="0">
                <a:ln>
                  <a:noFill/>
                </a:ln>
                <a:solidFill>
                  <a:srgbClr val="000000"/>
                </a:solidFill>
                <a:effectLst/>
                <a:latin typeface="Helvetica Neue"/>
                <a:ea typeface="Arial Unicode MS"/>
                <a:cs typeface="Arial Unicode MS"/>
              </a:rPr>
              <a:t> When a man gives a oath. It is an appeal to a higher authority (God) in order to confirm what he had said. The intent is to end all argument or dispute. Thus, God, wanting to show that his counsel (his promise) was immutable and unchangeable he confirmed it by oath.</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Since it is impossible for God to lie. We have strong consolation by two immutable (unchangeable) things, God</a:t>
            </a:r>
            <a:r>
              <a:rPr lang="ar-SA" sz="2000" dirty="0">
                <a:ln>
                  <a:noFill/>
                </a:ln>
                <a:solidFill>
                  <a:srgbClr val="000000"/>
                </a:solidFill>
                <a:effectLst/>
                <a:latin typeface="Helvetica Neue"/>
                <a:ea typeface="Arial Unicode MS"/>
                <a:cs typeface="Arial Unicode MS"/>
              </a:rPr>
              <a:t>‘</a:t>
            </a:r>
            <a:r>
              <a:rPr lang="en-US" sz="2000" dirty="0">
                <a:ln>
                  <a:noFill/>
                </a:ln>
                <a:solidFill>
                  <a:srgbClr val="000000"/>
                </a:solidFill>
                <a:effectLst/>
                <a:latin typeface="Helvetica Neue"/>
                <a:ea typeface="Arial Unicode MS"/>
                <a:cs typeface="Arial Unicode MS"/>
              </a:rPr>
              <a:t>s promise, and God</a:t>
            </a:r>
            <a:r>
              <a:rPr lang="ar-SA" sz="2000" dirty="0">
                <a:ln>
                  <a:noFill/>
                </a:ln>
                <a:solidFill>
                  <a:srgbClr val="000000"/>
                </a:solidFill>
                <a:effectLst/>
                <a:latin typeface="Helvetica Neue"/>
                <a:ea typeface="Arial Unicode MS"/>
                <a:cs typeface="Arial Unicode MS"/>
              </a:rPr>
              <a:t>‘</a:t>
            </a:r>
            <a:r>
              <a:rPr lang="en-US" sz="2000" dirty="0">
                <a:ln>
                  <a:noFill/>
                </a:ln>
                <a:solidFill>
                  <a:srgbClr val="000000"/>
                </a:solidFill>
                <a:effectLst/>
                <a:latin typeface="Helvetica Neue"/>
                <a:ea typeface="Arial Unicode MS"/>
                <a:cs typeface="Arial Unicode MS"/>
              </a:rPr>
              <a:t>s oath we have the same assurance that Abraham had. That hope is assured by the promises of God.</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Hope is an anchor of the soul. As an anchor is to a ship, so is hope to our soul. It holds us sure steadfast. Our anchor is fixed behind the veil (in heaven) or Christ, our forerunner has gone and became the high priest. That Paul is ready to return to the subject of Christ being the high priest after the order of Melchizedek (Song We have an Anchor)</a:t>
            </a:r>
          </a:p>
          <a:p>
            <a:endParaRPr lang="en-US" dirty="0"/>
          </a:p>
        </p:txBody>
      </p:sp>
    </p:spTree>
    <p:extLst>
      <p:ext uri="{BB962C8B-B14F-4D97-AF65-F5344CB8AC3E}">
        <p14:creationId xmlns:p14="http://schemas.microsoft.com/office/powerpoint/2010/main" val="337807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BA19-BB17-4C81-B0F9-6C99BBD88251}"/>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BAF4FA9D-159E-4880-BBA2-95139D2A32AC}"/>
              </a:ext>
            </a:extLst>
          </p:cNvPr>
          <p:cNvSpPr>
            <a:spLocks noGrp="1"/>
          </p:cNvSpPr>
          <p:nvPr>
            <p:ph idx="1"/>
          </p:nvPr>
        </p:nvSpPr>
        <p:spPr/>
        <p:txBody>
          <a:bodyPr>
            <a:normAutofit/>
          </a:bodyPr>
          <a:lstStyle/>
          <a:p>
            <a:pPr marL="457200" lvl="0" indent="-457200">
              <a:buFont typeface="+mj-lt"/>
              <a:buAutoNum type="arabicPeriod"/>
            </a:pPr>
            <a:r>
              <a:rPr lang="en-US" dirty="0"/>
              <a:t>In what sense are we to leave the first principles</a:t>
            </a:r>
          </a:p>
          <a:p>
            <a:pPr marL="457200" lvl="0" indent="-457200">
              <a:buFont typeface="+mj-lt"/>
              <a:buAutoNum type="arabicPeriod"/>
            </a:pPr>
            <a:endParaRPr lang="en-US" dirty="0"/>
          </a:p>
          <a:p>
            <a:pPr marL="457200" lvl="0" indent="-457200">
              <a:buFont typeface="+mj-lt"/>
              <a:buAutoNum type="arabicPeriod"/>
            </a:pPr>
            <a:r>
              <a:rPr lang="en-US" dirty="0"/>
              <a:t>Discuss the phrase “it is impossible to renew them again to repentance” in verse 6.</a:t>
            </a:r>
          </a:p>
          <a:p>
            <a:pPr marL="457200" lvl="0" indent="-457200">
              <a:buFont typeface="+mj-lt"/>
              <a:buAutoNum type="arabicPeriod"/>
            </a:pPr>
            <a:endParaRPr lang="en-US" dirty="0"/>
          </a:p>
          <a:p>
            <a:pPr marL="457200" lvl="0" indent="-457200">
              <a:buFont typeface="+mj-lt"/>
              <a:buAutoNum type="arabicPeriod"/>
            </a:pPr>
            <a:r>
              <a:rPr lang="en-US" dirty="0"/>
              <a:t>What are the two unchangeable things of God?</a:t>
            </a:r>
          </a:p>
          <a:p>
            <a:pPr marL="0" indent="0">
              <a:buNone/>
            </a:pPr>
            <a:endParaRPr lang="en-US" dirty="0"/>
          </a:p>
        </p:txBody>
      </p:sp>
    </p:spTree>
    <p:extLst>
      <p:ext uri="{BB962C8B-B14F-4D97-AF65-F5344CB8AC3E}">
        <p14:creationId xmlns:p14="http://schemas.microsoft.com/office/powerpoint/2010/main" val="58973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620A-F000-48C8-8936-2AAE8A02ED4D}"/>
              </a:ext>
            </a:extLst>
          </p:cNvPr>
          <p:cNvSpPr>
            <a:spLocks noGrp="1"/>
          </p:cNvSpPr>
          <p:nvPr>
            <p:ph type="title"/>
          </p:nvPr>
        </p:nvSpPr>
        <p:spPr/>
        <p:txBody>
          <a:bodyPr/>
          <a:lstStyle/>
          <a:p>
            <a:r>
              <a:rPr lang="en-US" dirty="0"/>
              <a:t>For Next Wednesday</a:t>
            </a:r>
          </a:p>
        </p:txBody>
      </p:sp>
      <p:sp>
        <p:nvSpPr>
          <p:cNvPr id="3" name="Content Placeholder 2">
            <a:extLst>
              <a:ext uri="{FF2B5EF4-FFF2-40B4-BE49-F238E27FC236}">
                <a16:creationId xmlns:a16="http://schemas.microsoft.com/office/drawing/2014/main" id="{DBE19B09-EBFB-432C-8499-D13CA629974B}"/>
              </a:ext>
            </a:extLst>
          </p:cNvPr>
          <p:cNvSpPr>
            <a:spLocks noGrp="1"/>
          </p:cNvSpPr>
          <p:nvPr>
            <p:ph idx="1"/>
          </p:nvPr>
        </p:nvSpPr>
        <p:spPr/>
        <p:txBody>
          <a:bodyPr/>
          <a:lstStyle/>
          <a:p>
            <a:r>
              <a:rPr lang="en-US" dirty="0"/>
              <a:t>1. Read Hebrews 7, Genesis 14 and Psalms 110:4</a:t>
            </a:r>
          </a:p>
          <a:p>
            <a:endParaRPr lang="en-US" dirty="0"/>
          </a:p>
          <a:p>
            <a:r>
              <a:rPr lang="en-US" dirty="0"/>
              <a:t>2. Discuss the parallels between Jesus and Melchizedek.</a:t>
            </a:r>
          </a:p>
          <a:p>
            <a:endParaRPr lang="en-US" dirty="0"/>
          </a:p>
          <a:p>
            <a:r>
              <a:rPr lang="en-US" dirty="0"/>
              <a:t>3. Discuss why a new law was required for Jesus to be a high priest.</a:t>
            </a:r>
          </a:p>
          <a:p>
            <a:endParaRPr lang="en-US" dirty="0"/>
          </a:p>
          <a:p>
            <a:r>
              <a:rPr lang="en-US" dirty="0"/>
              <a:t>4. Discuss the key principles of Bible authority that we find in Hebrews 7.</a:t>
            </a:r>
          </a:p>
        </p:txBody>
      </p:sp>
    </p:spTree>
    <p:extLst>
      <p:ext uri="{BB962C8B-B14F-4D97-AF65-F5344CB8AC3E}">
        <p14:creationId xmlns:p14="http://schemas.microsoft.com/office/powerpoint/2010/main" val="1912939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6:1-20 (1 of 3)</a:t>
            </a:r>
          </a:p>
        </p:txBody>
      </p:sp>
      <p:sp>
        <p:nvSpPr>
          <p:cNvPr id="3" name="Content Placeholder 2"/>
          <p:cNvSpPr>
            <a:spLocks noGrp="1"/>
          </p:cNvSpPr>
          <p:nvPr>
            <p:ph idx="1"/>
          </p:nvPr>
        </p:nvSpPr>
        <p:spPr>
          <a:xfrm>
            <a:off x="533400" y="1676400"/>
            <a:ext cx="8229600" cy="5181600"/>
          </a:xfrm>
        </p:spPr>
        <p:txBody>
          <a:bodyPr>
            <a:normAutofit fontScale="85000" lnSpcReduction="20000"/>
          </a:bodyPr>
          <a:lstStyle/>
          <a:p>
            <a:r>
              <a:rPr lang="en-US" i="1" dirty="0"/>
              <a:t>“Therefore, leaving the discussion of the elementary principles of Christ, let us go on to perfection”</a:t>
            </a:r>
          </a:p>
          <a:p>
            <a:pPr lvl="1"/>
            <a:r>
              <a:rPr lang="en-US" dirty="0"/>
              <a:t>not laying again the foundation of:</a:t>
            </a:r>
          </a:p>
          <a:p>
            <a:pPr lvl="2"/>
            <a:r>
              <a:rPr lang="en-US" dirty="0"/>
              <a:t>repentance from dead works</a:t>
            </a:r>
          </a:p>
          <a:p>
            <a:pPr lvl="2"/>
            <a:r>
              <a:rPr lang="en-US" dirty="0"/>
              <a:t>faith toward God</a:t>
            </a:r>
          </a:p>
          <a:p>
            <a:pPr lvl="2"/>
            <a:r>
              <a:rPr lang="en-US" dirty="0"/>
              <a:t>the doctrine of baptisms</a:t>
            </a:r>
          </a:p>
          <a:p>
            <a:pPr lvl="2"/>
            <a:r>
              <a:rPr lang="en-US" dirty="0"/>
              <a:t>laying on of hands</a:t>
            </a:r>
          </a:p>
          <a:p>
            <a:pPr lvl="2"/>
            <a:r>
              <a:rPr lang="en-US" dirty="0"/>
              <a:t>resurrection of the dead</a:t>
            </a:r>
          </a:p>
          <a:p>
            <a:pPr lvl="2"/>
            <a:r>
              <a:rPr lang="en-US" dirty="0"/>
              <a:t>eternal judgment</a:t>
            </a:r>
          </a:p>
          <a:p>
            <a:pPr lvl="1"/>
            <a:r>
              <a:rPr lang="en-US" dirty="0"/>
              <a:t>And this we will do if God permits. </a:t>
            </a:r>
          </a:p>
          <a:p>
            <a:endParaRPr lang="en-US" dirty="0"/>
          </a:p>
          <a:p>
            <a:r>
              <a:rPr lang="en-US" i="1" dirty="0"/>
              <a:t>“For it is impossible”</a:t>
            </a:r>
            <a:r>
              <a:rPr lang="en-US" dirty="0"/>
              <a:t> for those who:</a:t>
            </a:r>
          </a:p>
          <a:p>
            <a:pPr lvl="1"/>
            <a:r>
              <a:rPr lang="en-US" dirty="0"/>
              <a:t>were once enlightened</a:t>
            </a:r>
          </a:p>
          <a:p>
            <a:pPr lvl="2"/>
            <a:r>
              <a:rPr lang="en-US" dirty="0"/>
              <a:t>having tasted the heavenly gift</a:t>
            </a:r>
          </a:p>
          <a:p>
            <a:pPr lvl="2"/>
            <a:r>
              <a:rPr lang="en-US" dirty="0"/>
              <a:t>having become partakers of the Holy Spirit</a:t>
            </a:r>
          </a:p>
          <a:p>
            <a:pPr lvl="2"/>
            <a:r>
              <a:rPr lang="en-US" dirty="0"/>
              <a:t>having tasted the good word of God and the powers of the age to come</a:t>
            </a:r>
          </a:p>
          <a:p>
            <a:pPr lvl="1"/>
            <a:r>
              <a:rPr lang="en-US" dirty="0"/>
              <a:t>if they fall away</a:t>
            </a:r>
          </a:p>
          <a:p>
            <a:pPr lvl="2"/>
            <a:r>
              <a:rPr lang="en-US" dirty="0"/>
              <a:t>to renew them again to repentance</a:t>
            </a:r>
          </a:p>
          <a:p>
            <a:pPr lvl="2"/>
            <a:r>
              <a:rPr lang="en-US" dirty="0"/>
              <a:t>they crucify again for themselves the Son of God, and put Him to an open shame.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75826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EAEAEA"/>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EAEAEA"/>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EAEAEA"/>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EAEAEA"/>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1" end="11"/>
                                            </p:txEl>
                                          </p:spTgt>
                                        </p:tgtEl>
                                        <p:attrNameLst>
                                          <p:attrName>ppt_c</p:attrName>
                                        </p:attrNameLst>
                                      </p:cBhvr>
                                      <p:to>
                                        <a:srgbClr val="EAEAEA"/>
                                      </p:to>
                                    </p:animClr>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2" end="12"/>
                                            </p:txEl>
                                          </p:spTgt>
                                        </p:tgtEl>
                                        <p:attrNameLst>
                                          <p:attrName>ppt_c</p:attrName>
                                        </p:attrNameLst>
                                      </p:cBhvr>
                                      <p:to>
                                        <a:srgbClr val="EAEAEA"/>
                                      </p:to>
                                    </p:animClr>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3" end="13"/>
                                            </p:txEl>
                                          </p:spTgt>
                                        </p:tgtEl>
                                        <p:attrNameLst>
                                          <p:attrName>ppt_c</p:attrName>
                                        </p:attrNameLst>
                                      </p:cBhvr>
                                      <p:to>
                                        <a:srgbClr val="EAEAEA"/>
                                      </p:to>
                                    </p:animClr>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4" end="14"/>
                                            </p:txEl>
                                          </p:spTgt>
                                        </p:tgtEl>
                                        <p:attrNameLst>
                                          <p:attrName>ppt_c</p:attrName>
                                        </p:attrNameLst>
                                      </p:cBhvr>
                                      <p:to>
                                        <a:srgbClr val="EAEAEA"/>
                                      </p:to>
                                    </p:animClr>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5" end="15"/>
                                            </p:txEl>
                                          </p:spTgt>
                                        </p:tgtEl>
                                        <p:attrNameLst>
                                          <p:attrName>ppt_c</p:attrName>
                                        </p:attrNameLst>
                                      </p:cBhvr>
                                      <p:to>
                                        <a:srgbClr val="EAEAEA"/>
                                      </p:to>
                                    </p:animClr>
                                  </p:sub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6" end="16"/>
                                            </p:txEl>
                                          </p:spTgt>
                                        </p:tgtEl>
                                        <p:attrNameLst>
                                          <p:attrName>ppt_c</p:attrName>
                                        </p:attrNameLst>
                                      </p:cBhvr>
                                      <p:to>
                                        <a:srgbClr val="EAEAEA"/>
                                      </p:to>
                                    </p:animClr>
                                  </p:sub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7" end="17"/>
                                            </p:txEl>
                                          </p:spTgt>
                                        </p:tgtEl>
                                        <p:attrNameLst>
                                          <p:attrName>ppt_c</p:attrName>
                                        </p:attrNameLst>
                                      </p:cBhvr>
                                      <p:to>
                                        <a:srgbClr val="EAEAEA"/>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6:1-20 (2 of 3)</a:t>
            </a:r>
          </a:p>
        </p:txBody>
      </p:sp>
      <p:sp>
        <p:nvSpPr>
          <p:cNvPr id="3" name="Content Placeholder 2"/>
          <p:cNvSpPr>
            <a:spLocks noGrp="1"/>
          </p:cNvSpPr>
          <p:nvPr>
            <p:ph idx="1"/>
          </p:nvPr>
        </p:nvSpPr>
        <p:spPr>
          <a:xfrm>
            <a:off x="533400" y="1676400"/>
            <a:ext cx="8229600" cy="5181600"/>
          </a:xfrm>
        </p:spPr>
        <p:txBody>
          <a:bodyPr>
            <a:normAutofit fontScale="92500"/>
          </a:bodyPr>
          <a:lstStyle/>
          <a:p>
            <a:r>
              <a:rPr lang="en-US" i="1" dirty="0"/>
              <a:t>“For the earth which drinks in the rain that often comes upon it”</a:t>
            </a:r>
          </a:p>
          <a:p>
            <a:pPr lvl="1"/>
            <a:r>
              <a:rPr lang="en-US" dirty="0"/>
              <a:t>If it bears herbs useful for those by whom it is cultivated</a:t>
            </a:r>
          </a:p>
          <a:p>
            <a:pPr lvl="2"/>
            <a:r>
              <a:rPr lang="en-US" dirty="0"/>
              <a:t>receives blessing from God</a:t>
            </a:r>
          </a:p>
          <a:p>
            <a:pPr lvl="1"/>
            <a:r>
              <a:rPr lang="en-US" dirty="0"/>
              <a:t>If it bears thorns and briers</a:t>
            </a:r>
          </a:p>
          <a:p>
            <a:pPr lvl="2"/>
            <a:r>
              <a:rPr lang="en-US" dirty="0"/>
              <a:t>is rejected and near to being cursed, whose end is to be burned. </a:t>
            </a:r>
          </a:p>
          <a:p>
            <a:endParaRPr lang="en-US" dirty="0"/>
          </a:p>
          <a:p>
            <a:r>
              <a:rPr lang="en-US" i="1" dirty="0"/>
              <a:t>“We are confident of better things concerning you, yes, things that accompany salvation”</a:t>
            </a:r>
          </a:p>
          <a:p>
            <a:pPr lvl="1"/>
            <a:r>
              <a:rPr lang="en-US" dirty="0"/>
              <a:t>God is not unjust to forget your work and labor of love which you have shown toward His name</a:t>
            </a:r>
          </a:p>
          <a:p>
            <a:pPr lvl="2"/>
            <a:r>
              <a:rPr lang="en-US" dirty="0"/>
              <a:t>you have ministered to the saints, and do minister.</a:t>
            </a:r>
          </a:p>
          <a:p>
            <a:pPr lvl="1"/>
            <a:r>
              <a:rPr lang="en-US" dirty="0"/>
              <a:t>We desire that each one of you show the same diligence to the full assurance of hope until the end</a:t>
            </a:r>
          </a:p>
          <a:p>
            <a:pPr lvl="2"/>
            <a:r>
              <a:rPr lang="en-US" dirty="0"/>
              <a:t>do not become sluggish, but imitate those who through faith and patience inherit the promises.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52604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EAEAEA"/>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EAEAEA"/>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EAEAEA"/>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0" end="10"/>
                                            </p:txEl>
                                          </p:spTgt>
                                        </p:tgtEl>
                                        <p:attrNameLst>
                                          <p:attrName>ppt_c</p:attrName>
                                        </p:attrNameLst>
                                      </p:cBhvr>
                                      <p:to>
                                        <a:srgbClr val="EAEAEA"/>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6:1-20 (3 of 3)</a:t>
            </a:r>
          </a:p>
        </p:txBody>
      </p:sp>
      <p:sp>
        <p:nvSpPr>
          <p:cNvPr id="3" name="Content Placeholder 2"/>
          <p:cNvSpPr>
            <a:spLocks noGrp="1"/>
          </p:cNvSpPr>
          <p:nvPr>
            <p:ph idx="1"/>
          </p:nvPr>
        </p:nvSpPr>
        <p:spPr>
          <a:xfrm>
            <a:off x="533400" y="1676400"/>
            <a:ext cx="8229600" cy="5181600"/>
          </a:xfrm>
        </p:spPr>
        <p:txBody>
          <a:bodyPr>
            <a:normAutofit fontScale="92500" lnSpcReduction="10000"/>
          </a:bodyPr>
          <a:lstStyle/>
          <a:p>
            <a:r>
              <a:rPr lang="en-US" i="1" dirty="0"/>
              <a:t>“When God made a promise to Abraham, because He could swear by no one greater, He swore by Himself”</a:t>
            </a:r>
          </a:p>
          <a:p>
            <a:pPr lvl="1"/>
            <a:r>
              <a:rPr lang="en-US" dirty="0"/>
              <a:t>"Surely blessing I will bless you, and multiplying I will multiply you.“</a:t>
            </a:r>
          </a:p>
          <a:p>
            <a:pPr lvl="2"/>
            <a:r>
              <a:rPr lang="en-US" dirty="0"/>
              <a:t>After he [Abraham] had patiently endured, he obtained the promise.</a:t>
            </a:r>
          </a:p>
          <a:p>
            <a:pPr lvl="1"/>
            <a:r>
              <a:rPr lang="en-US" dirty="0"/>
              <a:t>Men swear by the greater, an oath for confirmation is an end of all dispute. </a:t>
            </a:r>
          </a:p>
          <a:p>
            <a:pPr lvl="1"/>
            <a:r>
              <a:rPr lang="en-US" dirty="0"/>
              <a:t>God confirmed it by an oath</a:t>
            </a:r>
          </a:p>
          <a:p>
            <a:pPr lvl="2"/>
            <a:r>
              <a:rPr lang="en-US" dirty="0"/>
              <a:t>it is impossible for God to lie</a:t>
            </a:r>
          </a:p>
          <a:p>
            <a:pPr lvl="1"/>
            <a:r>
              <a:rPr lang="en-US" dirty="0"/>
              <a:t>That we might have strong consolation, who have fled for refuge to lay hold of the hope set before us. </a:t>
            </a:r>
          </a:p>
          <a:p>
            <a:endParaRPr lang="en-US" dirty="0"/>
          </a:p>
          <a:p>
            <a:r>
              <a:rPr lang="en-US" i="1" dirty="0"/>
              <a:t>“This hope we have as an anchor of the soul”</a:t>
            </a:r>
          </a:p>
          <a:p>
            <a:pPr lvl="1"/>
            <a:r>
              <a:rPr lang="en-US" dirty="0"/>
              <a:t>Sure and steadfast</a:t>
            </a:r>
          </a:p>
          <a:p>
            <a:pPr lvl="1"/>
            <a:r>
              <a:rPr lang="en-US" dirty="0"/>
              <a:t>Enters the Presence behind the veil, </a:t>
            </a:r>
          </a:p>
          <a:p>
            <a:pPr lvl="2"/>
            <a:r>
              <a:rPr lang="en-US" dirty="0"/>
              <a:t>where the forerunner has entered for us, even Jesus, </a:t>
            </a:r>
          </a:p>
          <a:p>
            <a:pPr lvl="2"/>
            <a:r>
              <a:rPr lang="en-US" dirty="0"/>
              <a:t>having become High Priest forever according to the order of Melchizedek.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38156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EAEAEA"/>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EAEAEA"/>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EAEAEA"/>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0" end="10"/>
                                            </p:txEl>
                                          </p:spTgt>
                                        </p:tgtEl>
                                        <p:attrNameLst>
                                          <p:attrName>ppt_c</p:attrName>
                                        </p:attrNameLst>
                                      </p:cBhvr>
                                      <p:to>
                                        <a:srgbClr val="EAEAEA"/>
                                      </p:to>
                                    </p:animClr>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1" end="11"/>
                                            </p:txEl>
                                          </p:spTgt>
                                        </p:tgtEl>
                                        <p:attrNameLst>
                                          <p:attrName>ppt_c</p:attrName>
                                        </p:attrNameLst>
                                      </p:cBhvr>
                                      <p:to>
                                        <a:srgbClr val="EAEAEA"/>
                                      </p:to>
                                    </p:animClr>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2" end="12"/>
                                            </p:txEl>
                                          </p:spTgt>
                                        </p:tgtEl>
                                        <p:attrNameLst>
                                          <p:attrName>ppt_c</p:attrName>
                                        </p:attrNameLst>
                                      </p:cBhvr>
                                      <p:to>
                                        <a:srgbClr val="EAEAEA"/>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7F69-69AD-4A8C-96A3-6F258340180F}"/>
              </a:ext>
            </a:extLst>
          </p:cNvPr>
          <p:cNvSpPr>
            <a:spLocks noGrp="1"/>
          </p:cNvSpPr>
          <p:nvPr>
            <p:ph type="title"/>
          </p:nvPr>
        </p:nvSpPr>
        <p:spPr/>
        <p:txBody>
          <a:bodyPr/>
          <a:lstStyle/>
          <a:p>
            <a:r>
              <a:rPr lang="en-US" dirty="0"/>
              <a:t>Outline of Hebrews</a:t>
            </a:r>
          </a:p>
        </p:txBody>
      </p:sp>
      <p:sp>
        <p:nvSpPr>
          <p:cNvPr id="3" name="Content Placeholder 2">
            <a:extLst>
              <a:ext uri="{FF2B5EF4-FFF2-40B4-BE49-F238E27FC236}">
                <a16:creationId xmlns:a16="http://schemas.microsoft.com/office/drawing/2014/main" id="{7E39CF89-0F65-46E1-950D-012F220318BF}"/>
              </a:ext>
            </a:extLst>
          </p:cNvPr>
          <p:cNvSpPr>
            <a:spLocks noGrp="1"/>
          </p:cNvSpPr>
          <p:nvPr>
            <p:ph idx="1"/>
          </p:nvPr>
        </p:nvSpPr>
        <p:spPr/>
        <p:txBody>
          <a:bodyPr>
            <a:normAutofit fontScale="92500" lnSpcReduction="10000"/>
          </a:bodyPr>
          <a:lstStyle/>
          <a:p>
            <a:r>
              <a:rPr lang="en-US" dirty="0">
                <a:solidFill>
                  <a:schemeClr val="bg1">
                    <a:lumMod val="75000"/>
                  </a:schemeClr>
                </a:solidFill>
              </a:rPr>
              <a:t>The Better Messenger:  The Son</a:t>
            </a:r>
          </a:p>
          <a:p>
            <a:pPr lvl="1"/>
            <a:r>
              <a:rPr lang="en-US" sz="2100" dirty="0" err="1">
                <a:solidFill>
                  <a:schemeClr val="bg1">
                    <a:lumMod val="75000"/>
                  </a:schemeClr>
                </a:solidFill>
              </a:rPr>
              <a:t>Heb</a:t>
            </a:r>
            <a:r>
              <a:rPr lang="en-US" sz="2100" dirty="0">
                <a:solidFill>
                  <a:schemeClr val="bg1">
                    <a:lumMod val="75000"/>
                  </a:schemeClr>
                </a:solidFill>
              </a:rPr>
              <a:t> 1:1 – 2:18</a:t>
            </a:r>
          </a:p>
          <a:p>
            <a:r>
              <a:rPr lang="en-US" dirty="0">
                <a:solidFill>
                  <a:schemeClr val="bg1">
                    <a:lumMod val="75000"/>
                  </a:schemeClr>
                </a:solidFill>
              </a:rPr>
              <a:t>The Better Apostle</a:t>
            </a:r>
          </a:p>
          <a:p>
            <a:pPr lvl="1"/>
            <a:r>
              <a:rPr lang="en-US" sz="2100" dirty="0" err="1">
                <a:solidFill>
                  <a:schemeClr val="bg1">
                    <a:lumMod val="75000"/>
                  </a:schemeClr>
                </a:solidFill>
              </a:rPr>
              <a:t>Heb</a:t>
            </a:r>
            <a:r>
              <a:rPr lang="en-US" sz="2100" dirty="0">
                <a:solidFill>
                  <a:schemeClr val="bg1">
                    <a:lumMod val="75000"/>
                  </a:schemeClr>
                </a:solidFill>
              </a:rPr>
              <a:t> 3:1 – 4:13</a:t>
            </a:r>
          </a:p>
          <a:p>
            <a:r>
              <a:rPr lang="en-US" dirty="0"/>
              <a:t>The Better Priest</a:t>
            </a:r>
          </a:p>
          <a:p>
            <a:pPr lvl="1"/>
            <a:r>
              <a:rPr lang="en-US" dirty="0" err="1"/>
              <a:t>Heb</a:t>
            </a:r>
            <a:r>
              <a:rPr lang="en-US" dirty="0"/>
              <a:t> 4:14 – 7:28</a:t>
            </a:r>
          </a:p>
          <a:p>
            <a:r>
              <a:rPr lang="en-US" dirty="0">
                <a:solidFill>
                  <a:schemeClr val="bg1">
                    <a:lumMod val="75000"/>
                  </a:schemeClr>
                </a:solidFill>
              </a:rPr>
              <a:t>The Better Covenant</a:t>
            </a:r>
          </a:p>
          <a:p>
            <a:pPr lvl="1"/>
            <a:r>
              <a:rPr lang="en-US" dirty="0" err="1">
                <a:solidFill>
                  <a:schemeClr val="bg1">
                    <a:lumMod val="75000"/>
                  </a:schemeClr>
                </a:solidFill>
              </a:rPr>
              <a:t>Heb</a:t>
            </a:r>
            <a:r>
              <a:rPr lang="en-US" dirty="0">
                <a:solidFill>
                  <a:schemeClr val="bg1">
                    <a:lumMod val="75000"/>
                  </a:schemeClr>
                </a:solidFill>
              </a:rPr>
              <a:t> 8:1 – 9:28</a:t>
            </a:r>
          </a:p>
          <a:p>
            <a:r>
              <a:rPr lang="en-US" dirty="0">
                <a:solidFill>
                  <a:schemeClr val="bg1">
                    <a:lumMod val="75000"/>
                  </a:schemeClr>
                </a:solidFill>
              </a:rPr>
              <a:t>The Better Sacrifice</a:t>
            </a:r>
          </a:p>
          <a:p>
            <a:pPr lvl="1"/>
            <a:r>
              <a:rPr lang="en-US" dirty="0" err="1">
                <a:solidFill>
                  <a:schemeClr val="bg1">
                    <a:lumMod val="75000"/>
                  </a:schemeClr>
                </a:solidFill>
              </a:rPr>
              <a:t>Heb</a:t>
            </a:r>
            <a:r>
              <a:rPr lang="en-US" dirty="0">
                <a:solidFill>
                  <a:schemeClr val="bg1">
                    <a:lumMod val="75000"/>
                  </a:schemeClr>
                </a:solidFill>
              </a:rPr>
              <a:t> 10:1 – 10:31</a:t>
            </a:r>
          </a:p>
          <a:p>
            <a:r>
              <a:rPr lang="en-US" dirty="0">
                <a:solidFill>
                  <a:schemeClr val="bg1">
                    <a:lumMod val="75000"/>
                  </a:schemeClr>
                </a:solidFill>
              </a:rPr>
              <a:t>The Better Way:  Faith</a:t>
            </a:r>
          </a:p>
          <a:p>
            <a:pPr lvl="1"/>
            <a:r>
              <a:rPr lang="en-US" dirty="0" err="1">
                <a:solidFill>
                  <a:schemeClr val="bg1">
                    <a:lumMod val="75000"/>
                  </a:schemeClr>
                </a:solidFill>
              </a:rPr>
              <a:t>Heb</a:t>
            </a:r>
            <a:r>
              <a:rPr lang="en-US" dirty="0">
                <a:solidFill>
                  <a:schemeClr val="bg1">
                    <a:lumMod val="75000"/>
                  </a:schemeClr>
                </a:solidFill>
              </a:rPr>
              <a:t> 10:32 – 12:29</a:t>
            </a:r>
          </a:p>
          <a:p>
            <a:r>
              <a:rPr lang="en-US" dirty="0">
                <a:solidFill>
                  <a:schemeClr val="bg1">
                    <a:lumMod val="75000"/>
                  </a:schemeClr>
                </a:solidFill>
              </a:rPr>
              <a:t>Conclusion:  The Practice of Faith</a:t>
            </a:r>
          </a:p>
          <a:p>
            <a:pPr lvl="1"/>
            <a:r>
              <a:rPr lang="en-US" dirty="0" err="1">
                <a:solidFill>
                  <a:schemeClr val="bg1">
                    <a:lumMod val="75000"/>
                  </a:schemeClr>
                </a:solidFill>
              </a:rPr>
              <a:t>Heb</a:t>
            </a:r>
            <a:r>
              <a:rPr lang="en-US" dirty="0">
                <a:solidFill>
                  <a:schemeClr val="bg1">
                    <a:lumMod val="75000"/>
                  </a:schemeClr>
                </a:solidFill>
              </a:rPr>
              <a:t> 13:1 – 13:25</a:t>
            </a:r>
          </a:p>
        </p:txBody>
      </p:sp>
    </p:spTree>
    <p:extLst>
      <p:ext uri="{BB962C8B-B14F-4D97-AF65-F5344CB8AC3E}">
        <p14:creationId xmlns:p14="http://schemas.microsoft.com/office/powerpoint/2010/main" val="1598824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047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Hebrews 5 – The Better Priest</a:t>
            </a:r>
            <a:br>
              <a:rPr lang="en-US" dirty="0"/>
            </a:br>
            <a:r>
              <a:rPr lang="en-US" i="1" dirty="0"/>
              <a:t>Review</a:t>
            </a:r>
          </a:p>
        </p:txBody>
      </p:sp>
      <p:sp>
        <p:nvSpPr>
          <p:cNvPr id="3" name="Content Placeholder 2"/>
          <p:cNvSpPr>
            <a:spLocks noGrp="1"/>
          </p:cNvSpPr>
          <p:nvPr>
            <p:ph idx="1"/>
          </p:nvPr>
        </p:nvSpPr>
        <p:spPr>
          <a:xfrm>
            <a:off x="533400" y="1676400"/>
            <a:ext cx="8229600" cy="5181600"/>
          </a:xfrm>
        </p:spPr>
        <p:txBody>
          <a:bodyPr>
            <a:normAutofit fontScale="92500" lnSpcReduction="10000"/>
          </a:bodyPr>
          <a:lstStyle/>
          <a:p>
            <a:r>
              <a:rPr lang="en-US" i="1" dirty="0"/>
              <a:t>“every high priest taken from among men”</a:t>
            </a:r>
          </a:p>
          <a:p>
            <a:endParaRPr lang="en-US" i="1" dirty="0"/>
          </a:p>
          <a:p>
            <a:r>
              <a:rPr lang="en-US" i="1" dirty="0"/>
              <a:t>“Christ did not glorify Himself to become High Priest”</a:t>
            </a:r>
          </a:p>
          <a:p>
            <a:endParaRPr lang="en-US" i="1" dirty="0"/>
          </a:p>
          <a:p>
            <a:r>
              <a:rPr lang="en-US" i="1" dirty="0"/>
              <a:t>“in the days of His flesh”</a:t>
            </a:r>
          </a:p>
          <a:p>
            <a:pPr lvl="1">
              <a:buFont typeface="Courier New" panose="02070309020205020404" pitchFamily="49" charset="0"/>
              <a:buChar char="o"/>
            </a:pPr>
            <a:r>
              <a:rPr lang="en-US" dirty="0"/>
              <a:t>He had offered up prayers and supplications with vehement cries and tears to Him who was able to save Him from death</a:t>
            </a:r>
          </a:p>
          <a:p>
            <a:endParaRPr lang="en-US" i="1" dirty="0"/>
          </a:p>
          <a:p>
            <a:r>
              <a:rPr lang="en-US" i="1" dirty="0"/>
              <a:t>“having been perfected, He became the author of eternal salvation to all who obey Him”</a:t>
            </a:r>
          </a:p>
          <a:p>
            <a:pPr lvl="1"/>
            <a:r>
              <a:rPr lang="en-US" i="1" dirty="0"/>
              <a:t>called by God as High Priest</a:t>
            </a:r>
          </a:p>
          <a:p>
            <a:endParaRPr lang="en-US" i="1" dirty="0"/>
          </a:p>
          <a:p>
            <a:r>
              <a:rPr lang="en-US" i="1" dirty="0"/>
              <a:t>“For though by this time you ought to be teachers, you need someone to teach you again the first principles of the oracles of God”</a:t>
            </a:r>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29749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EAEAEA"/>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EAEAEA"/>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EAEAEA"/>
                                      </p:to>
                                    </p:animClr>
                                  </p:sub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EAEAEA"/>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E66A7-158F-C714-B6F0-10676BB60F8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2451648-53E6-BFAB-AE67-066E2254B71C}"/>
              </a:ext>
            </a:extLst>
          </p:cNvPr>
          <p:cNvSpPr>
            <a:spLocks noGrp="1"/>
          </p:cNvSpPr>
          <p:nvPr>
            <p:ph idx="1"/>
          </p:nvPr>
        </p:nvSpPr>
        <p:spPr/>
        <p:txBody>
          <a:bodyPr>
            <a:normAutofit/>
          </a:bodyPr>
          <a:lstStyle/>
          <a:p>
            <a:pPr marL="0" marR="0">
              <a:spcBef>
                <a:spcPts val="0"/>
              </a:spcBef>
              <a:spcAft>
                <a:spcPts val="0"/>
              </a:spcAft>
            </a:pPr>
            <a:r>
              <a:rPr lang="en-US" sz="1800" dirty="0">
                <a:ln>
                  <a:noFill/>
                </a:ln>
                <a:solidFill>
                  <a:srgbClr val="000000"/>
                </a:solidFill>
                <a:effectLst/>
                <a:latin typeface="Helvetica Neue"/>
                <a:ea typeface="Arial Unicode MS"/>
                <a:cs typeface="Arial Unicode MS"/>
              </a:rPr>
              <a:t>.</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dirty="0">
                <a:ln>
                  <a:noFill/>
                </a:ln>
                <a:solidFill>
                  <a:srgbClr val="000000"/>
                </a:solidFill>
                <a:effectLst/>
                <a:latin typeface="Helvetica Neue"/>
                <a:ea typeface="Arial Unicode MS"/>
                <a:cs typeface="Arial Unicode MS"/>
              </a:rPr>
              <a:t>This chapter continues the warning that began in the previous chapter 5:11–14. There the point was to establish the Hebrews’  lack of maturity. Here, the encouragement is given to press on towards the maturity they so needed.</a:t>
            </a:r>
          </a:p>
          <a:p>
            <a:pPr marL="0" marR="0">
              <a:spcBef>
                <a:spcPts val="0"/>
              </a:spcBef>
              <a:spcAft>
                <a:spcPts val="0"/>
              </a:spcAft>
            </a:pPr>
            <a:r>
              <a:rPr lang="en-US" sz="2400" dirty="0">
                <a:ln>
                  <a:noFill/>
                </a:ln>
                <a:solidFill>
                  <a:srgbClr val="000000"/>
                </a:solidFill>
                <a:effectLst/>
                <a:latin typeface="Helvetica Neue"/>
                <a:ea typeface="Arial Unicode MS"/>
                <a:cs typeface="Arial Unicode MS"/>
              </a:rPr>
              <a:t>The Hebrews not only should know the first principles of the gospel well enough to tell others. </a:t>
            </a:r>
            <a:r>
              <a:rPr lang="en-US" dirty="0">
                <a:solidFill>
                  <a:srgbClr val="000000"/>
                </a:solidFill>
                <a:latin typeface="Helvetica Neue"/>
                <a:ea typeface="Arial Unicode MS"/>
                <a:cs typeface="Arial Unicode MS"/>
              </a:rPr>
              <a:t>B</a:t>
            </a:r>
            <a:r>
              <a:rPr lang="en-US" sz="2400" dirty="0">
                <a:ln>
                  <a:noFill/>
                </a:ln>
                <a:solidFill>
                  <a:srgbClr val="000000"/>
                </a:solidFill>
                <a:effectLst/>
                <a:latin typeface="Helvetica Neue"/>
                <a:ea typeface="Arial Unicode MS"/>
                <a:cs typeface="Arial Unicode MS"/>
              </a:rPr>
              <a:t>ut should move beyond those elementary things and grow.</a:t>
            </a:r>
          </a:p>
          <a:p>
            <a:pPr marL="0" marR="0">
              <a:spcBef>
                <a:spcPts val="0"/>
              </a:spcBef>
              <a:spcAft>
                <a:spcPts val="0"/>
              </a:spcAft>
            </a:pPr>
            <a:r>
              <a:rPr lang="en-US" sz="24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400" dirty="0">
                <a:ln>
                  <a:noFill/>
                </a:ln>
                <a:solidFill>
                  <a:srgbClr val="000000"/>
                </a:solidFill>
                <a:effectLst/>
                <a:latin typeface="Helvetica Neue"/>
                <a:ea typeface="Arial Unicode MS"/>
                <a:cs typeface="Arial Unicode MS"/>
              </a:rPr>
              <a:t>Must leave the first principles of the doctrine of Christ, “Therefore” points back to the Hebrews immature state (5:11;14)  Because of that they need to go on to maturity.</a:t>
            </a:r>
          </a:p>
          <a:p>
            <a:pPr marL="0" marR="0">
              <a:spcBef>
                <a:spcPts val="0"/>
              </a:spcBef>
              <a:spcAft>
                <a:spcPts val="0"/>
              </a:spcAft>
            </a:pPr>
            <a:endParaRPr lang="en-US" dirty="0"/>
          </a:p>
        </p:txBody>
      </p:sp>
    </p:spTree>
    <p:extLst>
      <p:ext uri="{BB962C8B-B14F-4D97-AF65-F5344CB8AC3E}">
        <p14:creationId xmlns:p14="http://schemas.microsoft.com/office/powerpoint/2010/main" val="175001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07B4-5D68-4525-3595-FB753BF5D1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F9C370-C13F-F8CE-3D06-98F30F69FF9F}"/>
              </a:ext>
            </a:extLst>
          </p:cNvPr>
          <p:cNvSpPr>
            <a:spLocks noGrp="1"/>
          </p:cNvSpPr>
          <p:nvPr>
            <p:ph idx="1"/>
          </p:nvPr>
        </p:nvSpPr>
        <p:spPr>
          <a:xfrm>
            <a:off x="304800" y="1600200"/>
            <a:ext cx="8229600" cy="4876800"/>
          </a:xfrm>
        </p:spPr>
        <p:txBody>
          <a:bodyPr>
            <a:noAutofit/>
          </a:bodyPr>
          <a:lstStyle/>
          <a:p>
            <a:pPr marL="342900" marR="0" lvl="0" indent="-342900" fontAlgn="base">
              <a:spcBef>
                <a:spcPts val="0"/>
              </a:spcBef>
              <a:spcAft>
                <a:spcPts val="0"/>
              </a:spcAft>
              <a:buFont typeface="Arial" panose="020B0604020202020204" pitchFamily="34" charset="0"/>
              <a:buChar char="•"/>
            </a:pPr>
            <a:r>
              <a:rPr lang="en-US" sz="2000" u="none" strike="noStrike" kern="0" spc="0" dirty="0">
                <a:ln>
                  <a:noFill/>
                </a:ln>
                <a:solidFill>
                  <a:srgbClr val="000000"/>
                </a:solidFill>
                <a:effectLst/>
                <a:latin typeface="Helvetica Neue"/>
                <a:ea typeface="Arial Unicode MS"/>
                <a:cs typeface="Arial Unicode MS"/>
              </a:rPr>
              <a:t>People differ over the meaning of elementary principles of Christ. Some think it refers to the Jewish practices under the Old Testament. It more likely refers to the first principles of the gospel for three reasons.</a:t>
            </a:r>
          </a:p>
          <a:p>
            <a:pPr marL="342900" marR="0" lvl="0" indent="-342900" fontAlgn="base">
              <a:spcBef>
                <a:spcPts val="0"/>
              </a:spcBef>
              <a:spcAft>
                <a:spcPts val="0"/>
              </a:spcAft>
              <a:buFont typeface="Arial" panose="020B0604020202020204" pitchFamily="34" charset="0"/>
              <a:buChar char="•"/>
            </a:pPr>
            <a:r>
              <a:rPr lang="en-US" sz="2000" u="none" strike="noStrike" kern="0" spc="0" dirty="0">
                <a:ln>
                  <a:noFill/>
                </a:ln>
                <a:solidFill>
                  <a:srgbClr val="000000"/>
                </a:solidFill>
                <a:effectLst/>
                <a:latin typeface="Helvetica Neue"/>
                <a:ea typeface="Arial Unicode MS"/>
                <a:cs typeface="Arial Unicode MS"/>
              </a:rPr>
              <a:t>1.The context is dealing with the immaturity of those who have not grown as they should.</a:t>
            </a:r>
          </a:p>
          <a:p>
            <a:pPr marL="342900" marR="0" lvl="0" indent="-342900" fontAlgn="base">
              <a:spcBef>
                <a:spcPts val="0"/>
              </a:spcBef>
              <a:spcAft>
                <a:spcPts val="0"/>
              </a:spcAft>
              <a:buFont typeface="Arial" panose="020B0604020202020204" pitchFamily="34" charset="0"/>
              <a:buChar char="•"/>
            </a:pPr>
            <a:r>
              <a:rPr lang="en-US" sz="2000" u="none" strike="noStrike" kern="0" spc="0" dirty="0">
                <a:ln>
                  <a:noFill/>
                </a:ln>
                <a:solidFill>
                  <a:srgbClr val="000000"/>
                </a:solidFill>
                <a:effectLst/>
                <a:latin typeface="Helvetica Neue"/>
                <a:ea typeface="Arial Unicode MS"/>
                <a:cs typeface="Arial Unicode MS"/>
              </a:rPr>
              <a:t>2.This is written to Christians, not to those in Judaism, who need to leave that and obey the gospel</a:t>
            </a:r>
          </a:p>
          <a:p>
            <a:pPr marL="342900" marR="0" lvl="0" indent="-342900" fontAlgn="base">
              <a:spcBef>
                <a:spcPts val="0"/>
              </a:spcBef>
              <a:spcAft>
                <a:spcPts val="0"/>
              </a:spcAft>
              <a:buFont typeface="Arial" panose="020B0604020202020204" pitchFamily="34" charset="0"/>
              <a:buChar char="•"/>
            </a:pPr>
            <a:r>
              <a:rPr lang="en-US" sz="2000" u="none" strike="noStrike" kern="0" spc="0" dirty="0">
                <a:ln>
                  <a:noFill/>
                </a:ln>
                <a:solidFill>
                  <a:srgbClr val="000000"/>
                </a:solidFill>
                <a:effectLst/>
                <a:latin typeface="Helvetica Neue"/>
                <a:ea typeface="Arial Unicode MS"/>
                <a:cs typeface="Arial Unicode MS"/>
              </a:rPr>
              <a:t>3.These are elementary principles of Christ. Leaving the doctrine of the first principles of Christ.</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The Hebrews are urged to leave the elementary principles. Leaving or dismissing, does not imply </a:t>
            </a:r>
            <a:r>
              <a:rPr lang="en-US" sz="2000" b="1" dirty="0">
                <a:ln>
                  <a:noFill/>
                </a:ln>
                <a:solidFill>
                  <a:srgbClr val="000000"/>
                </a:solidFill>
                <a:effectLst/>
                <a:latin typeface="Helvetica Neue"/>
                <a:ea typeface="Arial Unicode MS"/>
                <a:cs typeface="Arial Unicode MS"/>
              </a:rPr>
              <a:t>ceasing</a:t>
            </a:r>
            <a:r>
              <a:rPr lang="en-US" sz="2000" dirty="0">
                <a:ln>
                  <a:noFill/>
                </a:ln>
                <a:solidFill>
                  <a:srgbClr val="000000"/>
                </a:solidFill>
                <a:effectLst/>
                <a:latin typeface="Helvetica Neue"/>
                <a:ea typeface="Arial Unicode MS"/>
                <a:cs typeface="Arial Unicode MS"/>
              </a:rPr>
              <a:t> believe in elementary truth, or to regard them as unimportant, but leaving them as a builder leaves the foundation in erecting his building. Moving beyond the first principles, one should go on to perfection (maturity).</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p:txBody>
      </p:sp>
    </p:spTree>
    <p:extLst>
      <p:ext uri="{BB962C8B-B14F-4D97-AF65-F5344CB8AC3E}">
        <p14:creationId xmlns:p14="http://schemas.microsoft.com/office/powerpoint/2010/main" val="105077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5D66-6CFF-4847-D37B-FA4D060CB1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500BFC-E3C4-1255-2578-DA42507AACC1}"/>
              </a:ext>
            </a:extLst>
          </p:cNvPr>
          <p:cNvSpPr>
            <a:spLocks noGrp="1"/>
          </p:cNvSpPr>
          <p:nvPr>
            <p:ph idx="1"/>
          </p:nvPr>
        </p:nvSpPr>
        <p:spPr>
          <a:xfrm>
            <a:off x="457200" y="1524000"/>
            <a:ext cx="8229600" cy="4876800"/>
          </a:xfrm>
        </p:spPr>
        <p:txBody>
          <a:bodyPr>
            <a:normAutofit fontScale="92500" lnSpcReduction="20000"/>
          </a:bodyPr>
          <a:lstStyle/>
          <a:p>
            <a:pPr marL="0" marR="0">
              <a:spcBef>
                <a:spcPts val="0"/>
              </a:spcBef>
              <a:spcAft>
                <a:spcPts val="0"/>
              </a:spcAft>
            </a:pPr>
            <a:r>
              <a:rPr lang="en-US" sz="1900" dirty="0">
                <a:ln>
                  <a:noFill/>
                </a:ln>
                <a:solidFill>
                  <a:srgbClr val="000000"/>
                </a:solidFill>
                <a:effectLst/>
                <a:latin typeface="Helvetica Neue"/>
                <a:ea typeface="Arial Unicode MS"/>
                <a:cs typeface="Arial Unicode MS"/>
              </a:rPr>
              <a:t>Not laying again the foundation. As in building a house, the foundation is laid, and then the structure is built upon it. The builder does not stop at our keep building the foundation he moves on. Here the foundation is the same as the first principles. There are six elements listed here that are elementary or foundational. This is not exhausted.</a:t>
            </a:r>
          </a:p>
          <a:p>
            <a:pPr marL="0" marR="0">
              <a:spcBef>
                <a:spcPts val="0"/>
              </a:spcBef>
              <a:spcAft>
                <a:spcPts val="0"/>
              </a:spcAft>
            </a:pPr>
            <a:r>
              <a:rPr lang="en-US" sz="1900" dirty="0">
                <a:ln>
                  <a:noFill/>
                </a:ln>
                <a:solidFill>
                  <a:srgbClr val="000000"/>
                </a:solidFill>
                <a:effectLst/>
                <a:latin typeface="Helvetica Neue"/>
                <a:ea typeface="Arial Unicode MS"/>
                <a:cs typeface="Arial Unicode MS"/>
              </a:rPr>
              <a:t> </a:t>
            </a:r>
          </a:p>
          <a:p>
            <a:pPr marL="342900" marR="0" lvl="0" indent="-342900" fontAlgn="base">
              <a:spcBef>
                <a:spcPts val="0"/>
              </a:spcBef>
              <a:spcAft>
                <a:spcPts val="0"/>
              </a:spcAft>
              <a:buFont typeface="Arial" panose="020B0604020202020204" pitchFamily="34" charset="0"/>
              <a:buChar char="•"/>
            </a:pPr>
            <a:r>
              <a:rPr lang="en-US" sz="1900" b="1" u="none" strike="noStrike" kern="0" spc="0" dirty="0">
                <a:ln>
                  <a:noFill/>
                </a:ln>
                <a:solidFill>
                  <a:srgbClr val="000000"/>
                </a:solidFill>
                <a:effectLst/>
                <a:latin typeface="Helvetica Neue"/>
                <a:ea typeface="Arial Unicode MS"/>
                <a:cs typeface="Arial Unicode MS"/>
              </a:rPr>
              <a:t>1. Repentance from dead works</a:t>
            </a:r>
            <a:r>
              <a:rPr lang="en-US" sz="1900" u="none" strike="noStrike" kern="0" spc="0" dirty="0">
                <a:ln>
                  <a:noFill/>
                </a:ln>
                <a:solidFill>
                  <a:srgbClr val="000000"/>
                </a:solidFill>
                <a:effectLst/>
                <a:latin typeface="Helvetica Neue"/>
                <a:ea typeface="Arial Unicode MS"/>
                <a:cs typeface="Arial Unicode MS"/>
              </a:rPr>
              <a:t>. All sin produces spiritual death.( Jas 1:15, Rom 6:23)  Thus, repenting of sin is repenting of dead works. One of the first thing one learns in the gospel is that God demands repentance.(Act 2:38, 17:30-31)</a:t>
            </a:r>
          </a:p>
          <a:p>
            <a:pPr marL="342900" marR="0" lvl="0" indent="-342900" fontAlgn="base">
              <a:spcBef>
                <a:spcPts val="0"/>
              </a:spcBef>
              <a:spcAft>
                <a:spcPts val="0"/>
              </a:spcAft>
              <a:buFont typeface="Arial" panose="020B0604020202020204" pitchFamily="34" charset="0"/>
              <a:buChar char="•"/>
            </a:pPr>
            <a:r>
              <a:rPr lang="en-US" sz="1900" b="1" u="none" strike="noStrike" kern="0" spc="0" dirty="0">
                <a:ln>
                  <a:noFill/>
                </a:ln>
                <a:solidFill>
                  <a:srgbClr val="000000"/>
                </a:solidFill>
                <a:effectLst/>
                <a:latin typeface="Helvetica Neue"/>
                <a:ea typeface="Arial Unicode MS"/>
                <a:cs typeface="Arial Unicode MS"/>
              </a:rPr>
              <a:t>2.Faith towards God</a:t>
            </a:r>
            <a:r>
              <a:rPr lang="en-US" sz="1900" u="none" strike="noStrike" kern="0" spc="0" dirty="0">
                <a:ln>
                  <a:noFill/>
                </a:ln>
                <a:solidFill>
                  <a:srgbClr val="000000"/>
                </a:solidFill>
                <a:effectLst/>
                <a:latin typeface="Helvetica Neue"/>
                <a:ea typeface="Arial Unicode MS"/>
                <a:cs typeface="Arial Unicode MS"/>
              </a:rPr>
              <a:t>. Faith involves full trust and confidence in God. One who turns from sin in repentance, must put his full confidence in God.(Heb 11:6)</a:t>
            </a:r>
          </a:p>
          <a:p>
            <a:pPr marL="342900" marR="0" lvl="0" indent="-342900" fontAlgn="base">
              <a:spcBef>
                <a:spcPts val="0"/>
              </a:spcBef>
              <a:spcAft>
                <a:spcPts val="0"/>
              </a:spcAft>
              <a:buFont typeface="Arial" panose="020B0604020202020204" pitchFamily="34" charset="0"/>
              <a:buChar char="•"/>
            </a:pPr>
            <a:r>
              <a:rPr lang="en-US" sz="1900" b="1" u="none" strike="noStrike" kern="0" spc="0" dirty="0">
                <a:ln>
                  <a:noFill/>
                </a:ln>
                <a:solidFill>
                  <a:srgbClr val="000000"/>
                </a:solidFill>
                <a:effectLst/>
                <a:latin typeface="Helvetica Neue"/>
                <a:ea typeface="Arial Unicode MS"/>
                <a:cs typeface="Arial Unicode MS"/>
              </a:rPr>
              <a:t>3.Doctrine of baptisms</a:t>
            </a:r>
            <a:r>
              <a:rPr lang="en-US" sz="1900" u="none" strike="noStrike" kern="0" spc="0" dirty="0">
                <a:ln>
                  <a:noFill/>
                </a:ln>
                <a:solidFill>
                  <a:srgbClr val="000000"/>
                </a:solidFill>
                <a:effectLst/>
                <a:latin typeface="Helvetica Neue"/>
                <a:ea typeface="Arial Unicode MS"/>
                <a:cs typeface="Arial Unicode MS"/>
              </a:rPr>
              <a:t>. The plural baptism raises some questions for people of the text. Does this refer to one baptism</a:t>
            </a:r>
            <a:r>
              <a:rPr lang="zh-TW" sz="1900" u="none" strike="noStrike" kern="0" spc="0" dirty="0">
                <a:ln>
                  <a:noFill/>
                </a:ln>
                <a:solidFill>
                  <a:srgbClr val="000000"/>
                </a:solidFill>
                <a:effectLst/>
                <a:latin typeface="Helvetica Neue"/>
                <a:ea typeface="Arial Unicode MS"/>
                <a:cs typeface="Arial Unicode MS"/>
              </a:rPr>
              <a:t>? </a:t>
            </a:r>
            <a:r>
              <a:rPr lang="en-US" sz="1900" u="none" strike="noStrike" kern="0" spc="0" dirty="0">
                <a:ln>
                  <a:noFill/>
                </a:ln>
                <a:solidFill>
                  <a:srgbClr val="000000"/>
                </a:solidFill>
                <a:effectLst/>
                <a:latin typeface="Helvetica Neue"/>
                <a:ea typeface="Arial Unicode MS"/>
                <a:cs typeface="Arial Unicode MS"/>
              </a:rPr>
              <a:t>(</a:t>
            </a:r>
            <a:r>
              <a:rPr lang="en-US" sz="1900" u="none" strike="noStrike" kern="0" spc="0" dirty="0" err="1">
                <a:ln>
                  <a:noFill/>
                </a:ln>
                <a:solidFill>
                  <a:srgbClr val="000000"/>
                </a:solidFill>
                <a:effectLst/>
                <a:latin typeface="Helvetica Neue"/>
                <a:ea typeface="Arial Unicode MS"/>
                <a:cs typeface="Arial Unicode MS"/>
              </a:rPr>
              <a:t>eph</a:t>
            </a:r>
            <a:r>
              <a:rPr lang="en-US" sz="1900" u="none" strike="noStrike" kern="0" spc="0" dirty="0">
                <a:ln>
                  <a:noFill/>
                </a:ln>
                <a:solidFill>
                  <a:srgbClr val="000000"/>
                </a:solidFill>
                <a:effectLst/>
                <a:latin typeface="Helvetica Neue"/>
                <a:ea typeface="Arial Unicode MS"/>
                <a:cs typeface="Arial Unicode MS"/>
              </a:rPr>
              <a:t> 4:5) If not, how were their baptisms under the New Testament</a:t>
            </a:r>
            <a:r>
              <a:rPr lang="zh-TW" sz="1900" u="none" strike="noStrike" kern="0" spc="0" dirty="0">
                <a:ln>
                  <a:noFill/>
                </a:ln>
                <a:solidFill>
                  <a:srgbClr val="000000"/>
                </a:solidFill>
                <a:effectLst/>
                <a:latin typeface="Helvetica Neue"/>
                <a:ea typeface="Arial Unicode MS"/>
                <a:cs typeface="Arial Unicode MS"/>
              </a:rPr>
              <a:t>?</a:t>
            </a:r>
            <a:r>
              <a:rPr lang="en-US" sz="1900" u="none" strike="noStrike" kern="0" spc="0" dirty="0">
                <a:ln>
                  <a:noFill/>
                </a:ln>
                <a:solidFill>
                  <a:srgbClr val="000000"/>
                </a:solidFill>
                <a:effectLst/>
                <a:latin typeface="Helvetica Neue"/>
                <a:ea typeface="Arial Unicode MS"/>
                <a:cs typeface="Arial Unicode MS"/>
              </a:rPr>
              <a:t> In the first century, there was the baptism of the Holy Spirit (act 1:5-8) as well as water baptism for the remissions of sins (</a:t>
            </a:r>
            <a:r>
              <a:rPr lang="en-US" sz="1900" u="none" strike="noStrike" kern="0" spc="0" dirty="0" err="1">
                <a:ln>
                  <a:noFill/>
                </a:ln>
                <a:solidFill>
                  <a:srgbClr val="000000"/>
                </a:solidFill>
                <a:effectLst/>
                <a:latin typeface="Helvetica Neue"/>
                <a:ea typeface="Arial Unicode MS"/>
                <a:cs typeface="Arial Unicode MS"/>
              </a:rPr>
              <a:t>mk</a:t>
            </a:r>
            <a:r>
              <a:rPr lang="en-US" sz="1900" u="none" strike="noStrike" kern="0" spc="0" dirty="0">
                <a:ln>
                  <a:noFill/>
                </a:ln>
                <a:solidFill>
                  <a:srgbClr val="000000"/>
                </a:solidFill>
                <a:effectLst/>
                <a:latin typeface="Helvetica Neue"/>
                <a:ea typeface="Arial Unicode MS"/>
                <a:cs typeface="Arial Unicode MS"/>
              </a:rPr>
              <a:t> 16:16 act 2:38). The difference in the two in which one would last would be part of the basic gospel. Also, in the years immediately following John</a:t>
            </a:r>
            <a:r>
              <a:rPr lang="ar-SA" sz="1900" u="none" strike="noStrike" kern="0" spc="0" dirty="0">
                <a:ln>
                  <a:noFill/>
                </a:ln>
                <a:solidFill>
                  <a:srgbClr val="000000"/>
                </a:solidFill>
                <a:effectLst/>
                <a:latin typeface="Helvetica Neue"/>
                <a:ea typeface="Arial Unicode MS"/>
                <a:cs typeface="Arial Unicode MS"/>
              </a:rPr>
              <a:t>’</a:t>
            </a:r>
            <a:r>
              <a:rPr lang="en-US" sz="1900" u="none" strike="noStrike" kern="0" spc="0" dirty="0">
                <a:ln>
                  <a:noFill/>
                </a:ln>
                <a:solidFill>
                  <a:srgbClr val="000000"/>
                </a:solidFill>
                <a:effectLst/>
                <a:latin typeface="Helvetica Neue"/>
                <a:ea typeface="Arial Unicode MS"/>
                <a:cs typeface="Arial Unicode MS"/>
              </a:rPr>
              <a:t>s baptism, people had to be taught the difference between the two baptisms.(acts 19:1-5)</a:t>
            </a:r>
          </a:p>
          <a:p>
            <a:endParaRPr lang="en-US" dirty="0"/>
          </a:p>
        </p:txBody>
      </p:sp>
    </p:spTree>
    <p:extLst>
      <p:ext uri="{BB962C8B-B14F-4D97-AF65-F5344CB8AC3E}">
        <p14:creationId xmlns:p14="http://schemas.microsoft.com/office/powerpoint/2010/main" val="358204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6E3A-47E4-63BF-47AF-525B33DCFD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34731A-67B4-5428-FA6B-74320A08A53B}"/>
              </a:ext>
            </a:extLst>
          </p:cNvPr>
          <p:cNvSpPr>
            <a:spLocks noGrp="1"/>
          </p:cNvSpPr>
          <p:nvPr>
            <p:ph idx="1"/>
          </p:nvPr>
        </p:nvSpPr>
        <p:spPr/>
        <p:txBody>
          <a:bodyPr/>
          <a:lstStyle/>
          <a:p>
            <a:pPr marL="342900" marR="0" lvl="0" indent="-342900" algn="just" fontAlgn="base">
              <a:spcBef>
                <a:spcPts val="0"/>
              </a:spcBef>
              <a:spcAft>
                <a:spcPts val="0"/>
              </a:spcAft>
              <a:buFont typeface="Arial" panose="020B0604020202020204" pitchFamily="34" charset="0"/>
              <a:buChar char="•"/>
            </a:pPr>
            <a:r>
              <a:rPr lang="en-US" b="1" u="none" strike="noStrike" kern="0" spc="0" dirty="0">
                <a:ln>
                  <a:noFill/>
                </a:ln>
                <a:solidFill>
                  <a:srgbClr val="000000"/>
                </a:solidFill>
                <a:effectLst/>
                <a:latin typeface="Helvetica Neue"/>
                <a:ea typeface="Arial Unicode MS"/>
                <a:cs typeface="Arial Unicode MS"/>
              </a:rPr>
              <a:t>4.</a:t>
            </a:r>
            <a:r>
              <a:rPr lang="en-US" sz="2000" b="1" u="none" strike="noStrike" kern="0" spc="0" dirty="0">
                <a:ln>
                  <a:noFill/>
                </a:ln>
                <a:solidFill>
                  <a:srgbClr val="000000"/>
                </a:solidFill>
                <a:effectLst/>
                <a:latin typeface="Helvetica Neue"/>
                <a:ea typeface="Arial Unicode MS"/>
                <a:cs typeface="Arial Unicode MS"/>
              </a:rPr>
              <a:t>Laying on the hands</a:t>
            </a:r>
            <a:r>
              <a:rPr lang="en-US" sz="2000" u="none" strike="noStrike" kern="0" spc="0" dirty="0">
                <a:ln>
                  <a:noFill/>
                </a:ln>
                <a:solidFill>
                  <a:srgbClr val="000000"/>
                </a:solidFill>
                <a:effectLst/>
                <a:latin typeface="Helvetica Neue"/>
                <a:ea typeface="Arial Unicode MS"/>
                <a:cs typeface="Arial Unicode MS"/>
              </a:rPr>
              <a:t>. This probably has reference to how spiritual gifts were imparted by the laying on of the Apostles hands.(act 8:14-18</a:t>
            </a:r>
            <a:r>
              <a:rPr lang="en-US" u="none" strike="noStrike" kern="0" spc="0" dirty="0">
                <a:ln>
                  <a:noFill/>
                </a:ln>
                <a:solidFill>
                  <a:srgbClr val="000000"/>
                </a:solidFill>
                <a:effectLst/>
                <a:latin typeface="Helvetica Neue"/>
                <a:ea typeface="Arial Unicode MS"/>
                <a:cs typeface="Arial Unicode MS"/>
              </a:rPr>
              <a:t>)</a:t>
            </a:r>
          </a:p>
          <a:p>
            <a:pPr marL="342900" marR="0" lvl="0" indent="-342900" fontAlgn="base">
              <a:spcBef>
                <a:spcPts val="0"/>
              </a:spcBef>
              <a:spcAft>
                <a:spcPts val="0"/>
              </a:spcAft>
              <a:buFont typeface="Arial" panose="020B0604020202020204" pitchFamily="34" charset="0"/>
              <a:buChar char="•"/>
            </a:pPr>
            <a:r>
              <a:rPr lang="en-US" sz="2000" b="1" u="none" strike="noStrike" kern="0" spc="0" dirty="0">
                <a:ln>
                  <a:noFill/>
                </a:ln>
                <a:solidFill>
                  <a:srgbClr val="000000"/>
                </a:solidFill>
                <a:effectLst/>
                <a:latin typeface="Helvetica Neue"/>
                <a:ea typeface="Arial Unicode MS"/>
                <a:cs typeface="Arial Unicode MS"/>
              </a:rPr>
              <a:t>5.Resurrection of the dead.</a:t>
            </a:r>
            <a:r>
              <a:rPr lang="en-US" sz="2000" u="none" strike="noStrike" kern="0" spc="0" dirty="0">
                <a:ln>
                  <a:noFill/>
                </a:ln>
                <a:solidFill>
                  <a:srgbClr val="000000"/>
                </a:solidFill>
                <a:effectLst/>
                <a:latin typeface="Helvetica Neue"/>
                <a:ea typeface="Arial Unicode MS"/>
                <a:cs typeface="Arial Unicode MS"/>
              </a:rPr>
              <a:t> The resurrection of Christ gives us hope that we all will be raised from the dead.(1 </a:t>
            </a:r>
            <a:r>
              <a:rPr lang="en-US" sz="2000" u="none" strike="noStrike" kern="0" spc="0" dirty="0" err="1">
                <a:ln>
                  <a:noFill/>
                </a:ln>
                <a:solidFill>
                  <a:srgbClr val="000000"/>
                </a:solidFill>
                <a:effectLst/>
                <a:latin typeface="Helvetica Neue"/>
                <a:ea typeface="Arial Unicode MS"/>
                <a:cs typeface="Arial Unicode MS"/>
              </a:rPr>
              <a:t>cor</a:t>
            </a:r>
            <a:r>
              <a:rPr lang="en-US" sz="2000" u="none" strike="noStrike" kern="0" spc="0" dirty="0">
                <a:ln>
                  <a:noFill/>
                </a:ln>
                <a:solidFill>
                  <a:srgbClr val="000000"/>
                </a:solidFill>
                <a:effectLst/>
                <a:latin typeface="Helvetica Neue"/>
                <a:ea typeface="Arial Unicode MS"/>
                <a:cs typeface="Arial Unicode MS"/>
              </a:rPr>
              <a:t> 15::20-22)</a:t>
            </a:r>
          </a:p>
          <a:p>
            <a:pPr marL="342900" marR="0" lvl="0" indent="-342900" fontAlgn="base">
              <a:spcBef>
                <a:spcPts val="0"/>
              </a:spcBef>
              <a:spcAft>
                <a:spcPts val="0"/>
              </a:spcAft>
              <a:buFont typeface="Arial" panose="020B0604020202020204" pitchFamily="34" charset="0"/>
              <a:buChar char="•"/>
            </a:pPr>
            <a:r>
              <a:rPr lang="en-US" sz="2000" b="1" u="none" strike="noStrike" kern="0" spc="0" dirty="0">
                <a:ln>
                  <a:noFill/>
                </a:ln>
                <a:solidFill>
                  <a:srgbClr val="000000"/>
                </a:solidFill>
                <a:effectLst/>
                <a:latin typeface="Helvetica Neue"/>
                <a:ea typeface="Arial Unicode MS"/>
                <a:cs typeface="Arial Unicode MS"/>
              </a:rPr>
              <a:t>6. Eternal judgment</a:t>
            </a:r>
            <a:r>
              <a:rPr lang="en-US" sz="2000" u="none" strike="noStrike" kern="0" spc="0" dirty="0">
                <a:ln>
                  <a:noFill/>
                </a:ln>
                <a:solidFill>
                  <a:srgbClr val="000000"/>
                </a:solidFill>
                <a:effectLst/>
                <a:latin typeface="Helvetica Neue"/>
                <a:ea typeface="Arial Unicode MS"/>
                <a:cs typeface="Arial Unicode MS"/>
              </a:rPr>
              <a:t>. This is the final judgment that all men will face that has eternal consequences.(2 </a:t>
            </a:r>
            <a:r>
              <a:rPr lang="en-US" sz="2000" u="none" strike="noStrike" kern="0" spc="0" dirty="0" err="1">
                <a:ln>
                  <a:noFill/>
                </a:ln>
                <a:solidFill>
                  <a:srgbClr val="000000"/>
                </a:solidFill>
                <a:effectLst/>
                <a:latin typeface="Helvetica Neue"/>
                <a:ea typeface="Arial Unicode MS"/>
                <a:cs typeface="Arial Unicode MS"/>
              </a:rPr>
              <a:t>cor</a:t>
            </a:r>
            <a:r>
              <a:rPr lang="en-US" sz="2000" u="none" strike="noStrike" kern="0" spc="0" dirty="0">
                <a:ln>
                  <a:noFill/>
                </a:ln>
                <a:solidFill>
                  <a:srgbClr val="000000"/>
                </a:solidFill>
                <a:effectLst/>
                <a:latin typeface="Helvetica Neue"/>
                <a:ea typeface="Arial Unicode MS"/>
                <a:cs typeface="Arial Unicode MS"/>
              </a:rPr>
              <a:t> 5:10)</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This we will do.(v 3) Going on to maturity can and will be done with God being our helper. (Jn 15:5, </a:t>
            </a:r>
            <a:r>
              <a:rPr lang="en-US" sz="2000" dirty="0">
                <a:solidFill>
                  <a:srgbClr val="000000"/>
                </a:solidFill>
                <a:latin typeface="Helvetica Neue"/>
                <a:ea typeface="Arial Unicode MS"/>
                <a:cs typeface="Arial Unicode MS"/>
              </a:rPr>
              <a:t>P</a:t>
            </a:r>
            <a:r>
              <a:rPr lang="en-US" sz="2000" dirty="0">
                <a:ln>
                  <a:noFill/>
                </a:ln>
                <a:solidFill>
                  <a:srgbClr val="000000"/>
                </a:solidFill>
                <a:effectLst/>
                <a:latin typeface="Helvetica Neue"/>
                <a:ea typeface="Arial Unicode MS"/>
                <a:cs typeface="Arial Unicode MS"/>
              </a:rPr>
              <a:t>hil 4:13) Opportunities to grow are made possible by God. It also imparts the sense that opportunities for the readers to achieve spiritual maturity may not be endless and the time to be busy growing in the faith is now.</a:t>
            </a:r>
          </a:p>
          <a:p>
            <a:endParaRPr lang="en-US" dirty="0"/>
          </a:p>
        </p:txBody>
      </p:sp>
    </p:spTree>
    <p:extLst>
      <p:ext uri="{BB962C8B-B14F-4D97-AF65-F5344CB8AC3E}">
        <p14:creationId xmlns:p14="http://schemas.microsoft.com/office/powerpoint/2010/main" val="332870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2EF8F-13B0-7A60-219B-8EF799A5DC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EA6D37-6A6F-EE19-8643-439812D3EA11}"/>
              </a:ext>
            </a:extLst>
          </p:cNvPr>
          <p:cNvSpPr>
            <a:spLocks noGrp="1"/>
          </p:cNvSpPr>
          <p:nvPr>
            <p:ph idx="1"/>
          </p:nvPr>
        </p:nvSpPr>
        <p:spPr/>
        <p:txBody>
          <a:bodyPr/>
          <a:lstStyle/>
          <a:p>
            <a:pPr marL="0">
              <a:spcBef>
                <a:spcPts val="0"/>
              </a:spcBef>
            </a:pPr>
            <a:r>
              <a:rPr lang="en-US" sz="1800" dirty="0">
                <a:ln>
                  <a:noFill/>
                </a:ln>
                <a:solidFill>
                  <a:srgbClr val="000000"/>
                </a:solidFill>
                <a:effectLst/>
                <a:latin typeface="Helvetica Neue"/>
                <a:ea typeface="Arial Unicode MS"/>
                <a:cs typeface="Arial Unicode MS"/>
              </a:rPr>
              <a:t> </a:t>
            </a:r>
            <a:r>
              <a:rPr lang="en-US" sz="2000" b="1" dirty="0">
                <a:solidFill>
                  <a:srgbClr val="000000"/>
                </a:solidFill>
                <a:latin typeface="Helvetica Neue"/>
                <a:ea typeface="Arial Unicode MS"/>
                <a:cs typeface="Arial Unicode MS"/>
              </a:rPr>
              <a:t>Encouragement due to the dangers of apostasy.(</a:t>
            </a:r>
            <a:r>
              <a:rPr lang="en-US" sz="2000" b="1" dirty="0" err="1">
                <a:solidFill>
                  <a:srgbClr val="000000"/>
                </a:solidFill>
                <a:latin typeface="Helvetica Neue"/>
                <a:ea typeface="Arial Unicode MS"/>
                <a:cs typeface="Arial Unicode MS"/>
              </a:rPr>
              <a:t>vv</a:t>
            </a:r>
            <a:r>
              <a:rPr lang="en-US" sz="2000" b="1" dirty="0">
                <a:solidFill>
                  <a:srgbClr val="000000"/>
                </a:solidFill>
                <a:latin typeface="Helvetica Neue"/>
                <a:ea typeface="Arial Unicode MS"/>
                <a:cs typeface="Arial Unicode MS"/>
              </a:rPr>
              <a:t> 4-8)</a:t>
            </a:r>
            <a:endParaRPr lang="en-US" sz="2000" dirty="0">
              <a:solidFill>
                <a:srgbClr val="000000"/>
              </a:solidFill>
              <a:latin typeface="Helvetica Neue"/>
              <a:ea typeface="Arial Unicode MS"/>
              <a:cs typeface="Arial Unicode MS"/>
            </a:endParaRPr>
          </a:p>
          <a:p>
            <a:pPr marL="0" marR="0">
              <a:spcBef>
                <a:spcPts val="0"/>
              </a:spcBef>
              <a:spcAft>
                <a:spcPts val="0"/>
              </a:spcAft>
            </a:pP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The warning here is that if one does not go on to maturity, it is possible to drift away to the point of no return. Paul had previously warned them that one could reach the point of unbelief if he did not take heed. Heb 3:12</a:t>
            </a:r>
          </a:p>
          <a:p>
            <a:pPr marL="0">
              <a:spcBef>
                <a:spcPts val="0"/>
              </a:spcBef>
            </a:pPr>
            <a:r>
              <a:rPr lang="en-US" sz="20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2000" dirty="0">
                <a:ln>
                  <a:noFill/>
                </a:ln>
                <a:solidFill>
                  <a:srgbClr val="000000"/>
                </a:solidFill>
                <a:effectLst/>
                <a:latin typeface="Helvetica Neue"/>
                <a:ea typeface="Arial Unicode MS"/>
                <a:cs typeface="Arial Unicode MS"/>
              </a:rPr>
              <a:t>If one falls away, it is impossible to bring him back to repentance. This is not describing one who drifted into sin, and then returns back to God. Rather, this is a picture of a complete apostate who has renounced the Christ. If one allows the pressures of persecution to cause him to go back to Judaism, he would be turning his back on the Lord Jesus Christ.</a:t>
            </a:r>
          </a:p>
          <a:p>
            <a:endParaRPr lang="en-US" dirty="0"/>
          </a:p>
        </p:txBody>
      </p:sp>
    </p:spTree>
    <p:extLst>
      <p:ext uri="{BB962C8B-B14F-4D97-AF65-F5344CB8AC3E}">
        <p14:creationId xmlns:p14="http://schemas.microsoft.com/office/powerpoint/2010/main" val="156142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073AF-792C-544C-F122-98EA0157E5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BECA33-32B7-8DC0-3664-87E5515FAC23}"/>
              </a:ext>
            </a:extLst>
          </p:cNvPr>
          <p:cNvSpPr>
            <a:spLocks noGrp="1"/>
          </p:cNvSpPr>
          <p:nvPr>
            <p:ph idx="1"/>
          </p:nvPr>
        </p:nvSpPr>
        <p:spPr/>
        <p:txBody>
          <a:bodyPr/>
          <a:lstStyle/>
          <a:p>
            <a:pPr marL="0" marR="0">
              <a:spcBef>
                <a:spcPts val="0"/>
              </a:spcBef>
              <a:spcAft>
                <a:spcPts val="0"/>
              </a:spcAft>
            </a:pPr>
            <a:r>
              <a:rPr lang="en-US" sz="1800" dirty="0">
                <a:ln>
                  <a:noFill/>
                </a:ln>
                <a:solidFill>
                  <a:srgbClr val="000000"/>
                </a:solidFill>
                <a:effectLst/>
                <a:latin typeface="Helvetica Neue"/>
                <a:ea typeface="Arial Unicode MS"/>
                <a:cs typeface="Arial Unicode MS"/>
              </a:rPr>
              <a:t>One thing that makes it impossible is that they turn away from what they already knew to be the truth. They were once enlightened. They became Christians and were in the light. They tasted of experience, enjoyed the heavenly gift,( salvation and spiritual blessing) They were partakers of the holy spirit, which probably refers to the dwelling of the Holy Spirit.(rom 8:9-11) They tasted of the good word of God. They had received the word, embracing it as </a:t>
            </a:r>
            <a:r>
              <a:rPr lang="en-US" sz="1800" b="1" dirty="0">
                <a:ln>
                  <a:noFill/>
                </a:ln>
                <a:solidFill>
                  <a:srgbClr val="000000"/>
                </a:solidFill>
                <a:effectLst/>
                <a:latin typeface="Helvetica Neue"/>
                <a:ea typeface="Arial Unicode MS"/>
                <a:cs typeface="Arial Unicode MS"/>
              </a:rPr>
              <a:t>good</a:t>
            </a:r>
            <a:r>
              <a:rPr lang="en-US" sz="1800" dirty="0">
                <a:ln>
                  <a:noFill/>
                </a:ln>
                <a:solidFill>
                  <a:srgbClr val="000000"/>
                </a:solidFill>
                <a:effectLst/>
                <a:latin typeface="Helvetica Neue"/>
                <a:ea typeface="Arial Unicode MS"/>
                <a:cs typeface="Arial Unicode MS"/>
              </a:rPr>
              <a:t>. They also experienced the power of the age to come. The age to come refers to the age of the Messiah. The power may have reference to the power of the spirit in revealing and confirming the truth. Or it may have reference to the power to save us from sin. The point here is they had participated in particular blessings of the Messianic age</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It is impossible for them to return because they </a:t>
            </a:r>
            <a:r>
              <a:rPr lang="en-US" sz="1800" b="1" dirty="0">
                <a:ln>
                  <a:noFill/>
                </a:ln>
                <a:solidFill>
                  <a:srgbClr val="000000"/>
                </a:solidFill>
                <a:effectLst/>
                <a:latin typeface="Helvetica Neue"/>
                <a:ea typeface="Arial Unicode MS"/>
                <a:cs typeface="Arial Unicode MS"/>
              </a:rPr>
              <a:t>crucify the son of God </a:t>
            </a:r>
            <a:r>
              <a:rPr lang="en-US" sz="1800" dirty="0">
                <a:ln>
                  <a:noFill/>
                </a:ln>
                <a:solidFill>
                  <a:srgbClr val="000000"/>
                </a:solidFill>
                <a:effectLst/>
                <a:latin typeface="Helvetica Neue"/>
                <a:ea typeface="Arial Unicode MS"/>
                <a:cs typeface="Arial Unicode MS"/>
              </a:rPr>
              <a:t>again and put him to open shame. That is, they have rejected the Christ and thus in the same class are those who put him on the cross. They no longer have any trust or confidence in Christ. It is possible to so depart that they would reach the point of no return.</a:t>
            </a:r>
          </a:p>
          <a:p>
            <a:endParaRPr lang="en-US" dirty="0"/>
          </a:p>
        </p:txBody>
      </p:sp>
    </p:spTree>
    <p:extLst>
      <p:ext uri="{BB962C8B-B14F-4D97-AF65-F5344CB8AC3E}">
        <p14:creationId xmlns:p14="http://schemas.microsoft.com/office/powerpoint/2010/main" val="1061567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25447</TotalTime>
  <Words>2528</Words>
  <Application>Microsoft Office PowerPoint</Application>
  <PresentationFormat>On-screen Show (4:3)</PresentationFormat>
  <Paragraphs>176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Courier New</vt:lpstr>
      <vt:lpstr>Helvetica Neue</vt:lpstr>
      <vt:lpstr>Clarity</vt:lpstr>
      <vt:lpstr>Better Things  A Study of hebrews</vt:lpstr>
      <vt:lpstr>Outline of Hebrews</vt:lpstr>
      <vt:lpstr>Hebrews 5 – The Better Priest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 Questions</vt:lpstr>
      <vt:lpstr>For Next Wednesday</vt:lpstr>
      <vt:lpstr>Hebrews 6:1-20 (1 of 3)</vt:lpstr>
      <vt:lpstr>Hebrews 6:1-20 (2 of 3)</vt:lpstr>
      <vt:lpstr>Hebrews 6:1-20 (3 of 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dc:creator>
  <cp:lastModifiedBy>Robert McDonald</cp:lastModifiedBy>
  <cp:revision>203</cp:revision>
  <dcterms:created xsi:type="dcterms:W3CDTF">2016-07-02T19:16:39Z</dcterms:created>
  <dcterms:modified xsi:type="dcterms:W3CDTF">2024-01-18T00:57:57Z</dcterms:modified>
</cp:coreProperties>
</file>