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77" r:id="rId3"/>
    <p:sldId id="297" r:id="rId4"/>
    <p:sldId id="315" r:id="rId5"/>
    <p:sldId id="296" r:id="rId6"/>
    <p:sldId id="299" r:id="rId7"/>
    <p:sldId id="300" r:id="rId8"/>
    <p:sldId id="301" r:id="rId9"/>
    <p:sldId id="302" r:id="rId10"/>
    <p:sldId id="314" r:id="rId11"/>
    <p:sldId id="303" r:id="rId12"/>
    <p:sldId id="304" r:id="rId13"/>
    <p:sldId id="305" r:id="rId14"/>
    <p:sldId id="306" r:id="rId15"/>
    <p:sldId id="307" r:id="rId16"/>
    <p:sldId id="308" r:id="rId17"/>
    <p:sldId id="309" r:id="rId18"/>
    <p:sldId id="310" r:id="rId19"/>
    <p:sldId id="311" r:id="rId20"/>
    <p:sldId id="312" r:id="rId21"/>
    <p:sldId id="276"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C9B117A-406B-43ED-88BF-6165E5826E61}" v="392" dt="2024-02-26T11:23:46.67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97" autoAdjust="0"/>
    <p:restoredTop sz="86375" autoAdjust="0"/>
  </p:normalViewPr>
  <p:slideViewPr>
    <p:cSldViewPr>
      <p:cViewPr varScale="1">
        <p:scale>
          <a:sx n="101" d="100"/>
          <a:sy n="101" d="100"/>
        </p:scale>
        <p:origin x="768" y="102"/>
      </p:cViewPr>
      <p:guideLst>
        <p:guide orient="horz" pos="2160"/>
        <p:guide pos="2880"/>
      </p:guideLst>
    </p:cSldViewPr>
  </p:slideViewPr>
  <p:outlineViewPr>
    <p:cViewPr>
      <p:scale>
        <a:sx n="33" d="100"/>
        <a:sy n="33" d="100"/>
      </p:scale>
      <p:origin x="0" y="-235"/>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microsoft.com/office/2015/10/relationships/revisionInfo" Target="revisionInfo.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BCCFB93-B856-44EE-B95C-408DD4717A4C}" type="datetimeFigureOut">
              <a:rPr lang="en-US" smtClean="0"/>
              <a:t>2/27/2024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A858B0-95BC-43E9-B7F8-8AE3A5E62451}" type="slidenum">
              <a:rPr lang="en-US" smtClean="0"/>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BCCFB93-B856-44EE-B95C-408DD4717A4C}" type="datetimeFigureOut">
              <a:rPr lang="en-US" smtClean="0"/>
              <a:t>2/27/2024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A858B0-95BC-43E9-B7F8-8AE3A5E62451}"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BCCFB93-B856-44EE-B95C-408DD4717A4C}" type="datetimeFigureOut">
              <a:rPr lang="en-US" smtClean="0"/>
              <a:t>2/27/2024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A858B0-95BC-43E9-B7F8-8AE3A5E62451}"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BCCFB93-B856-44EE-B95C-408DD4717A4C}" type="datetimeFigureOut">
              <a:rPr lang="en-US" smtClean="0"/>
              <a:t>2/27/2024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A858B0-95BC-43E9-B7F8-8AE3A5E62451}"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BCCFB93-B856-44EE-B95C-408DD4717A4C}" type="datetimeFigureOut">
              <a:rPr lang="en-US" smtClean="0"/>
              <a:t>2/27/2024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A858B0-95BC-43E9-B7F8-8AE3A5E62451}" type="slidenum">
              <a:rPr lang="en-US" smtClean="0"/>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BCCFB93-B856-44EE-B95C-408DD4717A4C}" type="datetimeFigureOut">
              <a:rPr lang="en-US" smtClean="0"/>
              <a:t>2/27/2024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A858B0-95BC-43E9-B7F8-8AE3A5E62451}"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BCCFB93-B856-44EE-B95C-408DD4717A4C}" type="datetimeFigureOut">
              <a:rPr lang="en-US" smtClean="0"/>
              <a:t>2/27/2024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AA858B0-95BC-43E9-B7F8-8AE3A5E62451}" type="slidenum">
              <a:rPr lang="en-US" smtClean="0"/>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BCCFB93-B856-44EE-B95C-408DD4717A4C}" type="datetimeFigureOut">
              <a:rPr lang="en-US" smtClean="0"/>
              <a:t>2/27/2024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AA858B0-95BC-43E9-B7F8-8AE3A5E62451}"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BCCFB93-B856-44EE-B95C-408DD4717A4C}" type="datetimeFigureOut">
              <a:rPr lang="en-US" smtClean="0"/>
              <a:t>2/27/2024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AA858B0-95BC-43E9-B7F8-8AE3A5E62451}"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BCCFB93-B856-44EE-B95C-408DD4717A4C}" type="datetimeFigureOut">
              <a:rPr lang="en-US" smtClean="0"/>
              <a:t>2/27/2024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A858B0-95BC-43E9-B7F8-8AE3A5E62451}" type="slidenum">
              <a:rPr lang="en-US" smtClean="0"/>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BCCFB93-B856-44EE-B95C-408DD4717A4C}" type="datetimeFigureOut">
              <a:rPr lang="en-US" smtClean="0"/>
              <a:t>2/27/2024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A858B0-95BC-43E9-B7F8-8AE3A5E62451}"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CBCCFB93-B856-44EE-B95C-408DD4717A4C}" type="datetimeFigureOut">
              <a:rPr lang="en-US" smtClean="0"/>
              <a:t>2/27/2024</a:t>
            </a:fld>
            <a:endParaRPr lang="en-US"/>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US"/>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1AA858B0-95BC-43E9-B7F8-8AE3A5E62451}"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43000"/>
            <a:ext cx="7848600" cy="1927225"/>
          </a:xfrm>
        </p:spPr>
        <p:txBody>
          <a:bodyPr/>
          <a:lstStyle/>
          <a:p>
            <a:pPr algn="ctr"/>
            <a:r>
              <a:rPr lang="en-US" dirty="0"/>
              <a:t>Better Things</a:t>
            </a:r>
            <a:br>
              <a:rPr lang="en-US" dirty="0"/>
            </a:br>
            <a:br>
              <a:rPr lang="en-US" dirty="0"/>
            </a:br>
            <a:r>
              <a:rPr lang="en-US" sz="4000" dirty="0"/>
              <a:t>A Study of </a:t>
            </a:r>
            <a:r>
              <a:rPr lang="en-US" sz="4000" dirty="0" err="1"/>
              <a:t>hebrews</a:t>
            </a:r>
            <a:endParaRPr lang="en-US" sz="4000" dirty="0"/>
          </a:p>
        </p:txBody>
      </p:sp>
      <p:sp>
        <p:nvSpPr>
          <p:cNvPr id="3" name="Subtitle 2"/>
          <p:cNvSpPr>
            <a:spLocks noGrp="1"/>
          </p:cNvSpPr>
          <p:nvPr>
            <p:ph type="subTitle" idx="1"/>
          </p:nvPr>
        </p:nvSpPr>
        <p:spPr>
          <a:xfrm>
            <a:off x="228600" y="4038600"/>
            <a:ext cx="8763000" cy="2438400"/>
          </a:xfrm>
        </p:spPr>
        <p:txBody>
          <a:bodyPr>
            <a:normAutofit/>
          </a:bodyPr>
          <a:lstStyle/>
          <a:p>
            <a:pPr algn="ctr"/>
            <a:r>
              <a:rPr lang="en-US" dirty="0"/>
              <a:t>Faith in Action</a:t>
            </a:r>
          </a:p>
          <a:p>
            <a:pPr algn="ctr"/>
            <a:r>
              <a:rPr lang="en-US" sz="2000" dirty="0"/>
              <a:t>Hebrews 13</a:t>
            </a:r>
          </a:p>
          <a:p>
            <a:pPr algn="ctr"/>
            <a:endParaRPr lang="en-US" sz="2000" dirty="0"/>
          </a:p>
          <a:p>
            <a:pPr algn="ctr"/>
            <a:r>
              <a:rPr lang="en-US" sz="2000" dirty="0"/>
              <a:t>Wednesday February 28</a:t>
            </a:r>
            <a:r>
              <a:rPr lang="en-US" sz="2000"/>
              <a:t>, 2024</a:t>
            </a:r>
            <a:endParaRPr lang="en-US" sz="2000" dirty="0"/>
          </a:p>
          <a:p>
            <a:pPr algn="ctr"/>
            <a:endParaRPr lang="en-US" dirty="0"/>
          </a:p>
          <a:p>
            <a:pPr algn="ctr"/>
            <a:r>
              <a:rPr lang="en-US" sz="2000" b="1" dirty="0" err="1">
                <a:solidFill>
                  <a:srgbClr val="0070C0"/>
                </a:solidFill>
              </a:rPr>
              <a:t>Heb</a:t>
            </a:r>
            <a:r>
              <a:rPr lang="en-US" sz="2000" b="1" dirty="0">
                <a:solidFill>
                  <a:srgbClr val="0070C0"/>
                </a:solidFill>
              </a:rPr>
              <a:t> 3:13 </a:t>
            </a:r>
            <a:r>
              <a:rPr lang="en-US" sz="2000" b="1" i="1" dirty="0">
                <a:solidFill>
                  <a:srgbClr val="0070C0"/>
                </a:solidFill>
              </a:rPr>
              <a:t>“exhort one another daily, while it is called ‘Today’”</a:t>
            </a:r>
          </a:p>
          <a:p>
            <a:pPr algn="ctr"/>
            <a:endParaRPr lang="en-US" dirty="0"/>
          </a:p>
          <a:p>
            <a:pPr algn="ctr"/>
            <a:endParaRPr lang="en-US" dirty="0"/>
          </a:p>
        </p:txBody>
      </p:sp>
    </p:spTree>
    <p:extLst>
      <p:ext uri="{BB962C8B-B14F-4D97-AF65-F5344CB8AC3E}">
        <p14:creationId xmlns:p14="http://schemas.microsoft.com/office/powerpoint/2010/main" val="28174932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528785-FBD2-F2F5-711B-633B32224D48}"/>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A4710255-AE52-C931-2985-8A01DAF29F6A}"/>
              </a:ext>
            </a:extLst>
          </p:cNvPr>
          <p:cNvSpPr>
            <a:spLocks noGrp="1"/>
          </p:cNvSpPr>
          <p:nvPr>
            <p:ph idx="1"/>
          </p:nvPr>
        </p:nvSpPr>
        <p:spPr/>
        <p:txBody>
          <a:bodyPr/>
          <a:lstStyle/>
          <a:p>
            <a:r>
              <a:rPr lang="en-US" b="1" dirty="0"/>
              <a:t>Josh 1:5</a:t>
            </a:r>
          </a:p>
          <a:p>
            <a:r>
              <a:rPr lang="en-US" dirty="0"/>
              <a:t>No man shall be able to stand before you all the days of your life. Just as I was with Moses, so I will be with you</a:t>
            </a:r>
            <a:r>
              <a:rPr lang="en-US" b="1" dirty="0"/>
              <a:t>.  I will not leave you or forsake you.</a:t>
            </a:r>
          </a:p>
          <a:p>
            <a:endParaRPr lang="en-US" b="1" dirty="0"/>
          </a:p>
          <a:p>
            <a:r>
              <a:rPr lang="en-US" b="1" dirty="0"/>
              <a:t>Psalm 118:6</a:t>
            </a:r>
          </a:p>
          <a:p>
            <a:r>
              <a:rPr lang="en-US" b="1" dirty="0"/>
              <a:t>The Lord is on my side; I will not fear. What can man do to me?</a:t>
            </a:r>
          </a:p>
        </p:txBody>
      </p:sp>
    </p:spTree>
    <p:extLst>
      <p:ext uri="{BB962C8B-B14F-4D97-AF65-F5344CB8AC3E}">
        <p14:creationId xmlns:p14="http://schemas.microsoft.com/office/powerpoint/2010/main" val="24809813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0B9CEE-4847-8133-0660-1A395C6286F0}"/>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D034352A-BAD5-BAAA-AD7B-7573BAAE7909}"/>
              </a:ext>
            </a:extLst>
          </p:cNvPr>
          <p:cNvSpPr>
            <a:spLocks noGrp="1"/>
          </p:cNvSpPr>
          <p:nvPr>
            <p:ph idx="1"/>
          </p:nvPr>
        </p:nvSpPr>
        <p:spPr/>
        <p:txBody>
          <a:bodyPr/>
          <a:lstStyle/>
          <a:p>
            <a:pPr marL="0" marR="0">
              <a:spcBef>
                <a:spcPts val="0"/>
              </a:spcBef>
              <a:spcAft>
                <a:spcPts val="0"/>
              </a:spcAft>
            </a:pPr>
            <a:r>
              <a:rPr lang="en-US" b="1" dirty="0">
                <a:ln>
                  <a:noFill/>
                </a:ln>
                <a:solidFill>
                  <a:srgbClr val="000000"/>
                </a:solidFill>
                <a:effectLst/>
                <a:latin typeface="Helvetica Neue"/>
                <a:ea typeface="Arial Unicode MS"/>
                <a:cs typeface="Arial Unicode MS"/>
              </a:rPr>
              <a:t>Remember and follow leaders </a:t>
            </a:r>
            <a:r>
              <a:rPr lang="en-US" dirty="0">
                <a:ln>
                  <a:noFill/>
                </a:ln>
                <a:solidFill>
                  <a:srgbClr val="000000"/>
                </a:solidFill>
                <a:effectLst/>
                <a:latin typeface="Helvetica Neue"/>
                <a:ea typeface="Arial Unicode MS"/>
                <a:cs typeface="Arial Unicode MS"/>
              </a:rPr>
              <a:t>(v7). Those who rule over you (leaders, ESV) would certainly include elders, but would seem to embrace more. This probably refers to leaders who have passed on before. Remember what they taught from the word and follow their example knowing the end result.</a:t>
            </a:r>
          </a:p>
          <a:p>
            <a:pPr marL="0" marR="0">
              <a:spcBef>
                <a:spcPts val="0"/>
              </a:spcBef>
              <a:spcAft>
                <a:spcPts val="0"/>
              </a:spcAft>
            </a:pPr>
            <a:r>
              <a:rPr lang="en-US" dirty="0">
                <a:ln>
                  <a:noFill/>
                </a:ln>
                <a:solidFill>
                  <a:srgbClr val="000000"/>
                </a:solidFill>
                <a:effectLst/>
                <a:latin typeface="Helvetica Neue"/>
                <a:ea typeface="Arial Unicode MS"/>
                <a:cs typeface="Arial Unicode MS"/>
              </a:rPr>
              <a:t> </a:t>
            </a:r>
          </a:p>
          <a:p>
            <a:pPr marL="0" marR="0">
              <a:spcBef>
                <a:spcPts val="0"/>
              </a:spcBef>
              <a:spcAft>
                <a:spcPts val="0"/>
              </a:spcAft>
            </a:pPr>
            <a:r>
              <a:rPr lang="en-US" dirty="0">
                <a:ln>
                  <a:noFill/>
                </a:ln>
                <a:solidFill>
                  <a:srgbClr val="000000"/>
                </a:solidFill>
                <a:effectLst/>
                <a:latin typeface="Helvetica Neue"/>
                <a:ea typeface="Arial Unicode MS"/>
                <a:cs typeface="Arial Unicode MS"/>
              </a:rPr>
              <a:t> </a:t>
            </a:r>
          </a:p>
          <a:p>
            <a:endParaRPr lang="en-US" dirty="0"/>
          </a:p>
        </p:txBody>
      </p:sp>
    </p:spTree>
    <p:extLst>
      <p:ext uri="{BB962C8B-B14F-4D97-AF65-F5344CB8AC3E}">
        <p14:creationId xmlns:p14="http://schemas.microsoft.com/office/powerpoint/2010/main" val="37069125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FBA35B-DAFE-F557-498D-EF048885138A}"/>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DEDB25EE-7F00-C9D1-2CA6-79695E05E4B7}"/>
              </a:ext>
            </a:extLst>
          </p:cNvPr>
          <p:cNvSpPr>
            <a:spLocks noGrp="1"/>
          </p:cNvSpPr>
          <p:nvPr>
            <p:ph idx="1"/>
          </p:nvPr>
        </p:nvSpPr>
        <p:spPr/>
        <p:txBody>
          <a:bodyPr/>
          <a:lstStyle/>
          <a:p>
            <a:pPr marL="0" marR="0">
              <a:spcBef>
                <a:spcPts val="0"/>
              </a:spcBef>
              <a:spcAft>
                <a:spcPts val="0"/>
              </a:spcAft>
            </a:pPr>
            <a:r>
              <a:rPr lang="en-US" b="1" dirty="0">
                <a:ln>
                  <a:noFill/>
                </a:ln>
                <a:solidFill>
                  <a:srgbClr val="000000"/>
                </a:solidFill>
                <a:effectLst/>
                <a:latin typeface="Helvetica Neue"/>
                <a:ea typeface="Arial Unicode MS"/>
                <a:cs typeface="Arial Unicode MS"/>
              </a:rPr>
              <a:t>Continue in the service of Christ, VV 8–16</a:t>
            </a:r>
            <a:r>
              <a:rPr lang="en-US" dirty="0">
                <a:ln>
                  <a:noFill/>
                </a:ln>
                <a:solidFill>
                  <a:srgbClr val="000000"/>
                </a:solidFill>
                <a:effectLst/>
                <a:latin typeface="Helvetica Neue"/>
                <a:ea typeface="Arial Unicode MS"/>
                <a:cs typeface="Arial Unicode MS"/>
              </a:rPr>
              <a:t>.</a:t>
            </a:r>
          </a:p>
          <a:p>
            <a:pPr marL="0" marR="0">
              <a:spcBef>
                <a:spcPts val="0"/>
              </a:spcBef>
              <a:spcAft>
                <a:spcPts val="0"/>
              </a:spcAft>
            </a:pPr>
            <a:r>
              <a:rPr lang="en-US" dirty="0">
                <a:ln>
                  <a:noFill/>
                </a:ln>
                <a:solidFill>
                  <a:srgbClr val="000000"/>
                </a:solidFill>
                <a:effectLst/>
                <a:latin typeface="Helvetica Neue"/>
                <a:ea typeface="Arial Unicode MS"/>
                <a:cs typeface="Arial Unicode MS"/>
              </a:rPr>
              <a:t> </a:t>
            </a:r>
          </a:p>
          <a:p>
            <a:pPr marL="0" marR="0">
              <a:spcBef>
                <a:spcPts val="0"/>
              </a:spcBef>
              <a:spcAft>
                <a:spcPts val="0"/>
              </a:spcAft>
            </a:pPr>
            <a:r>
              <a:rPr lang="en-US" dirty="0">
                <a:ln>
                  <a:noFill/>
                </a:ln>
                <a:solidFill>
                  <a:srgbClr val="000000"/>
                </a:solidFill>
                <a:effectLst/>
                <a:latin typeface="Helvetica Neue"/>
                <a:ea typeface="Arial Unicode MS"/>
                <a:cs typeface="Arial Unicode MS"/>
              </a:rPr>
              <a:t>The point in these verses is to press on in the service of God and not turn back to Judaism. They serve well as the summary of what the whole book is about.</a:t>
            </a:r>
          </a:p>
          <a:p>
            <a:pPr marL="0" marR="0">
              <a:spcBef>
                <a:spcPts val="0"/>
              </a:spcBef>
              <a:spcAft>
                <a:spcPts val="0"/>
              </a:spcAft>
            </a:pPr>
            <a:r>
              <a:rPr lang="en-US" dirty="0">
                <a:ln>
                  <a:noFill/>
                </a:ln>
                <a:solidFill>
                  <a:srgbClr val="000000"/>
                </a:solidFill>
                <a:effectLst/>
                <a:latin typeface="Helvetica Neue"/>
                <a:ea typeface="Arial Unicode MS"/>
                <a:cs typeface="Arial Unicode MS"/>
              </a:rPr>
              <a:t> </a:t>
            </a:r>
          </a:p>
          <a:p>
            <a:pPr marL="0" marR="0">
              <a:spcBef>
                <a:spcPts val="0"/>
              </a:spcBef>
              <a:spcAft>
                <a:spcPts val="0"/>
              </a:spcAft>
            </a:pPr>
            <a:r>
              <a:rPr lang="en-US" b="1" dirty="0">
                <a:ln>
                  <a:noFill/>
                </a:ln>
                <a:solidFill>
                  <a:srgbClr val="000000"/>
                </a:solidFill>
                <a:effectLst/>
                <a:latin typeface="Helvetica Neue"/>
                <a:ea typeface="Arial Unicode MS"/>
                <a:cs typeface="Arial Unicode MS"/>
              </a:rPr>
              <a:t>Jesus is unchangeable</a:t>
            </a:r>
            <a:r>
              <a:rPr lang="en-US" dirty="0">
                <a:ln>
                  <a:noFill/>
                </a:ln>
                <a:solidFill>
                  <a:srgbClr val="000000"/>
                </a:solidFill>
                <a:effectLst/>
                <a:latin typeface="Helvetica Neue"/>
                <a:ea typeface="Arial Unicode MS"/>
                <a:cs typeface="Arial Unicode MS"/>
              </a:rPr>
              <a:t> (v8). In contrast to the changing leadership in the church (as one generation passes on) Jesus never changes. There is no reason to leave Christ since nothing has changed.</a:t>
            </a:r>
          </a:p>
          <a:p>
            <a:endParaRPr lang="en-US" dirty="0"/>
          </a:p>
        </p:txBody>
      </p:sp>
    </p:spTree>
    <p:extLst>
      <p:ext uri="{BB962C8B-B14F-4D97-AF65-F5344CB8AC3E}">
        <p14:creationId xmlns:p14="http://schemas.microsoft.com/office/powerpoint/2010/main" val="31651678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83E5C7-2680-8A96-E2A2-F8BE7CB5BBDB}"/>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1AEC3683-F95D-DB3A-0380-A0C6D7FA52B7}"/>
              </a:ext>
            </a:extLst>
          </p:cNvPr>
          <p:cNvSpPr>
            <a:spLocks noGrp="1"/>
          </p:cNvSpPr>
          <p:nvPr>
            <p:ph idx="1"/>
          </p:nvPr>
        </p:nvSpPr>
        <p:spPr/>
        <p:txBody>
          <a:bodyPr/>
          <a:lstStyle/>
          <a:p>
            <a:r>
              <a:rPr lang="en-US" b="1" dirty="0">
                <a:ln>
                  <a:noFill/>
                </a:ln>
                <a:solidFill>
                  <a:srgbClr val="000000"/>
                </a:solidFill>
                <a:effectLst/>
                <a:latin typeface="Helvetica Neue"/>
                <a:ea typeface="Arial Unicode MS"/>
                <a:cs typeface="Arial Unicode MS"/>
              </a:rPr>
              <a:t>Make a clear break from Judaism</a:t>
            </a:r>
            <a:r>
              <a:rPr lang="en-US" dirty="0">
                <a:ln>
                  <a:noFill/>
                </a:ln>
                <a:solidFill>
                  <a:srgbClr val="000000"/>
                </a:solidFill>
                <a:effectLst/>
                <a:latin typeface="Helvetica Neue"/>
                <a:ea typeface="Arial Unicode MS"/>
                <a:cs typeface="Arial Unicode MS"/>
              </a:rPr>
              <a:t> (</a:t>
            </a:r>
            <a:r>
              <a:rPr lang="en-US" dirty="0" err="1">
                <a:ln>
                  <a:noFill/>
                </a:ln>
                <a:solidFill>
                  <a:srgbClr val="000000"/>
                </a:solidFill>
                <a:effectLst/>
                <a:latin typeface="Helvetica Neue"/>
                <a:ea typeface="Arial Unicode MS"/>
                <a:cs typeface="Arial Unicode MS"/>
              </a:rPr>
              <a:t>vv</a:t>
            </a:r>
            <a:r>
              <a:rPr lang="en-US" dirty="0">
                <a:ln>
                  <a:noFill/>
                </a:ln>
                <a:solidFill>
                  <a:srgbClr val="000000"/>
                </a:solidFill>
                <a:effectLst/>
                <a:latin typeface="Helvetica Neue"/>
                <a:ea typeface="Arial Unicode MS"/>
                <a:cs typeface="Arial Unicode MS"/>
              </a:rPr>
              <a:t> 9-14). This unit of verses simply urges the Hebrews to make a clear break from Judaism, and thus continue to serve Christ. They should not allow the strange doctrines (such as Judaism) to lead them astray. One’s relationship to God is established by grace (that provided the sacrifice of Christ) instead of foods (standing for regulations of the Old Testament law).  The latter did not profit, (bring salvation) to those who kept those laws.</a:t>
            </a:r>
          </a:p>
          <a:p>
            <a:endParaRPr lang="en-US" dirty="0"/>
          </a:p>
        </p:txBody>
      </p:sp>
    </p:spTree>
    <p:extLst>
      <p:ext uri="{BB962C8B-B14F-4D97-AF65-F5344CB8AC3E}">
        <p14:creationId xmlns:p14="http://schemas.microsoft.com/office/powerpoint/2010/main" val="262533990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D6B69B-B627-9840-9905-BC139BE6DE97}"/>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7C07AF2C-04F7-140A-E1CA-3D5B3D43D350}"/>
              </a:ext>
            </a:extLst>
          </p:cNvPr>
          <p:cNvSpPr>
            <a:spLocks noGrp="1"/>
          </p:cNvSpPr>
          <p:nvPr>
            <p:ph idx="1"/>
          </p:nvPr>
        </p:nvSpPr>
        <p:spPr/>
        <p:txBody>
          <a:bodyPr>
            <a:normAutofit/>
          </a:bodyPr>
          <a:lstStyle/>
          <a:p>
            <a:pPr marL="0" marR="0">
              <a:spcBef>
                <a:spcPts val="0"/>
              </a:spcBef>
              <a:spcAft>
                <a:spcPts val="0"/>
              </a:spcAft>
            </a:pPr>
            <a:r>
              <a:rPr lang="en-US" dirty="0">
                <a:ln>
                  <a:noFill/>
                </a:ln>
                <a:solidFill>
                  <a:srgbClr val="000000"/>
                </a:solidFill>
                <a:effectLst/>
                <a:latin typeface="Helvetica Neue"/>
                <a:ea typeface="Arial Unicode MS"/>
                <a:cs typeface="Arial Unicode MS"/>
              </a:rPr>
              <a:t>The next five verses say one must leave “</a:t>
            </a:r>
            <a:r>
              <a:rPr lang="en-US" b="1" dirty="0">
                <a:ln>
                  <a:noFill/>
                </a:ln>
                <a:solidFill>
                  <a:srgbClr val="000000"/>
                </a:solidFill>
                <a:effectLst/>
                <a:latin typeface="Helvetica Neue"/>
                <a:ea typeface="Arial Unicode MS"/>
                <a:cs typeface="Arial Unicode MS"/>
              </a:rPr>
              <a:t>Jerusalem</a:t>
            </a:r>
            <a:r>
              <a:rPr lang="en-US" dirty="0">
                <a:ln>
                  <a:noFill/>
                </a:ln>
                <a:solidFill>
                  <a:srgbClr val="000000"/>
                </a:solidFill>
                <a:effectLst/>
                <a:latin typeface="Helvetica Neue"/>
                <a:ea typeface="Arial Unicode MS"/>
                <a:cs typeface="Arial Unicode MS"/>
              </a:rPr>
              <a:t>” (Judaism) to go to Christ (vv10–14). The altar (sacrifice) of Christ cannot benefit those who serve the tabernacle, that is, those under Judaism. The reason is given in the verses that follow. Under the Old Testament, the bodies of the sacrificed animals were burned outside of the camp. Likewise, Jesus suffered the </a:t>
            </a:r>
            <a:r>
              <a:rPr lang="en-US" b="1" dirty="0">
                <a:ln>
                  <a:noFill/>
                </a:ln>
                <a:solidFill>
                  <a:srgbClr val="000000"/>
                </a:solidFill>
                <a:effectLst/>
                <a:latin typeface="Helvetica Neue"/>
                <a:ea typeface="Arial Unicode MS"/>
                <a:cs typeface="Arial Unicode MS"/>
              </a:rPr>
              <a:t>cross outside the gate</a:t>
            </a:r>
            <a:r>
              <a:rPr lang="en-US" dirty="0">
                <a:ln>
                  <a:noFill/>
                </a:ln>
                <a:solidFill>
                  <a:srgbClr val="000000"/>
                </a:solidFill>
                <a:effectLst/>
                <a:latin typeface="Helvetica Neue"/>
                <a:ea typeface="Arial Unicode MS"/>
                <a:cs typeface="Arial Unicode MS"/>
              </a:rPr>
              <a:t>. Thus, one who wants to benefit from the sacrifice of Christ, must go outside the camp (leave Jerusalem or Judaism) accepting the reproach (suffering) that goes with it. Jerusalem (and Judaism) is not a continuing city, but we seek such a city to come. Jerusalem would be destroyed in just a few years(70AD) after this epistle was written (65AD)</a:t>
            </a:r>
          </a:p>
        </p:txBody>
      </p:sp>
    </p:spTree>
    <p:extLst>
      <p:ext uri="{BB962C8B-B14F-4D97-AF65-F5344CB8AC3E}">
        <p14:creationId xmlns:p14="http://schemas.microsoft.com/office/powerpoint/2010/main" val="186418486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FE9866-05E7-B9C5-B9E0-CE86B51D66A8}"/>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8F43BBF8-E868-EAB7-5243-7222797FAD88}"/>
              </a:ext>
            </a:extLst>
          </p:cNvPr>
          <p:cNvSpPr>
            <a:spLocks noGrp="1"/>
          </p:cNvSpPr>
          <p:nvPr>
            <p:ph idx="1"/>
          </p:nvPr>
        </p:nvSpPr>
        <p:spPr/>
        <p:txBody>
          <a:bodyPr/>
          <a:lstStyle/>
          <a:p>
            <a:r>
              <a:rPr lang="en-US" b="1" dirty="0">
                <a:ln>
                  <a:noFill/>
                </a:ln>
                <a:solidFill>
                  <a:srgbClr val="000000"/>
                </a:solidFill>
                <a:effectLst/>
                <a:latin typeface="Helvetica Neue"/>
                <a:ea typeface="Arial Unicode MS"/>
                <a:cs typeface="Arial Unicode MS"/>
              </a:rPr>
              <a:t>The sacrifices we offer</a:t>
            </a:r>
            <a:r>
              <a:rPr lang="en-US" dirty="0">
                <a:ln>
                  <a:noFill/>
                </a:ln>
                <a:solidFill>
                  <a:srgbClr val="000000"/>
                </a:solidFill>
                <a:effectLst/>
                <a:latin typeface="Helvetica Neue"/>
                <a:ea typeface="Arial Unicode MS"/>
                <a:cs typeface="Arial Unicode MS"/>
              </a:rPr>
              <a:t> (vv15-16). In the service of Christ, we are continuously offer sacrifices to God. Three sacrifices are listed in the two verses </a:t>
            </a:r>
            <a:r>
              <a:rPr lang="en-US" b="1" dirty="0">
                <a:ln>
                  <a:noFill/>
                </a:ln>
                <a:solidFill>
                  <a:srgbClr val="000000"/>
                </a:solidFill>
                <a:effectLst/>
                <a:latin typeface="Helvetica Neue"/>
                <a:ea typeface="Arial Unicode MS"/>
                <a:cs typeface="Arial Unicode MS"/>
              </a:rPr>
              <a:t>1)</a:t>
            </a:r>
            <a:r>
              <a:rPr lang="en-US" dirty="0">
                <a:ln>
                  <a:noFill/>
                </a:ln>
                <a:solidFill>
                  <a:srgbClr val="000000"/>
                </a:solidFill>
                <a:effectLst/>
                <a:latin typeface="Helvetica Neue"/>
                <a:ea typeface="Arial Unicode MS"/>
                <a:cs typeface="Arial Unicode MS"/>
              </a:rPr>
              <a:t>praise </a:t>
            </a:r>
            <a:r>
              <a:rPr lang="en-US" b="1" dirty="0">
                <a:ln>
                  <a:noFill/>
                </a:ln>
                <a:solidFill>
                  <a:srgbClr val="000000"/>
                </a:solidFill>
                <a:effectLst/>
                <a:latin typeface="Helvetica Neue"/>
                <a:ea typeface="Arial Unicode MS"/>
                <a:cs typeface="Arial Unicode MS"/>
              </a:rPr>
              <a:t>2)</a:t>
            </a:r>
            <a:r>
              <a:rPr lang="en-US" dirty="0">
                <a:ln>
                  <a:noFill/>
                </a:ln>
                <a:solidFill>
                  <a:srgbClr val="000000"/>
                </a:solidFill>
                <a:effectLst/>
                <a:latin typeface="Helvetica Neue"/>
                <a:ea typeface="Arial Unicode MS"/>
                <a:cs typeface="Arial Unicode MS"/>
              </a:rPr>
              <a:t>doing good and </a:t>
            </a:r>
            <a:r>
              <a:rPr lang="en-US" b="1" dirty="0">
                <a:ln>
                  <a:noFill/>
                </a:ln>
                <a:solidFill>
                  <a:srgbClr val="000000"/>
                </a:solidFill>
                <a:effectLst/>
                <a:latin typeface="Helvetica Neue"/>
                <a:ea typeface="Arial Unicode MS"/>
                <a:cs typeface="Arial Unicode MS"/>
              </a:rPr>
              <a:t>3)</a:t>
            </a:r>
            <a:r>
              <a:rPr lang="en-US" dirty="0">
                <a:ln>
                  <a:noFill/>
                </a:ln>
                <a:solidFill>
                  <a:srgbClr val="000000"/>
                </a:solidFill>
                <a:effectLst/>
                <a:latin typeface="Helvetica Neue"/>
                <a:ea typeface="Arial Unicode MS"/>
                <a:cs typeface="Arial Unicode MS"/>
              </a:rPr>
              <a:t>sharing. God is pleased with such sacrifices.</a:t>
            </a:r>
          </a:p>
          <a:p>
            <a:endParaRPr lang="en-US" dirty="0"/>
          </a:p>
        </p:txBody>
      </p:sp>
    </p:spTree>
    <p:extLst>
      <p:ext uri="{BB962C8B-B14F-4D97-AF65-F5344CB8AC3E}">
        <p14:creationId xmlns:p14="http://schemas.microsoft.com/office/powerpoint/2010/main" val="182719699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8409D7-FB7A-660D-8C32-32358E8CC744}"/>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149539C8-17E6-BF95-0948-13942A4118E4}"/>
              </a:ext>
            </a:extLst>
          </p:cNvPr>
          <p:cNvSpPr>
            <a:spLocks noGrp="1"/>
          </p:cNvSpPr>
          <p:nvPr>
            <p:ph idx="1"/>
          </p:nvPr>
        </p:nvSpPr>
        <p:spPr/>
        <p:txBody>
          <a:bodyPr/>
          <a:lstStyle/>
          <a:p>
            <a:pPr marL="0" marR="0">
              <a:spcBef>
                <a:spcPts val="0"/>
              </a:spcBef>
              <a:spcAft>
                <a:spcPts val="0"/>
              </a:spcAft>
            </a:pPr>
            <a:r>
              <a:rPr lang="en-US" b="1" dirty="0">
                <a:ln>
                  <a:noFill/>
                </a:ln>
                <a:solidFill>
                  <a:srgbClr val="000000"/>
                </a:solidFill>
                <a:effectLst/>
                <a:latin typeface="Helvetica Neue"/>
                <a:ea typeface="Arial Unicode MS"/>
                <a:cs typeface="Arial Unicode MS"/>
              </a:rPr>
              <a:t>Duties towards elders, and other servants </a:t>
            </a:r>
            <a:r>
              <a:rPr lang="en-US" dirty="0" err="1">
                <a:ln>
                  <a:noFill/>
                </a:ln>
                <a:solidFill>
                  <a:srgbClr val="000000"/>
                </a:solidFill>
                <a:effectLst/>
                <a:latin typeface="Helvetica Neue"/>
                <a:ea typeface="Arial Unicode MS"/>
                <a:cs typeface="Arial Unicode MS"/>
              </a:rPr>
              <a:t>vv</a:t>
            </a:r>
            <a:r>
              <a:rPr lang="en-US" dirty="0">
                <a:ln>
                  <a:noFill/>
                </a:ln>
                <a:solidFill>
                  <a:srgbClr val="000000"/>
                </a:solidFill>
                <a:effectLst/>
                <a:latin typeface="Helvetica Neue"/>
                <a:ea typeface="Arial Unicode MS"/>
                <a:cs typeface="Arial Unicode MS"/>
              </a:rPr>
              <a:t> 17-19)</a:t>
            </a:r>
          </a:p>
          <a:p>
            <a:pPr marL="0" marR="0">
              <a:spcBef>
                <a:spcPts val="0"/>
              </a:spcBef>
              <a:spcAft>
                <a:spcPts val="0"/>
              </a:spcAft>
            </a:pPr>
            <a:r>
              <a:rPr lang="en-US" b="1" dirty="0">
                <a:ln>
                  <a:noFill/>
                </a:ln>
                <a:solidFill>
                  <a:srgbClr val="000000"/>
                </a:solidFill>
                <a:effectLst/>
                <a:latin typeface="Helvetica Neue"/>
                <a:ea typeface="Arial Unicode MS"/>
                <a:cs typeface="Arial Unicode MS"/>
              </a:rPr>
              <a:t> </a:t>
            </a:r>
            <a:endParaRPr lang="en-US" dirty="0">
              <a:ln>
                <a:noFill/>
              </a:ln>
              <a:solidFill>
                <a:srgbClr val="000000"/>
              </a:solidFill>
              <a:effectLst/>
              <a:latin typeface="Helvetica Neue"/>
              <a:ea typeface="Arial Unicode MS"/>
              <a:cs typeface="Arial Unicode MS"/>
            </a:endParaRPr>
          </a:p>
          <a:p>
            <a:pPr marL="0" marR="0">
              <a:spcBef>
                <a:spcPts val="0"/>
              </a:spcBef>
              <a:spcAft>
                <a:spcPts val="0"/>
              </a:spcAft>
            </a:pPr>
            <a:r>
              <a:rPr lang="en-US" dirty="0">
                <a:ln>
                  <a:noFill/>
                </a:ln>
                <a:solidFill>
                  <a:srgbClr val="000000"/>
                </a:solidFill>
                <a:effectLst/>
                <a:latin typeface="Helvetica Neue"/>
                <a:ea typeface="Arial Unicode MS"/>
                <a:cs typeface="Arial Unicode MS"/>
              </a:rPr>
              <a:t>Obey and submit to the elders (v17) Those who rule over you would be the elders of the local church who have oversight (Act 20:28; Pet 5:1-4). The members have the responsibility to submit to the elder’s lead. The reason given is that the elders are watching for their souls, recognizing they will give account for their work. We should be respectful and cooperative with the elders so that their work is that of joy and not grief.</a:t>
            </a:r>
          </a:p>
          <a:p>
            <a:endParaRPr lang="en-US" dirty="0"/>
          </a:p>
        </p:txBody>
      </p:sp>
    </p:spTree>
    <p:extLst>
      <p:ext uri="{BB962C8B-B14F-4D97-AF65-F5344CB8AC3E}">
        <p14:creationId xmlns:p14="http://schemas.microsoft.com/office/powerpoint/2010/main" val="409687420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B21A17-F0B3-BC9B-5911-4A2739B2D6CC}"/>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72CD2094-C5D9-AFCC-5D90-4B8BE5124AB2}"/>
              </a:ext>
            </a:extLst>
          </p:cNvPr>
          <p:cNvSpPr>
            <a:spLocks noGrp="1"/>
          </p:cNvSpPr>
          <p:nvPr>
            <p:ph idx="1"/>
          </p:nvPr>
        </p:nvSpPr>
        <p:spPr/>
        <p:txBody>
          <a:bodyPr/>
          <a:lstStyle/>
          <a:p>
            <a:r>
              <a:rPr lang="en-US" dirty="0">
                <a:ln>
                  <a:noFill/>
                </a:ln>
                <a:solidFill>
                  <a:srgbClr val="000000"/>
                </a:solidFill>
                <a:effectLst/>
                <a:latin typeface="Helvetica Neue"/>
                <a:ea typeface="Arial Unicode MS"/>
                <a:cs typeface="Arial Unicode MS"/>
              </a:rPr>
              <a:t>Pray for Paul and others (VV 18-19). Paul urged the Hebrews to pray for him, and his companions. Even though his rebuke has been strong, he reminds them they should pray for him because all he has done has been with a pure conscience. He asked that they pray that he may be able to be with them soon. Their prayer should be that any obstacle to his being with them be removed</a:t>
            </a:r>
            <a:r>
              <a:rPr lang="en-US" sz="1800" dirty="0">
                <a:ln>
                  <a:noFill/>
                </a:ln>
                <a:solidFill>
                  <a:srgbClr val="000000"/>
                </a:solidFill>
                <a:effectLst/>
                <a:latin typeface="Helvetica Neue"/>
                <a:ea typeface="Arial Unicode MS"/>
                <a:cs typeface="Arial Unicode MS"/>
              </a:rPr>
              <a:t>.</a:t>
            </a:r>
          </a:p>
          <a:p>
            <a:endParaRPr lang="en-US" dirty="0"/>
          </a:p>
        </p:txBody>
      </p:sp>
    </p:spTree>
    <p:extLst>
      <p:ext uri="{BB962C8B-B14F-4D97-AF65-F5344CB8AC3E}">
        <p14:creationId xmlns:p14="http://schemas.microsoft.com/office/powerpoint/2010/main" val="180741624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5AF5F8-E3EC-74DB-669E-508D6AF79F58}"/>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09BB6771-EC76-4AC3-7285-B4674175AC33}"/>
              </a:ext>
            </a:extLst>
          </p:cNvPr>
          <p:cNvSpPr>
            <a:spLocks noGrp="1"/>
          </p:cNvSpPr>
          <p:nvPr>
            <p:ph idx="1"/>
          </p:nvPr>
        </p:nvSpPr>
        <p:spPr/>
        <p:txBody>
          <a:bodyPr/>
          <a:lstStyle/>
          <a:p>
            <a:pPr marL="0" marR="0">
              <a:spcBef>
                <a:spcPts val="0"/>
              </a:spcBef>
              <a:spcAft>
                <a:spcPts val="0"/>
              </a:spcAft>
            </a:pPr>
            <a:r>
              <a:rPr lang="en-US" sz="1800" dirty="0">
                <a:ln>
                  <a:noFill/>
                </a:ln>
                <a:solidFill>
                  <a:srgbClr val="000000"/>
                </a:solidFill>
                <a:effectLst/>
                <a:latin typeface="Helvetica Neue"/>
                <a:ea typeface="Arial Unicode MS"/>
                <a:cs typeface="Arial Unicode MS"/>
              </a:rPr>
              <a:t> </a:t>
            </a:r>
          </a:p>
          <a:p>
            <a:pPr marL="0" marR="0">
              <a:spcBef>
                <a:spcPts val="0"/>
              </a:spcBef>
              <a:spcAft>
                <a:spcPts val="0"/>
              </a:spcAft>
            </a:pPr>
            <a:r>
              <a:rPr lang="en-US" b="1" dirty="0">
                <a:ln>
                  <a:noFill/>
                </a:ln>
                <a:solidFill>
                  <a:srgbClr val="000000"/>
                </a:solidFill>
                <a:effectLst/>
                <a:latin typeface="Helvetica Neue"/>
                <a:ea typeface="Arial Unicode MS"/>
                <a:cs typeface="Arial Unicode MS"/>
              </a:rPr>
              <a:t>Prayer for the Hebrews that: they may be complete doing God</a:t>
            </a:r>
            <a:r>
              <a:rPr lang="ar-SA" b="1" dirty="0">
                <a:ln>
                  <a:noFill/>
                </a:ln>
                <a:solidFill>
                  <a:srgbClr val="000000"/>
                </a:solidFill>
                <a:effectLst/>
                <a:latin typeface="Helvetica Neue"/>
                <a:ea typeface="Arial Unicode MS"/>
                <a:cs typeface="Arial Unicode MS"/>
              </a:rPr>
              <a:t>’</a:t>
            </a:r>
            <a:r>
              <a:rPr lang="en-US" b="1" dirty="0">
                <a:ln>
                  <a:noFill/>
                </a:ln>
                <a:solidFill>
                  <a:srgbClr val="000000"/>
                </a:solidFill>
                <a:effectLst/>
                <a:latin typeface="Helvetica Neue"/>
                <a:ea typeface="Arial Unicode MS"/>
                <a:cs typeface="Arial Unicode MS"/>
              </a:rPr>
              <a:t>s will </a:t>
            </a:r>
            <a:r>
              <a:rPr lang="en-US" dirty="0">
                <a:ln>
                  <a:noFill/>
                </a:ln>
                <a:solidFill>
                  <a:srgbClr val="000000"/>
                </a:solidFill>
                <a:effectLst/>
                <a:latin typeface="Helvetica Neue"/>
                <a:ea typeface="Arial Unicode MS"/>
                <a:cs typeface="Arial Unicode MS"/>
              </a:rPr>
              <a:t>(</a:t>
            </a:r>
            <a:r>
              <a:rPr lang="en-US" dirty="0" err="1">
                <a:ln>
                  <a:noFill/>
                </a:ln>
                <a:solidFill>
                  <a:srgbClr val="000000"/>
                </a:solidFill>
                <a:effectLst/>
                <a:latin typeface="Helvetica Neue"/>
                <a:ea typeface="Arial Unicode MS"/>
                <a:cs typeface="Arial Unicode MS"/>
              </a:rPr>
              <a:t>vv</a:t>
            </a:r>
            <a:r>
              <a:rPr lang="en-US" dirty="0">
                <a:ln>
                  <a:noFill/>
                </a:ln>
                <a:solidFill>
                  <a:srgbClr val="000000"/>
                </a:solidFill>
                <a:effectLst/>
                <a:latin typeface="Helvetica Neue"/>
                <a:ea typeface="Arial Unicode MS"/>
                <a:cs typeface="Arial Unicode MS"/>
              </a:rPr>
              <a:t> 20-21)</a:t>
            </a:r>
          </a:p>
          <a:p>
            <a:pPr marL="0" marR="0">
              <a:spcBef>
                <a:spcPts val="0"/>
              </a:spcBef>
              <a:spcAft>
                <a:spcPts val="0"/>
              </a:spcAft>
            </a:pPr>
            <a:r>
              <a:rPr lang="en-US" b="1" dirty="0">
                <a:ln>
                  <a:noFill/>
                </a:ln>
                <a:solidFill>
                  <a:srgbClr val="000000"/>
                </a:solidFill>
                <a:effectLst/>
                <a:latin typeface="Helvetica Neue"/>
                <a:ea typeface="Arial Unicode MS"/>
                <a:cs typeface="Arial Unicode MS"/>
              </a:rPr>
              <a:t> </a:t>
            </a:r>
            <a:endParaRPr lang="en-US" dirty="0">
              <a:ln>
                <a:noFill/>
              </a:ln>
              <a:solidFill>
                <a:srgbClr val="000000"/>
              </a:solidFill>
              <a:effectLst/>
              <a:latin typeface="Helvetica Neue"/>
              <a:ea typeface="Arial Unicode MS"/>
              <a:cs typeface="Arial Unicode MS"/>
            </a:endParaRPr>
          </a:p>
          <a:p>
            <a:pPr marL="0" marR="0">
              <a:spcBef>
                <a:spcPts val="0"/>
              </a:spcBef>
              <a:spcAft>
                <a:spcPts val="0"/>
              </a:spcAft>
            </a:pPr>
            <a:r>
              <a:rPr lang="en-US" dirty="0">
                <a:ln>
                  <a:noFill/>
                </a:ln>
                <a:solidFill>
                  <a:srgbClr val="000000"/>
                </a:solidFill>
                <a:effectLst/>
                <a:latin typeface="Helvetica Neue"/>
                <a:ea typeface="Arial Unicode MS"/>
                <a:cs typeface="Arial Unicode MS"/>
              </a:rPr>
              <a:t>Paul now shares a prayer he offers for the Hebrews. His prayer is that God who raised Jesus from the dead and made him the great Shepherd of the sheep (through the blood of the covenant) would make them complete. Being complete they would be doing God</a:t>
            </a:r>
            <a:r>
              <a:rPr lang="ar-SA" dirty="0">
                <a:ln>
                  <a:noFill/>
                </a:ln>
                <a:solidFill>
                  <a:srgbClr val="000000"/>
                </a:solidFill>
                <a:effectLst/>
                <a:latin typeface="Helvetica Neue"/>
                <a:ea typeface="Arial Unicode MS"/>
                <a:cs typeface="Arial Unicode MS"/>
              </a:rPr>
              <a:t>‘</a:t>
            </a:r>
            <a:r>
              <a:rPr lang="en-US" dirty="0">
                <a:ln>
                  <a:noFill/>
                </a:ln>
                <a:solidFill>
                  <a:srgbClr val="000000"/>
                </a:solidFill>
                <a:effectLst/>
                <a:latin typeface="Helvetica Neue"/>
                <a:ea typeface="Arial Unicode MS"/>
                <a:cs typeface="Arial Unicode MS"/>
              </a:rPr>
              <a:t>s will. The New Covenant is called the everlasting or eternal covenant.</a:t>
            </a:r>
          </a:p>
          <a:p>
            <a:pPr marL="0" marR="0">
              <a:spcBef>
                <a:spcPts val="0"/>
              </a:spcBef>
              <a:spcAft>
                <a:spcPts val="0"/>
              </a:spcAft>
            </a:pPr>
            <a:r>
              <a:rPr lang="en-US" b="1" dirty="0">
                <a:ln>
                  <a:noFill/>
                </a:ln>
                <a:solidFill>
                  <a:srgbClr val="000000"/>
                </a:solidFill>
                <a:effectLst/>
                <a:latin typeface="Helvetica Neue"/>
                <a:ea typeface="Arial Unicode MS"/>
                <a:cs typeface="Arial Unicode MS"/>
              </a:rPr>
              <a:t> </a:t>
            </a:r>
            <a:endParaRPr lang="en-US" dirty="0">
              <a:ln>
                <a:noFill/>
              </a:ln>
              <a:solidFill>
                <a:srgbClr val="000000"/>
              </a:solidFill>
              <a:effectLst/>
              <a:latin typeface="Helvetica Neue"/>
              <a:ea typeface="Arial Unicode MS"/>
              <a:cs typeface="Arial Unicode MS"/>
            </a:endParaRPr>
          </a:p>
          <a:p>
            <a:endParaRPr lang="en-US" dirty="0"/>
          </a:p>
        </p:txBody>
      </p:sp>
    </p:spTree>
    <p:extLst>
      <p:ext uri="{BB962C8B-B14F-4D97-AF65-F5344CB8AC3E}">
        <p14:creationId xmlns:p14="http://schemas.microsoft.com/office/powerpoint/2010/main" val="307878038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02C6A6-E70A-5664-833C-B068B352A1AC}"/>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614B8AD8-1493-A053-DF62-95B29E51A682}"/>
              </a:ext>
            </a:extLst>
          </p:cNvPr>
          <p:cNvSpPr>
            <a:spLocks noGrp="1"/>
          </p:cNvSpPr>
          <p:nvPr>
            <p:ph idx="1"/>
          </p:nvPr>
        </p:nvSpPr>
        <p:spPr/>
        <p:txBody>
          <a:bodyPr>
            <a:normAutofit fontScale="85000" lnSpcReduction="20000"/>
          </a:bodyPr>
          <a:lstStyle/>
          <a:p>
            <a:pPr marL="0" marR="0">
              <a:spcBef>
                <a:spcPts val="0"/>
              </a:spcBef>
              <a:spcAft>
                <a:spcPts val="0"/>
              </a:spcAft>
            </a:pPr>
            <a:r>
              <a:rPr lang="en-US" sz="2600" b="1" dirty="0">
                <a:ln>
                  <a:noFill/>
                </a:ln>
                <a:solidFill>
                  <a:srgbClr val="000000"/>
                </a:solidFill>
                <a:effectLst/>
                <a:latin typeface="Helvetica Neue"/>
                <a:ea typeface="Arial Unicode MS"/>
                <a:cs typeface="Arial Unicode MS"/>
              </a:rPr>
              <a:t>Final remarks (</a:t>
            </a:r>
            <a:r>
              <a:rPr lang="en-US" sz="2600" b="1" dirty="0" err="1">
                <a:ln>
                  <a:noFill/>
                </a:ln>
                <a:solidFill>
                  <a:srgbClr val="000000"/>
                </a:solidFill>
                <a:effectLst/>
                <a:latin typeface="Helvetica Neue"/>
                <a:ea typeface="Arial Unicode MS"/>
                <a:cs typeface="Arial Unicode MS"/>
              </a:rPr>
              <a:t>vv</a:t>
            </a:r>
            <a:r>
              <a:rPr lang="en-US" sz="2600" b="1" dirty="0">
                <a:ln>
                  <a:noFill/>
                </a:ln>
                <a:solidFill>
                  <a:srgbClr val="000000"/>
                </a:solidFill>
                <a:effectLst/>
                <a:latin typeface="Helvetica Neue"/>
                <a:ea typeface="Arial Unicode MS"/>
                <a:cs typeface="Arial Unicode MS"/>
              </a:rPr>
              <a:t> 22-25)</a:t>
            </a:r>
            <a:endParaRPr lang="en-US" sz="2600" dirty="0">
              <a:ln>
                <a:noFill/>
              </a:ln>
              <a:solidFill>
                <a:srgbClr val="000000"/>
              </a:solidFill>
              <a:effectLst/>
              <a:latin typeface="Helvetica Neue"/>
              <a:ea typeface="Arial Unicode MS"/>
              <a:cs typeface="Arial Unicode MS"/>
            </a:endParaRPr>
          </a:p>
          <a:p>
            <a:pPr marL="0" marR="0">
              <a:spcBef>
                <a:spcPts val="0"/>
              </a:spcBef>
              <a:spcAft>
                <a:spcPts val="0"/>
              </a:spcAft>
            </a:pPr>
            <a:r>
              <a:rPr lang="en-US" sz="2600" b="1" dirty="0">
                <a:ln>
                  <a:noFill/>
                </a:ln>
                <a:solidFill>
                  <a:srgbClr val="000000"/>
                </a:solidFill>
                <a:effectLst/>
                <a:latin typeface="Helvetica Neue"/>
                <a:ea typeface="Arial Unicode MS"/>
                <a:cs typeface="Arial Unicode MS"/>
              </a:rPr>
              <a:t> </a:t>
            </a:r>
            <a:endParaRPr lang="en-US" sz="2600" dirty="0">
              <a:ln>
                <a:noFill/>
              </a:ln>
              <a:solidFill>
                <a:srgbClr val="000000"/>
              </a:solidFill>
              <a:effectLst/>
              <a:latin typeface="Helvetica Neue"/>
              <a:ea typeface="Arial Unicode MS"/>
              <a:cs typeface="Arial Unicode MS"/>
            </a:endParaRPr>
          </a:p>
          <a:p>
            <a:pPr marL="0" marR="0">
              <a:spcBef>
                <a:spcPts val="0"/>
              </a:spcBef>
              <a:spcAft>
                <a:spcPts val="0"/>
              </a:spcAft>
            </a:pPr>
            <a:r>
              <a:rPr lang="en-US" sz="2600" dirty="0">
                <a:ln>
                  <a:noFill/>
                </a:ln>
                <a:solidFill>
                  <a:srgbClr val="000000"/>
                </a:solidFill>
                <a:effectLst/>
                <a:latin typeface="Helvetica Neue"/>
                <a:ea typeface="Arial Unicode MS"/>
                <a:cs typeface="Arial Unicode MS"/>
              </a:rPr>
              <a:t>Verse 21 is the actual end the letter. Paul adds some personal and final remarks.</a:t>
            </a:r>
          </a:p>
          <a:p>
            <a:pPr marL="0" marR="0">
              <a:spcBef>
                <a:spcPts val="0"/>
              </a:spcBef>
              <a:spcAft>
                <a:spcPts val="0"/>
              </a:spcAft>
            </a:pPr>
            <a:r>
              <a:rPr lang="en-US" sz="2600" dirty="0">
                <a:ln>
                  <a:noFill/>
                </a:ln>
                <a:solidFill>
                  <a:srgbClr val="000000"/>
                </a:solidFill>
                <a:effectLst/>
                <a:latin typeface="Helvetica Neue"/>
                <a:ea typeface="Arial Unicode MS"/>
                <a:cs typeface="Arial Unicode MS"/>
              </a:rPr>
              <a:t> </a:t>
            </a:r>
          </a:p>
          <a:p>
            <a:pPr marL="0" marR="0">
              <a:spcBef>
                <a:spcPts val="0"/>
              </a:spcBef>
              <a:spcAft>
                <a:spcPts val="0"/>
              </a:spcAft>
            </a:pPr>
            <a:r>
              <a:rPr lang="en-US" sz="2600" dirty="0">
                <a:ln>
                  <a:noFill/>
                </a:ln>
                <a:solidFill>
                  <a:srgbClr val="000000"/>
                </a:solidFill>
                <a:effectLst/>
                <a:latin typeface="Helvetica Neue"/>
                <a:ea typeface="Arial Unicode MS"/>
                <a:cs typeface="Arial Unicode MS"/>
              </a:rPr>
              <a:t>Heed exhortations (v 22). Paul urges them to bear patiently with the exhortation he has written giving heed to the warning that he has written in a few words.</a:t>
            </a:r>
          </a:p>
          <a:p>
            <a:pPr marL="0" marR="0">
              <a:spcBef>
                <a:spcPts val="0"/>
              </a:spcBef>
              <a:spcAft>
                <a:spcPts val="0"/>
              </a:spcAft>
            </a:pPr>
            <a:r>
              <a:rPr lang="en-US" sz="2600" dirty="0">
                <a:ln>
                  <a:noFill/>
                </a:ln>
                <a:solidFill>
                  <a:srgbClr val="000000"/>
                </a:solidFill>
                <a:effectLst/>
                <a:latin typeface="Helvetica Neue"/>
                <a:ea typeface="Arial Unicode MS"/>
                <a:cs typeface="Arial Unicode MS"/>
              </a:rPr>
              <a:t> </a:t>
            </a:r>
          </a:p>
          <a:p>
            <a:pPr marL="0" marR="0">
              <a:spcBef>
                <a:spcPts val="0"/>
              </a:spcBef>
              <a:spcAft>
                <a:spcPts val="0"/>
              </a:spcAft>
            </a:pPr>
            <a:r>
              <a:rPr lang="en-US" sz="2600" dirty="0">
                <a:ln>
                  <a:noFill/>
                </a:ln>
                <a:solidFill>
                  <a:srgbClr val="000000"/>
                </a:solidFill>
                <a:effectLst/>
                <a:latin typeface="Helvetica Neue"/>
                <a:ea typeface="Arial Unicode MS"/>
                <a:cs typeface="Arial Unicode MS"/>
              </a:rPr>
              <a:t>Timothy is set free (v 23). At some point Timothy has been in prison and is now set free.  Paul hopes to see him.</a:t>
            </a:r>
          </a:p>
          <a:p>
            <a:pPr marL="0" marR="0">
              <a:spcBef>
                <a:spcPts val="0"/>
              </a:spcBef>
              <a:spcAft>
                <a:spcPts val="0"/>
              </a:spcAft>
            </a:pPr>
            <a:r>
              <a:rPr lang="en-US" sz="2600" dirty="0">
                <a:ln>
                  <a:noFill/>
                </a:ln>
                <a:solidFill>
                  <a:srgbClr val="000000"/>
                </a:solidFill>
                <a:effectLst/>
                <a:latin typeface="Helvetica Neue"/>
                <a:ea typeface="Arial Unicode MS"/>
                <a:cs typeface="Arial Unicode MS"/>
              </a:rPr>
              <a:t> </a:t>
            </a:r>
          </a:p>
          <a:p>
            <a:pPr marL="0" marR="0">
              <a:spcBef>
                <a:spcPts val="0"/>
              </a:spcBef>
              <a:spcAft>
                <a:spcPts val="0"/>
              </a:spcAft>
            </a:pPr>
            <a:r>
              <a:rPr lang="en-US" sz="2600" dirty="0">
                <a:ln>
                  <a:noFill/>
                </a:ln>
                <a:solidFill>
                  <a:srgbClr val="000000"/>
                </a:solidFill>
                <a:effectLst/>
                <a:latin typeface="Helvetica Neue"/>
                <a:ea typeface="Arial Unicode MS"/>
                <a:cs typeface="Arial Unicode MS"/>
              </a:rPr>
              <a:t>Salutations to the Hebrews for those in Italy. Greetings are sent from Paul to the elders and all the saints. Brethren from Italy send greetings as well.</a:t>
            </a:r>
          </a:p>
          <a:p>
            <a:pPr marL="0" marR="0">
              <a:spcBef>
                <a:spcPts val="0"/>
              </a:spcBef>
              <a:spcAft>
                <a:spcPts val="0"/>
              </a:spcAft>
            </a:pPr>
            <a:r>
              <a:rPr lang="en-US" sz="2000" dirty="0">
                <a:ln>
                  <a:noFill/>
                </a:ln>
                <a:solidFill>
                  <a:srgbClr val="000000"/>
                </a:solidFill>
                <a:effectLst/>
                <a:latin typeface="Helvetica Neue"/>
                <a:ea typeface="Arial Unicode MS"/>
                <a:cs typeface="Arial Unicode MS"/>
              </a:rPr>
              <a:t> </a:t>
            </a:r>
          </a:p>
          <a:p>
            <a:pPr marL="0" marR="0">
              <a:spcBef>
                <a:spcPts val="0"/>
              </a:spcBef>
              <a:spcAft>
                <a:spcPts val="0"/>
              </a:spcAft>
            </a:pPr>
            <a:r>
              <a:rPr lang="en-US" sz="1800" b="1" dirty="0">
                <a:ln>
                  <a:noFill/>
                </a:ln>
                <a:solidFill>
                  <a:srgbClr val="000000"/>
                </a:solidFill>
                <a:effectLst/>
                <a:latin typeface="Helvetica Neue"/>
                <a:ea typeface="Arial Unicode MS"/>
                <a:cs typeface="Arial Unicode MS"/>
              </a:rPr>
              <a:t>.</a:t>
            </a:r>
            <a:endParaRPr lang="en-US" sz="1800" dirty="0">
              <a:ln>
                <a:noFill/>
              </a:ln>
              <a:solidFill>
                <a:srgbClr val="000000"/>
              </a:solidFill>
              <a:effectLst/>
              <a:latin typeface="Helvetica Neue"/>
              <a:ea typeface="Arial Unicode MS"/>
              <a:cs typeface="Arial Unicode MS"/>
            </a:endParaRPr>
          </a:p>
          <a:p>
            <a:endParaRPr lang="en-US" dirty="0"/>
          </a:p>
        </p:txBody>
      </p:sp>
    </p:spTree>
    <p:extLst>
      <p:ext uri="{BB962C8B-B14F-4D97-AF65-F5344CB8AC3E}">
        <p14:creationId xmlns:p14="http://schemas.microsoft.com/office/powerpoint/2010/main" val="22541004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C67F69-69AD-4A8C-96A3-6F258340180F}"/>
              </a:ext>
            </a:extLst>
          </p:cNvPr>
          <p:cNvSpPr>
            <a:spLocks noGrp="1"/>
          </p:cNvSpPr>
          <p:nvPr>
            <p:ph type="title"/>
          </p:nvPr>
        </p:nvSpPr>
        <p:spPr/>
        <p:txBody>
          <a:bodyPr/>
          <a:lstStyle/>
          <a:p>
            <a:r>
              <a:rPr lang="en-US" dirty="0"/>
              <a:t>Outline of Hebrews</a:t>
            </a:r>
          </a:p>
        </p:txBody>
      </p:sp>
      <p:sp>
        <p:nvSpPr>
          <p:cNvPr id="3" name="Content Placeholder 2">
            <a:extLst>
              <a:ext uri="{FF2B5EF4-FFF2-40B4-BE49-F238E27FC236}">
                <a16:creationId xmlns:a16="http://schemas.microsoft.com/office/drawing/2014/main" id="{7E39CF89-0F65-46E1-950D-012F220318BF}"/>
              </a:ext>
            </a:extLst>
          </p:cNvPr>
          <p:cNvSpPr>
            <a:spLocks noGrp="1"/>
          </p:cNvSpPr>
          <p:nvPr>
            <p:ph idx="1"/>
          </p:nvPr>
        </p:nvSpPr>
        <p:spPr/>
        <p:txBody>
          <a:bodyPr>
            <a:normAutofit lnSpcReduction="10000"/>
          </a:bodyPr>
          <a:lstStyle/>
          <a:p>
            <a:r>
              <a:rPr lang="en-US" dirty="0"/>
              <a:t>The Better Messenger:  Jesus, the Son</a:t>
            </a:r>
          </a:p>
          <a:p>
            <a:pPr lvl="1"/>
            <a:r>
              <a:rPr lang="en-US" sz="2100" dirty="0"/>
              <a:t>Better than angels or the prophets</a:t>
            </a:r>
          </a:p>
          <a:p>
            <a:r>
              <a:rPr lang="en-US" dirty="0"/>
              <a:t>The Better Apostle:  Jesus</a:t>
            </a:r>
          </a:p>
          <a:p>
            <a:pPr lvl="1"/>
            <a:r>
              <a:rPr lang="en-US" sz="2100" dirty="0"/>
              <a:t>Better than Moses</a:t>
            </a:r>
          </a:p>
          <a:p>
            <a:r>
              <a:rPr lang="en-US" dirty="0"/>
              <a:t>The Better Priest:  Jesus</a:t>
            </a:r>
          </a:p>
          <a:p>
            <a:pPr lvl="1"/>
            <a:r>
              <a:rPr lang="en-US" sz="2100" dirty="0"/>
              <a:t>Better than Melchizedek or the High Priests</a:t>
            </a:r>
          </a:p>
          <a:p>
            <a:r>
              <a:rPr lang="en-US" dirty="0"/>
              <a:t>The Better Covenant:  The New Covenant</a:t>
            </a:r>
          </a:p>
          <a:p>
            <a:pPr lvl="1"/>
            <a:r>
              <a:rPr lang="en-US" sz="2100" dirty="0"/>
              <a:t>Better than the Old Covenant</a:t>
            </a:r>
          </a:p>
          <a:p>
            <a:r>
              <a:rPr lang="en-US" dirty="0"/>
              <a:t>The Better Sacrifice:  Jesus</a:t>
            </a:r>
          </a:p>
          <a:p>
            <a:pPr lvl="1"/>
            <a:r>
              <a:rPr lang="en-US" sz="2100" dirty="0"/>
              <a:t>Better than bulls and goats</a:t>
            </a:r>
          </a:p>
          <a:p>
            <a:pPr lvl="1"/>
            <a:r>
              <a:rPr lang="en-US" sz="2100" dirty="0"/>
              <a:t>Christ was sacrificed once for all time</a:t>
            </a:r>
          </a:p>
          <a:p>
            <a:r>
              <a:rPr lang="en-US" dirty="0"/>
              <a:t>The Better Way:  Faith</a:t>
            </a:r>
          </a:p>
        </p:txBody>
      </p:sp>
    </p:spTree>
    <p:extLst>
      <p:ext uri="{BB962C8B-B14F-4D97-AF65-F5344CB8AC3E}">
        <p14:creationId xmlns:p14="http://schemas.microsoft.com/office/powerpoint/2010/main" val="15988248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0" end="0"/>
                                            </p:txEl>
                                          </p:spTgt>
                                        </p:tgtEl>
                                        <p:attrNameLst>
                                          <p:attrName>ppt_c</p:attrName>
                                        </p:attrNameLst>
                                      </p:cBhvr>
                                      <p:to>
                                        <a:srgbClr val="EAEAEA"/>
                                      </p:to>
                                    </p:animClr>
                                  </p:sub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1" end="1"/>
                                            </p:txEl>
                                          </p:spTgt>
                                        </p:tgtEl>
                                        <p:attrNameLst>
                                          <p:attrName>ppt_c</p:attrName>
                                        </p:attrNameLst>
                                      </p:cBhvr>
                                      <p:to>
                                        <a:srgbClr val="EAEAEA"/>
                                      </p:to>
                                    </p:animClr>
                                  </p:sub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2" end="2"/>
                                            </p:txEl>
                                          </p:spTgt>
                                        </p:tgtEl>
                                        <p:attrNameLst>
                                          <p:attrName>ppt_c</p:attrName>
                                        </p:attrNameLst>
                                      </p:cBhvr>
                                      <p:to>
                                        <a:srgbClr val="EAEAEA"/>
                                      </p:to>
                                    </p:animClr>
                                  </p:subTnLst>
                                </p:cTn>
                              </p:par>
                              <p:par>
                                <p:cTn id="13" presetID="1"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3" end="3"/>
                                            </p:txEl>
                                          </p:spTgt>
                                        </p:tgtEl>
                                        <p:attrNameLst>
                                          <p:attrName>ppt_c</p:attrName>
                                        </p:attrNameLst>
                                      </p:cBhvr>
                                      <p:to>
                                        <a:srgbClr val="EAEAEA"/>
                                      </p:to>
                                    </p:animClr>
                                  </p:sub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4" end="4"/>
                                            </p:txEl>
                                          </p:spTgt>
                                        </p:tgtEl>
                                        <p:attrNameLst>
                                          <p:attrName>ppt_c</p:attrName>
                                        </p:attrNameLst>
                                      </p:cBhvr>
                                      <p:to>
                                        <a:srgbClr val="EAEAEA"/>
                                      </p:to>
                                    </p:animClr>
                                  </p:subTnLst>
                                </p:cTn>
                              </p:par>
                              <p:par>
                                <p:cTn id="19" presetID="1" presetClass="entr" presetSubtype="0"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5" end="5"/>
                                            </p:txEl>
                                          </p:spTgt>
                                        </p:tgtEl>
                                        <p:attrNameLst>
                                          <p:attrName>ppt_c</p:attrName>
                                        </p:attrNameLst>
                                      </p:cBhvr>
                                      <p:to>
                                        <a:srgbClr val="EAEAEA"/>
                                      </p:to>
                                    </p:animClr>
                                  </p:sub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6" end="6"/>
                                            </p:txEl>
                                          </p:spTgt>
                                        </p:tgtEl>
                                        <p:attrNameLst>
                                          <p:attrName>ppt_c</p:attrName>
                                        </p:attrNameLst>
                                      </p:cBhvr>
                                      <p:to>
                                        <a:srgbClr val="EAEAEA"/>
                                      </p:to>
                                    </p:animClr>
                                  </p:subTnLst>
                                </p:cTn>
                              </p:par>
                              <p:par>
                                <p:cTn id="25" presetID="1" presetClass="entr" presetSubtype="0" fill="hold"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7" end="7"/>
                                            </p:txEl>
                                          </p:spTgt>
                                        </p:tgtEl>
                                        <p:attrNameLst>
                                          <p:attrName>ppt_c</p:attrName>
                                        </p:attrNameLst>
                                      </p:cBhvr>
                                      <p:to>
                                        <a:srgbClr val="EAEAEA"/>
                                      </p:to>
                                    </p:animClr>
                                  </p:sub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8" end="8"/>
                                            </p:txEl>
                                          </p:spTgt>
                                        </p:tgtEl>
                                        <p:attrNameLst>
                                          <p:attrName>ppt_c</p:attrName>
                                        </p:attrNameLst>
                                      </p:cBhvr>
                                      <p:to>
                                        <a:srgbClr val="EAEAEA"/>
                                      </p:to>
                                    </p:animClr>
                                  </p:subTnLst>
                                </p:cTn>
                              </p:par>
                              <p:par>
                                <p:cTn id="31" presetID="1" presetClass="entr" presetSubtype="0" fill="hold" nodeType="withEffect">
                                  <p:stCondLst>
                                    <p:cond delay="0"/>
                                  </p:stCondLst>
                                  <p:childTnLst>
                                    <p:set>
                                      <p:cBhvr>
                                        <p:cTn id="32" dur="1" fill="hold">
                                          <p:stCondLst>
                                            <p:cond delay="0"/>
                                          </p:stCondLst>
                                        </p:cTn>
                                        <p:tgtEl>
                                          <p:spTgt spid="3">
                                            <p:txEl>
                                              <p:pRg st="9" end="9"/>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9" end="9"/>
                                            </p:txEl>
                                          </p:spTgt>
                                        </p:tgtEl>
                                        <p:attrNameLst>
                                          <p:attrName>ppt_c</p:attrName>
                                        </p:attrNameLst>
                                      </p:cBhvr>
                                      <p:to>
                                        <a:srgbClr val="EAEAEA"/>
                                      </p:to>
                                    </p:animClr>
                                  </p:subTnLst>
                                </p:cTn>
                              </p:par>
                              <p:par>
                                <p:cTn id="33" presetID="1" presetClass="entr" presetSubtype="0" fill="hold" nodeType="withEffect">
                                  <p:stCondLst>
                                    <p:cond delay="0"/>
                                  </p:stCondLst>
                                  <p:childTnLst>
                                    <p:set>
                                      <p:cBhvr>
                                        <p:cTn id="34" dur="1" fill="hold">
                                          <p:stCondLst>
                                            <p:cond delay="0"/>
                                          </p:stCondLst>
                                        </p:cTn>
                                        <p:tgtEl>
                                          <p:spTgt spid="3">
                                            <p:txEl>
                                              <p:pRg st="10" end="10"/>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10" end="10"/>
                                            </p:txEl>
                                          </p:spTgt>
                                        </p:tgtEl>
                                        <p:attrNameLst>
                                          <p:attrName>ppt_c</p:attrName>
                                        </p:attrNameLst>
                                      </p:cBhvr>
                                      <p:to>
                                        <a:srgbClr val="EAEAEA"/>
                                      </p:to>
                                    </p:animClr>
                                  </p:sub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3DB94B-0C4C-60C9-0933-8A27509C0FC5}"/>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93497ADB-6FE1-972A-3518-CF00AF59E8DF}"/>
              </a:ext>
            </a:extLst>
          </p:cNvPr>
          <p:cNvSpPr>
            <a:spLocks noGrp="1"/>
          </p:cNvSpPr>
          <p:nvPr>
            <p:ph idx="1"/>
          </p:nvPr>
        </p:nvSpPr>
        <p:spPr/>
        <p:txBody>
          <a:bodyPr/>
          <a:lstStyle/>
          <a:p>
            <a:endParaRPr lang="en-US" sz="1800" dirty="0">
              <a:ln>
                <a:noFill/>
              </a:ln>
              <a:solidFill>
                <a:srgbClr val="000000"/>
              </a:solidFill>
              <a:effectLst/>
              <a:latin typeface="Helvetica Neue"/>
              <a:ea typeface="Arial Unicode MS"/>
              <a:cs typeface="Arial Unicode MS"/>
            </a:endParaRPr>
          </a:p>
          <a:p>
            <a:endParaRPr lang="en-US" sz="1800" dirty="0">
              <a:solidFill>
                <a:srgbClr val="000000"/>
              </a:solidFill>
              <a:latin typeface="Helvetica Neue"/>
              <a:ea typeface="Arial Unicode MS"/>
              <a:cs typeface="Arial Unicode MS"/>
            </a:endParaRPr>
          </a:p>
          <a:p>
            <a:endParaRPr lang="en-US" sz="1800" dirty="0">
              <a:ln>
                <a:noFill/>
              </a:ln>
              <a:solidFill>
                <a:srgbClr val="000000"/>
              </a:solidFill>
              <a:effectLst/>
              <a:latin typeface="Helvetica Neue"/>
              <a:ea typeface="Arial Unicode MS"/>
              <a:cs typeface="Arial Unicode MS"/>
            </a:endParaRPr>
          </a:p>
          <a:p>
            <a:endParaRPr lang="en-US" sz="1800" dirty="0">
              <a:solidFill>
                <a:srgbClr val="000000"/>
              </a:solidFill>
              <a:latin typeface="Helvetica Neue"/>
              <a:ea typeface="Arial Unicode MS"/>
              <a:cs typeface="Arial Unicode MS"/>
            </a:endParaRPr>
          </a:p>
          <a:p>
            <a:r>
              <a:rPr lang="en-US" sz="2800" dirty="0">
                <a:ln>
                  <a:noFill/>
                </a:ln>
                <a:solidFill>
                  <a:srgbClr val="000000"/>
                </a:solidFill>
                <a:effectLst/>
                <a:latin typeface="Helvetica Neue"/>
                <a:ea typeface="Arial Unicode MS"/>
                <a:cs typeface="Arial Unicode MS"/>
              </a:rPr>
              <a:t>Grace unto them. The book closes with a desire for God</a:t>
            </a:r>
            <a:r>
              <a:rPr lang="ar-SA" sz="2800" dirty="0">
                <a:ln>
                  <a:noFill/>
                </a:ln>
                <a:solidFill>
                  <a:srgbClr val="000000"/>
                </a:solidFill>
                <a:effectLst/>
                <a:latin typeface="Helvetica Neue"/>
                <a:ea typeface="Arial Unicode MS"/>
                <a:cs typeface="Arial Unicode MS"/>
              </a:rPr>
              <a:t>‘</a:t>
            </a:r>
            <a:r>
              <a:rPr lang="en-US" sz="2800" dirty="0">
                <a:ln>
                  <a:noFill/>
                </a:ln>
                <a:solidFill>
                  <a:srgbClr val="000000"/>
                </a:solidFill>
                <a:effectLst/>
                <a:latin typeface="Helvetica Neue"/>
                <a:ea typeface="Arial Unicode MS"/>
                <a:cs typeface="Arial Unicode MS"/>
              </a:rPr>
              <a:t>s grace to be upon them</a:t>
            </a:r>
            <a:r>
              <a:rPr lang="en-US" sz="2800" b="1" dirty="0">
                <a:ln>
                  <a:noFill/>
                </a:ln>
                <a:solidFill>
                  <a:srgbClr val="000000"/>
                </a:solidFill>
                <a:effectLst/>
                <a:latin typeface="Helvetica Neue"/>
                <a:ea typeface="Arial Unicode MS"/>
                <a:cs typeface="Arial Unicode MS"/>
              </a:rPr>
              <a:t>.</a:t>
            </a:r>
            <a:endParaRPr lang="en-US" sz="2800" dirty="0">
              <a:ln>
                <a:noFill/>
              </a:ln>
              <a:solidFill>
                <a:srgbClr val="000000"/>
              </a:solidFill>
              <a:effectLst/>
              <a:latin typeface="Helvetica Neue"/>
              <a:ea typeface="Arial Unicode MS"/>
              <a:cs typeface="Arial Unicode MS"/>
            </a:endParaRPr>
          </a:p>
          <a:p>
            <a:endParaRPr lang="en-US" dirty="0"/>
          </a:p>
        </p:txBody>
      </p:sp>
    </p:spTree>
    <p:extLst>
      <p:ext uri="{BB962C8B-B14F-4D97-AF65-F5344CB8AC3E}">
        <p14:creationId xmlns:p14="http://schemas.microsoft.com/office/powerpoint/2010/main" val="395271262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004761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Hebrews 12 – Key Points</a:t>
            </a:r>
          </a:p>
        </p:txBody>
      </p:sp>
      <p:sp>
        <p:nvSpPr>
          <p:cNvPr id="3" name="Content Placeholder 2"/>
          <p:cNvSpPr>
            <a:spLocks noGrp="1"/>
          </p:cNvSpPr>
          <p:nvPr>
            <p:ph idx="1"/>
          </p:nvPr>
        </p:nvSpPr>
        <p:spPr>
          <a:xfrm>
            <a:off x="533400" y="1524000"/>
            <a:ext cx="8229600" cy="5181600"/>
          </a:xfrm>
        </p:spPr>
        <p:txBody>
          <a:bodyPr>
            <a:normAutofit lnSpcReduction="10000"/>
          </a:bodyPr>
          <a:lstStyle/>
          <a:p>
            <a:r>
              <a:rPr lang="en-US" dirty="0"/>
              <a:t>Lay aside every weight and sin and run the race with endurance</a:t>
            </a:r>
          </a:p>
          <a:p>
            <a:pPr lvl="1"/>
            <a:r>
              <a:rPr lang="en-US" dirty="0"/>
              <a:t>Don’t become weary or discouraged</a:t>
            </a:r>
          </a:p>
          <a:p>
            <a:pPr lvl="1"/>
            <a:r>
              <a:rPr lang="en-US" dirty="0"/>
              <a:t>Man up</a:t>
            </a:r>
          </a:p>
          <a:p>
            <a:endParaRPr lang="en-US" dirty="0"/>
          </a:p>
          <a:p>
            <a:r>
              <a:rPr lang="en-US" dirty="0"/>
              <a:t>Look carefully unless anyone falls short of God’s grace</a:t>
            </a:r>
          </a:p>
          <a:p>
            <a:pPr lvl="1"/>
            <a:r>
              <a:rPr lang="en-US" dirty="0"/>
              <a:t>Don’t be like Esau</a:t>
            </a:r>
          </a:p>
          <a:p>
            <a:pPr lvl="1"/>
            <a:r>
              <a:rPr lang="en-US" dirty="0"/>
              <a:t>“Exhort one another daily”</a:t>
            </a:r>
          </a:p>
          <a:p>
            <a:pPr lvl="1"/>
            <a:r>
              <a:rPr lang="en-US" dirty="0"/>
              <a:t>“Stir up one another”</a:t>
            </a:r>
          </a:p>
          <a:p>
            <a:endParaRPr lang="en-US" dirty="0"/>
          </a:p>
          <a:p>
            <a:r>
              <a:rPr lang="en-US" dirty="0"/>
              <a:t>You have not come to Mount Sinai, but to Mount Zion</a:t>
            </a:r>
          </a:p>
          <a:p>
            <a:pPr lvl="1"/>
            <a:r>
              <a:rPr lang="en-US" dirty="0"/>
              <a:t>Don’t refuse Him that speaks (God)</a:t>
            </a:r>
          </a:p>
          <a:p>
            <a:pPr lvl="2"/>
            <a:r>
              <a:rPr lang="en-US" dirty="0"/>
              <a:t>Our God is a consuming fire</a:t>
            </a:r>
          </a:p>
          <a:p>
            <a:pPr lvl="1"/>
            <a:r>
              <a:rPr lang="en-US" dirty="0"/>
              <a:t>We receive a kingdom that cannot be shaken</a:t>
            </a:r>
          </a:p>
          <a:p>
            <a:endParaRPr lang="en-US" dirty="0"/>
          </a:p>
          <a:p>
            <a:endParaRPr lang="en-US" dirty="0"/>
          </a:p>
          <a:p>
            <a:endParaRPr lang="en-US" dirty="0"/>
          </a:p>
          <a:p>
            <a:pPr marL="0" indent="0">
              <a:buNone/>
            </a:pPr>
            <a:endParaRPr lang="en-US" dirty="0"/>
          </a:p>
        </p:txBody>
      </p:sp>
    </p:spTree>
    <p:extLst>
      <p:ext uri="{BB962C8B-B14F-4D97-AF65-F5344CB8AC3E}">
        <p14:creationId xmlns:p14="http://schemas.microsoft.com/office/powerpoint/2010/main" val="29677930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
                                            <p:txEl>
                                              <p:pRg st="11" end="11"/>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621156-2B07-D971-152E-94809B40EABE}"/>
              </a:ext>
            </a:extLst>
          </p:cNvPr>
          <p:cNvSpPr>
            <a:spLocks noGrp="1"/>
          </p:cNvSpPr>
          <p:nvPr>
            <p:ph type="title"/>
          </p:nvPr>
        </p:nvSpPr>
        <p:spPr/>
        <p:txBody>
          <a:bodyPr/>
          <a:lstStyle/>
          <a:p>
            <a:r>
              <a:rPr lang="en-US" dirty="0"/>
              <a:t>Review</a:t>
            </a:r>
          </a:p>
        </p:txBody>
      </p:sp>
      <p:sp>
        <p:nvSpPr>
          <p:cNvPr id="3" name="Content Placeholder 2">
            <a:extLst>
              <a:ext uri="{FF2B5EF4-FFF2-40B4-BE49-F238E27FC236}">
                <a16:creationId xmlns:a16="http://schemas.microsoft.com/office/drawing/2014/main" id="{A5E87F4D-2B7A-8645-448B-B275B8CB4031}"/>
              </a:ext>
            </a:extLst>
          </p:cNvPr>
          <p:cNvSpPr>
            <a:spLocks noGrp="1"/>
          </p:cNvSpPr>
          <p:nvPr>
            <p:ph idx="1"/>
          </p:nvPr>
        </p:nvSpPr>
        <p:spPr/>
        <p:txBody>
          <a:bodyPr/>
          <a:lstStyle/>
          <a:p>
            <a:r>
              <a:rPr lang="en-US" dirty="0"/>
              <a:t>Hebrews was written primary to__________________</a:t>
            </a:r>
          </a:p>
          <a:p>
            <a:r>
              <a:rPr lang="en-US" dirty="0"/>
              <a:t>Jewish Christians.</a:t>
            </a:r>
          </a:p>
          <a:p>
            <a:pPr marL="0" indent="0">
              <a:buNone/>
            </a:pPr>
            <a:r>
              <a:rPr lang="en-US" dirty="0"/>
              <a:t>The key concern about the audience was_____________</a:t>
            </a:r>
          </a:p>
          <a:p>
            <a:pPr marL="0" indent="0">
              <a:buNone/>
            </a:pPr>
            <a:r>
              <a:rPr lang="en-US" dirty="0"/>
              <a:t>Returning to Judaism</a:t>
            </a:r>
          </a:p>
          <a:p>
            <a:pPr marL="0" indent="0">
              <a:buNone/>
            </a:pPr>
            <a:r>
              <a:rPr lang="en-US" dirty="0"/>
              <a:t>The one word that describes Jesus and the new covenant is______________</a:t>
            </a:r>
          </a:p>
          <a:p>
            <a:pPr marL="0" indent="0">
              <a:buNone/>
            </a:pPr>
            <a:r>
              <a:rPr lang="en-US" dirty="0"/>
              <a:t>Better</a:t>
            </a:r>
          </a:p>
          <a:p>
            <a:pPr marL="0" indent="0">
              <a:buNone/>
            </a:pPr>
            <a:r>
              <a:rPr lang="en-US" dirty="0"/>
              <a:t>This book has no application to us today. True or False?</a:t>
            </a:r>
          </a:p>
          <a:p>
            <a:pPr marL="0" indent="0">
              <a:buNone/>
            </a:pPr>
            <a:r>
              <a:rPr lang="en-US" dirty="0"/>
              <a:t>False</a:t>
            </a:r>
          </a:p>
          <a:p>
            <a:pPr marL="0" indent="0">
              <a:buNone/>
            </a:pPr>
            <a:r>
              <a:rPr lang="en-US" dirty="0"/>
              <a:t>The opportunity for stated in Heb 3:13 is___________</a:t>
            </a:r>
          </a:p>
          <a:p>
            <a:pPr marL="0" indent="0">
              <a:buNone/>
            </a:pPr>
            <a:r>
              <a:rPr lang="en-US" dirty="0"/>
              <a:t>Exhort each other today</a:t>
            </a:r>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endParaRPr lang="en-US" dirty="0"/>
          </a:p>
        </p:txBody>
      </p:sp>
    </p:spTree>
    <p:extLst>
      <p:ext uri="{BB962C8B-B14F-4D97-AF65-F5344CB8AC3E}">
        <p14:creationId xmlns:p14="http://schemas.microsoft.com/office/powerpoint/2010/main" val="29713827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Hebrews 13 – Key Verse</a:t>
            </a:r>
          </a:p>
        </p:txBody>
      </p:sp>
      <p:sp>
        <p:nvSpPr>
          <p:cNvPr id="3" name="Content Placeholder 2"/>
          <p:cNvSpPr>
            <a:spLocks noGrp="1"/>
          </p:cNvSpPr>
          <p:nvPr>
            <p:ph idx="1"/>
          </p:nvPr>
        </p:nvSpPr>
        <p:spPr>
          <a:xfrm>
            <a:off x="533400" y="1524000"/>
            <a:ext cx="8229600" cy="5181600"/>
          </a:xfrm>
        </p:spPr>
        <p:txBody>
          <a:bodyPr>
            <a:normAutofit/>
          </a:bodyPr>
          <a:lstStyle/>
          <a:p>
            <a:pPr marL="0" indent="0">
              <a:buNone/>
            </a:pPr>
            <a:endParaRPr lang="en-US" dirty="0"/>
          </a:p>
          <a:p>
            <a:endParaRPr lang="en-US" dirty="0"/>
          </a:p>
          <a:p>
            <a:endParaRPr lang="en-US" dirty="0"/>
          </a:p>
          <a:p>
            <a:endParaRPr lang="en-US" dirty="0"/>
          </a:p>
          <a:p>
            <a:endParaRPr lang="en-US" dirty="0"/>
          </a:p>
          <a:p>
            <a:endParaRPr lang="en-US" dirty="0"/>
          </a:p>
          <a:p>
            <a:endParaRPr lang="en-US" dirty="0"/>
          </a:p>
          <a:p>
            <a:pPr marL="0" indent="0">
              <a:buNone/>
            </a:pPr>
            <a:endParaRPr lang="en-US" dirty="0"/>
          </a:p>
        </p:txBody>
      </p:sp>
      <p:sp>
        <p:nvSpPr>
          <p:cNvPr id="5" name="TextBox 4">
            <a:extLst>
              <a:ext uri="{FF2B5EF4-FFF2-40B4-BE49-F238E27FC236}">
                <a16:creationId xmlns:a16="http://schemas.microsoft.com/office/drawing/2014/main" id="{E455DFB9-C16A-1204-B977-FF8F0F0E2696}"/>
              </a:ext>
            </a:extLst>
          </p:cNvPr>
          <p:cNvSpPr txBox="1"/>
          <p:nvPr/>
        </p:nvSpPr>
        <p:spPr>
          <a:xfrm>
            <a:off x="2286000" y="1524000"/>
            <a:ext cx="4800600" cy="2954655"/>
          </a:xfrm>
          <a:prstGeom prst="rect">
            <a:avLst/>
          </a:prstGeom>
          <a:noFill/>
        </p:spPr>
        <p:txBody>
          <a:bodyPr wrap="square">
            <a:spAutoFit/>
          </a:bodyPr>
          <a:lstStyle/>
          <a:p>
            <a:pPr marL="0" marR="0">
              <a:spcBef>
                <a:spcPts val="0"/>
              </a:spcBef>
              <a:spcAft>
                <a:spcPts val="0"/>
              </a:spcAft>
            </a:pPr>
            <a:r>
              <a:rPr lang="en-US" sz="1800" dirty="0">
                <a:ln>
                  <a:noFill/>
                </a:ln>
                <a:solidFill>
                  <a:srgbClr val="000000"/>
                </a:solidFill>
                <a:effectLst/>
                <a:latin typeface="Helvetica Neue"/>
                <a:ea typeface="Arial Unicode MS"/>
                <a:cs typeface="Arial Unicode MS"/>
              </a:rPr>
              <a:t> .</a:t>
            </a:r>
            <a:endParaRPr lang="en-US" sz="1050" dirty="0">
              <a:ln>
                <a:noFill/>
              </a:ln>
              <a:solidFill>
                <a:srgbClr val="000000"/>
              </a:solidFill>
              <a:effectLst/>
              <a:latin typeface="Helvetica Neue"/>
              <a:ea typeface="Arial Unicode MS"/>
              <a:cs typeface="Arial Unicode MS"/>
            </a:endParaRPr>
          </a:p>
          <a:p>
            <a:pPr marL="0" marR="0">
              <a:spcBef>
                <a:spcPts val="0"/>
              </a:spcBef>
              <a:spcAft>
                <a:spcPts val="0"/>
              </a:spcAft>
            </a:pPr>
            <a:r>
              <a:rPr lang="en-US" sz="2400" b="1" dirty="0">
                <a:ln>
                  <a:noFill/>
                </a:ln>
                <a:solidFill>
                  <a:srgbClr val="000000"/>
                </a:solidFill>
                <a:effectLst/>
                <a:latin typeface="Helvetica Neue"/>
                <a:ea typeface="Arial Unicode MS"/>
                <a:cs typeface="Arial Unicode MS"/>
              </a:rPr>
              <a:t>Hebrews 13:3 </a:t>
            </a:r>
            <a:r>
              <a:rPr lang="en-US" sz="2400" dirty="0">
                <a:ln>
                  <a:noFill/>
                </a:ln>
                <a:solidFill>
                  <a:srgbClr val="000000"/>
                </a:solidFill>
                <a:effectLst/>
                <a:latin typeface="Helvetica Neue"/>
                <a:ea typeface="Arial Unicode MS"/>
                <a:cs typeface="Arial Unicode MS"/>
              </a:rPr>
              <a:t>summarizes the chapter </a:t>
            </a:r>
          </a:p>
          <a:p>
            <a:pPr marL="0" marR="0">
              <a:spcBef>
                <a:spcPts val="0"/>
              </a:spcBef>
              <a:spcAft>
                <a:spcPts val="0"/>
              </a:spcAft>
            </a:pPr>
            <a:endParaRPr lang="en-US" sz="2400" dirty="0">
              <a:solidFill>
                <a:srgbClr val="000000"/>
              </a:solidFill>
              <a:latin typeface="Helvetica Neue"/>
              <a:ea typeface="Arial Unicode MS"/>
              <a:cs typeface="Arial Unicode MS"/>
            </a:endParaRPr>
          </a:p>
          <a:p>
            <a:pPr marL="0" marR="0">
              <a:spcBef>
                <a:spcPts val="0"/>
              </a:spcBef>
              <a:spcAft>
                <a:spcPts val="0"/>
              </a:spcAft>
            </a:pPr>
            <a:endParaRPr lang="en-US" sz="2400" dirty="0">
              <a:ln>
                <a:noFill/>
              </a:ln>
              <a:solidFill>
                <a:srgbClr val="000000"/>
              </a:solidFill>
              <a:effectLst/>
              <a:latin typeface="Helvetica Neue"/>
              <a:ea typeface="Arial Unicode MS"/>
              <a:cs typeface="Arial Unicode MS"/>
            </a:endParaRPr>
          </a:p>
          <a:p>
            <a:pPr marL="0" marR="0">
              <a:spcBef>
                <a:spcPts val="0"/>
              </a:spcBef>
              <a:spcAft>
                <a:spcPts val="0"/>
              </a:spcAft>
            </a:pPr>
            <a:r>
              <a:rPr lang="en-US" sz="2400" dirty="0">
                <a:ln>
                  <a:noFill/>
                </a:ln>
                <a:solidFill>
                  <a:srgbClr val="000000"/>
                </a:solidFill>
                <a:effectLst/>
                <a:latin typeface="Helvetica Neue"/>
                <a:ea typeface="Arial Unicode MS"/>
                <a:cs typeface="Arial Unicode MS"/>
              </a:rPr>
              <a:t>Therefore let us go forth to him, outside the camp, bearing his reproach.</a:t>
            </a:r>
          </a:p>
        </p:txBody>
      </p:sp>
    </p:spTree>
    <p:extLst>
      <p:ext uri="{BB962C8B-B14F-4D97-AF65-F5344CB8AC3E}">
        <p14:creationId xmlns:p14="http://schemas.microsoft.com/office/powerpoint/2010/main" val="14295056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2F1A11-537A-326B-7A6E-2F6131057AC6}"/>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69B8A6DF-30D6-D37F-C41B-7480305F3EC5}"/>
              </a:ext>
            </a:extLst>
          </p:cNvPr>
          <p:cNvSpPr>
            <a:spLocks noGrp="1"/>
          </p:cNvSpPr>
          <p:nvPr>
            <p:ph idx="1"/>
          </p:nvPr>
        </p:nvSpPr>
        <p:spPr/>
        <p:txBody>
          <a:bodyPr/>
          <a:lstStyle/>
          <a:p>
            <a:pPr marL="0" marR="0">
              <a:spcBef>
                <a:spcPts val="0"/>
              </a:spcBef>
              <a:spcAft>
                <a:spcPts val="0"/>
              </a:spcAft>
            </a:pPr>
            <a:r>
              <a:rPr lang="en-US" b="1" dirty="0">
                <a:ln>
                  <a:noFill/>
                </a:ln>
                <a:solidFill>
                  <a:srgbClr val="000000"/>
                </a:solidFill>
                <a:effectLst/>
                <a:latin typeface="Helvetica Neue"/>
                <a:ea typeface="Arial Unicode MS"/>
                <a:cs typeface="Arial Unicode MS"/>
              </a:rPr>
              <a:t>Some personal responsibilities,( </a:t>
            </a:r>
            <a:r>
              <a:rPr lang="en-US" b="1" dirty="0" err="1">
                <a:ln>
                  <a:noFill/>
                </a:ln>
                <a:solidFill>
                  <a:srgbClr val="000000"/>
                </a:solidFill>
                <a:effectLst/>
                <a:latin typeface="Helvetica Neue"/>
                <a:ea typeface="Arial Unicode MS"/>
                <a:cs typeface="Arial Unicode MS"/>
              </a:rPr>
              <a:t>vv</a:t>
            </a:r>
            <a:r>
              <a:rPr lang="en-US" b="1" dirty="0">
                <a:ln>
                  <a:noFill/>
                </a:ln>
                <a:solidFill>
                  <a:srgbClr val="000000"/>
                </a:solidFill>
                <a:effectLst/>
                <a:latin typeface="Helvetica Neue"/>
                <a:ea typeface="Arial Unicode MS"/>
                <a:cs typeface="Arial Unicode MS"/>
              </a:rPr>
              <a:t> 1–7).</a:t>
            </a:r>
            <a:endParaRPr lang="en-US" dirty="0">
              <a:ln>
                <a:noFill/>
              </a:ln>
              <a:solidFill>
                <a:srgbClr val="000000"/>
              </a:solidFill>
              <a:effectLst/>
              <a:latin typeface="Helvetica Neue"/>
              <a:ea typeface="Arial Unicode MS"/>
              <a:cs typeface="Arial Unicode MS"/>
            </a:endParaRPr>
          </a:p>
          <a:p>
            <a:pPr marL="0" marR="0">
              <a:spcBef>
                <a:spcPts val="0"/>
              </a:spcBef>
              <a:spcAft>
                <a:spcPts val="0"/>
              </a:spcAft>
            </a:pPr>
            <a:r>
              <a:rPr lang="en-US" b="1" dirty="0">
                <a:ln>
                  <a:noFill/>
                </a:ln>
                <a:solidFill>
                  <a:srgbClr val="000000"/>
                </a:solidFill>
                <a:effectLst/>
                <a:latin typeface="Helvetica Neue"/>
                <a:ea typeface="Arial Unicode MS"/>
                <a:cs typeface="Arial Unicode MS"/>
              </a:rPr>
              <a:t> </a:t>
            </a:r>
            <a:endParaRPr lang="en-US" dirty="0">
              <a:ln>
                <a:noFill/>
              </a:ln>
              <a:solidFill>
                <a:srgbClr val="000000"/>
              </a:solidFill>
              <a:effectLst/>
              <a:latin typeface="Helvetica Neue"/>
              <a:ea typeface="Arial Unicode MS"/>
              <a:cs typeface="Arial Unicode MS"/>
            </a:endParaRPr>
          </a:p>
          <a:p>
            <a:pPr marL="0" marR="0">
              <a:spcBef>
                <a:spcPts val="0"/>
              </a:spcBef>
              <a:spcAft>
                <a:spcPts val="0"/>
              </a:spcAft>
            </a:pPr>
            <a:r>
              <a:rPr lang="en-US" dirty="0">
                <a:ln>
                  <a:noFill/>
                </a:ln>
                <a:solidFill>
                  <a:srgbClr val="000000"/>
                </a:solidFill>
                <a:effectLst/>
                <a:latin typeface="Helvetica Neue"/>
                <a:ea typeface="Arial Unicode MS"/>
                <a:cs typeface="Arial Unicode MS"/>
              </a:rPr>
              <a:t>Brotherly love v1. This is not a general love that we are to have for all men, rather “the peculiar love of Christians to each other as brethren”. In the midst of persecution, some might have the tendency to let their love decline, thus becoming indifferent towards brethren. Paul is not suggesting that this has already happened, but merely warning that it should continue. This will be demonstrated in showing hospitality (v2), remembering those in prison (v3), and remembering those who are mistreated (v3). </a:t>
            </a:r>
          </a:p>
          <a:p>
            <a:endParaRPr lang="en-US" dirty="0"/>
          </a:p>
        </p:txBody>
      </p:sp>
    </p:spTree>
    <p:extLst>
      <p:ext uri="{BB962C8B-B14F-4D97-AF65-F5344CB8AC3E}">
        <p14:creationId xmlns:p14="http://schemas.microsoft.com/office/powerpoint/2010/main" val="37305257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1260D8-E7A8-3C44-9300-1FAB409E1157}"/>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92992815-92A2-8BB9-4F51-593B383A1FA1}"/>
              </a:ext>
            </a:extLst>
          </p:cNvPr>
          <p:cNvSpPr>
            <a:spLocks noGrp="1"/>
          </p:cNvSpPr>
          <p:nvPr>
            <p:ph idx="1"/>
          </p:nvPr>
        </p:nvSpPr>
        <p:spPr/>
        <p:txBody>
          <a:bodyPr/>
          <a:lstStyle/>
          <a:p>
            <a:r>
              <a:rPr lang="en-US" b="1" dirty="0">
                <a:ln>
                  <a:noFill/>
                </a:ln>
                <a:solidFill>
                  <a:srgbClr val="000000"/>
                </a:solidFill>
                <a:effectLst/>
                <a:latin typeface="Helvetica Neue"/>
                <a:ea typeface="Arial Unicode MS"/>
                <a:cs typeface="Arial Unicode MS"/>
              </a:rPr>
              <a:t>Hospitality </a:t>
            </a:r>
            <a:r>
              <a:rPr lang="en-US" dirty="0">
                <a:ln>
                  <a:noFill/>
                </a:ln>
                <a:solidFill>
                  <a:srgbClr val="000000"/>
                </a:solidFill>
                <a:effectLst/>
                <a:latin typeface="Helvetica Neue"/>
                <a:ea typeface="Arial Unicode MS"/>
                <a:cs typeface="Arial Unicode MS"/>
              </a:rPr>
              <a:t>(v2) “Entertain strangers” is translated hospitality in the ESV, and in Rom12:13. There would be Christians traveling from one place to another to preach or because of the pressure of persecution (Act 8:1–4) who would need a place to stay. Paul adds that some who did so unknowingly entertained angels (Gen 18:1-2, 19:1). The point is that at a time, Abraham did not know these men were angels. Likewise, we may show hospitality towards some, without knowing the great blessing we will receive. The influence of such guests in a family is worth more than it cost to entertain them.</a:t>
            </a:r>
          </a:p>
          <a:p>
            <a:endParaRPr lang="en-US" dirty="0"/>
          </a:p>
        </p:txBody>
      </p:sp>
    </p:spTree>
    <p:extLst>
      <p:ext uri="{BB962C8B-B14F-4D97-AF65-F5344CB8AC3E}">
        <p14:creationId xmlns:p14="http://schemas.microsoft.com/office/powerpoint/2010/main" val="3986161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F6A6B7-ED04-68B1-CC40-63E3EB5BFF05}"/>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A8D0E898-B538-DA20-6D7F-990DEDFF0CB9}"/>
              </a:ext>
            </a:extLst>
          </p:cNvPr>
          <p:cNvSpPr>
            <a:spLocks noGrp="1"/>
          </p:cNvSpPr>
          <p:nvPr>
            <p:ph idx="1"/>
          </p:nvPr>
        </p:nvSpPr>
        <p:spPr/>
        <p:txBody>
          <a:bodyPr>
            <a:normAutofit lnSpcReduction="10000"/>
          </a:bodyPr>
          <a:lstStyle/>
          <a:p>
            <a:pPr marL="0" marR="0">
              <a:spcBef>
                <a:spcPts val="0"/>
              </a:spcBef>
              <a:spcAft>
                <a:spcPts val="0"/>
              </a:spcAft>
            </a:pPr>
            <a:r>
              <a:rPr lang="en-US" sz="2000" b="1" dirty="0">
                <a:ln>
                  <a:noFill/>
                </a:ln>
                <a:solidFill>
                  <a:srgbClr val="000000"/>
                </a:solidFill>
                <a:effectLst/>
                <a:latin typeface="Helvetica Neue"/>
                <a:ea typeface="Arial Unicode MS"/>
                <a:cs typeface="Arial Unicode MS"/>
              </a:rPr>
              <a:t>Remember those in prison</a:t>
            </a:r>
            <a:r>
              <a:rPr lang="en-US" sz="2000" dirty="0">
                <a:ln>
                  <a:noFill/>
                </a:ln>
                <a:solidFill>
                  <a:srgbClr val="000000"/>
                </a:solidFill>
                <a:effectLst/>
                <a:latin typeface="Helvetica Neue"/>
                <a:ea typeface="Arial Unicode MS"/>
                <a:cs typeface="Arial Unicode MS"/>
              </a:rPr>
              <a:t> (v3). Though others may be included, the context would point to those who are in prison because of persecution. It is possible that some felt it dangerous to be identified with those in prison lest they too be mistreated. One should consider himself as if he were in prison with them. Additionally, those who are mistreated should be remembered. This should be done and view of the fact that you are in the body also. That is, since you are still alive, you may become the subject of such suffering as well.</a:t>
            </a:r>
          </a:p>
          <a:p>
            <a:pPr marL="0" marR="0">
              <a:spcBef>
                <a:spcPts val="0"/>
              </a:spcBef>
              <a:spcAft>
                <a:spcPts val="0"/>
              </a:spcAft>
            </a:pPr>
            <a:r>
              <a:rPr lang="en-US" sz="2000" dirty="0">
                <a:ln>
                  <a:noFill/>
                </a:ln>
                <a:solidFill>
                  <a:srgbClr val="000000"/>
                </a:solidFill>
                <a:effectLst/>
                <a:latin typeface="Helvetica Neue"/>
                <a:ea typeface="Arial Unicode MS"/>
                <a:cs typeface="Arial Unicode MS"/>
              </a:rPr>
              <a:t> </a:t>
            </a:r>
          </a:p>
          <a:p>
            <a:pPr marL="0" marR="0">
              <a:spcBef>
                <a:spcPts val="0"/>
              </a:spcBef>
              <a:spcAft>
                <a:spcPts val="0"/>
              </a:spcAft>
            </a:pPr>
            <a:r>
              <a:rPr lang="en-US" sz="2000" b="1" dirty="0">
                <a:ln>
                  <a:noFill/>
                </a:ln>
                <a:solidFill>
                  <a:srgbClr val="000000"/>
                </a:solidFill>
                <a:effectLst/>
                <a:latin typeface="Helvetica Neue"/>
                <a:ea typeface="Arial Unicode MS"/>
                <a:cs typeface="Arial Unicode MS"/>
              </a:rPr>
              <a:t>Faithfulness in marriage</a:t>
            </a:r>
            <a:r>
              <a:rPr lang="en-US" sz="2000" dirty="0">
                <a:ln>
                  <a:noFill/>
                </a:ln>
                <a:solidFill>
                  <a:srgbClr val="000000"/>
                </a:solidFill>
                <a:effectLst/>
                <a:latin typeface="Helvetica Neue"/>
                <a:ea typeface="Arial Unicode MS"/>
                <a:cs typeface="Arial Unicode MS"/>
              </a:rPr>
              <a:t> (v4). Marriage is honorable and the bed (sexual relationship within the marriage) is pure. Yet, fornication (sexual union before marriage) and adultery (sexual union outside of marriage) God will condemn. Here and in the next two verses, Paul addresses two areas where focus on earthly pleasures could pull one away from God.</a:t>
            </a:r>
          </a:p>
          <a:p>
            <a:pPr marL="0" marR="0">
              <a:spcBef>
                <a:spcPts val="0"/>
              </a:spcBef>
              <a:spcAft>
                <a:spcPts val="0"/>
              </a:spcAft>
            </a:pPr>
            <a:r>
              <a:rPr lang="en-US" sz="2000" dirty="0">
                <a:ln>
                  <a:noFill/>
                </a:ln>
                <a:solidFill>
                  <a:srgbClr val="000000"/>
                </a:solidFill>
                <a:effectLst/>
                <a:latin typeface="Helvetica Neue"/>
                <a:ea typeface="Arial Unicode MS"/>
                <a:cs typeface="Arial Unicode MS"/>
              </a:rPr>
              <a:t> </a:t>
            </a:r>
          </a:p>
          <a:p>
            <a:endParaRPr lang="en-US" dirty="0"/>
          </a:p>
        </p:txBody>
      </p:sp>
    </p:spTree>
    <p:extLst>
      <p:ext uri="{BB962C8B-B14F-4D97-AF65-F5344CB8AC3E}">
        <p14:creationId xmlns:p14="http://schemas.microsoft.com/office/powerpoint/2010/main" val="21394318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C50E48-9898-5969-42C1-721C7489A71C}"/>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F3138317-E02F-E81C-5796-E638AF2C39DF}"/>
              </a:ext>
            </a:extLst>
          </p:cNvPr>
          <p:cNvSpPr>
            <a:spLocks noGrp="1"/>
          </p:cNvSpPr>
          <p:nvPr>
            <p:ph idx="1"/>
          </p:nvPr>
        </p:nvSpPr>
        <p:spPr/>
        <p:txBody>
          <a:bodyPr/>
          <a:lstStyle/>
          <a:p>
            <a:pPr marL="0" marR="0">
              <a:spcBef>
                <a:spcPts val="0"/>
              </a:spcBef>
              <a:spcAft>
                <a:spcPts val="0"/>
              </a:spcAft>
            </a:pPr>
            <a:r>
              <a:rPr lang="en-US" b="1" dirty="0">
                <a:ln>
                  <a:noFill/>
                </a:ln>
                <a:solidFill>
                  <a:srgbClr val="000000"/>
                </a:solidFill>
                <a:effectLst/>
                <a:latin typeface="Helvetica Neue"/>
                <a:ea typeface="Arial Unicode MS"/>
                <a:cs typeface="Arial Unicode MS"/>
              </a:rPr>
              <a:t>Contentment versus covetousness</a:t>
            </a:r>
            <a:r>
              <a:rPr lang="en-US" dirty="0">
                <a:ln>
                  <a:noFill/>
                </a:ln>
                <a:solidFill>
                  <a:srgbClr val="000000"/>
                </a:solidFill>
                <a:effectLst/>
                <a:latin typeface="Helvetica Neue"/>
                <a:ea typeface="Arial Unicode MS"/>
                <a:cs typeface="Arial Unicode MS"/>
              </a:rPr>
              <a:t> (</a:t>
            </a:r>
            <a:r>
              <a:rPr lang="en-US" dirty="0" err="1">
                <a:ln>
                  <a:noFill/>
                </a:ln>
                <a:solidFill>
                  <a:srgbClr val="000000"/>
                </a:solidFill>
                <a:effectLst/>
                <a:latin typeface="Helvetica Neue"/>
                <a:ea typeface="Arial Unicode MS"/>
                <a:cs typeface="Arial Unicode MS"/>
              </a:rPr>
              <a:t>vv</a:t>
            </a:r>
            <a:r>
              <a:rPr lang="en-US" dirty="0">
                <a:ln>
                  <a:noFill/>
                </a:ln>
                <a:solidFill>
                  <a:srgbClr val="000000"/>
                </a:solidFill>
                <a:effectLst/>
                <a:latin typeface="Helvetica Neue"/>
                <a:ea typeface="Arial Unicode MS"/>
                <a:cs typeface="Arial Unicode MS"/>
              </a:rPr>
              <a:t> 5-6) The ESV translates this “keep your life free from the love of money”. Under the persecution some Christians suffered the loss of possessions. One whose love for the material causes him to cling to his earthly things may have a real struggle with persecution. The child of God should be content (satisfied with what you have) for God has promise not to leave or forsake. We may lose possessions, but we still have what is important. Since that is true, we can only say the Lord is our helper and we don</a:t>
            </a:r>
            <a:r>
              <a:rPr lang="ar-SA" dirty="0">
                <a:ln>
                  <a:noFill/>
                </a:ln>
                <a:solidFill>
                  <a:srgbClr val="000000"/>
                </a:solidFill>
                <a:effectLst/>
                <a:latin typeface="Helvetica Neue"/>
                <a:ea typeface="Arial Unicode MS"/>
                <a:cs typeface="Arial Unicode MS"/>
              </a:rPr>
              <a:t>’</a:t>
            </a:r>
            <a:r>
              <a:rPr lang="en-US" dirty="0">
                <a:ln>
                  <a:noFill/>
                </a:ln>
                <a:solidFill>
                  <a:srgbClr val="000000"/>
                </a:solidFill>
                <a:effectLst/>
                <a:latin typeface="Helvetica Neue"/>
                <a:ea typeface="Arial Unicode MS"/>
                <a:cs typeface="Arial Unicode MS"/>
              </a:rPr>
              <a:t>t fear what man can do. Man can take away our material goods, but the Lord is ever with us.</a:t>
            </a:r>
          </a:p>
          <a:p>
            <a:pPr marL="0" marR="0">
              <a:spcBef>
                <a:spcPts val="0"/>
              </a:spcBef>
              <a:spcAft>
                <a:spcPts val="0"/>
              </a:spcAft>
            </a:pPr>
            <a:r>
              <a:rPr lang="en-US" dirty="0">
                <a:ln>
                  <a:noFill/>
                </a:ln>
                <a:solidFill>
                  <a:srgbClr val="000000"/>
                </a:solidFill>
                <a:effectLst/>
                <a:latin typeface="Helvetica Neue"/>
                <a:ea typeface="Arial Unicode MS"/>
                <a:cs typeface="Arial Unicode MS"/>
              </a:rPr>
              <a:t> </a:t>
            </a:r>
          </a:p>
          <a:p>
            <a:endParaRPr lang="en-US" dirty="0"/>
          </a:p>
        </p:txBody>
      </p:sp>
    </p:spTree>
    <p:extLst>
      <p:ext uri="{BB962C8B-B14F-4D97-AF65-F5344CB8AC3E}">
        <p14:creationId xmlns:p14="http://schemas.microsoft.com/office/powerpoint/2010/main" val="252190340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31140</TotalTime>
  <Words>1725</Words>
  <Application>Microsoft Office PowerPoint</Application>
  <PresentationFormat>On-screen Show (4:3)</PresentationFormat>
  <Paragraphs>134</Paragraphs>
  <Slides>21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21</vt:i4>
      </vt:variant>
    </vt:vector>
  </HeadingPairs>
  <TitlesOfParts>
    <vt:vector size="24" baseType="lpstr">
      <vt:lpstr>Arial</vt:lpstr>
      <vt:lpstr>Helvetica Neue</vt:lpstr>
      <vt:lpstr>Clarity</vt:lpstr>
      <vt:lpstr>Better Things  A Study of hebrews</vt:lpstr>
      <vt:lpstr>Outline of Hebrews</vt:lpstr>
      <vt:lpstr>Hebrews 12 – Key Points</vt:lpstr>
      <vt:lpstr>Review</vt:lpstr>
      <vt:lpstr>Hebrews 13 – Key Verse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Rick</dc:creator>
  <cp:lastModifiedBy>Robert McDonald</cp:lastModifiedBy>
  <cp:revision>267</cp:revision>
  <dcterms:created xsi:type="dcterms:W3CDTF">2016-07-02T19:16:39Z</dcterms:created>
  <dcterms:modified xsi:type="dcterms:W3CDTF">2024-02-27T20:14:18Z</dcterms:modified>
</cp:coreProperties>
</file>