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2"/>
    <p:restoredTop sz="94719"/>
  </p:normalViewPr>
  <p:slideViewPr>
    <p:cSldViewPr snapToGrid="0">
      <p:cViewPr varScale="1">
        <p:scale>
          <a:sx n="147" d="100"/>
          <a:sy n="147" d="100"/>
        </p:scale>
        <p:origin x="160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750563-B700-B345-9E58-B8C61524F235}" type="datetimeFigureOut">
              <a:rPr lang="en-US" smtClean="0"/>
              <a:t>3/3/24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391462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750563-B700-B345-9E58-B8C61524F235}" type="datetimeFigureOut">
              <a:rPr lang="en-US" smtClean="0"/>
              <a:t>3/3/24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2132755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750563-B700-B345-9E58-B8C61524F235}" type="datetimeFigureOut">
              <a:rPr lang="en-US" smtClean="0"/>
              <a:t>3/3/24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2291262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750563-B700-B345-9E58-B8C61524F235}" type="datetimeFigureOut">
              <a:rPr lang="en-US" smtClean="0"/>
              <a:t>3/3/24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856099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750563-B700-B345-9E58-B8C61524F235}" type="datetimeFigureOut">
              <a:rPr lang="en-US" smtClean="0"/>
              <a:t>3/3/24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4145753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750563-B700-B345-9E58-B8C61524F235}" type="datetimeFigureOut">
              <a:rPr lang="en-US" smtClean="0"/>
              <a:t>3/3/24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147629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750563-B700-B345-9E58-B8C61524F235}" type="datetimeFigureOut">
              <a:rPr lang="en-US" smtClean="0"/>
              <a:t>3/3/24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44564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750563-B700-B345-9E58-B8C61524F235}" type="datetimeFigureOut">
              <a:rPr lang="en-US" smtClean="0"/>
              <a:t>3/3/24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604730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50563-B700-B345-9E58-B8C61524F235}" type="datetimeFigureOut">
              <a:rPr lang="en-US" smtClean="0"/>
              <a:t>3/3/24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330876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750563-B700-B345-9E58-B8C61524F235}" type="datetimeFigureOut">
              <a:rPr lang="en-US" smtClean="0"/>
              <a:t>3/3/24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3181773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750563-B700-B345-9E58-B8C61524F235}" type="datetimeFigureOut">
              <a:rPr lang="en-US" smtClean="0"/>
              <a:t>3/3/24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4078180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C750563-B700-B345-9E58-B8C61524F235}" type="datetimeFigureOut">
              <a:rPr lang="en-US" smtClean="0"/>
              <a:t>3/3/24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CC62DE5-E96F-AE4D-88A1-5AA7CD6AC971}" type="slidenum">
              <a:rPr lang="en-US" smtClean="0"/>
              <a:t>‹#›</a:t>
            </a:fld>
            <a:endParaRPr lang="en-US"/>
          </a:p>
        </p:txBody>
      </p:sp>
    </p:spTree>
    <p:extLst>
      <p:ext uri="{BB962C8B-B14F-4D97-AF65-F5344CB8AC3E}">
        <p14:creationId xmlns:p14="http://schemas.microsoft.com/office/powerpoint/2010/main" val="3616907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biblia.com/bible/nasb95/Mal%202.17" TargetMode="External"/><Relationship Id="rId2" Type="http://schemas.openxmlformats.org/officeDocument/2006/relationships/hyperlink" Target="https://biblia.com/bible/nasb95/Mal%201.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biblia.com/bible/nasb95/Mal%203.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black and white photo of a book&#10;&#10;Description automatically generated">
            <a:extLst>
              <a:ext uri="{FF2B5EF4-FFF2-40B4-BE49-F238E27FC236}">
                <a16:creationId xmlns:a16="http://schemas.microsoft.com/office/drawing/2014/main" id="{AA727DE9-CB4E-79BE-C577-AD598AA23A3E}"/>
              </a:ext>
            </a:extLst>
          </p:cNvPr>
          <p:cNvPicPr>
            <a:picLocks noChangeAspect="1"/>
          </p:cNvPicPr>
          <p:nvPr/>
        </p:nvPicPr>
        <p:blipFill>
          <a:blip r:embed="rId2"/>
          <a:stretch>
            <a:fillRect/>
          </a:stretch>
        </p:blipFill>
        <p:spPr>
          <a:xfrm>
            <a:off x="357759" y="1711452"/>
            <a:ext cx="8428481" cy="3435095"/>
          </a:xfrm>
          <a:prstGeom prst="rect">
            <a:avLst/>
          </a:prstGeom>
        </p:spPr>
      </p:pic>
      <p:sp>
        <p:nvSpPr>
          <p:cNvPr id="2" name="TextBox 1">
            <a:extLst>
              <a:ext uri="{FF2B5EF4-FFF2-40B4-BE49-F238E27FC236}">
                <a16:creationId xmlns:a16="http://schemas.microsoft.com/office/drawing/2014/main" id="{55CB716E-18EA-B238-48AC-5A5A41FC62BE}"/>
              </a:ext>
            </a:extLst>
          </p:cNvPr>
          <p:cNvSpPr txBox="1"/>
          <p:nvPr/>
        </p:nvSpPr>
        <p:spPr>
          <a:xfrm>
            <a:off x="925285" y="631227"/>
            <a:ext cx="7293428" cy="1292662"/>
          </a:xfrm>
          <a:prstGeom prst="rect">
            <a:avLst/>
          </a:prstGeom>
          <a:noFill/>
        </p:spPr>
        <p:txBody>
          <a:bodyPr wrap="square" rtlCol="0">
            <a:spAutoFit/>
          </a:bodyPr>
          <a:lstStyle/>
          <a:p>
            <a:pPr algn="ctr"/>
            <a:r>
              <a:rPr lang="en-US" sz="6000" b="1"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Introduction</a:t>
            </a:r>
            <a:r>
              <a:rPr lang="en-US" sz="5400" b="1"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sz="5400" dirty="0">
              <a:effectLst/>
              <a:latin typeface="Verdana" panose="020B0604030504040204" pitchFamily="34" charset="0"/>
              <a:ea typeface="Verdana" panose="020B0604030504040204" pitchFamily="34" charset="0"/>
              <a:cs typeface="Verdana" panose="020B0604030504040204" pitchFamily="34" charset="0"/>
            </a:endParaRPr>
          </a:p>
          <a:p>
            <a:pPr algn="ctr"/>
            <a:endParaRPr lang="en-US" dirty="0"/>
          </a:p>
        </p:txBody>
      </p:sp>
      <p:sp>
        <p:nvSpPr>
          <p:cNvPr id="4" name="TextBox 3">
            <a:extLst>
              <a:ext uri="{FF2B5EF4-FFF2-40B4-BE49-F238E27FC236}">
                <a16:creationId xmlns:a16="http://schemas.microsoft.com/office/drawing/2014/main" id="{1BFEC0A5-773A-561B-CBD7-468734665656}"/>
              </a:ext>
            </a:extLst>
          </p:cNvPr>
          <p:cNvSpPr txBox="1"/>
          <p:nvPr/>
        </p:nvSpPr>
        <p:spPr>
          <a:xfrm>
            <a:off x="974271" y="5303442"/>
            <a:ext cx="7195456" cy="923330"/>
          </a:xfrm>
          <a:prstGeom prst="rect">
            <a:avLst/>
          </a:prstGeom>
          <a:noFill/>
        </p:spPr>
        <p:txBody>
          <a:bodyPr wrap="square" rtlCol="0">
            <a:spAutoFit/>
          </a:bodyPr>
          <a:lstStyle/>
          <a:p>
            <a:pPr algn="ctr"/>
            <a:r>
              <a:rPr lang="en-US" sz="5400" dirty="0">
                <a:solidFill>
                  <a:schemeClr val="accent5"/>
                </a:solidFill>
                <a:latin typeface="Verdana" panose="020B0604030504040204" pitchFamily="34" charset="0"/>
                <a:ea typeface="Verdana" panose="020B0604030504040204" pitchFamily="34" charset="0"/>
                <a:cs typeface="Verdana" panose="020B0604030504040204" pitchFamily="34" charset="0"/>
              </a:rPr>
              <a:t>Spiritual Apathy</a:t>
            </a:r>
          </a:p>
        </p:txBody>
      </p:sp>
    </p:spTree>
    <p:extLst>
      <p:ext uri="{BB962C8B-B14F-4D97-AF65-F5344CB8AC3E}">
        <p14:creationId xmlns:p14="http://schemas.microsoft.com/office/powerpoint/2010/main" val="21379926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F801D5-657B-E255-EF0A-DCA226D56FDE}"/>
              </a:ext>
            </a:extLst>
          </p:cNvPr>
          <p:cNvSpPr>
            <a:spLocks noGrp="1"/>
          </p:cNvSpPr>
          <p:nvPr>
            <p:ph idx="1"/>
          </p:nvPr>
        </p:nvSpPr>
        <p:spPr>
          <a:xfrm>
            <a:off x="206828" y="185057"/>
            <a:ext cx="8730343" cy="6487886"/>
          </a:xfrm>
        </p:spPr>
        <p:txBody>
          <a:bodyPr/>
          <a:lstStyle/>
          <a:p>
            <a:pPr marL="0" indent="0">
              <a:buNone/>
            </a:pPr>
            <a:r>
              <a:rPr lang="en-US" sz="3200" b="1"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What Causes APATHY?</a:t>
            </a:r>
          </a:p>
          <a:p>
            <a:pPr marL="0" indent="0">
              <a:buNone/>
            </a:pPr>
            <a:endParaRPr lang="en-US" sz="1200" dirty="0">
              <a:solidFill>
                <a:srgbClr val="0432FF"/>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How did Israel </a:t>
            </a:r>
            <a:r>
              <a:rPr lang="en-US" sz="3200" dirty="0">
                <a:solidFill>
                  <a:srgbClr val="2D2D2D"/>
                </a:solidFill>
                <a:latin typeface="Verdana" panose="020B0604030504040204" pitchFamily="34" charset="0"/>
                <a:ea typeface="Verdana" panose="020B0604030504040204" pitchFamily="34" charset="0"/>
                <a:cs typeface="Verdana" panose="020B0604030504040204" pitchFamily="34" charset="0"/>
              </a:rPr>
              <a:t>become</a:t>
            </a: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apathetic? </a:t>
            </a:r>
            <a:endParaRPr lang="en-US" sz="32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200" b="1"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But how did Israel get into this unconcerned condition? </a:t>
            </a:r>
          </a:p>
          <a:p>
            <a:pPr marL="0" marR="0" indent="0">
              <a:spcBef>
                <a:spcPts val="0"/>
              </a:spcBef>
              <a:spcAft>
                <a:spcPts val="750"/>
              </a:spcAft>
              <a:buNone/>
            </a:pPr>
            <a:endParaRPr lang="en-US" sz="32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God’s people were listless, uninterested, unconcerned, lethargic, lazy and bored.</a:t>
            </a:r>
          </a:p>
          <a:p>
            <a:pPr marL="0" marR="0" indent="0">
              <a:spcBef>
                <a:spcPts val="0"/>
              </a:spcBef>
              <a:spcAft>
                <a:spcPts val="750"/>
              </a:spcAft>
              <a:buNone/>
            </a:pP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sz="32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Where did this come from? </a:t>
            </a:r>
            <a:endParaRPr lang="en-US" sz="32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2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4202115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F801D5-657B-E255-EF0A-DCA226D56FDE}"/>
              </a:ext>
            </a:extLst>
          </p:cNvPr>
          <p:cNvSpPr>
            <a:spLocks noGrp="1"/>
          </p:cNvSpPr>
          <p:nvPr>
            <p:ph idx="1"/>
          </p:nvPr>
        </p:nvSpPr>
        <p:spPr>
          <a:xfrm>
            <a:off x="206828" y="185057"/>
            <a:ext cx="8730343" cy="6487886"/>
          </a:xfrm>
        </p:spPr>
        <p:txBody>
          <a:bodyPr/>
          <a:lstStyle/>
          <a:p>
            <a:pPr marL="0" marR="0" indent="0">
              <a:spcBef>
                <a:spcPts val="0"/>
              </a:spcBef>
              <a:spcAft>
                <a:spcPts val="750"/>
              </a:spcAft>
              <a:buNone/>
            </a:pPr>
            <a:r>
              <a:rPr lang="en-US" sz="30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Both the believing and unbelieving were struggling with </a:t>
            </a:r>
            <a:r>
              <a:rPr lang="en-US" sz="3000"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spiritual sluggishness. </a:t>
            </a:r>
          </a:p>
          <a:p>
            <a:pPr marL="0" marR="0" indent="0">
              <a:spcBef>
                <a:spcPts val="0"/>
              </a:spcBef>
              <a:spcAft>
                <a:spcPts val="750"/>
              </a:spcAft>
              <a:buNone/>
            </a:pPr>
            <a:endParaRPr lang="en-US" sz="30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0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Can you feel their struggle?</a:t>
            </a:r>
          </a:p>
          <a:p>
            <a:pPr marL="0" marR="0" indent="0">
              <a:spcBef>
                <a:spcPts val="0"/>
              </a:spcBef>
              <a:spcAft>
                <a:spcPts val="750"/>
              </a:spcAft>
              <a:buNone/>
            </a:pPr>
            <a:r>
              <a:rPr lang="en-US" sz="3000" dirty="0">
                <a:solidFill>
                  <a:srgbClr val="2D2D2D"/>
                </a:solidFill>
                <a:effectLst/>
                <a:latin typeface="PT Serif" panose="020A0603040505020204" pitchFamily="18" charset="77"/>
                <a:ea typeface="Times New Roman" panose="02020603050405020304" pitchFamily="18" charset="0"/>
              </a:rPr>
              <a:t> </a:t>
            </a:r>
          </a:p>
          <a:p>
            <a:pPr marL="0" marR="0" indent="0">
              <a:spcBef>
                <a:spcPts val="0"/>
              </a:spcBef>
              <a:spcAft>
                <a:spcPts val="750"/>
              </a:spcAft>
              <a:buNone/>
            </a:pPr>
            <a:r>
              <a:rPr lang="en-US" sz="30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Many of us are worn out by the </a:t>
            </a:r>
            <a:r>
              <a:rPr lang="en-US" sz="30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self-control</a:t>
            </a:r>
            <a:r>
              <a:rPr lang="en-US" sz="30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and the </a:t>
            </a:r>
            <a:r>
              <a:rPr lang="en-US" sz="30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discipline</a:t>
            </a:r>
            <a:r>
              <a:rPr lang="en-US" sz="30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necessary for faithfulness. </a:t>
            </a:r>
          </a:p>
          <a:p>
            <a:pPr marL="0" marR="0" indent="0">
              <a:spcBef>
                <a:spcPts val="0"/>
              </a:spcBef>
              <a:spcAft>
                <a:spcPts val="750"/>
              </a:spcAft>
              <a:buNone/>
            </a:pPr>
            <a:endParaRPr lang="en-US" sz="30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0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Sometimes we struggle in our heart with </a:t>
            </a:r>
            <a:r>
              <a:rPr lang="en-US" sz="3000"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apathy, indifference, and disinterest.</a:t>
            </a:r>
          </a:p>
          <a:p>
            <a:pPr marL="0" marR="0" indent="0">
              <a:spcBef>
                <a:spcPts val="0"/>
              </a:spcBef>
              <a:spcAft>
                <a:spcPts val="750"/>
              </a:spcAft>
              <a:buNone/>
            </a:pPr>
            <a:endParaRPr lang="en-US" sz="30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0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We are now paying for the sin of </a:t>
            </a:r>
            <a:r>
              <a:rPr lang="en-US" sz="3000"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child-centered parenting. </a:t>
            </a:r>
          </a:p>
          <a:p>
            <a:pPr marL="0" marR="0" indent="0">
              <a:spcBef>
                <a:spcPts val="0"/>
              </a:spcBef>
              <a:spcAft>
                <a:spcPts val="750"/>
              </a:spcAft>
              <a:buNone/>
            </a:pPr>
            <a:endParaRPr lang="en-US" sz="32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37220063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F801D5-657B-E255-EF0A-DCA226D56FDE}"/>
              </a:ext>
            </a:extLst>
          </p:cNvPr>
          <p:cNvSpPr>
            <a:spLocks noGrp="1"/>
          </p:cNvSpPr>
          <p:nvPr>
            <p:ph idx="1"/>
          </p:nvPr>
        </p:nvSpPr>
        <p:spPr>
          <a:xfrm>
            <a:off x="206828" y="185057"/>
            <a:ext cx="8730343" cy="6487886"/>
          </a:xfrm>
        </p:spPr>
        <p:txBody>
          <a:bodyPr/>
          <a:lstStyle/>
          <a:p>
            <a:pPr marL="0" marR="0" indent="0">
              <a:spcBef>
                <a:spcPts val="0"/>
              </a:spcBef>
              <a:spcAft>
                <a:spcPts val="750"/>
              </a:spcAft>
              <a:buNone/>
            </a:pPr>
            <a:endPar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True churches </a:t>
            </a:r>
            <a:r>
              <a:rPr lang="en-US" sz="32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sacrifice</a:t>
            </a: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for Christ, </a:t>
            </a:r>
            <a:r>
              <a:rPr lang="en-US" sz="32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live for </a:t>
            </a: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Christ, </a:t>
            </a:r>
            <a:r>
              <a:rPr lang="en-US" sz="32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love </a:t>
            </a:r>
            <a:r>
              <a:rPr lang="en-US" sz="3200" dirty="0">
                <a:effectLst/>
                <a:latin typeface="Verdana" panose="020B0604030504040204" pitchFamily="34" charset="0"/>
                <a:ea typeface="Verdana" panose="020B0604030504040204" pitchFamily="34" charset="0"/>
                <a:cs typeface="Verdana" panose="020B0604030504040204" pitchFamily="34" charset="0"/>
              </a:rPr>
              <a:t>Christ first </a:t>
            </a: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and above all. </a:t>
            </a:r>
            <a:endParaRPr lang="en-US" sz="32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As a result, the </a:t>
            </a:r>
            <a:r>
              <a:rPr lang="en-US" sz="3200"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child-centered kids </a:t>
            </a: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who have now grown to adulthood drift into a </a:t>
            </a:r>
            <a:r>
              <a:rPr lang="en-US" sz="32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Convenience Christianity.</a:t>
            </a:r>
          </a:p>
          <a:p>
            <a:pPr marL="0" marR="0" indent="0">
              <a:spcBef>
                <a:spcPts val="0"/>
              </a:spcBef>
              <a:spcAft>
                <a:spcPts val="750"/>
              </a:spcAft>
              <a:buNone/>
            </a:pPr>
            <a:endPar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They seek only a place that </a:t>
            </a:r>
            <a:r>
              <a:rPr lang="en-US" sz="3200"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fits their lifestyle, harmonizes with their preferences. </a:t>
            </a:r>
          </a:p>
          <a:p>
            <a:endParaRPr lang="en-US" dirty="0"/>
          </a:p>
        </p:txBody>
      </p:sp>
    </p:spTree>
    <p:extLst>
      <p:ext uri="{BB962C8B-B14F-4D97-AF65-F5344CB8AC3E}">
        <p14:creationId xmlns:p14="http://schemas.microsoft.com/office/powerpoint/2010/main" val="35689223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F801D5-657B-E255-EF0A-DCA226D56FDE}"/>
              </a:ext>
            </a:extLst>
          </p:cNvPr>
          <p:cNvSpPr>
            <a:spLocks noGrp="1"/>
          </p:cNvSpPr>
          <p:nvPr>
            <p:ph idx="1"/>
          </p:nvPr>
        </p:nvSpPr>
        <p:spPr>
          <a:xfrm>
            <a:off x="206828" y="185057"/>
            <a:ext cx="8730343" cy="6487886"/>
          </a:xfrm>
        </p:spPr>
        <p:txBody>
          <a:bodyPr>
            <a:normAutofit/>
          </a:bodyPr>
          <a:lstStyle/>
          <a:p>
            <a:pPr marL="514350" indent="-514350">
              <a:buAutoNum type="arabicPeriod" startAt="2"/>
            </a:pPr>
            <a:r>
              <a:rPr lang="en-US" sz="3200" b="1"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Overcoming Apathy</a:t>
            </a:r>
          </a:p>
          <a:p>
            <a:pPr marL="0" indent="0">
              <a:buNone/>
            </a:pPr>
            <a:endParaRPr lang="en-US"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2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Turn to Malachi 1:7</a:t>
            </a:r>
            <a:r>
              <a:rPr lang="en-US" sz="2600" b="1" dirty="0">
                <a:solidFill>
                  <a:srgbClr val="2D2D2D"/>
                </a:solidFill>
                <a:effectLst/>
                <a:latin typeface="Arial" panose="020B0604020202020204" pitchFamily="34" charset="0"/>
                <a:ea typeface="Times New Roman" panose="02020603050405020304" pitchFamily="18" charset="0"/>
                <a:cs typeface="Arial" panose="020B0604020202020204" pitchFamily="34" charset="0"/>
              </a:rPr>
              <a:t> </a:t>
            </a:r>
            <a:r>
              <a:rPr lang="en-US" sz="2600" b="1" dirty="0">
                <a:solidFill>
                  <a:srgbClr val="2D2D2D"/>
                </a:solidFill>
                <a:latin typeface="Arial" panose="020B0604020202020204" pitchFamily="34" charset="0"/>
                <a:ea typeface="Times New Roman" panose="02020603050405020304" pitchFamily="18" charset="0"/>
                <a:cs typeface="Arial" panose="020B0604020202020204" pitchFamily="34" charset="0"/>
              </a:rPr>
              <a:t>- </a:t>
            </a:r>
            <a:r>
              <a:rPr lang="en-US" sz="2600" b="1" dirty="0">
                <a:solidFill>
                  <a:srgbClr val="2D2D2D"/>
                </a:solidFill>
                <a:effectLst/>
                <a:latin typeface="Arial" panose="020B0604020202020204" pitchFamily="34" charset="0"/>
                <a:ea typeface="Times New Roman" panose="02020603050405020304" pitchFamily="18" charset="0"/>
                <a:cs typeface="Arial" panose="020B0604020202020204" pitchFamily="34" charset="0"/>
              </a:rPr>
              <a:t>Malachi’s pointed technique. </a:t>
            </a:r>
            <a:endPar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u="sng" dirty="0">
                <a:solidFill>
                  <a:srgbClr val="0432FF"/>
                </a:solidFill>
                <a:effectLst/>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Malachi 1:7</a:t>
            </a: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 </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r>
              <a:rPr lang="en-US" sz="2600" i="1"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You are presenting defiled food upon My altar. But you say, ‘How have we defiled You?’ In that you say, ‘The table of the Lord is to be despised.</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Turn to </a:t>
            </a:r>
            <a:r>
              <a:rPr lang="en-US" sz="2600" u="sng" dirty="0">
                <a:solidFill>
                  <a:srgbClr val="0432FF"/>
                </a:solidFill>
                <a:effectLst/>
                <a:latin typeface="Verdana" panose="020B0604030504040204" pitchFamily="34" charset="0"/>
                <a:ea typeface="Verdana" panose="020B0604030504040204" pitchFamily="34" charset="0"/>
                <a:cs typeface="Verdana" panose="020B0604030504040204" pitchFamily="34" charset="0"/>
                <a:hlinkClick r:id="rId3">
                  <a:extLst>
                    <a:ext uri="{A12FA001-AC4F-418D-AE19-62706E023703}">
                      <ahyp:hlinkClr xmlns:ahyp="http://schemas.microsoft.com/office/drawing/2018/hyperlinkcolor" val="tx"/>
                    </a:ext>
                  </a:extLst>
                </a:hlinkClick>
              </a:rPr>
              <a:t>Malachi 2:17</a:t>
            </a: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 </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r>
              <a:rPr lang="en-US" sz="2600" i="1"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You have wearied the Lord with your words. Yet you say, ‘How have we wearied Him?’ In that you say, ‘Everyone who does evil is good in the sight of the Lord, and He delights in them,’ or, ‘Where is the God of justice?</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4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202935631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dissolv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F801D5-657B-E255-EF0A-DCA226D56FDE}"/>
              </a:ext>
            </a:extLst>
          </p:cNvPr>
          <p:cNvSpPr>
            <a:spLocks noGrp="1"/>
          </p:cNvSpPr>
          <p:nvPr>
            <p:ph idx="1"/>
          </p:nvPr>
        </p:nvSpPr>
        <p:spPr>
          <a:xfrm>
            <a:off x="206828" y="185057"/>
            <a:ext cx="8730343" cy="6487886"/>
          </a:xfrm>
        </p:spPr>
        <p:txBody>
          <a:bodyPr>
            <a:normAutofit/>
          </a:bodyPr>
          <a:lstStyle/>
          <a:p>
            <a:pPr marL="0" indent="0">
              <a:buNone/>
            </a:pPr>
            <a:r>
              <a:rPr lang="en-US" sz="2800" u="sng" dirty="0">
                <a:solidFill>
                  <a:srgbClr val="0432FF"/>
                </a:solidFill>
                <a:effectLst/>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Malachi 3:8</a:t>
            </a:r>
            <a:r>
              <a:rPr lang="en-US" sz="28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r>
              <a:rPr lang="en-US" sz="2800" i="1"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Will a man rob God? Yet you are robbing Me!’ But you say, ‘How have we robbed You?’ In tithes and offerings</a:t>
            </a:r>
            <a:r>
              <a:rPr lang="en-US" sz="28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p>
          <a:p>
            <a:pPr marL="0" marR="0" indent="0">
              <a:spcBef>
                <a:spcPts val="0"/>
              </a:spcBef>
              <a:spcAft>
                <a:spcPts val="750"/>
              </a:spcAft>
              <a:buNone/>
            </a:pPr>
            <a:endPar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So, what are the </a:t>
            </a:r>
            <a:r>
              <a:rPr lang="en-US" sz="32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character issues </a:t>
            </a: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which concern the Lord about His people? </a:t>
            </a:r>
            <a:endParaRPr lang="en-US" sz="32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What are the </a:t>
            </a:r>
            <a:r>
              <a:rPr lang="en-US" sz="32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signs </a:t>
            </a: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of apathy which Malachi condemns? </a:t>
            </a:r>
            <a:endParaRPr lang="en-US" sz="32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What </a:t>
            </a:r>
            <a:r>
              <a:rPr lang="en-US" sz="32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qualities</a:t>
            </a:r>
            <a:r>
              <a:rPr lang="en-US" sz="320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 </a:t>
            </a: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should alert you regarding your own heart that triggers spiritual apathy?</a:t>
            </a:r>
            <a:endParaRPr lang="en-US" sz="32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8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solidFill>
                <a:srgbClr val="2D2D2D"/>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8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4507854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ack and white photo of a book&#10;&#10;Description automatically generated">
            <a:extLst>
              <a:ext uri="{FF2B5EF4-FFF2-40B4-BE49-F238E27FC236}">
                <a16:creationId xmlns:a16="http://schemas.microsoft.com/office/drawing/2014/main" id="{AA727DE9-CB4E-79BE-C577-AD598AA23A3E}"/>
              </a:ext>
            </a:extLst>
          </p:cNvPr>
          <p:cNvPicPr>
            <a:picLocks noChangeAspect="1"/>
          </p:cNvPicPr>
          <p:nvPr/>
        </p:nvPicPr>
        <p:blipFill>
          <a:blip r:embed="rId2"/>
          <a:stretch>
            <a:fillRect/>
          </a:stretch>
        </p:blipFill>
        <p:spPr>
          <a:xfrm>
            <a:off x="357759" y="1711452"/>
            <a:ext cx="8428481" cy="3435095"/>
          </a:xfrm>
          <a:prstGeom prst="rect">
            <a:avLst/>
          </a:prstGeom>
        </p:spPr>
      </p:pic>
      <p:sp>
        <p:nvSpPr>
          <p:cNvPr id="2" name="TextBox 1">
            <a:extLst>
              <a:ext uri="{FF2B5EF4-FFF2-40B4-BE49-F238E27FC236}">
                <a16:creationId xmlns:a16="http://schemas.microsoft.com/office/drawing/2014/main" id="{55CB716E-18EA-B238-48AC-5A5A41FC62BE}"/>
              </a:ext>
            </a:extLst>
          </p:cNvPr>
          <p:cNvSpPr txBox="1"/>
          <p:nvPr/>
        </p:nvSpPr>
        <p:spPr>
          <a:xfrm>
            <a:off x="925285" y="631227"/>
            <a:ext cx="7293428" cy="1292662"/>
          </a:xfrm>
          <a:prstGeom prst="rect">
            <a:avLst/>
          </a:prstGeom>
          <a:noFill/>
        </p:spPr>
        <p:txBody>
          <a:bodyPr wrap="square" rtlCol="0">
            <a:spAutoFit/>
          </a:bodyPr>
          <a:lstStyle/>
          <a:p>
            <a:pPr algn="ctr"/>
            <a:r>
              <a:rPr lang="en-US" sz="6000" b="1"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Introduction</a:t>
            </a:r>
            <a:r>
              <a:rPr lang="en-US" sz="5400" b="1"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sz="5400" dirty="0">
              <a:effectLst/>
              <a:latin typeface="Verdana" panose="020B0604030504040204" pitchFamily="34" charset="0"/>
              <a:ea typeface="Verdana" panose="020B0604030504040204" pitchFamily="34" charset="0"/>
              <a:cs typeface="Verdana" panose="020B0604030504040204" pitchFamily="34" charset="0"/>
            </a:endParaRPr>
          </a:p>
          <a:p>
            <a:pPr algn="ctr"/>
            <a:endParaRPr lang="en-US" dirty="0"/>
          </a:p>
        </p:txBody>
      </p:sp>
      <p:sp>
        <p:nvSpPr>
          <p:cNvPr id="4" name="TextBox 3">
            <a:extLst>
              <a:ext uri="{FF2B5EF4-FFF2-40B4-BE49-F238E27FC236}">
                <a16:creationId xmlns:a16="http://schemas.microsoft.com/office/drawing/2014/main" id="{1BFEC0A5-773A-561B-CBD7-468734665656}"/>
              </a:ext>
            </a:extLst>
          </p:cNvPr>
          <p:cNvSpPr txBox="1"/>
          <p:nvPr/>
        </p:nvSpPr>
        <p:spPr>
          <a:xfrm>
            <a:off x="974271" y="5303442"/>
            <a:ext cx="7195456" cy="923330"/>
          </a:xfrm>
          <a:prstGeom prst="rect">
            <a:avLst/>
          </a:prstGeom>
          <a:noFill/>
        </p:spPr>
        <p:txBody>
          <a:bodyPr wrap="square" rtlCol="0">
            <a:spAutoFit/>
          </a:bodyPr>
          <a:lstStyle/>
          <a:p>
            <a:pPr algn="ctr"/>
            <a:r>
              <a:rPr lang="en-US" sz="5400" dirty="0">
                <a:solidFill>
                  <a:schemeClr val="accent5"/>
                </a:solidFill>
                <a:latin typeface="Verdana" panose="020B0604030504040204" pitchFamily="34" charset="0"/>
                <a:ea typeface="Verdana" panose="020B0604030504040204" pitchFamily="34" charset="0"/>
                <a:cs typeface="Verdana" panose="020B0604030504040204" pitchFamily="34" charset="0"/>
              </a:rPr>
              <a:t>Spiritual Apathy</a:t>
            </a:r>
          </a:p>
        </p:txBody>
      </p:sp>
    </p:spTree>
    <p:extLst>
      <p:ext uri="{BB962C8B-B14F-4D97-AF65-F5344CB8AC3E}">
        <p14:creationId xmlns:p14="http://schemas.microsoft.com/office/powerpoint/2010/main" val="4274189879"/>
      </p:ext>
    </p:extLst>
  </p:cSld>
  <p:clrMapOvr>
    <a:masterClrMapping/>
  </p:clrMapOvr>
  <p:transition spd="slow">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448</TotalTime>
  <Words>342</Words>
  <Application>Microsoft Macintosh PowerPoint</Application>
  <PresentationFormat>On-screen Show (4:3)</PresentationFormat>
  <Paragraphs>44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Aptos Display</vt:lpstr>
      <vt:lpstr>Arial</vt:lpstr>
      <vt:lpstr>PT Serif</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Garrett</dc:creator>
  <cp:lastModifiedBy>Stephen Garrett</cp:lastModifiedBy>
  <cp:revision>7</cp:revision>
  <dcterms:created xsi:type="dcterms:W3CDTF">2024-02-28T12:14:42Z</dcterms:created>
  <dcterms:modified xsi:type="dcterms:W3CDTF">2024-03-03T12:46:14Z</dcterms:modified>
</cp:coreProperties>
</file>