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67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5B2C13C-8E47-403A-B72E-8901ED516167}" type="datetimeFigureOut">
              <a:rPr lang="en-US" smtClean="0"/>
              <a:pPr/>
              <a:t>4/12/2008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F4B865DE-616D-41BC-AC44-A88EAB96A65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B2C13C-8E47-403A-B72E-8901ED516167}" type="datetimeFigureOut">
              <a:rPr lang="en-US" smtClean="0"/>
              <a:pPr/>
              <a:t>4/12/2008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865DE-616D-41BC-AC44-A88EAB96A6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B2C13C-8E47-403A-B72E-8901ED516167}" type="datetimeFigureOut">
              <a:rPr lang="en-US" smtClean="0"/>
              <a:pPr/>
              <a:t>4/12/2008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865DE-616D-41BC-AC44-A88EAB96A6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5B2C13C-8E47-403A-B72E-8901ED516167}" type="datetimeFigureOut">
              <a:rPr lang="en-US" smtClean="0"/>
              <a:pPr/>
              <a:t>4/12/2008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F4B865DE-616D-41BC-AC44-A88EAB96A65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5B2C13C-8E47-403A-B72E-8901ED516167}" type="datetimeFigureOut">
              <a:rPr lang="en-US" smtClean="0"/>
              <a:pPr/>
              <a:t>4/12/2008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F4B865DE-616D-41BC-AC44-A88EAB96A65A}"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5B2C13C-8E47-403A-B72E-8901ED516167}" type="datetimeFigureOut">
              <a:rPr lang="en-US" smtClean="0"/>
              <a:pPr/>
              <a:t>4/12/2008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4B865DE-616D-41BC-AC44-A88EAB96A6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5B2C13C-8E47-403A-B72E-8901ED516167}" type="datetimeFigureOut">
              <a:rPr lang="en-US" smtClean="0"/>
              <a:pPr/>
              <a:t>4/12/2008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F4B865DE-616D-41BC-AC44-A88EAB96A65A}"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5B2C13C-8E47-403A-B72E-8901ED516167}" type="datetimeFigureOut">
              <a:rPr lang="en-US" smtClean="0"/>
              <a:pPr/>
              <a:t>4/12/2008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B865DE-616D-41BC-AC44-A88EAB96A6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5B2C13C-8E47-403A-B72E-8901ED516167}" type="datetimeFigureOut">
              <a:rPr lang="en-US" smtClean="0"/>
              <a:pPr/>
              <a:t>4/12/2008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B865DE-616D-41BC-AC44-A88EAB96A6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5B2C13C-8E47-403A-B72E-8901ED516167}" type="datetimeFigureOut">
              <a:rPr lang="en-US" smtClean="0"/>
              <a:pPr/>
              <a:t>4/12/2008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B865DE-616D-41BC-AC44-A88EAB96A6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5B2C13C-8E47-403A-B72E-8901ED516167}" type="datetimeFigureOut">
              <a:rPr lang="en-US" smtClean="0"/>
              <a:pPr/>
              <a:t>4/12/2008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4B865DE-616D-41BC-AC44-A88EAB96A65A}"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5B2C13C-8E47-403A-B72E-8901ED516167}" type="datetimeFigureOut">
              <a:rPr lang="en-US" smtClean="0"/>
              <a:pPr/>
              <a:t>4/12/2008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4B865DE-616D-41BC-AC44-A88EAB96A65A}"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David’s last wish</a:t>
            </a:r>
            <a:endParaRPr lang="en-US" dirty="0"/>
          </a:p>
        </p:txBody>
      </p:sp>
      <p:sp>
        <p:nvSpPr>
          <p:cNvPr id="3" name="Subtitle 2"/>
          <p:cNvSpPr>
            <a:spLocks noGrp="1"/>
          </p:cNvSpPr>
          <p:nvPr>
            <p:ph type="subTitle" idx="1"/>
          </p:nvPr>
        </p:nvSpPr>
        <p:spPr>
          <a:xfrm>
            <a:off x="3505200" y="5562600"/>
            <a:ext cx="2438400" cy="533400"/>
          </a:xfrm>
        </p:spPr>
        <p:txBody>
          <a:bodyPr>
            <a:noAutofit/>
          </a:bodyPr>
          <a:lstStyle/>
          <a:p>
            <a:r>
              <a:rPr lang="en-US" sz="2800" i="1" dirty="0" smtClean="0"/>
              <a:t>I Kings 2: 1-4</a:t>
            </a:r>
            <a:endParaRPr lang="en-US" sz="2800" i="1" dirty="0"/>
          </a:p>
        </p:txBody>
      </p:sp>
      <p:pic>
        <p:nvPicPr>
          <p:cNvPr id="5" name="Picture 4" descr="death.jpg"/>
          <p:cNvPicPr>
            <a:picLocks noChangeAspect="1"/>
          </p:cNvPicPr>
          <p:nvPr/>
        </p:nvPicPr>
        <p:blipFill>
          <a:blip r:embed="rId2"/>
          <a:srcRect l="3824" t="5021" r="3120" b="4608"/>
          <a:stretch>
            <a:fillRect/>
          </a:stretch>
        </p:blipFill>
        <p:spPr>
          <a:xfrm>
            <a:off x="1828800" y="533400"/>
            <a:ext cx="5562600" cy="4114800"/>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arsilxlarge.jpg"/>
          <p:cNvPicPr>
            <a:picLocks noChangeAspect="1"/>
          </p:cNvPicPr>
          <p:nvPr/>
        </p:nvPicPr>
        <p:blipFill>
          <a:blip r:embed="rId2" cstate="print"/>
          <a:stretch>
            <a:fillRect/>
          </a:stretch>
        </p:blipFill>
        <p:spPr>
          <a:xfrm>
            <a:off x="228600" y="1371600"/>
            <a:ext cx="1077782" cy="5029200"/>
          </a:xfrm>
          <a:prstGeom prst="rect">
            <a:avLst/>
          </a:prstGeom>
          <a:ln>
            <a:solidFill>
              <a:schemeClr val="accent1"/>
            </a:solidFill>
          </a:ln>
        </p:spPr>
      </p:pic>
      <p:sp>
        <p:nvSpPr>
          <p:cNvPr id="2" name="Title 1"/>
          <p:cNvSpPr>
            <a:spLocks noGrp="1"/>
          </p:cNvSpPr>
          <p:nvPr>
            <p:ph type="title"/>
          </p:nvPr>
        </p:nvSpPr>
        <p:spPr/>
        <p:txBody>
          <a:bodyPr/>
          <a:lstStyle/>
          <a:p>
            <a:r>
              <a:rPr lang="en-US" dirty="0" smtClean="0"/>
              <a:t>David knew everything must die</a:t>
            </a:r>
            <a:endParaRPr lang="en-US" dirty="0"/>
          </a:p>
        </p:txBody>
      </p:sp>
      <p:sp>
        <p:nvSpPr>
          <p:cNvPr id="3" name="Content Placeholder 2"/>
          <p:cNvSpPr>
            <a:spLocks noGrp="1"/>
          </p:cNvSpPr>
          <p:nvPr>
            <p:ph idx="1"/>
          </p:nvPr>
        </p:nvSpPr>
        <p:spPr>
          <a:xfrm>
            <a:off x="1371600" y="1676400"/>
            <a:ext cx="7772400" cy="4525963"/>
          </a:xfrm>
        </p:spPr>
        <p:txBody>
          <a:bodyPr/>
          <a:lstStyle/>
          <a:p>
            <a:r>
              <a:rPr lang="en-US" dirty="0" smtClean="0"/>
              <a:t>David was familiar with death</a:t>
            </a:r>
          </a:p>
          <a:p>
            <a:pPr lvl="2"/>
            <a:r>
              <a:rPr lang="en-US" b="1" dirty="0" smtClean="0"/>
              <a:t>Goliath the Philistine (I Samuel 17)</a:t>
            </a:r>
          </a:p>
          <a:p>
            <a:pPr lvl="2"/>
            <a:r>
              <a:rPr lang="en-US" b="1" dirty="0" smtClean="0"/>
              <a:t>Joab murders Abner (II Samuel 3)</a:t>
            </a:r>
          </a:p>
          <a:p>
            <a:pPr lvl="2"/>
            <a:r>
              <a:rPr lang="en-US" b="1" dirty="0" smtClean="0"/>
              <a:t>Uriah the Hittite (II Samuel 11)</a:t>
            </a:r>
          </a:p>
          <a:p>
            <a:pPr lvl="2"/>
            <a:r>
              <a:rPr lang="en-US" b="1" dirty="0" smtClean="0"/>
              <a:t>David’s first child died as a baby (II Samuel 12)</a:t>
            </a:r>
          </a:p>
          <a:p>
            <a:pPr lvl="2"/>
            <a:r>
              <a:rPr lang="en-US" b="1" dirty="0" smtClean="0"/>
              <a:t>Absalom’s death (II Samuel 18)</a:t>
            </a:r>
          </a:p>
          <a:p>
            <a:pPr lvl="2"/>
            <a:r>
              <a:rPr lang="en-US" b="1" dirty="0" smtClean="0"/>
              <a:t>And much more throughout David’s life.</a:t>
            </a:r>
          </a:p>
          <a:p>
            <a:r>
              <a:rPr lang="en-US" dirty="0" smtClean="0"/>
              <a:t>David was not allowed to build the temple because of the “blood on his hands”</a:t>
            </a:r>
            <a:endParaRPr lang="en-US" dirty="0"/>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1000"/>
                                        <p:tgtEl>
                                          <p:spTgt spid="3">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1000"/>
                                        <p:tgtEl>
                                          <p:spTgt spid="3">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1000"/>
                                        <p:tgtEl>
                                          <p:spTgt spid="3">
                                            <p:txEl>
                                              <p:pRg st="3" end="3"/>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1000"/>
                                        <p:tgtEl>
                                          <p:spTgt spid="3">
                                            <p:txEl>
                                              <p:pRg st="4" end="4"/>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1000"/>
                                        <p:tgtEl>
                                          <p:spTgt spid="3">
                                            <p:txEl>
                                              <p:pRg st="5" end="5"/>
                                            </p:txEl>
                                          </p:spTgt>
                                        </p:tgtEl>
                                      </p:cBhvr>
                                    </p:animEffect>
                                  </p:childTnLst>
                                </p:cTn>
                              </p:par>
                              <p:par>
                                <p:cTn id="35" presetID="53"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10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knew everything must die</a:t>
            </a:r>
            <a:endParaRPr lang="en-US" dirty="0"/>
          </a:p>
        </p:txBody>
      </p:sp>
      <p:sp>
        <p:nvSpPr>
          <p:cNvPr id="3" name="Content Placeholder 2"/>
          <p:cNvSpPr>
            <a:spLocks noGrp="1"/>
          </p:cNvSpPr>
          <p:nvPr>
            <p:ph idx="1"/>
          </p:nvPr>
        </p:nvSpPr>
        <p:spPr>
          <a:xfrm>
            <a:off x="228600" y="2667000"/>
            <a:ext cx="8763000" cy="3352800"/>
          </a:xfrm>
        </p:spPr>
        <p:txBody>
          <a:bodyPr>
            <a:noAutofit/>
          </a:bodyPr>
          <a:lstStyle/>
          <a:p>
            <a:r>
              <a:rPr lang="en-US" dirty="0" smtClean="0"/>
              <a:t>“I am going the way of all the earth…”</a:t>
            </a:r>
          </a:p>
          <a:p>
            <a:pPr lvl="1"/>
            <a:r>
              <a:rPr lang="en-US" sz="2400" b="1" i="1" dirty="0" smtClean="0"/>
              <a:t>Hebrews 9:27</a:t>
            </a:r>
          </a:p>
          <a:p>
            <a:pPr lvl="1"/>
            <a:endParaRPr lang="en-US" sz="2400" i="1" dirty="0" smtClean="0"/>
          </a:p>
          <a:p>
            <a:r>
              <a:rPr lang="en-US" dirty="0" smtClean="0"/>
              <a:t>Knowing death is inevitable for all things, why then would we desire to focus our goals on material things?</a:t>
            </a:r>
          </a:p>
        </p:txBody>
      </p:sp>
      <p:pic>
        <p:nvPicPr>
          <p:cNvPr id="4" name="Picture 3" descr="earth.jpg"/>
          <p:cNvPicPr>
            <a:picLocks noChangeAspect="1"/>
          </p:cNvPicPr>
          <p:nvPr/>
        </p:nvPicPr>
        <p:blipFill>
          <a:blip r:embed="rId2"/>
          <a:srcRect l="813" t="5691" b="82114"/>
          <a:stretch>
            <a:fillRect/>
          </a:stretch>
        </p:blipFill>
        <p:spPr>
          <a:xfrm>
            <a:off x="-152400" y="1371600"/>
            <a:ext cx="9296400" cy="1143000"/>
          </a:xfrm>
          <a:prstGeom prst="rect">
            <a:avLst/>
          </a:prstGeom>
        </p:spPr>
      </p:pic>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knew everything must die</a:t>
            </a:r>
            <a:endParaRPr lang="en-US" dirty="0"/>
          </a:p>
        </p:txBody>
      </p:sp>
      <p:sp>
        <p:nvSpPr>
          <p:cNvPr id="3" name="Content Placeholder 2"/>
          <p:cNvSpPr>
            <a:spLocks noGrp="1"/>
          </p:cNvSpPr>
          <p:nvPr>
            <p:ph idx="1"/>
          </p:nvPr>
        </p:nvSpPr>
        <p:spPr>
          <a:xfrm>
            <a:off x="228600" y="2514600"/>
            <a:ext cx="8763000" cy="4343400"/>
          </a:xfrm>
        </p:spPr>
        <p:txBody>
          <a:bodyPr>
            <a:noAutofit/>
          </a:bodyPr>
          <a:lstStyle/>
          <a:p>
            <a:r>
              <a:rPr lang="en-US" dirty="0" smtClean="0"/>
              <a:t>Everything that has a beginning has an end, except the gravity of the Word of God.</a:t>
            </a:r>
          </a:p>
          <a:p>
            <a:pPr lvl="1"/>
            <a:r>
              <a:rPr lang="en-US" sz="2400" b="1" i="1" dirty="0" smtClean="0"/>
              <a:t>Matthew 6:30</a:t>
            </a:r>
          </a:p>
          <a:p>
            <a:pPr lvl="1"/>
            <a:r>
              <a:rPr lang="en-US" sz="2400" b="1" i="1" dirty="0" smtClean="0"/>
              <a:t>Mark 13:31</a:t>
            </a:r>
          </a:p>
          <a:p>
            <a:r>
              <a:rPr lang="en-US" dirty="0" smtClean="0"/>
              <a:t>The sooner we realize life is too short to waste on vain things, the sooner we can begin living everyday with anticipation for Heaven.</a:t>
            </a:r>
          </a:p>
          <a:p>
            <a:pPr lvl="1"/>
            <a:r>
              <a:rPr lang="en-US" sz="2400" b="1" dirty="0" smtClean="0"/>
              <a:t>Matthew 13:44-47</a:t>
            </a:r>
          </a:p>
        </p:txBody>
      </p:sp>
      <p:pic>
        <p:nvPicPr>
          <p:cNvPr id="4" name="Picture 3" descr="earth.jpg"/>
          <p:cNvPicPr>
            <a:picLocks noChangeAspect="1"/>
          </p:cNvPicPr>
          <p:nvPr/>
        </p:nvPicPr>
        <p:blipFill>
          <a:blip r:embed="rId2"/>
          <a:srcRect l="813" t="5691" b="82114"/>
          <a:stretch>
            <a:fillRect/>
          </a:stretch>
        </p:blipFill>
        <p:spPr>
          <a:xfrm>
            <a:off x="-152400" y="1371600"/>
            <a:ext cx="9296400" cy="1143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David knew success was found in God</a:t>
            </a:r>
            <a:endParaRPr lang="en-US" dirty="0"/>
          </a:p>
        </p:txBody>
      </p:sp>
      <p:sp>
        <p:nvSpPr>
          <p:cNvPr id="3" name="Content Placeholder 2"/>
          <p:cNvSpPr>
            <a:spLocks noGrp="1"/>
          </p:cNvSpPr>
          <p:nvPr>
            <p:ph idx="1"/>
          </p:nvPr>
        </p:nvSpPr>
        <p:spPr>
          <a:xfrm>
            <a:off x="152400" y="1524000"/>
            <a:ext cx="8686800" cy="2667000"/>
          </a:xfrm>
        </p:spPr>
        <p:txBody>
          <a:bodyPr>
            <a:normAutofit/>
          </a:bodyPr>
          <a:lstStyle/>
          <a:p>
            <a:r>
              <a:rPr lang="en-US" dirty="0" smtClean="0"/>
              <a:t>We live in the wealthiest nation in earth’s history.</a:t>
            </a:r>
          </a:p>
          <a:p>
            <a:pPr lvl="1"/>
            <a:r>
              <a:rPr lang="en-US" dirty="0" smtClean="0"/>
              <a:t>The worlds motto “He who dies with the most toys wins”…wins what?!!</a:t>
            </a:r>
          </a:p>
          <a:p>
            <a:r>
              <a:rPr lang="en-US" dirty="0" smtClean="0"/>
              <a:t>Is that how Christians should live?</a:t>
            </a:r>
          </a:p>
        </p:txBody>
      </p:sp>
      <p:grpSp>
        <p:nvGrpSpPr>
          <p:cNvPr id="7" name="Group 6"/>
          <p:cNvGrpSpPr/>
          <p:nvPr/>
        </p:nvGrpSpPr>
        <p:grpSpPr>
          <a:xfrm>
            <a:off x="457200" y="4343400"/>
            <a:ext cx="8305800" cy="2209506"/>
            <a:chOff x="457200" y="4343400"/>
            <a:chExt cx="8305800" cy="2209506"/>
          </a:xfrm>
        </p:grpSpPr>
        <p:pic>
          <p:nvPicPr>
            <p:cNvPr id="4" name="Picture 3" descr="hand-money.jpg"/>
            <p:cNvPicPr>
              <a:picLocks noChangeAspect="1"/>
            </p:cNvPicPr>
            <p:nvPr/>
          </p:nvPicPr>
          <p:blipFill>
            <a:blip r:embed="rId2"/>
            <a:stretch>
              <a:fillRect/>
            </a:stretch>
          </p:blipFill>
          <p:spPr>
            <a:xfrm>
              <a:off x="5943600" y="4343400"/>
              <a:ext cx="2819400" cy="2209506"/>
            </a:xfrm>
            <a:prstGeom prst="rect">
              <a:avLst/>
            </a:prstGeom>
            <a:ln>
              <a:solidFill>
                <a:schemeClr val="accent1"/>
              </a:solidFill>
            </a:ln>
          </p:spPr>
        </p:pic>
        <p:sp>
          <p:nvSpPr>
            <p:cNvPr id="6" name="TextBox 5"/>
            <p:cNvSpPr txBox="1"/>
            <p:nvPr/>
          </p:nvSpPr>
          <p:spPr>
            <a:xfrm>
              <a:off x="457200" y="4800600"/>
              <a:ext cx="5334000" cy="1384995"/>
            </a:xfrm>
            <a:prstGeom prst="rect">
              <a:avLst/>
            </a:prstGeom>
            <a:solidFill>
              <a:schemeClr val="accent1"/>
            </a:solidFill>
            <a:ln>
              <a:solidFill>
                <a:schemeClr val="tx1"/>
              </a:solidFill>
            </a:ln>
          </p:spPr>
          <p:txBody>
            <a:bodyPr wrap="square" rtlCol="0">
              <a:spAutoFit/>
            </a:bodyPr>
            <a:lstStyle/>
            <a:p>
              <a:pPr algn="ctr"/>
              <a:r>
                <a:rPr lang="en-US" sz="2800" dirty="0" smtClean="0">
                  <a:latin typeface="Book Antiqua" pitchFamily="18" charset="0"/>
                </a:rPr>
                <a:t>A Christian should measure success by their spiritual legacy, not their material wealth.</a:t>
              </a:r>
            </a:p>
          </p:txBody>
        </p:sp>
      </p:gr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strips(downLeft)">
                                      <p:cBhvr>
                                        <p:cTn id="2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David knew success was found in God</a:t>
            </a:r>
            <a:endParaRPr lang="en-US" dirty="0"/>
          </a:p>
        </p:txBody>
      </p:sp>
      <p:sp>
        <p:nvSpPr>
          <p:cNvPr id="3" name="Content Placeholder 2"/>
          <p:cNvSpPr>
            <a:spLocks noGrp="1"/>
          </p:cNvSpPr>
          <p:nvPr>
            <p:ph idx="1"/>
          </p:nvPr>
        </p:nvSpPr>
        <p:spPr>
          <a:xfrm>
            <a:off x="304800" y="1554163"/>
            <a:ext cx="8686800" cy="3779838"/>
          </a:xfrm>
        </p:spPr>
        <p:txBody>
          <a:bodyPr>
            <a:normAutofit/>
          </a:bodyPr>
          <a:lstStyle/>
          <a:p>
            <a:r>
              <a:rPr lang="en-US" dirty="0" smtClean="0"/>
              <a:t>David wanted Solomon to keep strong and faithful in order to please God, and for his own well being.</a:t>
            </a:r>
          </a:p>
          <a:p>
            <a:r>
              <a:rPr lang="en-US" dirty="0" smtClean="0"/>
              <a:t>David was proud when Solomon was crowned King.  He was able to die peacefully and joyfully.</a:t>
            </a:r>
          </a:p>
          <a:p>
            <a:pPr lvl="1"/>
            <a:r>
              <a:rPr lang="en-US" b="1" dirty="0" smtClean="0"/>
              <a:t>I Kings 1:48</a:t>
            </a:r>
          </a:p>
        </p:txBody>
      </p:sp>
      <p:sp>
        <p:nvSpPr>
          <p:cNvPr id="4" name="TextBox 3"/>
          <p:cNvSpPr txBox="1"/>
          <p:nvPr/>
        </p:nvSpPr>
        <p:spPr>
          <a:xfrm>
            <a:off x="3352800" y="5562600"/>
            <a:ext cx="2895600" cy="584775"/>
          </a:xfrm>
          <a:prstGeom prst="rect">
            <a:avLst/>
          </a:prstGeom>
          <a:solidFill>
            <a:schemeClr val="accent1"/>
          </a:solidFill>
          <a:ln>
            <a:solidFill>
              <a:schemeClr val="tx1"/>
            </a:solidFill>
          </a:ln>
        </p:spPr>
        <p:txBody>
          <a:bodyPr wrap="square" rtlCol="0">
            <a:spAutoFit/>
          </a:bodyPr>
          <a:lstStyle/>
          <a:p>
            <a:r>
              <a:rPr lang="en-US" sz="3200" dirty="0" smtClean="0"/>
              <a:t>Proverbs 13:22</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1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1"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770" decel="100000"/>
                                        <p:tgtEl>
                                          <p:spTgt spid="4"/>
                                        </p:tgtEl>
                                      </p:cBhvr>
                                    </p:animEffect>
                                    <p:animScale>
                                      <p:cBhvr>
                                        <p:cTn id="25" dur="770" decel="100000"/>
                                        <p:tgtEl>
                                          <p:spTgt spid="4"/>
                                        </p:tgtEl>
                                      </p:cBhvr>
                                      <p:from x="10000" y="10000"/>
                                      <p:to x="200000" y="450000"/>
                                    </p:animScale>
                                    <p:animScale>
                                      <p:cBhvr>
                                        <p:cTn id="26" dur="1230" accel="100000" fill="hold">
                                          <p:stCondLst>
                                            <p:cond delay="770"/>
                                          </p:stCondLst>
                                        </p:cTn>
                                        <p:tgtEl>
                                          <p:spTgt spid="4"/>
                                        </p:tgtEl>
                                      </p:cBhvr>
                                      <p:from x="200000" y="450000"/>
                                      <p:to x="100000" y="100000"/>
                                    </p:animScale>
                                    <p:set>
                                      <p:cBhvr>
                                        <p:cTn id="27" dur="770" fill="hold"/>
                                        <p:tgtEl>
                                          <p:spTgt spid="4"/>
                                        </p:tgtEl>
                                        <p:attrNameLst>
                                          <p:attrName>ppt_x</p:attrName>
                                        </p:attrNameLst>
                                      </p:cBhvr>
                                      <p:to>
                                        <p:strVal val="(0.5)"/>
                                      </p:to>
                                    </p:set>
                                    <p:anim from="(0.5)" to="(#ppt_x)" calcmode="lin" valueType="num">
                                      <p:cBhvr>
                                        <p:cTn id="28" dur="1230" accel="100000" fill="hold">
                                          <p:stCondLst>
                                            <p:cond delay="770"/>
                                          </p:stCondLst>
                                        </p:cTn>
                                        <p:tgtEl>
                                          <p:spTgt spid="4"/>
                                        </p:tgtEl>
                                        <p:attrNameLst>
                                          <p:attrName>ppt_x</p:attrName>
                                        </p:attrNameLst>
                                      </p:cBhvr>
                                    </p:anim>
                                    <p:set>
                                      <p:cBhvr>
                                        <p:cTn id="29" dur="770" fill="hold"/>
                                        <p:tgtEl>
                                          <p:spTgt spid="4"/>
                                        </p:tgtEl>
                                        <p:attrNameLst>
                                          <p:attrName>ppt_y</p:attrName>
                                        </p:attrNameLst>
                                      </p:cBhvr>
                                      <p:to>
                                        <p:strVal val="(#ppt_y+0.4)"/>
                                      </p:to>
                                    </p:set>
                                    <p:anim from="(#ppt_y+0.4)" to="(#ppt_y)" calcmode="lin" valueType="num">
                                      <p:cBhvr>
                                        <p:cTn id="30" dur="1230" accel="100000" fill="hold">
                                          <p:stCondLst>
                                            <p:cond delay="770"/>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Knew God Keeps his Promises</a:t>
            </a:r>
            <a:endParaRPr lang="en-US" dirty="0"/>
          </a:p>
        </p:txBody>
      </p:sp>
      <p:sp>
        <p:nvSpPr>
          <p:cNvPr id="3" name="Content Placeholder 2"/>
          <p:cNvSpPr>
            <a:spLocks noGrp="1"/>
          </p:cNvSpPr>
          <p:nvPr>
            <p:ph idx="1"/>
          </p:nvPr>
        </p:nvSpPr>
        <p:spPr>
          <a:xfrm>
            <a:off x="914400" y="2133600"/>
            <a:ext cx="7696200" cy="4022725"/>
          </a:xfrm>
        </p:spPr>
        <p:txBody>
          <a:bodyPr>
            <a:normAutofit fontScale="92500" lnSpcReduction="20000"/>
          </a:bodyPr>
          <a:lstStyle/>
          <a:p>
            <a:r>
              <a:rPr lang="en-US" dirty="0" smtClean="0"/>
              <a:t>David understood that time is irrelevant to the master of the Universe.  God has never made a promise or prophecy that didn’t occur as He said.</a:t>
            </a:r>
          </a:p>
          <a:p>
            <a:endParaRPr lang="en-US" dirty="0" smtClean="0"/>
          </a:p>
          <a:p>
            <a:r>
              <a:rPr lang="en-US" dirty="0" smtClean="0"/>
              <a:t>There are many who served God faithfully before Christ came in the flesh.  Though they didn’t know of salvation in Christ, they did know God would reward those who please Him.</a:t>
            </a:r>
            <a:endParaRPr lang="en-US" dirty="0"/>
          </a:p>
        </p:txBody>
      </p:sp>
      <p:sp>
        <p:nvSpPr>
          <p:cNvPr id="4" name="TextBox 3"/>
          <p:cNvSpPr txBox="1"/>
          <p:nvPr/>
        </p:nvSpPr>
        <p:spPr>
          <a:xfrm>
            <a:off x="3352800" y="1371600"/>
            <a:ext cx="2286000" cy="523220"/>
          </a:xfrm>
          <a:prstGeom prst="rect">
            <a:avLst/>
          </a:prstGeom>
          <a:solidFill>
            <a:schemeClr val="accent1"/>
          </a:solidFill>
          <a:ln>
            <a:solidFill>
              <a:schemeClr val="tx1"/>
            </a:solidFill>
          </a:ln>
        </p:spPr>
        <p:txBody>
          <a:bodyPr wrap="square" rtlCol="0">
            <a:spAutoFit/>
          </a:bodyPr>
          <a:lstStyle/>
          <a:p>
            <a:r>
              <a:rPr lang="en-US" sz="2800" dirty="0" smtClean="0"/>
              <a:t>II Peter 3: 7-9</a:t>
            </a:r>
            <a:endParaRPr lang="en-US" sz="2800" dirty="0"/>
          </a:p>
        </p:txBody>
      </p:sp>
      <p:sp>
        <p:nvSpPr>
          <p:cNvPr id="5" name="TextBox 4"/>
          <p:cNvSpPr txBox="1"/>
          <p:nvPr/>
        </p:nvSpPr>
        <p:spPr>
          <a:xfrm>
            <a:off x="457200" y="6172200"/>
            <a:ext cx="2743200" cy="461665"/>
          </a:xfrm>
          <a:prstGeom prst="rect">
            <a:avLst/>
          </a:prstGeom>
          <a:solidFill>
            <a:schemeClr val="accent1"/>
          </a:solidFill>
          <a:ln>
            <a:solidFill>
              <a:schemeClr val="tx1"/>
            </a:solidFill>
          </a:ln>
        </p:spPr>
        <p:txBody>
          <a:bodyPr wrap="square" rtlCol="0">
            <a:spAutoFit/>
          </a:bodyPr>
          <a:lstStyle/>
          <a:p>
            <a:r>
              <a:rPr lang="en-US" sz="2400" dirty="0" smtClean="0"/>
              <a:t>Hebrews 11: 13-16</a:t>
            </a:r>
            <a:endParaRPr lang="en-US" sz="2400" dirty="0"/>
          </a:p>
        </p:txBody>
      </p:sp>
      <p:sp>
        <p:nvSpPr>
          <p:cNvPr id="6" name="TextBox 5"/>
          <p:cNvSpPr txBox="1"/>
          <p:nvPr/>
        </p:nvSpPr>
        <p:spPr>
          <a:xfrm>
            <a:off x="6248400" y="6172200"/>
            <a:ext cx="2362200" cy="461665"/>
          </a:xfrm>
          <a:prstGeom prst="rect">
            <a:avLst/>
          </a:prstGeom>
          <a:solidFill>
            <a:schemeClr val="accent1"/>
          </a:solidFill>
          <a:ln>
            <a:solidFill>
              <a:schemeClr val="tx1"/>
            </a:solidFill>
          </a:ln>
        </p:spPr>
        <p:txBody>
          <a:bodyPr wrap="square" rtlCol="0">
            <a:spAutoFit/>
          </a:bodyPr>
          <a:lstStyle/>
          <a:p>
            <a:r>
              <a:rPr lang="en-US" sz="2400" dirty="0" smtClean="0"/>
              <a:t>Hebrews 12: 1-2</a:t>
            </a:r>
            <a:endParaRPr lang="en-US" sz="2400" dirty="0"/>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2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4"/>
                                        </p:tgtEl>
                                        <p:attrNameLst>
                                          <p:attrName>ppt_x</p:attrName>
                                          <p:attrName>ppt_y</p:attrName>
                                        </p:attrNameLst>
                                      </p:cBhvr>
                                    </p:animMotion>
                                    <p:animEffect transition="in" filter="fade">
                                      <p:cBhvr>
                                        <p:cTn id="9" dur="2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Scale>
                                      <p:cBhvr>
                                        <p:cTn id="24" dur="2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2000" decel="50000" fill="hold">
                                          <p:stCondLst>
                                            <p:cond delay="0"/>
                                          </p:stCondLst>
                                        </p:cTn>
                                        <p:tgtEl>
                                          <p:spTgt spid="5"/>
                                        </p:tgtEl>
                                        <p:attrNameLst>
                                          <p:attrName>ppt_x</p:attrName>
                                          <p:attrName>ppt_y</p:attrName>
                                        </p:attrNameLst>
                                      </p:cBhvr>
                                    </p:animMotion>
                                    <p:animEffect transition="in" filter="fade">
                                      <p:cBhvr>
                                        <p:cTn id="26" dur="2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52"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Scale>
                                      <p:cBhvr>
                                        <p:cTn id="31" dur="2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2000" decel="50000" fill="hold">
                                          <p:stCondLst>
                                            <p:cond delay="0"/>
                                          </p:stCondLst>
                                        </p:cTn>
                                        <p:tgtEl>
                                          <p:spTgt spid="6"/>
                                        </p:tgtEl>
                                        <p:attrNameLst>
                                          <p:attrName>ppt_x</p:attrName>
                                          <p:attrName>ppt_y</p:attrName>
                                        </p:attrNameLst>
                                      </p:cBhvr>
                                    </p:animMotion>
                                    <p:animEffect transition="in" filter="fade">
                                      <p:cBhvr>
                                        <p:cTn id="3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5791200"/>
            <a:ext cx="3048000" cy="655637"/>
          </a:xfrm>
          <a:solidFill>
            <a:schemeClr val="accent1"/>
          </a:solidFill>
          <a:ln>
            <a:solidFill>
              <a:schemeClr val="tx1"/>
            </a:solidFill>
          </a:ln>
        </p:spPr>
        <p:txBody>
          <a:bodyPr/>
          <a:lstStyle/>
          <a:p>
            <a:pPr>
              <a:buNone/>
            </a:pPr>
            <a:r>
              <a:rPr lang="en-US" b="1" dirty="0" smtClean="0"/>
              <a:t>Proverbs 3: 1-12</a:t>
            </a:r>
            <a:endParaRPr lang="en-US" b="1" dirty="0"/>
          </a:p>
        </p:txBody>
      </p:sp>
      <p:pic>
        <p:nvPicPr>
          <p:cNvPr id="4" name="Picture 3" descr="grandparents with child.jpg"/>
          <p:cNvPicPr>
            <a:picLocks noChangeAspect="1"/>
          </p:cNvPicPr>
          <p:nvPr/>
        </p:nvPicPr>
        <p:blipFill>
          <a:blip r:embed="rId2"/>
          <a:srcRect r="10725"/>
          <a:stretch>
            <a:fillRect/>
          </a:stretch>
        </p:blipFill>
        <p:spPr>
          <a:xfrm>
            <a:off x="228600" y="609600"/>
            <a:ext cx="3581400" cy="2676525"/>
          </a:xfrm>
          <a:prstGeom prst="rect">
            <a:avLst/>
          </a:prstGeom>
          <a:ln>
            <a:solidFill>
              <a:schemeClr val="tx1"/>
            </a:solidFill>
          </a:ln>
        </p:spPr>
      </p:pic>
      <p:pic>
        <p:nvPicPr>
          <p:cNvPr id="5" name="Picture 4" descr="Parents-1.jpg"/>
          <p:cNvPicPr>
            <a:picLocks noChangeAspect="1"/>
          </p:cNvPicPr>
          <p:nvPr/>
        </p:nvPicPr>
        <p:blipFill>
          <a:blip r:embed="rId3"/>
          <a:srcRect l="6061" r="29293" b="-100"/>
          <a:stretch>
            <a:fillRect/>
          </a:stretch>
        </p:blipFill>
        <p:spPr>
          <a:xfrm>
            <a:off x="4038600" y="609600"/>
            <a:ext cx="4876800" cy="5029200"/>
          </a:xfrm>
          <a:prstGeom prst="rect">
            <a:avLst/>
          </a:prstGeom>
          <a:ln>
            <a:solidFill>
              <a:schemeClr val="tx1"/>
            </a:solidFill>
          </a:ln>
        </p:spPr>
      </p:pic>
      <p:pic>
        <p:nvPicPr>
          <p:cNvPr id="6" name="Picture 5" descr="parents3.jpg"/>
          <p:cNvPicPr>
            <a:picLocks noChangeAspect="1"/>
          </p:cNvPicPr>
          <p:nvPr/>
        </p:nvPicPr>
        <p:blipFill>
          <a:blip r:embed="rId4"/>
          <a:stretch>
            <a:fillRect/>
          </a:stretch>
        </p:blipFill>
        <p:spPr>
          <a:xfrm>
            <a:off x="228600" y="3505200"/>
            <a:ext cx="3640947" cy="2114550"/>
          </a:xfrm>
          <a:prstGeom prst="rect">
            <a:avLst/>
          </a:prstGeom>
          <a:ln>
            <a:solidFill>
              <a:schemeClr val="tx1"/>
            </a:solidFill>
          </a:ln>
        </p:spPr>
      </p:pic>
    </p:spTree>
  </p:cSld>
  <p:clrMapOvr>
    <a:masterClrMapping/>
  </p:clrMapOvr>
  <p:transition spd="slow">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David’s last wish</a:t>
            </a:r>
            <a:endParaRPr lang="en-US" dirty="0"/>
          </a:p>
        </p:txBody>
      </p:sp>
      <p:sp>
        <p:nvSpPr>
          <p:cNvPr id="3" name="Subtitle 2"/>
          <p:cNvSpPr>
            <a:spLocks noGrp="1"/>
          </p:cNvSpPr>
          <p:nvPr>
            <p:ph type="subTitle" idx="1"/>
          </p:nvPr>
        </p:nvSpPr>
        <p:spPr>
          <a:xfrm>
            <a:off x="3505200" y="5562600"/>
            <a:ext cx="2438400" cy="533400"/>
          </a:xfrm>
        </p:spPr>
        <p:txBody>
          <a:bodyPr>
            <a:noAutofit/>
          </a:bodyPr>
          <a:lstStyle/>
          <a:p>
            <a:r>
              <a:rPr lang="en-US" sz="2800" i="1" dirty="0" smtClean="0"/>
              <a:t>I Kings 2: 1-4</a:t>
            </a:r>
            <a:endParaRPr lang="en-US" sz="2800" i="1" dirty="0"/>
          </a:p>
        </p:txBody>
      </p:sp>
      <p:pic>
        <p:nvPicPr>
          <p:cNvPr id="5" name="Picture 4" descr="death.jpg"/>
          <p:cNvPicPr>
            <a:picLocks noChangeAspect="1"/>
          </p:cNvPicPr>
          <p:nvPr/>
        </p:nvPicPr>
        <p:blipFill>
          <a:blip r:embed="rId2"/>
          <a:srcRect l="3824" t="5021" r="3120" b="4608"/>
          <a:stretch>
            <a:fillRect/>
          </a:stretch>
        </p:blipFill>
        <p:spPr>
          <a:xfrm>
            <a:off x="1828800" y="533400"/>
            <a:ext cx="5562600" cy="4114800"/>
          </a:xfrm>
          <a:prstGeom prst="rect">
            <a:avLst/>
          </a:prstGeom>
          <a:ln>
            <a:solidFill>
              <a:schemeClr val="tx1"/>
            </a:solidFill>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279</TotalTime>
  <Words>378</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Trek</vt:lpstr>
      <vt:lpstr>David’s last wish</vt:lpstr>
      <vt:lpstr>David knew everything must die</vt:lpstr>
      <vt:lpstr>David knew everything must die</vt:lpstr>
      <vt:lpstr>David knew everything must die</vt:lpstr>
      <vt:lpstr>David knew success was found in God</vt:lpstr>
      <vt:lpstr>David knew success was found in God</vt:lpstr>
      <vt:lpstr>David Knew God Keeps his Promises</vt:lpstr>
      <vt:lpstr>Slide 8</vt:lpstr>
      <vt:lpstr>David’s last wish</vt:lpstr>
    </vt:vector>
  </TitlesOfParts>
  <Company>Kingsridge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David’s last wish</dc:title>
  <dc:creator>Jared Jimison </dc:creator>
  <cp:lastModifiedBy>Jared Jimison </cp:lastModifiedBy>
  <cp:revision>38</cp:revision>
  <dcterms:created xsi:type="dcterms:W3CDTF">2008-04-08T17:31:37Z</dcterms:created>
  <dcterms:modified xsi:type="dcterms:W3CDTF">2008-04-13T03:26:59Z</dcterms:modified>
</cp:coreProperties>
</file>