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6" r:id="rId4"/>
    <p:sldId id="269" r:id="rId5"/>
    <p:sldId id="263" r:id="rId6"/>
    <p:sldId id="267" r:id="rId7"/>
    <p:sldId id="265" r:id="rId8"/>
    <p:sldId id="270" r:id="rId9"/>
    <p:sldId id="25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8BCE"/>
    <a:srgbClr val="3079BC"/>
    <a:srgbClr val="0000CC"/>
    <a:srgbClr val="2DA2B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C2FBBBE-5A13-4808-818F-9321466FF8BE}" type="datetimeFigureOut">
              <a:rPr lang="en-US" smtClean="0"/>
              <a:pPr/>
              <a:t>4/11/2008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1D575C-130A-4136-AB4E-DE431B05CD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2FBBBE-5A13-4808-818F-9321466FF8BE}" type="datetimeFigureOut">
              <a:rPr lang="en-US" smtClean="0"/>
              <a:pPr/>
              <a:t>4/11/2008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1D575C-130A-4136-AB4E-DE431B05CD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2FBBBE-5A13-4808-818F-9321466FF8BE}" type="datetimeFigureOut">
              <a:rPr lang="en-US" smtClean="0"/>
              <a:pPr/>
              <a:t>4/11/2008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1D575C-130A-4136-AB4E-DE431B05CD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2FBBBE-5A13-4808-818F-9321466FF8BE}" type="datetimeFigureOut">
              <a:rPr lang="en-US" smtClean="0"/>
              <a:pPr/>
              <a:t>4/11/2008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1D575C-130A-4136-AB4E-DE431B05CD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2FBBBE-5A13-4808-818F-9321466FF8BE}" type="datetimeFigureOut">
              <a:rPr lang="en-US" smtClean="0"/>
              <a:pPr/>
              <a:t>4/11/2008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1D575C-130A-4136-AB4E-DE431B05CD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2FBBBE-5A13-4808-818F-9321466FF8BE}" type="datetimeFigureOut">
              <a:rPr lang="en-US" smtClean="0"/>
              <a:pPr/>
              <a:t>4/11/2008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1D575C-130A-4136-AB4E-DE431B05CD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2FBBBE-5A13-4808-818F-9321466FF8BE}" type="datetimeFigureOut">
              <a:rPr lang="en-US" smtClean="0"/>
              <a:pPr/>
              <a:t>4/11/2008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1D575C-130A-4136-AB4E-DE431B05CD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2FBBBE-5A13-4808-818F-9321466FF8BE}" type="datetimeFigureOut">
              <a:rPr lang="en-US" smtClean="0"/>
              <a:pPr/>
              <a:t>4/11/2008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1D575C-130A-4136-AB4E-DE431B05CD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2FBBBE-5A13-4808-818F-9321466FF8BE}" type="datetimeFigureOut">
              <a:rPr lang="en-US" smtClean="0"/>
              <a:pPr/>
              <a:t>4/11/2008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1D575C-130A-4136-AB4E-DE431B05CD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C2FBBBE-5A13-4808-818F-9321466FF8BE}" type="datetimeFigureOut">
              <a:rPr lang="en-US" smtClean="0"/>
              <a:pPr/>
              <a:t>4/11/2008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1D575C-130A-4136-AB4E-DE431B05CD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C2FBBBE-5A13-4808-818F-9321466FF8BE}" type="datetimeFigureOut">
              <a:rPr lang="en-US" smtClean="0"/>
              <a:pPr/>
              <a:t>4/11/2008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1D575C-130A-4136-AB4E-DE431B05CD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C2FBBBE-5A13-4808-818F-9321466FF8BE}" type="datetimeFigureOut">
              <a:rPr lang="en-US" smtClean="0"/>
              <a:pPr/>
              <a:t>4/11/2008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E1D575C-130A-4136-AB4E-DE431B05CD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505200"/>
            <a:ext cx="7162800" cy="915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“Do you wish to get well?”</a:t>
            </a:r>
            <a:endParaRPr lang="en-US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343400"/>
            <a:ext cx="2438400" cy="609600"/>
          </a:xfrm>
        </p:spPr>
        <p:txBody>
          <a:bodyPr/>
          <a:lstStyle/>
          <a:p>
            <a:r>
              <a:rPr lang="en-US" dirty="0" smtClean="0"/>
              <a:t>John 5: 1-17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gnifying-glas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8600" y="228600"/>
            <a:ext cx="9550400" cy="7162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9296400" cy="7391400"/>
          </a:xfrm>
          <a:prstGeom prst="rect">
            <a:avLst/>
          </a:prstGeom>
          <a:solidFill>
            <a:schemeClr val="bg2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3733800" cy="25908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Georgia" pitchFamily="18" charset="0"/>
              </a:rPr>
              <a:t>The Man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  <a:latin typeface="Eras Bold ITC" pitchFamily="34" charset="0"/>
              </a:rPr>
              <a:t>3 Roles To Be Examined</a:t>
            </a:r>
            <a:endParaRPr lang="en-US" b="0" dirty="0">
              <a:solidFill>
                <a:schemeClr val="tx1"/>
              </a:solidFill>
              <a:latin typeface="Eras Bold IT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Content Placeholder 3" descr="08_sunrise_nosteal.JPG"/>
          <p:cNvPicPr>
            <a:picLocks noChangeAspect="1"/>
          </p:cNvPicPr>
          <p:nvPr/>
        </p:nvPicPr>
        <p:blipFill>
          <a:blip r:embed="rId2"/>
          <a:srcRect l="3226" b="322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2"/>
          <p:cNvSpPr txBox="1">
            <a:spLocks/>
          </p:cNvSpPr>
          <p:nvPr/>
        </p:nvSpPr>
        <p:spPr>
          <a:xfrm>
            <a:off x="836038" y="381000"/>
            <a:ext cx="7926962" cy="990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Eras Bold ITC" pitchFamily="34" charset="0"/>
                <a:ea typeface="+mj-ea"/>
                <a:cs typeface="+mj-cs"/>
              </a:rPr>
              <a:t>The Man</a:t>
            </a:r>
            <a:endParaRPr kumimoji="0" lang="en-US" sz="5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Eras Bold ITC" pitchFamily="34" charset="0"/>
              <a:ea typeface="+mj-ea"/>
              <a:cs typeface="+mj-cs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066800" y="3352800"/>
            <a:ext cx="7772400" cy="1447800"/>
            <a:chOff x="1066800" y="3352800"/>
            <a:chExt cx="7772400" cy="1447800"/>
          </a:xfrm>
        </p:grpSpPr>
        <p:sp>
          <p:nvSpPr>
            <p:cNvPr id="20" name="Rounded Rectangle 19"/>
            <p:cNvSpPr/>
            <p:nvPr/>
          </p:nvSpPr>
          <p:spPr>
            <a:xfrm>
              <a:off x="1371600" y="3352800"/>
              <a:ext cx="7467600" cy="1447800"/>
            </a:xfrm>
            <a:prstGeom prst="roundRect">
              <a:avLst>
                <a:gd name="adj" fmla="val 964"/>
              </a:avLst>
            </a:prstGeom>
            <a:gradFill flip="none" rotWithShape="1">
              <a:gsLst>
                <a:gs pos="0">
                  <a:srgbClr val="3079BC">
                    <a:shade val="30000"/>
                    <a:satMod val="115000"/>
                  </a:srgbClr>
                </a:gs>
                <a:gs pos="50000">
                  <a:srgbClr val="3079BC">
                    <a:shade val="67500"/>
                    <a:satMod val="115000"/>
                  </a:srgbClr>
                </a:gs>
                <a:gs pos="100000">
                  <a:srgbClr val="3079BC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 w="3175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50800" dist="50800" dir="5400000" algn="ctr" rotWithShape="0">
                    <a:srgbClr val="000000">
                      <a:alpha val="98000"/>
                    </a:srgbClr>
                  </a:outerShdw>
                </a:effectLst>
              </a:endParaRPr>
            </a:p>
          </p:txBody>
        </p:sp>
        <p:sp>
          <p:nvSpPr>
            <p:cNvPr id="13" name="Content Placeholder 1"/>
            <p:cNvSpPr txBox="1">
              <a:spLocks/>
            </p:cNvSpPr>
            <p:nvPr/>
          </p:nvSpPr>
          <p:spPr>
            <a:xfrm>
              <a:off x="1066800" y="3352800"/>
              <a:ext cx="7620000" cy="129540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>
              <a:noAutofit/>
            </a:bodyPr>
            <a:lstStyle/>
            <a:p>
              <a:pPr marL="365760" marR="0" lvl="0" indent="-256032" algn="r" defTabSz="914400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chemeClr val="accent1"/>
                </a:buClr>
                <a:buSzPct val="68000"/>
                <a:buFont typeface="Wingdings 3"/>
                <a:buNone/>
                <a:tabLst/>
                <a:defRPr/>
              </a:pPr>
              <a:r>
                <a:rPr kumimoji="0" lang="en-US" sz="3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Eras Bold ITC" pitchFamily="34" charset="0"/>
                  <a:ea typeface="+mn-ea"/>
                  <a:cs typeface="+mn-cs"/>
                </a:rPr>
                <a:t>He was poor and</a:t>
              </a:r>
              <a:br>
                <a:rPr kumimoji="0" lang="en-US" sz="3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Eras Bold ITC" pitchFamily="34" charset="0"/>
                  <a:ea typeface="+mn-ea"/>
                  <a:cs typeface="+mn-cs"/>
                </a:rPr>
              </a:br>
              <a:r>
                <a:rPr kumimoji="0" lang="en-US" sz="3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Eras Bold ITC" pitchFamily="34" charset="0"/>
                  <a:ea typeface="+mn-ea"/>
                  <a:cs typeface="+mn-cs"/>
                </a:rPr>
                <a:t>couldn’t afford medicinal aide.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81000" y="5105400"/>
            <a:ext cx="8458200" cy="1447800"/>
            <a:chOff x="381000" y="5105400"/>
            <a:chExt cx="8458200" cy="1447800"/>
          </a:xfrm>
        </p:grpSpPr>
        <p:sp>
          <p:nvSpPr>
            <p:cNvPr id="21" name="Rounded Rectangle 20"/>
            <p:cNvSpPr/>
            <p:nvPr/>
          </p:nvSpPr>
          <p:spPr>
            <a:xfrm>
              <a:off x="381000" y="5105400"/>
              <a:ext cx="8458200" cy="1447800"/>
            </a:xfrm>
            <a:prstGeom prst="roundRect">
              <a:avLst>
                <a:gd name="adj" fmla="val 964"/>
              </a:avLst>
            </a:prstGeom>
            <a:gradFill flip="none" rotWithShape="1">
              <a:gsLst>
                <a:gs pos="0">
                  <a:srgbClr val="3079BC">
                    <a:shade val="30000"/>
                    <a:satMod val="115000"/>
                  </a:srgbClr>
                </a:gs>
                <a:gs pos="50000">
                  <a:srgbClr val="3079BC">
                    <a:shade val="67500"/>
                    <a:satMod val="115000"/>
                  </a:srgbClr>
                </a:gs>
                <a:gs pos="100000">
                  <a:srgbClr val="3079BC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 w="3175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50800" dist="50800" dir="5400000" algn="ctr" rotWithShape="0">
                    <a:srgbClr val="000000">
                      <a:alpha val="98000"/>
                    </a:srgbClr>
                  </a:outerShdw>
                </a:effectLst>
              </a:endParaRPr>
            </a:p>
          </p:txBody>
        </p:sp>
        <p:sp>
          <p:nvSpPr>
            <p:cNvPr id="17" name="Content Placeholder 1"/>
            <p:cNvSpPr txBox="1">
              <a:spLocks/>
            </p:cNvSpPr>
            <p:nvPr/>
          </p:nvSpPr>
          <p:spPr>
            <a:xfrm>
              <a:off x="685800" y="5105400"/>
              <a:ext cx="8077200" cy="129540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>
              <a:noAutofit/>
            </a:bodyPr>
            <a:lstStyle/>
            <a:p>
              <a:pPr marL="365760" marR="0" lvl="0" indent="-256032" algn="r" defTabSz="914400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chemeClr val="accent1"/>
                </a:buClr>
                <a:buSzPct val="68000"/>
                <a:buFont typeface="Wingdings 3"/>
                <a:buNone/>
                <a:tabLst/>
                <a:defRPr/>
              </a:pPr>
              <a:r>
                <a:rPr kumimoji="0" lang="en-US" sz="3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Eras Bold ITC" pitchFamily="34" charset="0"/>
                  <a:ea typeface="+mn-ea"/>
                  <a:cs typeface="+mn-cs"/>
                </a:rPr>
                <a:t>This man could NOT</a:t>
              </a:r>
              <a:br>
                <a:rPr kumimoji="0" lang="en-US" sz="3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Eras Bold ITC" pitchFamily="34" charset="0"/>
                  <a:ea typeface="+mn-ea"/>
                  <a:cs typeface="+mn-cs"/>
                </a:rPr>
              </a:br>
              <a:r>
                <a:rPr kumimoji="0" lang="en-US" sz="3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Eras Bold ITC" pitchFamily="34" charset="0"/>
                  <a:ea typeface="+mn-ea"/>
                  <a:cs typeface="+mn-cs"/>
                </a:rPr>
                <a:t>have been healed on his own.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590800" y="1600200"/>
            <a:ext cx="6248400" cy="1447800"/>
            <a:chOff x="2590800" y="1600200"/>
            <a:chExt cx="6248400" cy="1447800"/>
          </a:xfrm>
        </p:grpSpPr>
        <p:sp>
          <p:nvSpPr>
            <p:cNvPr id="8" name="Rounded Rectangle 7"/>
            <p:cNvSpPr/>
            <p:nvPr/>
          </p:nvSpPr>
          <p:spPr>
            <a:xfrm>
              <a:off x="2590800" y="1600200"/>
              <a:ext cx="6248400" cy="1447800"/>
            </a:xfrm>
            <a:prstGeom prst="roundRect">
              <a:avLst>
                <a:gd name="adj" fmla="val 964"/>
              </a:avLst>
            </a:prstGeom>
            <a:gradFill flip="none" rotWithShape="1">
              <a:gsLst>
                <a:gs pos="0">
                  <a:srgbClr val="3079BC">
                    <a:shade val="30000"/>
                    <a:satMod val="115000"/>
                  </a:srgbClr>
                </a:gs>
                <a:gs pos="50000">
                  <a:srgbClr val="3079BC">
                    <a:shade val="67500"/>
                    <a:satMod val="115000"/>
                  </a:srgbClr>
                </a:gs>
                <a:gs pos="100000">
                  <a:srgbClr val="3079BC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 w="3175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50800" dist="50800" dir="5400000" algn="ctr" rotWithShape="0">
                    <a:srgbClr val="000000">
                      <a:alpha val="98000"/>
                    </a:srgbClr>
                  </a:outerShdw>
                </a:effectLst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667000" y="1752600"/>
              <a:ext cx="6019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600" dirty="0" smtClean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Eras Bold ITC" pitchFamily="34" charset="0"/>
                </a:rPr>
                <a:t>He was an invalid,</a:t>
              </a:r>
              <a:br>
                <a:rPr lang="en-US" sz="3600" dirty="0" smtClean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Eras Bold ITC" pitchFamily="34" charset="0"/>
                </a:rPr>
              </a:br>
              <a:r>
                <a:rPr lang="en-US" sz="3600" dirty="0" smtClean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Eras Bold ITC" pitchFamily="34" charset="0"/>
                </a:rPr>
                <a:t>a cripple, for 38 years.</a:t>
              </a:r>
              <a:endPara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Eras Bold ITC" pitchFamily="34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Content Placeholder 3" descr="08_sunrise_nosteal.JPG"/>
          <p:cNvPicPr>
            <a:picLocks noChangeAspect="1"/>
          </p:cNvPicPr>
          <p:nvPr/>
        </p:nvPicPr>
        <p:blipFill>
          <a:blip r:embed="rId2"/>
          <a:srcRect l="3226" b="322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2"/>
          <p:cNvSpPr txBox="1">
            <a:spLocks/>
          </p:cNvSpPr>
          <p:nvPr/>
        </p:nvSpPr>
        <p:spPr>
          <a:xfrm>
            <a:off x="836038" y="381000"/>
            <a:ext cx="7926962" cy="990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Eras Bold ITC" pitchFamily="34" charset="0"/>
                <a:ea typeface="+mj-ea"/>
                <a:cs typeface="+mj-cs"/>
              </a:rPr>
              <a:t>The Man</a:t>
            </a:r>
            <a:endParaRPr kumimoji="0" lang="en-US" sz="5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Eras Bold ITC" pitchFamily="34" charset="0"/>
              <a:ea typeface="+mj-ea"/>
              <a:cs typeface="+mj-cs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066800" y="3352800"/>
            <a:ext cx="7772400" cy="1447800"/>
            <a:chOff x="1066800" y="3352800"/>
            <a:chExt cx="7772400" cy="1447800"/>
          </a:xfrm>
        </p:grpSpPr>
        <p:sp>
          <p:nvSpPr>
            <p:cNvPr id="20" name="Rounded Rectangle 19"/>
            <p:cNvSpPr/>
            <p:nvPr/>
          </p:nvSpPr>
          <p:spPr>
            <a:xfrm>
              <a:off x="1371600" y="3352800"/>
              <a:ext cx="7467600" cy="1447800"/>
            </a:xfrm>
            <a:prstGeom prst="roundRect">
              <a:avLst>
                <a:gd name="adj" fmla="val 964"/>
              </a:avLst>
            </a:prstGeom>
            <a:gradFill flip="none" rotWithShape="1">
              <a:gsLst>
                <a:gs pos="0">
                  <a:srgbClr val="3079BC">
                    <a:shade val="30000"/>
                    <a:satMod val="115000"/>
                  </a:srgbClr>
                </a:gs>
                <a:gs pos="50000">
                  <a:srgbClr val="3079BC">
                    <a:shade val="67500"/>
                    <a:satMod val="115000"/>
                  </a:srgbClr>
                </a:gs>
                <a:gs pos="100000">
                  <a:srgbClr val="3079BC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 w="3175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50800" dist="50800" dir="5400000" algn="ctr" rotWithShape="0">
                    <a:srgbClr val="000000">
                      <a:alpha val="98000"/>
                    </a:srgbClr>
                  </a:outerShdw>
                </a:effectLst>
              </a:endParaRPr>
            </a:p>
          </p:txBody>
        </p:sp>
        <p:sp>
          <p:nvSpPr>
            <p:cNvPr id="13" name="Content Placeholder 1"/>
            <p:cNvSpPr txBox="1">
              <a:spLocks/>
            </p:cNvSpPr>
            <p:nvPr/>
          </p:nvSpPr>
          <p:spPr>
            <a:xfrm>
              <a:off x="1066800" y="3352800"/>
              <a:ext cx="7620000" cy="129540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>
              <a:noAutofit/>
            </a:bodyPr>
            <a:lstStyle/>
            <a:p>
              <a:pPr marL="365760" marR="0" lvl="0" indent="-256032" algn="r" defTabSz="914400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chemeClr val="accent1"/>
                </a:buClr>
                <a:buSzPct val="68000"/>
                <a:buFont typeface="Wingdings 3"/>
                <a:buNone/>
                <a:tabLst/>
                <a:defRPr/>
              </a:pPr>
              <a:r>
                <a:rPr kumimoji="0" lang="en-US" sz="3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Eras Bold ITC" pitchFamily="34" charset="0"/>
                  <a:ea typeface="+mn-ea"/>
                  <a:cs typeface="+mn-cs"/>
                </a:rPr>
                <a:t>He was able to connect his healing to God’s power.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81000" y="5105400"/>
            <a:ext cx="8458200" cy="1447800"/>
            <a:chOff x="381000" y="5105400"/>
            <a:chExt cx="8458200" cy="1447800"/>
          </a:xfrm>
        </p:grpSpPr>
        <p:sp>
          <p:nvSpPr>
            <p:cNvPr id="21" name="Rounded Rectangle 20"/>
            <p:cNvSpPr/>
            <p:nvPr/>
          </p:nvSpPr>
          <p:spPr>
            <a:xfrm>
              <a:off x="381000" y="5105400"/>
              <a:ext cx="8458200" cy="1447800"/>
            </a:xfrm>
            <a:prstGeom prst="roundRect">
              <a:avLst>
                <a:gd name="adj" fmla="val 964"/>
              </a:avLst>
            </a:prstGeom>
            <a:gradFill flip="none" rotWithShape="1">
              <a:gsLst>
                <a:gs pos="0">
                  <a:srgbClr val="3079BC">
                    <a:shade val="30000"/>
                    <a:satMod val="115000"/>
                  </a:srgbClr>
                </a:gs>
                <a:gs pos="50000">
                  <a:srgbClr val="3079BC">
                    <a:shade val="67500"/>
                    <a:satMod val="115000"/>
                  </a:srgbClr>
                </a:gs>
                <a:gs pos="100000">
                  <a:srgbClr val="3079BC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 w="3175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50800" dist="50800" dir="5400000" algn="ctr" rotWithShape="0">
                    <a:srgbClr val="000000">
                      <a:alpha val="98000"/>
                    </a:srgbClr>
                  </a:outerShdw>
                </a:effectLst>
              </a:endParaRPr>
            </a:p>
          </p:txBody>
        </p:sp>
        <p:sp>
          <p:nvSpPr>
            <p:cNvPr id="17" name="Content Placeholder 1"/>
            <p:cNvSpPr txBox="1">
              <a:spLocks/>
            </p:cNvSpPr>
            <p:nvPr/>
          </p:nvSpPr>
          <p:spPr>
            <a:xfrm>
              <a:off x="685800" y="5105400"/>
              <a:ext cx="8077200" cy="129540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>
              <a:noAutofit/>
            </a:bodyPr>
            <a:lstStyle/>
            <a:p>
              <a:pPr marL="365760" marR="0" lvl="0" indent="-256032" algn="r" defTabSz="914400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chemeClr val="accent1"/>
                </a:buClr>
                <a:buSzPct val="68000"/>
                <a:buFont typeface="Wingdings 3"/>
                <a:buNone/>
                <a:tabLst/>
                <a:defRPr/>
              </a:pPr>
              <a:r>
                <a:rPr kumimoji="0" lang="en-US" sz="3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Eras Bold ITC" pitchFamily="34" charset="0"/>
                  <a:ea typeface="+mn-ea"/>
                  <a:cs typeface="+mn-cs"/>
                </a:rPr>
                <a:t>He was forgiven of his sins</a:t>
              </a:r>
              <a:r>
                <a:rPr kumimoji="0" lang="en-US" sz="3600" b="0" i="0" u="none" strike="noStrike" kern="1200" cap="none" spc="0" normalizeH="0" noProof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Eras Bold ITC" pitchFamily="34" charset="0"/>
                  <a:ea typeface="+mn-ea"/>
                  <a:cs typeface="+mn-cs"/>
                </a:rPr>
                <a:t> by the power of the Son of God</a:t>
              </a:r>
              <a:endPara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Eras Bold ITC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133600" y="1600200"/>
            <a:ext cx="6705600" cy="1447800"/>
            <a:chOff x="2133600" y="1600200"/>
            <a:chExt cx="6705600" cy="1447800"/>
          </a:xfrm>
        </p:grpSpPr>
        <p:sp>
          <p:nvSpPr>
            <p:cNvPr id="8" name="Rounded Rectangle 7"/>
            <p:cNvSpPr/>
            <p:nvPr/>
          </p:nvSpPr>
          <p:spPr>
            <a:xfrm>
              <a:off x="2286000" y="1600200"/>
              <a:ext cx="6553200" cy="1447800"/>
            </a:xfrm>
            <a:prstGeom prst="roundRect">
              <a:avLst>
                <a:gd name="adj" fmla="val 964"/>
              </a:avLst>
            </a:prstGeom>
            <a:gradFill flip="none" rotWithShape="1">
              <a:gsLst>
                <a:gs pos="0">
                  <a:srgbClr val="3079BC">
                    <a:shade val="30000"/>
                    <a:satMod val="115000"/>
                  </a:srgbClr>
                </a:gs>
                <a:gs pos="50000">
                  <a:srgbClr val="3079BC">
                    <a:shade val="67500"/>
                    <a:satMod val="115000"/>
                  </a:srgbClr>
                </a:gs>
                <a:gs pos="100000">
                  <a:srgbClr val="3079BC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 w="3175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ffectLst>
                  <a:outerShdw blurRad="50800" dist="50800" dir="5400000" algn="ctr" rotWithShape="0">
                    <a:srgbClr val="000000">
                      <a:alpha val="98000"/>
                    </a:srgbClr>
                  </a:outerShdw>
                </a:effectLst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133600" y="1676400"/>
              <a:ext cx="6629400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17475" indent="-7938" algn="r">
                <a:buNone/>
              </a:pPr>
              <a:r>
                <a:rPr lang="en-US" sz="3600" dirty="0" smtClean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Eras Bold ITC" pitchFamily="34" charset="0"/>
                </a:rPr>
                <a:t>He was certainly “poor in spirit” due to his condition.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gnifying-glas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8600" y="228600"/>
            <a:ext cx="9550400" cy="7162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9296400" cy="7391400"/>
          </a:xfrm>
          <a:prstGeom prst="rect">
            <a:avLst/>
          </a:prstGeom>
          <a:solidFill>
            <a:schemeClr val="bg2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3733800" cy="25908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Georgia" pitchFamily="18" charset="0"/>
              </a:rPr>
              <a:t>The Man</a:t>
            </a:r>
          </a:p>
          <a:p>
            <a:r>
              <a:rPr lang="en-US" sz="4400" dirty="0" smtClean="0">
                <a:latin typeface="Georgia" pitchFamily="18" charset="0"/>
              </a:rPr>
              <a:t>Jesus Christ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  <a:latin typeface="Eras Bold ITC" pitchFamily="34" charset="0"/>
              </a:rPr>
              <a:t>3 Roles To Be Examined</a:t>
            </a:r>
            <a:endParaRPr lang="en-US" b="0" dirty="0">
              <a:solidFill>
                <a:schemeClr val="tx1"/>
              </a:solidFill>
              <a:latin typeface="Eras Bold IT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Content Placeholder 3" descr="08_sunrise_nosteal.JPG"/>
          <p:cNvPicPr>
            <a:picLocks noChangeAspect="1"/>
          </p:cNvPicPr>
          <p:nvPr/>
        </p:nvPicPr>
        <p:blipFill>
          <a:blip r:embed="rId2"/>
          <a:srcRect l="3226" b="322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2"/>
          <p:cNvSpPr txBox="1">
            <a:spLocks/>
          </p:cNvSpPr>
          <p:nvPr/>
        </p:nvSpPr>
        <p:spPr>
          <a:xfrm>
            <a:off x="152400" y="381000"/>
            <a:ext cx="4419600" cy="990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Eras Bold ITC" pitchFamily="34" charset="0"/>
                <a:ea typeface="+mj-ea"/>
                <a:cs typeface="+mj-cs"/>
              </a:rPr>
              <a:t>Jesus Christ</a:t>
            </a:r>
            <a:endParaRPr kumimoji="0" lang="en-US" sz="5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Eras Bold ITC" pitchFamily="34" charset="0"/>
              <a:ea typeface="+mj-ea"/>
              <a:cs typeface="+mj-cs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1600200"/>
            <a:ext cx="6400800" cy="914400"/>
          </a:xfrm>
          <a:prstGeom prst="roundRect">
            <a:avLst>
              <a:gd name="adj" fmla="val 964"/>
            </a:avLst>
          </a:prstGeom>
          <a:gradFill flip="none" rotWithShape="1">
            <a:gsLst>
              <a:gs pos="0">
                <a:srgbClr val="3079BC">
                  <a:shade val="30000"/>
                  <a:satMod val="115000"/>
                </a:srgbClr>
              </a:gs>
              <a:gs pos="50000">
                <a:srgbClr val="3079BC">
                  <a:shade val="67500"/>
                  <a:satMod val="115000"/>
                </a:srgbClr>
              </a:gs>
              <a:gs pos="100000">
                <a:srgbClr val="3079BC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Eras Bold ITC" pitchFamily="34" charset="0"/>
              </a:rPr>
              <a:t>Jesus showed compassion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04800" y="2895600"/>
            <a:ext cx="7467600" cy="1447800"/>
            <a:chOff x="304800" y="2895600"/>
            <a:chExt cx="7467600" cy="1447800"/>
          </a:xfrm>
        </p:grpSpPr>
        <p:sp>
          <p:nvSpPr>
            <p:cNvPr id="20" name="Rounded Rectangle 19"/>
            <p:cNvSpPr/>
            <p:nvPr/>
          </p:nvSpPr>
          <p:spPr>
            <a:xfrm>
              <a:off x="304800" y="2895600"/>
              <a:ext cx="7467600" cy="1447800"/>
            </a:xfrm>
            <a:prstGeom prst="roundRect">
              <a:avLst>
                <a:gd name="adj" fmla="val 964"/>
              </a:avLst>
            </a:prstGeom>
            <a:gradFill flip="none" rotWithShape="1">
              <a:gsLst>
                <a:gs pos="0">
                  <a:srgbClr val="3079BC">
                    <a:shade val="30000"/>
                    <a:satMod val="115000"/>
                  </a:srgbClr>
                </a:gs>
                <a:gs pos="50000">
                  <a:srgbClr val="3079BC">
                    <a:shade val="67500"/>
                    <a:satMod val="115000"/>
                  </a:srgbClr>
                </a:gs>
                <a:gs pos="100000">
                  <a:srgbClr val="3079BC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 w="3175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50800" dist="50800" dir="5400000" algn="ctr" rotWithShape="0">
                    <a:srgbClr val="000000">
                      <a:alpha val="98000"/>
                    </a:srgbClr>
                  </a:outerShdw>
                </a:effectLst>
              </a:endParaRPr>
            </a:p>
          </p:txBody>
        </p:sp>
        <p:sp>
          <p:nvSpPr>
            <p:cNvPr id="13" name="Content Placeholder 1"/>
            <p:cNvSpPr txBox="1">
              <a:spLocks/>
            </p:cNvSpPr>
            <p:nvPr/>
          </p:nvSpPr>
          <p:spPr>
            <a:xfrm>
              <a:off x="381000" y="2971800"/>
              <a:ext cx="6781800" cy="129540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>
              <a:noAutofit/>
            </a:bodyPr>
            <a:lstStyle/>
            <a:p>
              <a:pPr marL="58738" marR="0" lvl="0" indent="50800" defTabSz="914400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chemeClr val="accent1"/>
                </a:buClr>
                <a:buSzPct val="68000"/>
                <a:buFont typeface="Wingdings 3"/>
                <a:buNone/>
                <a:tabLst/>
                <a:defRPr/>
              </a:pPr>
              <a:r>
                <a:rPr kumimoji="0" lang="en-US" sz="3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Eras Bold ITC" pitchFamily="34" charset="0"/>
                  <a:ea typeface="+mn-ea"/>
                  <a:cs typeface="+mn-cs"/>
                </a:rPr>
                <a:t>Jesus knew</a:t>
              </a:r>
              <a:r>
                <a:rPr kumimoji="0" lang="en-US" sz="3600" b="0" i="0" u="none" strike="noStrike" kern="1200" cap="none" spc="0" normalizeH="0" noProof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Eras Bold ITC" pitchFamily="34" charset="0"/>
                  <a:ea typeface="+mn-ea"/>
                  <a:cs typeface="+mn-cs"/>
                </a:rPr>
                <a:t> he wanted to get well, why did He ask?</a:t>
              </a:r>
              <a:endPara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Eras Bold ITC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04800" y="4876800"/>
            <a:ext cx="8458200" cy="1447800"/>
            <a:chOff x="304800" y="4876800"/>
            <a:chExt cx="8458200" cy="1447800"/>
          </a:xfrm>
        </p:grpSpPr>
        <p:sp>
          <p:nvSpPr>
            <p:cNvPr id="21" name="Rounded Rectangle 20"/>
            <p:cNvSpPr/>
            <p:nvPr/>
          </p:nvSpPr>
          <p:spPr>
            <a:xfrm>
              <a:off x="304800" y="4876800"/>
              <a:ext cx="8458200" cy="1447800"/>
            </a:xfrm>
            <a:prstGeom prst="roundRect">
              <a:avLst>
                <a:gd name="adj" fmla="val 964"/>
              </a:avLst>
            </a:prstGeom>
            <a:gradFill flip="none" rotWithShape="1">
              <a:gsLst>
                <a:gs pos="0">
                  <a:srgbClr val="3079BC">
                    <a:shade val="30000"/>
                    <a:satMod val="115000"/>
                  </a:srgbClr>
                </a:gs>
                <a:gs pos="50000">
                  <a:srgbClr val="3079BC">
                    <a:shade val="67500"/>
                    <a:satMod val="115000"/>
                  </a:srgbClr>
                </a:gs>
                <a:gs pos="100000">
                  <a:srgbClr val="3079BC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 w="3175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50800" dist="50800" dir="5400000" algn="ctr" rotWithShape="0">
                    <a:srgbClr val="000000">
                      <a:alpha val="98000"/>
                    </a:srgbClr>
                  </a:outerShdw>
                </a:effectLst>
              </a:endParaRPr>
            </a:p>
          </p:txBody>
        </p:sp>
        <p:sp>
          <p:nvSpPr>
            <p:cNvPr id="17" name="Content Placeholder 1"/>
            <p:cNvSpPr txBox="1">
              <a:spLocks/>
            </p:cNvSpPr>
            <p:nvPr/>
          </p:nvSpPr>
          <p:spPr>
            <a:xfrm>
              <a:off x="381000" y="4953000"/>
              <a:ext cx="8077200" cy="129540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>
              <a:noAutofit/>
            </a:bodyPr>
            <a:lstStyle/>
            <a:p>
              <a:pPr marL="117475" marR="0" lvl="0" indent="-7938" defTabSz="914400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chemeClr val="accent1"/>
                </a:buClr>
                <a:buSzPct val="68000"/>
                <a:buFont typeface="Wingdings 3"/>
                <a:buNone/>
                <a:tabLst/>
                <a:defRPr/>
              </a:pPr>
              <a:r>
                <a:rPr kumimoji="0" lang="en-US" sz="3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Eras Bold ITC" pitchFamily="34" charset="0"/>
                  <a:ea typeface="+mn-ea"/>
                  <a:cs typeface="+mn-cs"/>
                </a:rPr>
                <a:t>Jesus saw</a:t>
              </a:r>
              <a:r>
                <a:rPr kumimoji="0" lang="en-US" sz="3600" b="0" i="0" u="none" strike="noStrike" kern="1200" cap="none" spc="0" normalizeH="0" noProof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Eras Bold ITC" pitchFamily="34" charset="0"/>
                  <a:ea typeface="+mn-ea"/>
                  <a:cs typeface="+mn-cs"/>
                </a:rPr>
                <a:t> this man’s need for a loving Savior</a:t>
              </a:r>
              <a:r>
                <a:rPr kumimoji="0" lang="en-US" sz="3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Eras Bold ITC" pitchFamily="34" charset="0"/>
                  <a:ea typeface="+mn-ea"/>
                  <a:cs typeface="+mn-cs"/>
                </a:rPr>
                <a:t>.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gnifying-glas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8600" y="228600"/>
            <a:ext cx="9550400" cy="7162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9296400" cy="7391400"/>
          </a:xfrm>
          <a:prstGeom prst="rect">
            <a:avLst/>
          </a:prstGeom>
          <a:solidFill>
            <a:schemeClr val="bg2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3733800" cy="25908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Georgia" pitchFamily="18" charset="0"/>
              </a:rPr>
              <a:t>The Man</a:t>
            </a:r>
          </a:p>
          <a:p>
            <a:r>
              <a:rPr lang="en-US" sz="4400" dirty="0" smtClean="0">
                <a:latin typeface="Georgia" pitchFamily="18" charset="0"/>
              </a:rPr>
              <a:t>Jesus Christ</a:t>
            </a:r>
          </a:p>
          <a:p>
            <a:r>
              <a:rPr lang="en-US" sz="4400" dirty="0" smtClean="0">
                <a:latin typeface="Georgia" pitchFamily="18" charset="0"/>
              </a:rPr>
              <a:t>Pharisee’s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  <a:latin typeface="Eras Bold ITC" pitchFamily="34" charset="0"/>
              </a:rPr>
              <a:t>3 Roles To Be Examined</a:t>
            </a:r>
            <a:endParaRPr lang="en-US" b="0" dirty="0">
              <a:solidFill>
                <a:schemeClr val="tx1"/>
              </a:solidFill>
              <a:latin typeface="Eras Bold IT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Content Placeholder 3" descr="08_sunrise_nosteal.JPG"/>
          <p:cNvPicPr>
            <a:picLocks noChangeAspect="1"/>
          </p:cNvPicPr>
          <p:nvPr/>
        </p:nvPicPr>
        <p:blipFill>
          <a:blip r:embed="rId2"/>
          <a:srcRect l="3226" b="322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2"/>
          <p:cNvSpPr txBox="1">
            <a:spLocks/>
          </p:cNvSpPr>
          <p:nvPr/>
        </p:nvSpPr>
        <p:spPr>
          <a:xfrm>
            <a:off x="2286000" y="381000"/>
            <a:ext cx="4495800" cy="990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Eras Bold ITC" pitchFamily="34" charset="0"/>
                <a:ea typeface="+mj-ea"/>
                <a:cs typeface="+mj-cs"/>
              </a:rPr>
              <a:t>Pharisees</a:t>
            </a:r>
            <a:endParaRPr kumimoji="0" lang="en-US" sz="5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Eras Bold ITC" pitchFamily="34" charset="0"/>
              <a:ea typeface="+mj-ea"/>
              <a:cs typeface="+mj-cs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04800" y="4114800"/>
            <a:ext cx="8458200" cy="1295400"/>
            <a:chOff x="304800" y="4114800"/>
            <a:chExt cx="8458200" cy="1295400"/>
          </a:xfrm>
        </p:grpSpPr>
        <p:sp>
          <p:nvSpPr>
            <p:cNvPr id="21" name="Rounded Rectangle 20"/>
            <p:cNvSpPr/>
            <p:nvPr/>
          </p:nvSpPr>
          <p:spPr>
            <a:xfrm>
              <a:off x="304800" y="4114800"/>
              <a:ext cx="8458200" cy="1295400"/>
            </a:xfrm>
            <a:prstGeom prst="roundRect">
              <a:avLst>
                <a:gd name="adj" fmla="val 964"/>
              </a:avLst>
            </a:prstGeom>
            <a:gradFill flip="none" rotWithShape="1">
              <a:gsLst>
                <a:gs pos="0">
                  <a:srgbClr val="3079BC">
                    <a:shade val="30000"/>
                    <a:satMod val="115000"/>
                  </a:srgbClr>
                </a:gs>
                <a:gs pos="50000">
                  <a:srgbClr val="3079BC">
                    <a:shade val="67500"/>
                    <a:satMod val="115000"/>
                  </a:srgbClr>
                </a:gs>
                <a:gs pos="100000">
                  <a:srgbClr val="3079BC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 w="3175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ffectLst>
                  <a:outerShdw blurRad="50800" dist="50800" dir="5400000" algn="ctr" rotWithShape="0">
                    <a:srgbClr val="000000">
                      <a:alpha val="98000"/>
                    </a:srgbClr>
                  </a:outerShdw>
                </a:effectLst>
              </a:endParaRPr>
            </a:p>
          </p:txBody>
        </p:sp>
        <p:sp>
          <p:nvSpPr>
            <p:cNvPr id="17" name="Content Placeholder 1"/>
            <p:cNvSpPr txBox="1">
              <a:spLocks/>
            </p:cNvSpPr>
            <p:nvPr/>
          </p:nvSpPr>
          <p:spPr>
            <a:xfrm>
              <a:off x="304800" y="4114800"/>
              <a:ext cx="8077200" cy="129540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>
              <a:noAutofit/>
            </a:bodyPr>
            <a:lstStyle/>
            <a:p>
              <a:pPr marL="117475" marR="0" lvl="0" indent="-7938" defTabSz="914400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chemeClr val="accent1"/>
                </a:buClr>
                <a:buSzPct val="68000"/>
                <a:buFont typeface="Wingdings 3"/>
                <a:buNone/>
                <a:tabLst/>
                <a:defRPr/>
              </a:pPr>
              <a:r>
                <a:rPr kumimoji="0" lang="en-US" sz="3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Eras Bold ITC" pitchFamily="34" charset="0"/>
                  <a:ea typeface="+mn-ea"/>
                  <a:cs typeface="+mn-cs"/>
                </a:rPr>
                <a:t>Jesus tried to show them</a:t>
              </a:r>
              <a:r>
                <a:rPr kumimoji="0" lang="en-US" sz="3600" b="0" i="0" u="none" strike="noStrike" kern="1200" cap="none" spc="0" normalizeH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Eras Bold ITC" pitchFamily="34" charset="0"/>
                  <a:ea typeface="+mn-ea"/>
                  <a:cs typeface="+mn-cs"/>
                </a:rPr>
                <a:t> how accessible their salvation was.</a:t>
              </a:r>
              <a:endPara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ras Bold ITC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52400" y="1600200"/>
            <a:ext cx="8610600" cy="914400"/>
            <a:chOff x="152400" y="1600200"/>
            <a:chExt cx="8610600" cy="914400"/>
          </a:xfrm>
        </p:grpSpPr>
        <p:sp>
          <p:nvSpPr>
            <p:cNvPr id="8" name="Rounded Rectangle 7"/>
            <p:cNvSpPr/>
            <p:nvPr/>
          </p:nvSpPr>
          <p:spPr>
            <a:xfrm>
              <a:off x="304800" y="1600200"/>
              <a:ext cx="8458200" cy="914400"/>
            </a:xfrm>
            <a:prstGeom prst="roundRect">
              <a:avLst>
                <a:gd name="adj" fmla="val 964"/>
              </a:avLst>
            </a:prstGeom>
            <a:gradFill flip="none" rotWithShape="1">
              <a:gsLst>
                <a:gs pos="0">
                  <a:srgbClr val="3079BC">
                    <a:shade val="30000"/>
                    <a:satMod val="115000"/>
                  </a:srgbClr>
                </a:gs>
                <a:gs pos="50000">
                  <a:srgbClr val="3079BC">
                    <a:shade val="67500"/>
                    <a:satMod val="115000"/>
                  </a:srgbClr>
                </a:gs>
                <a:gs pos="100000">
                  <a:srgbClr val="3079BC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 w="3175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50800" dist="50800" dir="5400000" algn="ctr" rotWithShape="0">
                    <a:srgbClr val="000000">
                      <a:alpha val="98000"/>
                    </a:srgbClr>
                  </a:outerShdw>
                </a:effectLst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2400" y="1676400"/>
              <a:ext cx="7924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17475" indent="119063">
                <a:buNone/>
              </a:pPr>
              <a:r>
                <a:rPr lang="en-US" sz="3600" dirty="0" smtClean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Eras Bold ITC" pitchFamily="34" charset="0"/>
                </a:rPr>
                <a:t>Their focus was diverted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04800" y="2895600"/>
            <a:ext cx="8839200" cy="838200"/>
            <a:chOff x="304800" y="2895600"/>
            <a:chExt cx="8839200" cy="838200"/>
          </a:xfrm>
        </p:grpSpPr>
        <p:sp>
          <p:nvSpPr>
            <p:cNvPr id="20" name="Rounded Rectangle 19"/>
            <p:cNvSpPr/>
            <p:nvPr/>
          </p:nvSpPr>
          <p:spPr>
            <a:xfrm>
              <a:off x="304800" y="2895600"/>
              <a:ext cx="8458200" cy="838200"/>
            </a:xfrm>
            <a:prstGeom prst="roundRect">
              <a:avLst>
                <a:gd name="adj" fmla="val 964"/>
              </a:avLst>
            </a:prstGeom>
            <a:gradFill flip="none" rotWithShape="1">
              <a:gsLst>
                <a:gs pos="0">
                  <a:srgbClr val="3079BC">
                    <a:shade val="30000"/>
                    <a:satMod val="115000"/>
                  </a:srgbClr>
                </a:gs>
                <a:gs pos="50000">
                  <a:srgbClr val="3079BC">
                    <a:shade val="67500"/>
                    <a:satMod val="115000"/>
                  </a:srgbClr>
                </a:gs>
                <a:gs pos="100000">
                  <a:srgbClr val="3079BC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 w="3175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50800" dist="50800" dir="5400000" algn="ctr" rotWithShape="0">
                    <a:srgbClr val="000000">
                      <a:alpha val="98000"/>
                    </a:srgbClr>
                  </a:outerShdw>
                </a:effectLst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81000" y="2971800"/>
              <a:ext cx="8763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Eras Bold ITC" pitchFamily="34" charset="0"/>
                </a:rPr>
                <a:t>They didn’t want to be made “well”.</a:t>
              </a:r>
              <a:endPara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Eras Bold ITC" pitchFamily="34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andle.jpg"/>
          <p:cNvPicPr>
            <a:picLocks noChangeAspect="1"/>
          </p:cNvPicPr>
          <p:nvPr/>
        </p:nvPicPr>
        <p:blipFill>
          <a:blip r:embed="rId2"/>
          <a:srcRect l="741" r="1037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1295400"/>
            <a:ext cx="8534400" cy="1143000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Eras Bold ITC" pitchFamily="34" charset="0"/>
              </a:rPr>
              <a:t># 1    Do you hate the light?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Eras Bold ITC" pitchFamily="34" charset="0"/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304800" y="2971800"/>
            <a:ext cx="8534400" cy="11430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 fontScale="925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Eras Bold ITC" pitchFamily="34" charset="0"/>
                <a:ea typeface="+mj-ea"/>
                <a:cs typeface="+mj-cs"/>
              </a:rPr>
              <a:t># 2    Do you understand</a:t>
            </a:r>
            <a:r>
              <a:rPr lang="en-US" sz="41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Eras Bold ITC" pitchFamily="34" charset="0"/>
                <a:ea typeface="+mj-ea"/>
                <a:cs typeface="+mj-cs"/>
              </a:rPr>
              <a:t>, only                  	   Jesus can make you well?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Eras Bold ITC" pitchFamily="34" charset="0"/>
              <a:ea typeface="+mj-ea"/>
              <a:cs typeface="+mj-cs"/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304800" y="4648200"/>
            <a:ext cx="8534400" cy="11430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 fontScale="92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Eras Bold ITC" pitchFamily="34" charset="0"/>
                <a:ea typeface="+mj-ea"/>
                <a:cs typeface="+mj-cs"/>
              </a:rPr>
              <a:t># 3   Do you see sin</a:t>
            </a:r>
            <a:r>
              <a:rPr kumimoji="0" lang="en-US" sz="41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Eras Bold ITC" pitchFamily="34" charset="0"/>
                <a:ea typeface="+mj-ea"/>
                <a:cs typeface="+mj-cs"/>
              </a:rPr>
              <a:t> as a “disease”?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Eras Bold IT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314</TotalTime>
  <Words>172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“Do you wish to get well?”</vt:lpstr>
      <vt:lpstr>3 Roles To Be Examined</vt:lpstr>
      <vt:lpstr>Slide 3</vt:lpstr>
      <vt:lpstr>Slide 4</vt:lpstr>
      <vt:lpstr>3 Roles To Be Examined</vt:lpstr>
      <vt:lpstr>Slide 6</vt:lpstr>
      <vt:lpstr>3 Roles To Be Examined</vt:lpstr>
      <vt:lpstr>Slide 8</vt:lpstr>
      <vt:lpstr># 1    Do you hate the light?</vt:lpstr>
    </vt:vector>
  </TitlesOfParts>
  <Company>Kingsridge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“Do you wish to get well?”</dc:title>
  <dc:creator>Jared Jimison </dc:creator>
  <cp:lastModifiedBy>Jared Jimison </cp:lastModifiedBy>
  <cp:revision>40</cp:revision>
  <dcterms:created xsi:type="dcterms:W3CDTF">2008-04-11T14:57:41Z</dcterms:created>
  <dcterms:modified xsi:type="dcterms:W3CDTF">2008-04-12T02:17:01Z</dcterms:modified>
</cp:coreProperties>
</file>