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286" r:id="rId4"/>
    <p:sldId id="290" r:id="rId5"/>
    <p:sldId id="293" r:id="rId6"/>
    <p:sldId id="258" r:id="rId7"/>
    <p:sldId id="295" r:id="rId8"/>
    <p:sldId id="289" r:id="rId9"/>
    <p:sldId id="298" r:id="rId10"/>
    <p:sldId id="296" r:id="rId11"/>
    <p:sldId id="301" r:id="rId1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0753-0C06-4275-A42F-E50A1C3ABD67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E1DA4-9D1F-471A-890F-611904533C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E3880-CE58-4341-85BC-599052C32725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8" y="0"/>
            <a:ext cx="2117725" cy="1589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4800" y="1816735"/>
            <a:ext cx="6248400" cy="6737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615F-DF78-4521-BC7B-D0FB095EAB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1892432"/>
            <a:ext cx="6553200" cy="719124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3600" y="0"/>
            <a:ext cx="4495800" cy="192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In 1873, Horatio </a:t>
            </a:r>
            <a:r>
              <a:rPr lang="en-US" sz="1200" dirty="0" err="1" smtClean="0"/>
              <a:t>Spafford</a:t>
            </a:r>
            <a:r>
              <a:rPr lang="en-US" sz="1200" dirty="0" smtClean="0"/>
              <a:t> and his family planned a trip to Europe. The trip was to be a break from the calamity that had come upon the </a:t>
            </a:r>
            <a:r>
              <a:rPr lang="en-US" sz="1200" dirty="0" err="1" smtClean="0"/>
              <a:t>Spafford</a:t>
            </a:r>
            <a:r>
              <a:rPr lang="en-US" sz="1200" dirty="0" smtClean="0"/>
              <a:t> family. </a:t>
            </a:r>
          </a:p>
          <a:p>
            <a:endParaRPr lang="en-US" sz="1200" dirty="0" smtClean="0"/>
          </a:p>
          <a:p>
            <a:r>
              <a:rPr lang="en-US" sz="1200" dirty="0" smtClean="0"/>
              <a:t>In the two previous years, a young son had died of scarlet fever and much  financial loss was incurred as a result of the great Chicago fire.</a:t>
            </a:r>
          </a:p>
          <a:p>
            <a:endParaRPr lang="en-US" sz="1200" dirty="0" smtClean="0"/>
          </a:p>
          <a:p>
            <a:r>
              <a:rPr lang="en-US" sz="1200" dirty="0" smtClean="0"/>
              <a:t>Just before the family was to depart for Europe, business interests detained </a:t>
            </a:r>
            <a:r>
              <a:rPr lang="en-US" sz="1200" dirty="0" err="1" smtClean="0"/>
              <a:t>Spafford</a:t>
            </a:r>
            <a:r>
              <a:rPr lang="en-US" sz="1200" dirty="0" smtClean="0"/>
              <a:t> in Chicago so he sent his wife and four daughters on ahead to England aboard the Ville de Havre.</a:t>
            </a:r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A615F-DF78-4521-BC7B-D0FB095EAB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revkevgcc.files.wordpress.com/2008/05/20061027044306_peace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CB21-33F7-4F0A-BD56-60641D934CC1}" type="datetimeFigureOut">
              <a:rPr lang="en-US" smtClean="0"/>
              <a:pPr/>
              <a:t>4/5/2009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FF37-92C5-4237-A3E2-D59F22041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384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0" b="1" dirty="0" smtClean="0">
                <a:ln w="50800"/>
                <a:solidFill>
                  <a:schemeClr val="bg2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Pythagoras" pitchFamily="2" charset="0"/>
              </a:rPr>
              <a:t>With My Soul</a:t>
            </a:r>
            <a:endParaRPr lang="en-US" sz="10000" b="1" dirty="0">
              <a:ln w="50800"/>
              <a:solidFill>
                <a:schemeClr val="bg2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Pythagoras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04800"/>
            <a:ext cx="9144000" cy="221599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en-US" sz="13800" b="1" dirty="0" smtClean="0">
                <a:ln w="5080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Rage Italic" pitchFamily="66" charset="0"/>
              </a:rPr>
              <a:t>It Is Well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47244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Are Things Well With Your Soul?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381000"/>
            <a:ext cx="4572000" cy="609397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In Every Circumstance?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Have You Accepted God’s Grace?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Are You Right With God?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Are you Ready To Meet Him?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81000" y="1295400"/>
            <a:ext cx="8382000" cy="48768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1" y="1450062"/>
            <a:ext cx="7848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There are times when everything goes wrong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Health problems develop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A loved one dies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A marriage goes bad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A job is lost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Financial problems come up . . .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32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Strong temptations to sin . </a:t>
            </a:r>
            <a:endParaRPr lang="en-US" sz="32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457200" y="1066800"/>
            <a:ext cx="8534400" cy="5562600"/>
          </a:xfrm>
          <a:prstGeom prst="round2DiagRect">
            <a:avLst/>
          </a:prstGeom>
          <a:solidFill>
            <a:schemeClr val="bg1">
              <a:alpha val="6902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458200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800"/>
              </a:spcAft>
              <a:buClr>
                <a:srgbClr val="0070C0"/>
              </a:buClr>
              <a:buFont typeface="Wingdings 2" pitchFamily="18" charset="2"/>
              <a:buChar char="è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Written by Horatio </a:t>
            </a:r>
            <a:r>
              <a:rPr lang="en-US" sz="28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Spafford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in 1873</a:t>
            </a:r>
          </a:p>
          <a:p>
            <a:pPr marL="922338" lvl="1" indent="-465138"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Experienced the loss of his 4 yr old son to scarlet fever in early 1871, </a:t>
            </a:r>
          </a:p>
          <a:p>
            <a:pPr marL="922338" lvl="1" indent="-465138"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Suffered the loss of most of his physical possessions in the great Chicago fire of 1871, </a:t>
            </a:r>
          </a:p>
          <a:p>
            <a:pPr marL="922338" lvl="1" indent="-465138"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Lost his four daughters when the ship 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sank 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in the northern Atlantic in November of 1873.</a:t>
            </a:r>
          </a:p>
          <a:p>
            <a:pPr marL="922338" lvl="1" indent="-465138"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226 lost, 47 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s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urvivors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, including </a:t>
            </a: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his wife Anna</a:t>
            </a:r>
            <a:endParaRPr lang="en-US" sz="28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65138" indent="-465138">
              <a:spcAft>
                <a:spcPts val="800"/>
              </a:spcAft>
              <a:buClr>
                <a:srgbClr val="0070C0"/>
              </a:buClr>
              <a:buFont typeface="Wingdings 2" pitchFamily="18" charset="2"/>
              <a:buChar char="è"/>
            </a:pPr>
            <a:r>
              <a:rPr lang="en-US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Written on the deck of a ship near the spot where his four daughters died; when on his way to pick up his wife, Anna in Europe.</a:t>
            </a:r>
            <a:endParaRPr lang="en-US" sz="28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4648200" y="2057400"/>
            <a:ext cx="4343400" cy="4572000"/>
          </a:xfrm>
          <a:prstGeom prst="round2DiagRect">
            <a:avLst/>
          </a:prstGeom>
          <a:solidFill>
            <a:srgbClr val="C6D9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905000"/>
            <a:ext cx="4191000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When peace like a river </a:t>
            </a:r>
            <a:r>
              <a:rPr lang="en-US" sz="3200" b="1" spc="150" dirty="0" err="1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attendeth</a:t>
            </a:r>
            <a: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 my way, </a:t>
            </a:r>
          </a:p>
          <a:p>
            <a:pPr algn="ctr"/>
            <a: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When sorrows like sea billows roll,</a:t>
            </a:r>
          </a:p>
          <a:p>
            <a:pPr algn="ctr"/>
            <a: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Whatever my lot, Thou hast taught me to say,</a:t>
            </a:r>
            <a:b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It is well, it is well with my soul.”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9144000" cy="830997"/>
          </a:xfrm>
          <a:prstGeom prst="rect">
            <a:avLst/>
          </a:prstGeom>
          <a:solidFill>
            <a:srgbClr val="C6D9F1">
              <a:alpha val="8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</a:rPr>
              <a:t>In Every Circumstance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286000"/>
            <a:ext cx="426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Be anxious for nothing 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Phil. 4:4-7; Rom.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8:28,35-39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Think Right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Phil. 4:8; Matt 6:19-23</a:t>
            </a:r>
          </a:p>
          <a:p>
            <a:pPr marL="457200" indent="-457200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LEARNING to be CONTENT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Phil. 4:11,12</a:t>
            </a:r>
          </a:p>
          <a:p>
            <a:pPr marL="457200" indent="-457200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Must build our life on the solid foundation  - trusting God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Matt 7:24-26;      Prov 10:25;  Phil.4:13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4800600" y="1981200"/>
            <a:ext cx="4343400" cy="4343400"/>
          </a:xfrm>
          <a:prstGeom prst="round2DiagRect">
            <a:avLst/>
          </a:prstGeom>
          <a:solidFill>
            <a:srgbClr val="C6D9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8800"/>
            <a:ext cx="4800600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"Though Satan should buffet,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Though trials should come,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Let this blest assurance control,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That Christ hath regarded my helpless estate,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And hath shed His own blood for my soul.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144000" cy="830997"/>
          </a:xfrm>
          <a:prstGeom prst="rect">
            <a:avLst/>
          </a:prstGeom>
          <a:solidFill>
            <a:srgbClr val="C6D9F1">
              <a:alpha val="8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</a:rPr>
              <a:t>Because of God’s Grace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209800"/>
            <a:ext cx="4267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Satan’s goal is to destroy us 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  1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Peter 5:8;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            Eph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6:10-18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God cares for us – He has provided our every need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1 Pet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5:7,9-10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.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</a:t>
            </a:r>
            <a:endParaRPr lang="en-US" sz="2400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Our greatest need is the salvation of our souls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–Luke 12:15-21;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 John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3:16; Rom. 5:8,9; Eph 2:8-10.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4800600" y="2209800"/>
            <a:ext cx="4114800" cy="4343400"/>
          </a:xfrm>
          <a:prstGeom prst="round2DiagRect">
            <a:avLst/>
          </a:prstGeom>
          <a:solidFill>
            <a:srgbClr val="C6D9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057400"/>
            <a:ext cx="4191000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My sin-O the bliss of this glorious thought,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My sin, not in part, but the whole,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Is nailed to the cross, and I bear it no more: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Praise the Lord, praise the Lord, O my soul!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144000" cy="830997"/>
          </a:xfrm>
          <a:prstGeom prst="rect">
            <a:avLst/>
          </a:prstGeom>
          <a:solidFill>
            <a:srgbClr val="C6D9F1">
              <a:alpha val="8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</a:rPr>
              <a:t>Because I Am Right With God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1" y="2362200"/>
            <a:ext cx="403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I have believed and obeyed the gospel – My sins have been forgiven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Acts 2:38; 22:16;  Gal. 3:26,27;  Rom. 6:3-22;       1 Pet. 3:21; Eph 4:32;  Col. 2:12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No matter my physical circumstance – I have cause to praise the Lord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–Job 1:20-21; Acts 16:25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4800600" y="2209800"/>
            <a:ext cx="4114800" cy="4343400"/>
          </a:xfrm>
          <a:prstGeom prst="round2DiagRect">
            <a:avLst/>
          </a:prstGeom>
          <a:solidFill>
            <a:srgbClr val="C6D9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057400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And Lord haste the day when my faith shall be sight, 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The clouds be rolled back as a scroll: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The trump shall resound and the Lord shall descend,</a:t>
            </a:r>
            <a:b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</a:b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Even so-It is well with my soul.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144000" cy="830997"/>
          </a:xfrm>
          <a:prstGeom prst="rect">
            <a:avLst/>
          </a:prstGeom>
          <a:solidFill>
            <a:srgbClr val="C6D9F1">
              <a:alpha val="80000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rlin Sans FB Demi" pitchFamily="34" charset="0"/>
              </a:rPr>
              <a:t>Because Of The Lord’s Return</a:t>
            </a:r>
            <a:endParaRPr lang="en-US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1" y="2362200"/>
            <a:ext cx="4038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By faith - I am looking for that eternal city –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Hebrews 11:13-16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I am serving Jesus and He will reward me  when He returns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Matt. 25:34, Col. 3:24; Rev 22:12-14 </a:t>
            </a:r>
          </a:p>
          <a:p>
            <a:pPr marL="457200" indent="-457200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 2" pitchFamily="18" charset="2"/>
              <a:buChar char="è"/>
            </a:pP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These are comforting words to the righteous </a:t>
            </a:r>
            <a:r>
              <a:rPr lang="en-US" sz="2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 Antiqua" pitchFamily="18" charset="0"/>
              </a:rPr>
              <a:t>– 1 Thess. 4:13-18; 5:10,11</a:t>
            </a:r>
            <a:endParaRPr lang="en-US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1066800"/>
            <a:ext cx="5029200" cy="54784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In Every Circumstance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Because of The Grace of God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Because I Am Right With God</a:t>
            </a:r>
          </a:p>
          <a:p>
            <a:pPr marL="466725" indent="-466725">
              <a:spcAft>
                <a:spcPts val="1200"/>
              </a:spcAft>
              <a:buClr>
                <a:srgbClr val="00B0F0"/>
              </a:buClr>
              <a:buFont typeface="Wingdings 2" pitchFamily="18" charset="2"/>
              <a:buChar char="è"/>
            </a:pPr>
            <a:r>
              <a:rPr lang="en-US" sz="40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gency FB" pitchFamily="34" charset="0"/>
              </a:rPr>
              <a:t>Because: Lord Is Returning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95400"/>
            <a:ext cx="4053193" cy="52673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" y="990600"/>
            <a:ext cx="9144002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ln w="50800"/>
                <a:solidFill>
                  <a:schemeClr val="bg2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gnes" pitchFamily="2" charset="0"/>
              </a:rPr>
              <a:t>“It Is Well With My Soul”</a:t>
            </a:r>
            <a:endParaRPr lang="en-US" sz="6000" b="1" dirty="0">
              <a:ln w="50800"/>
              <a:solidFill>
                <a:schemeClr val="bg2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gnes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371600"/>
            <a:ext cx="7162800" cy="3277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Psalms 46:1-11 God is...</a:t>
            </a:r>
          </a:p>
          <a:p>
            <a:pPr algn="ctr">
              <a:spcAft>
                <a:spcPts val="600"/>
              </a:spcAft>
            </a:pP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“Refuge, strength, help,</a:t>
            </a:r>
          </a:p>
          <a:p>
            <a:pPr algn="ctr">
              <a:spcAft>
                <a:spcPts val="600"/>
              </a:spcAft>
            </a:pP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erlin Sans FB Demi" pitchFamily="34" charset="0"/>
              </a:rPr>
              <a:t>With us, The Lord of Hosts.”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669</Words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 BB</dc:creator>
  <cp:lastModifiedBy>Luther Bolenbarker</cp:lastModifiedBy>
  <cp:revision>27</cp:revision>
  <dcterms:modified xsi:type="dcterms:W3CDTF">2009-04-05T11:08:39Z</dcterms:modified>
</cp:coreProperties>
</file>