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ags/tag5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ags/tag9.xml" ContentType="application/vnd.openxmlformats-officedocument.presentationml.tags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44"/>
  </p:notesMasterIdLst>
  <p:handoutMasterIdLst>
    <p:handoutMasterId r:id="rId45"/>
  </p:handoutMasterIdLst>
  <p:sldIdLst>
    <p:sldId id="256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8" r:id="rId30"/>
    <p:sldId id="309" r:id="rId31"/>
    <p:sldId id="310" r:id="rId32"/>
    <p:sldId id="311" r:id="rId33"/>
    <p:sldId id="314" r:id="rId34"/>
    <p:sldId id="315" r:id="rId35"/>
    <p:sldId id="332" r:id="rId36"/>
    <p:sldId id="316" r:id="rId37"/>
    <p:sldId id="334" r:id="rId38"/>
    <p:sldId id="323" r:id="rId39"/>
    <p:sldId id="324" r:id="rId40"/>
    <p:sldId id="325" r:id="rId41"/>
    <p:sldId id="333" r:id="rId42"/>
    <p:sldId id="275" r:id="rId43"/>
  </p:sldIdLst>
  <p:sldSz cx="10367963" cy="7775575"/>
  <p:notesSz cx="7775575" cy="10367963"/>
  <p:defaultTextStyle>
    <a:defPPr>
      <a:defRPr lang="en-GB"/>
    </a:defPPr>
    <a:lvl1pPr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1pPr>
    <a:lvl2pPr marL="431800" indent="-215900"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2pPr>
    <a:lvl3pPr marL="647700" indent="-215900"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3pPr>
    <a:lvl4pPr marL="863600" indent="-215900"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4pPr>
    <a:lvl5pPr marL="1079500" indent="-215900" algn="l" defTabSz="457200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10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 idx="3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cs typeface="Arial" charset="0"/>
              </a:defRPr>
            </a:lvl1pPr>
          </a:lstStyle>
          <a:p>
            <a:fld id="{5B9EFA87-A3A5-4F92-984E-88F469EC35A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ldNum" idx="3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C0D831C2-7E87-4B56-84DE-73083833F21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4341" name="Rectangle 5"/>
          <p:cNvSpPr>
            <a:spLocks noGrp="1" noRot="1" noChangeAspect="1" noChangeArrowheads="1" noTextEdit="1"/>
          </p:cNvSpPr>
          <p:nvPr>
            <p:ph type="sldImg" idx="4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2" name="Text Box 6"/>
          <p:cNvSpPr txBox="1">
            <a:spLocks noGrp="1" noChangeArrowheads="1"/>
          </p:cNvSpPr>
          <p:nvPr>
            <p:ph type="body" idx="5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notes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D831C2-7E87-4B56-84DE-73083833F21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F08623-F73C-434E-AAEE-82DA6672FEE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135C83-F113-41EE-9106-A2E9653C01F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25D2CC-8F55-41D1-8CEC-C389DF587BE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90EC5B-0C42-4A48-8696-825DDC8E8BB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CE8896-DE6B-41FD-9CDB-8A4FC3BC928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CC7B5E-5145-40CD-83B7-17412FF1022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926541-00BA-42DC-9A48-2539FEEBBA9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A71943-BA21-4130-B303-4670C2E1019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2A06B0-7D7E-491C-9B06-A8F7E6A6E94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562894-DA89-47C3-8F29-881CFCF2610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33601C-E2C7-44E2-B79B-FBD4254A9D5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253E45-7840-403F-BB1E-581C241D504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6813" y="311150"/>
            <a:ext cx="2332037" cy="6634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11150"/>
            <a:ext cx="6845300" cy="663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2A4F2A-A378-46AE-985D-19CB67038B6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41B0A3-51E1-447B-9151-8692E6A7930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C2F233-0239-40F0-9628-C5D5A06F79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8B3624-EAA9-446C-8406-7672282D058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8664C2-1E2F-485B-9BCC-04AB116BF16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09D96D-097D-4775-A8F2-B97ACD65F30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931875-378C-4BC8-8982-1F7F8556909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023EC1-19EE-4992-ACD3-97A6CFC9E5E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20FD12-2272-4E3D-98FE-ACC490419CB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6EA7F2-9E5D-42D4-9011-BD9BE78895C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5FE84C-1E3E-4E72-8B65-6B55416698B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45C98C-209D-411F-A64B-F05BECC000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59A561-F6DE-4C01-AF21-8A2C5FB36C2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B9B292-EBBF-4FAF-821A-110CC8E5707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F58870-E69B-4420-B4B2-9D2116C8E8A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8B33F0-E906-44D9-B5D4-773175D2188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3D0041-D3EB-4864-8C30-5E137CF090B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9F5C72-7A28-4A6F-9C7E-ABB73496F31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CB179A-A9CF-4316-9A86-25B610186A8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84CB2E-FD18-4C22-A2E5-FFFE24B326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61C25D-28F0-4E1F-8EA0-11925708609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837A3D-449F-410C-9851-10D9739028D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0109E3-1BDA-4306-A83F-245DA80B757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6E7CA1-D409-4B0D-83C5-B7F1AC05F83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2D2979-2AD9-40DC-8032-403D6F67F79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3319FF-D9C0-4CD0-A46B-700DA04416D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8EA8F-B7CC-416F-A636-C70AF16ED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B061-35A7-41C3-BB86-2461176A3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ECAC-8542-4B00-A3E6-EB9CA5BE2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1814513"/>
            <a:ext cx="4587875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814513"/>
            <a:ext cx="45894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91A08-1018-4126-9A90-D20DE4CBB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11BBF-88E7-4437-B007-9583EC1D0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3368-FEFB-40BC-9239-9315525B9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B44FD-80B8-4C2A-BCBF-F88214417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12312E-DC42-41C6-9342-A424C164F36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D6B22-870A-40E5-A6FF-AD950BA5A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72774-6CC2-4378-962B-7B0E13C36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9BC24-B65A-47BA-A069-72A25113B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6813" y="311150"/>
            <a:ext cx="2332037" cy="663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311150"/>
            <a:ext cx="6845300" cy="663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CF52D-84E9-4F21-840B-58BBEB502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AF719D-49CD-4E35-9A16-410206985C4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ACC2EC-35F9-4382-8F11-3E6C617384C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3E59E1-DB6A-4446-A533-D992CA24A20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797DBB-B711-465C-A426-F7E2CCA22E8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8DB0CD-137B-45B7-8093-2CC63D8B431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814513"/>
            <a:ext cx="9329737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8ABDB3-649D-4A30-BB9F-BB38F14C86D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FD8165-394A-4D0C-A3BA-0F45746C704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7C3253-AAB6-48BF-9D50-CB452A0677B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7A9270-D292-4929-86AA-F0698E588A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818256-8F17-4A15-869F-770B5AFE4AD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F6B6D7-8079-4A7B-84F2-EF0B2CFC8BB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716270-D1A7-41CF-9A90-C89FD5DEAF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D0028A-6969-4AFE-9B97-84D2B91D5B2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4BB403-52AA-488E-9892-A2C19F4952D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1C657F-3AE0-492F-8BA4-FD77F0DEE90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8A58B7-804A-423B-A16A-B0F5AFFB4B8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0EF962-DC2B-4DF2-BBDB-8830D28C7C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98702A-E840-4739-83A3-EF25F4FED32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33F004-0FD8-48BA-8F2B-6AFB72B129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7DB840-197B-4C20-B444-D2D4CF76CC1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1737B4-FF16-4B75-BAE3-E3D45AA7FA5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74864F-A68E-4B1C-B10A-2DC2628A86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A68206-D3E8-47B0-AC1A-86409DA0522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644609-5E45-42CB-9D9D-03D878B7DF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01DB85-7C4E-4771-A80A-AAA543867D6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D7439A-D2DA-4E9E-B41E-BC55B1C64D5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F8007C-8568-412A-9CE1-9E2EDAA2292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1814513"/>
            <a:ext cx="4587875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814513"/>
            <a:ext cx="45894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CBCD64-936B-42AF-8F1D-A70AFA2A482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4F46EF-C68A-42D2-B7EB-CCFED261FF8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20BC35-CFAF-48B5-9A83-DC7EC568CD7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8A86F6-0FF0-43A2-9490-D11784BBEB4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FF61DB-C6E9-4592-9404-3F5FF4472CF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37BDE4-2D78-4211-B30D-1BEF0B8835F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6A73EA-B820-443A-9E6D-2A51C7CF5C5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724F21-C11F-4CD0-B990-76984B60614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098EC2-1B1A-4296-BCFD-1FAF03C335E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68D7AD-FF54-41E4-815B-7C6E9805D47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EA82FA-6A46-4A83-9E91-B389B0BB6BF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7A5A21-EEB3-4A44-9045-38E0F4AC4B7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5ABB54-F0E9-475E-8D2F-1E7ED203759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E45309-720C-4D95-B8EA-C82EF589B71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8D9E1F-9866-4584-87EB-22C8A5992CB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49B9E0-F59A-459D-AE41-0F172E4C33A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9DE43F-DEA1-4D25-8948-6239146249E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413144-59D4-43E1-8894-E7313F72D75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096256-601D-4DD7-BAFE-FA799E9C92E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D02F7D-2F12-4950-9D05-B72CB0A1293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DEB8E7-351D-4742-BDEC-0AADCB58E0C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04A486-6215-4279-AF0C-F4938293CF5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EC8625-C5F3-4F35-AAC5-6DCE3B5B3F7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7994B6-7B7F-4D4E-A56B-C2FA4CDCD00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67E9DD-D5C2-40F2-9AA4-6E6499F0A5C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4189AE-A207-44C9-89E5-340271F6D4C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2C6476-DCE5-464B-982D-6E12137A6C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DFF8D5-F889-4A48-AADB-FA20B86C0D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E86854-A92F-4C97-B44A-BCE7229464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1C9F0F-C136-45FC-BED4-4A5B749973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DD1C49-264F-4D9E-BB2F-2E4AA6DEB4B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4C9046-9451-4D60-B300-96226B0FBF2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ED233E-FC5D-46F9-BBA6-57AF97F5F0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2FAD69-BF95-46A1-B582-7B6C7EE3706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F8A780-0E70-4E1D-85A0-5BEF1F94DE5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7BDD78-AC41-425F-A2AF-2FE8F0F76AC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A80C27-943E-453F-B5AE-09608333619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DC1C3C-E039-4DBF-B30F-0444FF7778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329B96-B552-4562-BC02-2B099D8F661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FCD5FE-5ADD-400E-92E6-131319BEC67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7B6B4A-25FA-4FAA-AB2C-3A77D41891D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90AEEE-CC3B-43E4-A88A-16224702D3B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F101C8-81B9-4263-A0AE-6CFADE03737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AD1481-E522-4529-9263-708DCE81926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CC85BE-757D-4ACE-A84A-134D938F1A3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1460A6-1043-4A37-BA73-39522147A35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2CC93A-4CCD-4B70-8E8B-1C4F3AEB45E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CE11A2-254F-45B0-A14E-407F4D21E40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B7E57-1A9E-42F9-A813-718918A27F1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A512C5-93A4-451E-BBCA-DB456AD7DC8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B8C437-172D-4EB7-8171-35A8F401FEA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A8538E-D558-4435-88AA-C5257AFC23A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192807-0A87-4D2B-9DD9-D80D079F89F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155A5F-1D3F-4987-96B6-A2384CB6D21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5" y="2416175"/>
            <a:ext cx="8812213" cy="1665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0" y="4406900"/>
            <a:ext cx="7256463" cy="1985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BD4861-0A8F-499E-95A1-3DCD24C5A76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798E5C-DA2B-45A7-859D-A51CD6502A7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36C812-987B-4F24-8077-BDB159FF8F8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4995863"/>
            <a:ext cx="8812213" cy="15446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150" y="3295650"/>
            <a:ext cx="8812213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FC1610-0A35-4B17-AD0E-EF099EEA738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88" y="1588"/>
            <a:ext cx="0" cy="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2E6308-DD9B-4379-A144-CBDB0FA2359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739900"/>
            <a:ext cx="45799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" y="2465388"/>
            <a:ext cx="4579937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7325" y="1739900"/>
            <a:ext cx="4581525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325" y="2465388"/>
            <a:ext cx="4581525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CD6786-B3E4-4628-BC93-C318326F558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925D21-7FED-46A3-BED7-7E5820ADFEC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627A57-E774-4B4D-AD4D-EDF02A9F0E9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09563"/>
            <a:ext cx="34099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88" y="309563"/>
            <a:ext cx="5795962" cy="6635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113" y="1627188"/>
            <a:ext cx="3409950" cy="5318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0E5917-44E1-480C-82DE-BE4BCE18B9C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443538"/>
            <a:ext cx="6221413" cy="6413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695325"/>
            <a:ext cx="6221413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0" y="6084888"/>
            <a:ext cx="6221413" cy="91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D80458-27B0-434F-BDC7-30CE6BF6D88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11150"/>
            <a:ext cx="9329737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AC915E-18F4-4913-A1E1-67538A26500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8225" y="1588"/>
            <a:ext cx="2460625" cy="1604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8" y="1588"/>
            <a:ext cx="7234237" cy="160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06241E-3C32-4472-BE9E-5C75A50B00B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FD0EFCAF-A4EB-4B6D-87C4-4A7FA07C48E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26C4A782-08F9-4DBB-9351-3131E9CBBA1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A40508FA-96D4-4915-BDAD-49AF1058CF9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142E0A5E-F071-43AC-A46B-04EF43ADC0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311150"/>
            <a:ext cx="9329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75" tIns="51837" rIns="103675" bIns="518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1814513"/>
            <a:ext cx="93297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75" tIns="51837" rIns="103675" bIns="51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9113" y="7080250"/>
            <a:ext cx="24177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75" tIns="51837" rIns="103675" bIns="51837" numCol="1" anchor="t" anchorCtr="0" compatLnSpc="1">
            <a:prstTxWarp prst="textNoShape">
              <a:avLst/>
            </a:prstTxWarp>
          </a:bodyPr>
          <a:lstStyle>
            <a:lvl1pPr defTabSz="1036638" hangingPunct="1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1713" y="7080250"/>
            <a:ext cx="32845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75" tIns="51837" rIns="103675" bIns="51837" numCol="1" anchor="t" anchorCtr="0" compatLnSpc="1">
            <a:prstTxWarp prst="textNoShape">
              <a:avLst/>
            </a:prstTxWarp>
          </a:bodyPr>
          <a:lstStyle>
            <a:lvl1pPr algn="ctr" defTabSz="1036638" hangingPunct="1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31088" y="7080250"/>
            <a:ext cx="24177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75" tIns="51837" rIns="103675" bIns="51837" numCol="1" anchor="t" anchorCtr="0" compatLnSpc="1">
            <a:prstTxWarp prst="textNoShape">
              <a:avLst/>
            </a:prstTxWarp>
          </a:bodyPr>
          <a:lstStyle>
            <a:lvl1pPr algn="r" defTabSz="1036638" hangingPunct="1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A0993C73-03EC-48CF-8225-B1C7F199C2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zoom dir="in"/>
  </p:transition>
  <p:txStyles>
    <p:titleStyle>
      <a:lvl1pPr algn="ctr" defTabSz="103663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663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defTabSz="103663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defTabSz="103663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defTabSz="103663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3663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3663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3663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3663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8938" indent="-388938" algn="l" defTabSz="1036638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2963" indent="-323850" algn="l" defTabSz="1036638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295400" indent="-258763" algn="l" defTabSz="1036638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814513" indent="-258763" algn="l" defTabSz="1036638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32038" indent="-258763" algn="l" defTabSz="103663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789238" indent="-258763" algn="l" defTabSz="103663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246438" indent="-258763" algn="l" defTabSz="103663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703638" indent="-258763" algn="l" defTabSz="103663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160838" indent="-258763" algn="l" defTabSz="103663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42772AA5-D52F-442F-9201-46E26210995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E5BF088F-7E47-4CF7-9A8E-CC47FC92425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8BE69469-1EF5-4222-8011-6ADD79271B3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B52FC701-DB92-4563-A1C9-58FA14587EC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C99BADA4-7656-4778-9DAA-132D9ABCB5F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51EA038A-19E1-4481-9CC3-6D6152CB0F0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E0C70312-1CF8-45A2-AADA-C2049692F3D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E"/>
            </a:gs>
            <a:gs pos="50000">
              <a:srgbClr val="0000FF"/>
            </a:gs>
            <a:gs pos="100000">
              <a:srgbClr val="00006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ldNum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cs typeface="Arial" charset="0"/>
              </a:defRPr>
            </a:lvl1pPr>
          </a:lstStyle>
          <a:p>
            <a:fld id="{F4D2B029-8F23-449A-8193-08E7D9B2A49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15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presentation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431800" indent="-323850" algn="l" defTabSz="457200" rtl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5" Type="http://schemas.openxmlformats.org/officeDocument/2006/relationships/hyperlink" Target="http://images.google.com/imgres?imgurl=http://reluctant-messenger.com/images/gospel-mary.gif&amp;imgrefurl=http://reluctant-messenger.com/gospel-magdalene.htm&amp;usg=__7R_Movbj-gRCeEcbpWnSijHIgQk=&amp;h=218&amp;w=200&amp;sz=20&amp;hl=en&amp;start=1&amp;tbnid=IfkRJ024TTQxUM:&amp;tbnh=107&amp;tbnw=98&amp;prev=/images?q=gospel+of+mary+magdalene&amp;gbv=2&amp;hl=en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1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eudepigrapha.com/pseudepigrapha/enoch1b.htm" TargetMode="External"/><Relationship Id="rId13" Type="http://schemas.openxmlformats.org/officeDocument/2006/relationships/hyperlink" Target="http://www.bham.ac.uk/theology/goodacre/aseneth/translat.htm" TargetMode="External"/><Relationship Id="rId18" Type="http://schemas.openxmlformats.org/officeDocument/2006/relationships/hyperlink" Target="http://www.pseudepigrapha.com/jubilees/index.htm" TargetMode="External"/><Relationship Id="rId3" Type="http://schemas.openxmlformats.org/officeDocument/2006/relationships/hyperlink" Target="http://www.pseudepigrapha.com/pseudepigrapha/slanev.htm" TargetMode="External"/><Relationship Id="rId7" Type="http://schemas.openxmlformats.org/officeDocument/2006/relationships/hyperlink" Target="http://www.pseudepigrapha.com/pseudepigrapha/2seth.html" TargetMode="External"/><Relationship Id="rId12" Type="http://schemas.openxmlformats.org/officeDocument/2006/relationships/hyperlink" Target="http://www.pseudepigrapha.com/pseudepigrapha/Apocalypse_of_Abraham.html" TargetMode="External"/><Relationship Id="rId17" Type="http://schemas.openxmlformats.org/officeDocument/2006/relationships/hyperlink" Target="http://www.pseudepigrapha.com/pseudepigrapha/revesd.htm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://www.pseudepigrapha.com/pseudepigrapha/AscensionOfIsaiah.html" TargetMode="External"/><Relationship Id="rId20" Type="http://schemas.openxmlformats.org/officeDocument/2006/relationships/hyperlink" Target="http://www.pseudepigrapha.com/pseudepigrapha/aristeas.htm" TargetMode="External"/><Relationship Id="rId1" Type="http://schemas.openxmlformats.org/officeDocument/2006/relationships/slideLayout" Target="../slideLayouts/slideLayout139.xml"/><Relationship Id="rId6" Type="http://schemas.openxmlformats.org/officeDocument/2006/relationships/hyperlink" Target="http://www.pseudepigrapha.com/pseudepigrapha/TheBookOfAdam.htm" TargetMode="External"/><Relationship Id="rId11" Type="http://schemas.openxmlformats.org/officeDocument/2006/relationships/hyperlink" Target="http://www.pseudepigrapha.com/pseudepigrapha/1007.htm" TargetMode="External"/><Relationship Id="rId5" Type="http://schemas.openxmlformats.org/officeDocument/2006/relationships/hyperlink" Target="http://www.pseudepigrapha.com/pseudepigrapha/adam.htm" TargetMode="External"/><Relationship Id="rId15" Type="http://schemas.openxmlformats.org/officeDocument/2006/relationships/hyperlink" Target="http://www.pseudepigrapha.com/pseudepigrapha/revmos2.htm" TargetMode="External"/><Relationship Id="rId10" Type="http://schemas.openxmlformats.org/officeDocument/2006/relationships/hyperlink" Target="http://scriptures.lds.org/abr/contents" TargetMode="External"/><Relationship Id="rId19" Type="http://schemas.openxmlformats.org/officeDocument/2006/relationships/hyperlink" Target="http://www.pseudepigrapha.com/pseudepigrapha/TalesOfThePatriarchs.html" TargetMode="External"/><Relationship Id="rId4" Type="http://schemas.openxmlformats.org/officeDocument/2006/relationships/hyperlink" Target="http://www.pseudepigrapha.com/pseudepigrapha/apcmose.htm" TargetMode="External"/><Relationship Id="rId9" Type="http://schemas.openxmlformats.org/officeDocument/2006/relationships/hyperlink" Target="http://www.pseudepigrapha.com/pseudepigrapha/Melchizedek.html" TargetMode="External"/><Relationship Id="rId14" Type="http://schemas.openxmlformats.org/officeDocument/2006/relationships/hyperlink" Target="http://scriptures.lds.org/moses/conten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355181" y="3430587"/>
            <a:ext cx="6324600" cy="3447098"/>
          </a:xfrm>
          <a:prstGeom prst="rect">
            <a:avLst/>
          </a:prstGeom>
          <a:noFill/>
          <a:ln w="1008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2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5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sual" charset="0"/>
              </a:rPr>
              <a:t>The Canon of the Bible</a:t>
            </a:r>
          </a:p>
          <a:p>
            <a:pPr algn="ctr">
              <a:lnSpc>
                <a:spcPct val="112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5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asual" charset="0"/>
              </a:rPr>
              <a:t>Is There A Conspiracy?</a:t>
            </a:r>
            <a:endParaRPr lang="en-GB" sz="5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asual" charset="0"/>
            </a:endParaRPr>
          </a:p>
        </p:txBody>
      </p:sp>
      <p:pic>
        <p:nvPicPr>
          <p:cNvPr id="16389" name="Picture 5" descr="j0401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95550" cy="7775575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8775" y="1220788"/>
            <a:ext cx="7010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100000"/>
              </a:lnSpc>
              <a:buSzPct val="100000"/>
              <a:buFont typeface="Times New Roman" pitchFamily="18" charset="0"/>
              <a:buNone/>
            </a:pPr>
            <a:r>
              <a:rPr lang="en-US" sz="8000" dirty="0">
                <a:solidFill>
                  <a:schemeClr val="bg1"/>
                </a:solidFill>
                <a:latin typeface="Gill Sans" pitchFamily="34" charset="0"/>
              </a:rPr>
              <a:t>The Bible</a:t>
            </a:r>
            <a:br>
              <a:rPr lang="en-US" sz="8000" dirty="0">
                <a:solidFill>
                  <a:schemeClr val="bg1"/>
                </a:solidFill>
                <a:latin typeface="Gill Sans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Gill Sans" pitchFamily="34" charset="0"/>
              </a:rPr>
              <a:t>The Origin, Inspiration, and Translation</a:t>
            </a:r>
            <a:endParaRPr lang="en-US" sz="8000" dirty="0">
              <a:solidFill>
                <a:schemeClr val="bg1"/>
              </a:solidFill>
              <a:latin typeface="Gill Sans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311150"/>
            <a:ext cx="8466137" cy="12954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The Gospel of Mary </a:t>
            </a:r>
            <a:r>
              <a:rPr lang="en-US" sz="2500">
                <a:solidFill>
                  <a:srgbClr val="FFFF00"/>
                </a:solidFill>
                <a:latin typeface="Calibri" pitchFamily="34" charset="0"/>
              </a:rPr>
              <a:t>(Magdalene)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en-US">
                <a:solidFill>
                  <a:srgbClr val="FFFF00"/>
                </a:solidFill>
                <a:latin typeface="Calibri" pitchFamily="34" charset="0"/>
              </a:rPr>
            </a:br>
            <a:r>
              <a:rPr lang="en-US">
                <a:solidFill>
                  <a:srgbClr val="FFFF00"/>
                </a:solidFill>
                <a:latin typeface="Calibri" pitchFamily="34" charset="0"/>
              </a:rPr>
              <a:t>(2</a:t>
            </a:r>
            <a:r>
              <a:rPr lang="en-US" baseline="30000">
                <a:solidFill>
                  <a:srgbClr val="FFFF00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Century)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381" y="2363787"/>
            <a:ext cx="6048375" cy="3575050"/>
          </a:xfrm>
          <a:solidFill>
            <a:schemeClr val="accent2"/>
          </a:solidFill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just">
              <a:spcBef>
                <a:spcPct val="1300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Another Gnostic Writing</a:t>
            </a:r>
          </a:p>
          <a:p>
            <a:pPr algn="just">
              <a:spcBef>
                <a:spcPct val="1300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Describes Mary As Able To Explain Jesus’ Secret Wisdom To His Apostles.</a:t>
            </a:r>
          </a:p>
        </p:txBody>
      </p:sp>
      <p:pic>
        <p:nvPicPr>
          <p:cNvPr id="235524" name="Picture 4" descr="Mary%20Magdalene%20by%20Dolc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5575" y="1036638"/>
            <a:ext cx="2052638" cy="2700337"/>
          </a:xfrm>
          <a:prstGeom prst="rect">
            <a:avLst/>
          </a:prstGeom>
          <a:noFill/>
        </p:spPr>
      </p:pic>
      <p:pic>
        <p:nvPicPr>
          <p:cNvPr id="235525" name="Picture 5" descr="gospel-mar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9850" y="4060825"/>
            <a:ext cx="2136775" cy="32829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81" y="306387"/>
            <a:ext cx="6722268" cy="1295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The Gospel of Philip</a:t>
            </a:r>
            <a:br>
              <a:rPr lang="en-US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(3</a:t>
            </a:r>
            <a:r>
              <a:rPr lang="en-US" baseline="30000" dirty="0">
                <a:solidFill>
                  <a:srgbClr val="FFFF00"/>
                </a:solidFill>
                <a:latin typeface="Calibri" pitchFamily="34" charset="0"/>
              </a:rPr>
              <a:t>rd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 or 4</a:t>
            </a:r>
            <a:r>
              <a:rPr lang="en-US" baseline="30000" dirty="0">
                <a:solidFill>
                  <a:srgbClr val="FFFF00"/>
                </a:solidFill>
                <a:latin typeface="Calibri" pitchFamily="34" charset="0"/>
              </a:rPr>
              <a:t>th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  Century)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2505075"/>
            <a:ext cx="5616575" cy="2906712"/>
          </a:xfrm>
          <a:solidFill>
            <a:schemeClr val="accent2"/>
          </a:solidFill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ct val="1300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Another Gnostic Work</a:t>
            </a:r>
          </a:p>
          <a:p>
            <a:pPr>
              <a:spcBef>
                <a:spcPct val="1300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Mary Is Described As A Companion Of Jesus.</a:t>
            </a:r>
          </a:p>
        </p:txBody>
      </p:sp>
      <p:pic>
        <p:nvPicPr>
          <p:cNvPr id="236548" name="Picture 4" descr="phi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5925" y="258763"/>
            <a:ext cx="2085975" cy="3217862"/>
          </a:xfrm>
          <a:prstGeom prst="rect">
            <a:avLst/>
          </a:prstGeom>
          <a:noFill/>
        </p:spPr>
      </p:pic>
      <p:pic>
        <p:nvPicPr>
          <p:cNvPr id="236549" name="Picture 5" descr="gospel_phil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0381" y="3963987"/>
            <a:ext cx="2322512" cy="32829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5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5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40581" y="2668586"/>
            <a:ext cx="883920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“And the companion of the Savior is Mary Magdalene. Christ loved her more than all the disciples and used to kiss her often on her mouth.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The rest of the disciples were offended by it and expressed disapproval. They said to him,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‘Why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do you love her more than all of us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?’”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311150"/>
            <a:ext cx="6134100" cy="1295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The Gospel of Philip</a:t>
            </a:r>
            <a:br>
              <a:rPr lang="en-US">
                <a:solidFill>
                  <a:srgbClr val="FFFF00"/>
                </a:solidFill>
                <a:latin typeface="Calibri" pitchFamily="34" charset="0"/>
              </a:rPr>
            </a:br>
            <a:r>
              <a:rPr lang="en-US">
                <a:solidFill>
                  <a:srgbClr val="FFFF00"/>
                </a:solidFill>
                <a:latin typeface="Calibri" pitchFamily="34" charset="0"/>
              </a:rPr>
              <a:t>(3</a:t>
            </a:r>
            <a:r>
              <a:rPr lang="en-US" baseline="30000">
                <a:solidFill>
                  <a:srgbClr val="FFFF00"/>
                </a:solidFill>
                <a:latin typeface="Calibri" pitchFamily="34" charset="0"/>
              </a:rPr>
              <a:t>rd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or 4</a:t>
            </a:r>
            <a:r>
              <a:rPr lang="en-US" baseline="30000">
                <a:solidFill>
                  <a:srgbClr val="FFFF00"/>
                </a:solidFill>
                <a:latin typeface="Calibri" pitchFamily="34" charset="0"/>
              </a:rPr>
              <a:t>th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 Century)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863600" y="3802063"/>
            <a:ext cx="8745538" cy="15668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103664" tIns="51832" rIns="103664" bIns="51832">
            <a:spAutoFit/>
          </a:bodyPr>
          <a:lstStyle/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In Gnostic Writings…</a:t>
            </a:r>
          </a:p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Kiss On The Mouth = Giving Knowledge From 	         The Mouth</a:t>
            </a:r>
          </a:p>
        </p:txBody>
      </p:sp>
      <p:pic>
        <p:nvPicPr>
          <p:cNvPr id="237573" name="Picture 5" descr="JesusandMary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8050" y="173038"/>
            <a:ext cx="2871788" cy="22129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The Gospel of Judas</a:t>
            </a:r>
            <a:br>
              <a:rPr lang="en-US">
                <a:solidFill>
                  <a:srgbClr val="FFFF00"/>
                </a:solidFill>
                <a:latin typeface="Calibri" pitchFamily="34" charset="0"/>
              </a:rPr>
            </a:br>
            <a:r>
              <a:rPr lang="en-US">
                <a:solidFill>
                  <a:srgbClr val="FFFF00"/>
                </a:solidFill>
                <a:latin typeface="Calibri" pitchFamily="34" charset="0"/>
              </a:rPr>
              <a:t>(2</a:t>
            </a:r>
            <a:r>
              <a:rPr lang="en-US" baseline="30000">
                <a:solidFill>
                  <a:srgbClr val="FFFF00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Century)</a:t>
            </a:r>
          </a:p>
        </p:txBody>
      </p:sp>
      <p:pic>
        <p:nvPicPr>
          <p:cNvPr id="238595" name="Picture 3" descr="gospel_dvd_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7225" y="2246313"/>
            <a:ext cx="3843338" cy="5097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The Gospel of Judas</a:t>
            </a:r>
            <a:br>
              <a:rPr lang="en-US">
                <a:solidFill>
                  <a:srgbClr val="FFFF00"/>
                </a:solidFill>
                <a:latin typeface="Calibri" pitchFamily="34" charset="0"/>
              </a:rPr>
            </a:br>
            <a:r>
              <a:rPr lang="en-US">
                <a:solidFill>
                  <a:srgbClr val="FFFF00"/>
                </a:solidFill>
                <a:latin typeface="Calibri" pitchFamily="34" charset="0"/>
              </a:rPr>
              <a:t>(2</a:t>
            </a:r>
            <a:r>
              <a:rPr lang="en-US" baseline="30000">
                <a:solidFill>
                  <a:srgbClr val="FFFF00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Century)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2211387"/>
            <a:ext cx="6651625" cy="5333999"/>
          </a:xfrm>
          <a:solidFill>
            <a:schemeClr val="accent2"/>
          </a:solidFill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just">
              <a:lnSpc>
                <a:spcPct val="90000"/>
              </a:lnSpc>
              <a:spcBef>
                <a:spcPct val="700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We Had No Physical Copy of This Book Until 1970. </a:t>
            </a:r>
          </a:p>
          <a:p>
            <a:pPr algn="just">
              <a:lnSpc>
                <a:spcPct val="90000"/>
              </a:lnSpc>
              <a:spcBef>
                <a:spcPct val="700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Before We Only Had Some Possible References To It In Other Writings.</a:t>
            </a:r>
          </a:p>
          <a:p>
            <a:pPr algn="just">
              <a:lnSpc>
                <a:spcPct val="90000"/>
              </a:lnSpc>
              <a:spcBef>
                <a:spcPct val="700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Paints A Different Picture of Judas. He Only Betrayed Jesus At His Request. He Was Actually A Chief Apostle. </a:t>
            </a:r>
          </a:p>
        </p:txBody>
      </p:sp>
      <p:pic>
        <p:nvPicPr>
          <p:cNvPr id="239620" name="Picture 4" descr="Gospel-jud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9850" y="2505075"/>
            <a:ext cx="2332038" cy="35099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The Gospel of Judas</a:t>
            </a:r>
            <a:br>
              <a:rPr lang="en-US">
                <a:solidFill>
                  <a:srgbClr val="FFFF00"/>
                </a:solidFill>
                <a:latin typeface="Calibri" pitchFamily="34" charset="0"/>
              </a:rPr>
            </a:br>
            <a:r>
              <a:rPr lang="en-US">
                <a:solidFill>
                  <a:srgbClr val="FFFF00"/>
                </a:solidFill>
                <a:latin typeface="Calibri" pitchFamily="34" charset="0"/>
              </a:rPr>
              <a:t>(2</a:t>
            </a:r>
            <a:r>
              <a:rPr lang="en-US" baseline="30000">
                <a:solidFill>
                  <a:srgbClr val="FFFF00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Century)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09675" y="2592388"/>
            <a:ext cx="2765425" cy="4060825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3664" tIns="51832" rIns="103664" bIns="51832" anchor="ctr"/>
          <a:lstStyle/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4100">
                <a:solidFill>
                  <a:schemeClr val="bg1"/>
                </a:solidFill>
                <a:latin typeface="Arial" charset="0"/>
                <a:cs typeface="Arial" charset="0"/>
              </a:rPr>
              <a:t>Bible</a:t>
            </a:r>
          </a:p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41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>
                <a:solidFill>
                  <a:schemeClr val="bg1"/>
                </a:solidFill>
                <a:latin typeface="Arial" charset="0"/>
                <a:cs typeface="Arial" charset="0"/>
              </a:rPr>
              <a:t>Judas Allowed Satan</a:t>
            </a:r>
          </a:p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>
                <a:solidFill>
                  <a:schemeClr val="bg1"/>
                </a:solidFill>
                <a:latin typeface="Arial" charset="0"/>
                <a:cs typeface="Arial" charset="0"/>
              </a:rPr>
              <a:t>To Fill His Heart</a:t>
            </a:r>
          </a:p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>
                <a:solidFill>
                  <a:schemeClr val="bg1"/>
                </a:solidFill>
                <a:latin typeface="Arial" charset="0"/>
                <a:cs typeface="Arial" charset="0"/>
              </a:rPr>
              <a:t>And Betrayed Jesus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6221413" y="2505075"/>
            <a:ext cx="2763837" cy="4060825"/>
          </a:xfrm>
          <a:prstGeom prst="rect">
            <a:avLst/>
          </a:prstGeom>
          <a:solidFill>
            <a:srgbClr val="990000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3664" tIns="51832" rIns="103664" bIns="51832" anchor="ctr"/>
          <a:lstStyle/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4100">
                <a:solidFill>
                  <a:schemeClr val="bg1"/>
                </a:solidFill>
                <a:latin typeface="Arial" charset="0"/>
                <a:cs typeface="Arial" charset="0"/>
              </a:rPr>
              <a:t>Gospel of</a:t>
            </a:r>
          </a:p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4100">
                <a:solidFill>
                  <a:schemeClr val="bg1"/>
                </a:solidFill>
                <a:latin typeface="Arial" charset="0"/>
                <a:cs typeface="Arial" charset="0"/>
              </a:rPr>
              <a:t>Judas</a:t>
            </a:r>
          </a:p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410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>
                <a:solidFill>
                  <a:schemeClr val="bg1"/>
                </a:solidFill>
                <a:latin typeface="Arial" charset="0"/>
                <a:cs typeface="Arial" charset="0"/>
              </a:rPr>
              <a:t>Judas Was A</a:t>
            </a:r>
          </a:p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>
                <a:solidFill>
                  <a:schemeClr val="bg1"/>
                </a:solidFill>
                <a:latin typeface="Arial" charset="0"/>
                <a:cs typeface="Arial" charset="0"/>
              </a:rPr>
              <a:t> Superior Apostle</a:t>
            </a:r>
          </a:p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>
                <a:solidFill>
                  <a:schemeClr val="bg1"/>
                </a:solidFill>
                <a:latin typeface="Arial" charset="0"/>
                <a:cs typeface="Arial" charset="0"/>
              </a:rPr>
              <a:t>Who Betrayed Jesus</a:t>
            </a:r>
          </a:p>
          <a:p>
            <a:pPr algn="ctr" defTabSz="519113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>
                <a:solidFill>
                  <a:schemeClr val="bg1"/>
                </a:solidFill>
                <a:latin typeface="Arial" charset="0"/>
                <a:cs typeface="Arial" charset="0"/>
              </a:rPr>
              <a:t>In Obedience</a:t>
            </a:r>
          </a:p>
        </p:txBody>
      </p:sp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animBg="1"/>
      <p:bldP spid="240643" grpId="1" animBg="1"/>
      <p:bldP spid="2406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346075"/>
            <a:ext cx="9329737" cy="1295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600" b="1" dirty="0" smtClean="0">
                <a:solidFill>
                  <a:srgbClr val="FFFF00"/>
                </a:solidFill>
              </a:rPr>
              <a:t>Is This  A </a:t>
            </a:r>
            <a:r>
              <a:rPr lang="en-US" sz="4600" b="1" dirty="0">
                <a:solidFill>
                  <a:srgbClr val="FFFF00"/>
                </a:solidFill>
              </a:rPr>
              <a:t>Conspiracy?</a:t>
            </a:r>
            <a:endParaRPr lang="en-US" sz="4600" b="1" dirty="0">
              <a:solidFill>
                <a:schemeClr val="bg1"/>
              </a:solidFill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987550"/>
            <a:ext cx="9331325" cy="5788025"/>
          </a:xfrm>
          <a:effectLst/>
        </p:spPr>
        <p:txBody>
          <a:bodyPr/>
          <a:lstStyle/>
          <a:p>
            <a:pPr algn="just">
              <a:spcBef>
                <a:spcPct val="1000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Books Are Not Lost. There Is Nothing New About Them!</a:t>
            </a:r>
          </a:p>
        </p:txBody>
      </p:sp>
      <p:pic>
        <p:nvPicPr>
          <p:cNvPr id="241668" name="Picture 4" descr="Man-thin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6550" y="3541713"/>
            <a:ext cx="2092325" cy="36290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5" name="Picture 3" descr="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550" y="5788025"/>
            <a:ext cx="1998663" cy="15001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688181" y="382587"/>
            <a:ext cx="9296400" cy="54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0"/>
              </a:spcBef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Irenaeus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Against Heresies, I.31</a:t>
            </a:r>
          </a:p>
          <a:p>
            <a:pPr algn="just">
              <a:spcBef>
                <a:spcPct val="100000"/>
              </a:spcBef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“They declare that Judas the traitor was thoroughly acquainted with these things, and that he alone, knowing the truth as no others did, accomplished the mystery of the betrayal; by him all things, both early and heavenly, were thus thrown into confusion.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produce a fictitious history of this kind, which they style the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of Judas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9" name="Picture 3" descr="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550" y="5788025"/>
            <a:ext cx="1998663" cy="15001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764381" y="458787"/>
            <a:ext cx="9296400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0"/>
              </a:spcBef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Hyppolytus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Cathechetical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Lecture 6.31</a:t>
            </a:r>
          </a:p>
          <a:p>
            <a:pPr algn="just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“Let none read 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 according to Thomas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it is the work not of one of the twelve Apostles, but of one of the three wicked disciples of Manes.”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346075"/>
            <a:ext cx="9329737" cy="1295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600" b="1" dirty="0">
                <a:solidFill>
                  <a:srgbClr val="FFFF00"/>
                </a:solidFill>
              </a:rPr>
              <a:t>Why This Is Not A </a:t>
            </a:r>
            <a:r>
              <a:rPr lang="en-US" sz="4600" b="1" dirty="0" smtClean="0">
                <a:solidFill>
                  <a:srgbClr val="FFFF00"/>
                </a:solidFill>
              </a:rPr>
              <a:t>Conspiracy</a:t>
            </a:r>
            <a:endParaRPr lang="en-US" sz="4600" b="1" dirty="0">
              <a:solidFill>
                <a:schemeClr val="bg1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727200"/>
            <a:ext cx="9329737" cy="5437187"/>
          </a:xfrm>
          <a:solidFill>
            <a:schemeClr val="accent2"/>
          </a:solidFill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just">
              <a:lnSpc>
                <a:spcPct val="80000"/>
              </a:lnSpc>
              <a:spcBef>
                <a:spcPct val="10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Books Are Not Lost. There Is Nothing New About Them.</a:t>
            </a:r>
          </a:p>
          <a:p>
            <a:pPr algn="just">
              <a:lnSpc>
                <a:spcPct val="80000"/>
              </a:lnSpc>
              <a:spcBef>
                <a:spcPct val="10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Books Were Not Written By The Claimed Authors (A Literary Style).</a:t>
            </a:r>
          </a:p>
          <a:p>
            <a:pPr algn="just">
              <a:lnSpc>
                <a:spcPct val="80000"/>
              </a:lnSpc>
              <a:spcBef>
                <a:spcPct val="10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Known In The Ancient World And Considered False Gospels.</a:t>
            </a:r>
          </a:p>
          <a:p>
            <a:pPr algn="just">
              <a:lnSpc>
                <a:spcPct val="80000"/>
              </a:lnSpc>
              <a:spcBef>
                <a:spcPct val="10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Not Early Like The Biblical Books.</a:t>
            </a:r>
          </a:p>
          <a:p>
            <a:pPr algn="just">
              <a:lnSpc>
                <a:spcPct val="80000"/>
              </a:lnSpc>
              <a:spcBef>
                <a:spcPct val="10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They Are Called Gospels They Are Nothing Like The Gospels of the Bible.</a:t>
            </a:r>
          </a:p>
          <a:p>
            <a:pPr algn="just">
              <a:lnSpc>
                <a:spcPct val="80000"/>
              </a:lnSpc>
              <a:spcBef>
                <a:spcPct val="100000"/>
              </a:spcBef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Show The Sinful Perversion Of Some In The Ancient World and Even Today.</a:t>
            </a:r>
          </a:p>
          <a:p>
            <a:pPr algn="just">
              <a:lnSpc>
                <a:spcPct val="80000"/>
              </a:lnSpc>
              <a:spcBef>
                <a:spcPct val="100000"/>
              </a:spcBef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5781" y="2058987"/>
            <a:ext cx="9372600" cy="387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 Books Were Left Out Of The Canon Because The Church Didn’t Want People To Know The True Story.</a:t>
            </a:r>
          </a:p>
          <a:p>
            <a:pPr algn="just">
              <a:spcBef>
                <a:spcPct val="1000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“Lost Books” Are Now Coming To The Surface Which Is Finally Revealing The True Story of Jesus.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346075"/>
            <a:ext cx="9329737" cy="1295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600" b="1" dirty="0">
                <a:solidFill>
                  <a:srgbClr val="FFFF00"/>
                </a:solidFill>
              </a:rPr>
              <a:t>False View # 2</a:t>
            </a:r>
            <a:br>
              <a:rPr lang="en-US" sz="4600" b="1" dirty="0">
                <a:solidFill>
                  <a:srgbClr val="FFFF00"/>
                </a:solidFill>
              </a:rPr>
            </a:br>
            <a:r>
              <a:rPr lang="en-US" sz="4600" b="1" dirty="0">
                <a:solidFill>
                  <a:srgbClr val="FFFF00"/>
                </a:solidFill>
              </a:rPr>
              <a:t>The “Big Conspiracy”</a:t>
            </a:r>
            <a:endParaRPr lang="en-US" sz="4600" b="1" dirty="0">
              <a:solidFill>
                <a:schemeClr val="bg1"/>
              </a:solidFill>
            </a:endParaRPr>
          </a:p>
        </p:txBody>
      </p:sp>
      <p:pic>
        <p:nvPicPr>
          <p:cNvPr id="227332" name="Picture 4" descr="DaVinciCo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1475" y="2073275"/>
            <a:ext cx="3240088" cy="4913313"/>
          </a:xfrm>
          <a:prstGeom prst="rect">
            <a:avLst/>
          </a:prstGeom>
          <a:noFill/>
        </p:spPr>
      </p:pic>
      <p:pic>
        <p:nvPicPr>
          <p:cNvPr id="227333" name="Picture 5" descr="angels-demons-tsr-poster-is-fu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263" y="2073275"/>
            <a:ext cx="3206750" cy="48387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58763"/>
            <a:ext cx="9329737" cy="12969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Four Different Groups of Books Exist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2073275"/>
            <a:ext cx="9158287" cy="5356225"/>
          </a:xfrm>
          <a:effectLst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Homologuomena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(Agreement) - Books recognized by all, early and succeeding generations, as being canonical.</a:t>
            </a:r>
          </a:p>
          <a:p>
            <a:pPr algn="just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Antilegomena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(Spoken Against) - Books that were disputed as to their canonicity by some.</a:t>
            </a:r>
          </a:p>
          <a:p>
            <a:pPr algn="just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Pseudepigrapha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(False Writing) - Books rejected by all as not being part of the biblical canon.</a:t>
            </a:r>
          </a:p>
          <a:p>
            <a:pPr algn="just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Apocrypha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(Secret) -  Books that were accepted by some, but rejected by most.</a:t>
            </a:r>
          </a:p>
          <a:p>
            <a:pPr algn="just">
              <a:lnSpc>
                <a:spcPct val="90000"/>
              </a:lnSpc>
              <a:spcBef>
                <a:spcPct val="100000"/>
              </a:spcBef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519113" y="4665663"/>
            <a:ext cx="9590087" cy="1554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/>
      <p:bldP spid="2467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58763"/>
            <a:ext cx="9329737" cy="12969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Old Testament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555750"/>
            <a:ext cx="9158287" cy="5788025"/>
          </a:xfrm>
          <a:effectLst/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Homologuomena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Accepted By All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39 Books Except 5 Books.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Antilegomena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Rejected By Some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Solomon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Esther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9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58763"/>
            <a:ext cx="9329737" cy="12969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Old Testament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555750"/>
            <a:ext cx="9158287" cy="5788025"/>
          </a:xfrm>
          <a:effectLst/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800" b="1" dirty="0" err="1">
                <a:solidFill>
                  <a:srgbClr val="FFFF00"/>
                </a:solidFill>
              </a:rPr>
              <a:t>Pseudepigrapha</a:t>
            </a:r>
            <a:r>
              <a:rPr lang="en-US" sz="2800" dirty="0">
                <a:solidFill>
                  <a:srgbClr val="FFFF00"/>
                </a:solidFill>
              </a:rPr>
              <a:t> –  Rejected By All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en-US" sz="2600" dirty="0">
                <a:solidFill>
                  <a:schemeClr val="bg1"/>
                </a:solidFill>
              </a:rPr>
              <a:t>These books were written between the years 200 B.C. and A.D. 200. (well after the Old Testament and some even after the New).</a:t>
            </a:r>
          </a:p>
          <a:p>
            <a:pPr algn="just">
              <a:lnSpc>
                <a:spcPct val="80000"/>
              </a:lnSpc>
            </a:pPr>
            <a:endParaRPr lang="en-US" sz="26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600" dirty="0">
                <a:solidFill>
                  <a:schemeClr val="bg1"/>
                </a:solidFill>
              </a:rPr>
              <a:t>Although they claim to have been written by biblical authors, they actually express religious fancy and magic in their stories.</a:t>
            </a:r>
          </a:p>
          <a:p>
            <a:pPr algn="just">
              <a:lnSpc>
                <a:spcPct val="80000"/>
              </a:lnSpc>
            </a:pPr>
            <a:endParaRPr lang="en-US" sz="26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2600" dirty="0">
                <a:solidFill>
                  <a:schemeClr val="bg1"/>
                </a:solidFill>
              </a:rPr>
              <a:t>However, not everything in them was false and useless and, even though they were not inspired books, the New Testament writers might have used a number of them in their writings.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-- </a:t>
            </a:r>
            <a:r>
              <a:rPr lang="en-US" sz="2000" dirty="0" err="1">
                <a:solidFill>
                  <a:schemeClr val="bg1"/>
                </a:solidFill>
              </a:rPr>
              <a:t>Giesler</a:t>
            </a:r>
            <a:r>
              <a:rPr lang="en-US" sz="2000" dirty="0">
                <a:solidFill>
                  <a:schemeClr val="bg1"/>
                </a:solidFill>
              </a:rPr>
              <a:t> and Nix, </a:t>
            </a:r>
            <a:r>
              <a:rPr lang="en-US" sz="2000" u="sng" dirty="0">
                <a:solidFill>
                  <a:schemeClr val="bg1"/>
                </a:solidFill>
              </a:rPr>
              <a:t>A General Introduction To The Bible</a:t>
            </a:r>
            <a:r>
              <a:rPr lang="en-US" sz="2000" dirty="0">
                <a:solidFill>
                  <a:schemeClr val="bg1"/>
                </a:solidFill>
              </a:rPr>
              <a:t>. Page 262</a:t>
            </a:r>
            <a:endParaRPr lang="en-US" sz="28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460375" y="117475"/>
            <a:ext cx="8991600" cy="7537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2" dir="b"/>
          </a:scene3d>
          <a:sp3d extrusionH="36306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The Book of Jubilee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The Letter of Aristeas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The Book of Adam and Eve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The Martyrdom of Isaiah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1 Enoch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The Testament of the Twelve Patriarchs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The Sibyline Oracle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The Assumption of Moses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2 Enoch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2 Baruch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3 Baruch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3 Maccabees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4 Maccabees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Pirke Aboth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The Story of Ahikar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The Psalms of Solomon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Psalm 151</a:t>
            </a: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r>
              <a:rPr lang="en-GB">
                <a:solidFill>
                  <a:schemeClr val="bg1"/>
                </a:solidFill>
              </a:rPr>
              <a:t>The Fragment of A Zadokite Work</a:t>
            </a:r>
            <a:br>
              <a:rPr lang="en-GB">
                <a:solidFill>
                  <a:schemeClr val="bg1"/>
                </a:solidFill>
              </a:rPr>
            </a:br>
            <a:endParaRPr lang="en-GB">
              <a:solidFill>
                <a:schemeClr val="bg1"/>
              </a:solidFill>
            </a:endParaRPr>
          </a:p>
          <a:p>
            <a:pPr marL="457200" indent="-457200" algn="just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bg1"/>
                </a:solidFill>
              </a:rPr>
              <a:t>-- Giesler and Nix, </a:t>
            </a:r>
            <a:r>
              <a:rPr lang="en-US" u="sng">
                <a:solidFill>
                  <a:schemeClr val="bg1"/>
                </a:solidFill>
              </a:rPr>
              <a:t>A General Introduction To The Bible</a:t>
            </a:r>
            <a:r>
              <a:rPr lang="en-US">
                <a:solidFill>
                  <a:schemeClr val="bg1"/>
                </a:solidFill>
              </a:rPr>
              <a:t>. Page 263</a:t>
            </a:r>
            <a:endParaRPr lang="en-GB">
              <a:solidFill>
                <a:schemeClr val="bg1"/>
              </a:solidFill>
            </a:endParaRPr>
          </a:p>
          <a:p>
            <a:pPr marL="457200" indent="-457200">
              <a:buClr>
                <a:srgbClr val="FFFF00"/>
              </a:buClr>
              <a:buSzTx/>
              <a:buFont typeface="StarSymbol" charset="0"/>
              <a:buAutoNum type="arabicPeriod"/>
            </a:pPr>
            <a:endParaRPr lang="en-GB">
              <a:solidFill>
                <a:schemeClr val="bg1"/>
              </a:solidFill>
            </a:endParaRPr>
          </a:p>
        </p:txBody>
      </p:sp>
      <p:pic>
        <p:nvPicPr>
          <p:cNvPr id="268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714036">
            <a:off x="6632575" y="1373188"/>
            <a:ext cx="199072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8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429476">
            <a:off x="6369050" y="3968750"/>
            <a:ext cx="2016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58763"/>
            <a:ext cx="9329737" cy="12969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Old Testament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555750"/>
            <a:ext cx="9158287" cy="5788025"/>
          </a:xfrm>
          <a:effectLst/>
        </p:spPr>
        <p:txBody>
          <a:bodyPr/>
          <a:lstStyle/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Apocrypha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Accepted By Some, But Rejected By Most.</a:t>
            </a:r>
          </a:p>
          <a:p>
            <a:pPr algn="just">
              <a:spcBef>
                <a:spcPct val="55000"/>
              </a:spcBef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meaning of the term “Apocrypha” is “hidden or secret.” These books were thought to contain hidden or secret knowledge known only to a few.</a:t>
            </a:r>
          </a:p>
          <a:p>
            <a:pPr algn="just">
              <a:spcBef>
                <a:spcPct val="55000"/>
              </a:spcBef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books, which number fifteen, are accepted by some as being canonical.</a:t>
            </a:r>
          </a:p>
          <a:p>
            <a:pPr algn="just">
              <a:spcBef>
                <a:spcPct val="55000"/>
              </a:spcBef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all written during the intertestimental period.</a:t>
            </a:r>
          </a:p>
          <a:p>
            <a:pPr algn="just">
              <a:spcBef>
                <a:spcPct val="55000"/>
              </a:spcBef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Roman Catholic Church Didn’t Officially Accept Them Until 1546 (Council of Trent).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460375" y="815975"/>
            <a:ext cx="8991600" cy="6110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2" dir="b"/>
          </a:scene3d>
          <a:sp3d extrusionH="36306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r>
              <a:rPr lang="en-GB" dirty="0">
                <a:solidFill>
                  <a:schemeClr val="bg1"/>
                </a:solidFill>
              </a:rPr>
              <a:t>1. The First Book of </a:t>
            </a:r>
            <a:r>
              <a:rPr lang="en-GB" dirty="0" err="1">
                <a:solidFill>
                  <a:schemeClr val="bg1"/>
                </a:solidFill>
              </a:rPr>
              <a:t>Esdras</a:t>
            </a:r>
            <a:r>
              <a:rPr lang="en-GB" dirty="0">
                <a:solidFill>
                  <a:schemeClr val="bg1"/>
                </a:solidFill>
              </a:rPr>
              <a:t> (also known as Third </a:t>
            </a:r>
            <a:r>
              <a:rPr lang="en-GB" dirty="0" err="1">
                <a:solidFill>
                  <a:schemeClr val="bg1"/>
                </a:solidFill>
              </a:rPr>
              <a:t>Esdras</a:t>
            </a:r>
            <a:r>
              <a:rPr lang="en-GB" dirty="0">
                <a:solidFill>
                  <a:schemeClr val="bg1"/>
                </a:solidFill>
              </a:rPr>
              <a:t>) </a:t>
            </a:r>
          </a:p>
          <a:p>
            <a:r>
              <a:rPr lang="en-GB" dirty="0">
                <a:solidFill>
                  <a:schemeClr val="bg1"/>
                </a:solidFill>
              </a:rPr>
              <a:t>2. The Second Book of </a:t>
            </a:r>
            <a:r>
              <a:rPr lang="en-GB" dirty="0" err="1">
                <a:solidFill>
                  <a:schemeClr val="bg1"/>
                </a:solidFill>
              </a:rPr>
              <a:t>Esdras</a:t>
            </a:r>
            <a:r>
              <a:rPr lang="en-GB" dirty="0">
                <a:solidFill>
                  <a:schemeClr val="bg1"/>
                </a:solidFill>
              </a:rPr>
              <a:t> (also known as Fourth </a:t>
            </a:r>
            <a:r>
              <a:rPr lang="en-GB" dirty="0" err="1">
                <a:solidFill>
                  <a:schemeClr val="bg1"/>
                </a:solidFill>
              </a:rPr>
              <a:t>Esdras</a:t>
            </a:r>
            <a:r>
              <a:rPr lang="en-GB" dirty="0">
                <a:solidFill>
                  <a:schemeClr val="bg1"/>
                </a:solidFill>
              </a:rPr>
              <a:t>) </a:t>
            </a:r>
          </a:p>
          <a:p>
            <a:r>
              <a:rPr lang="en-GB" dirty="0">
                <a:solidFill>
                  <a:schemeClr val="bg1"/>
                </a:solidFill>
              </a:rPr>
              <a:t>3. </a:t>
            </a:r>
            <a:r>
              <a:rPr lang="en-GB" dirty="0" err="1">
                <a:solidFill>
                  <a:schemeClr val="bg1"/>
                </a:solidFill>
              </a:rPr>
              <a:t>Tobit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</a:rPr>
              <a:t>4. Judith </a:t>
            </a:r>
          </a:p>
          <a:p>
            <a:r>
              <a:rPr lang="en-GB" dirty="0">
                <a:solidFill>
                  <a:schemeClr val="bg1"/>
                </a:solidFill>
              </a:rPr>
              <a:t>5. The Additions to the Book of Esther </a:t>
            </a:r>
          </a:p>
          <a:p>
            <a:r>
              <a:rPr lang="en-GB" dirty="0">
                <a:solidFill>
                  <a:schemeClr val="bg1"/>
                </a:solidFill>
              </a:rPr>
              <a:t>6. The Wisdom of Solomon </a:t>
            </a:r>
          </a:p>
          <a:p>
            <a:r>
              <a:rPr lang="en-GB" dirty="0">
                <a:solidFill>
                  <a:schemeClr val="bg1"/>
                </a:solidFill>
              </a:rPr>
              <a:t>7. </a:t>
            </a:r>
            <a:r>
              <a:rPr lang="en-GB" dirty="0" err="1">
                <a:solidFill>
                  <a:schemeClr val="bg1"/>
                </a:solidFill>
              </a:rPr>
              <a:t>Ecclesiasticus</a:t>
            </a:r>
            <a:r>
              <a:rPr lang="en-GB" dirty="0">
                <a:solidFill>
                  <a:schemeClr val="bg1"/>
                </a:solidFill>
              </a:rPr>
              <a:t>, or the Wisdom of Jesus the Son of </a:t>
            </a:r>
            <a:r>
              <a:rPr lang="en-GB" dirty="0" err="1">
                <a:solidFill>
                  <a:schemeClr val="bg1"/>
                </a:solidFill>
              </a:rPr>
              <a:t>Sirach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</a:rPr>
              <a:t>8. Baruch </a:t>
            </a:r>
          </a:p>
          <a:p>
            <a:r>
              <a:rPr lang="en-GB" dirty="0">
                <a:solidFill>
                  <a:schemeClr val="bg1"/>
                </a:solidFill>
              </a:rPr>
              <a:t>9. The Letter of Jeremiah (This letter is sometimes incorporated as the last chapter of Baruch. When this is done the number of books is fourteen instead of fifteen.) </a:t>
            </a:r>
          </a:p>
          <a:p>
            <a:r>
              <a:rPr lang="en-GB" dirty="0">
                <a:solidFill>
                  <a:schemeClr val="bg1"/>
                </a:solidFill>
              </a:rPr>
              <a:t>10. The Prayer of Azariah and the Song of the Three Young Men </a:t>
            </a:r>
          </a:p>
          <a:p>
            <a:r>
              <a:rPr lang="en-GB" dirty="0">
                <a:solidFill>
                  <a:schemeClr val="bg1"/>
                </a:solidFill>
              </a:rPr>
              <a:t>11. Susanna </a:t>
            </a:r>
          </a:p>
          <a:p>
            <a:r>
              <a:rPr lang="en-GB" dirty="0">
                <a:solidFill>
                  <a:schemeClr val="bg1"/>
                </a:solidFill>
              </a:rPr>
              <a:t>12. Bel and the Dragon </a:t>
            </a:r>
          </a:p>
          <a:p>
            <a:r>
              <a:rPr lang="en-GB" dirty="0">
                <a:solidFill>
                  <a:schemeClr val="bg1"/>
                </a:solidFill>
              </a:rPr>
              <a:t>13. The Prayer of Manasseh </a:t>
            </a:r>
          </a:p>
          <a:p>
            <a:r>
              <a:rPr lang="en-GB" dirty="0">
                <a:solidFill>
                  <a:schemeClr val="bg1"/>
                </a:solidFill>
              </a:rPr>
              <a:t>14. The First Book of </a:t>
            </a:r>
            <a:r>
              <a:rPr lang="en-GB" dirty="0" err="1">
                <a:solidFill>
                  <a:schemeClr val="bg1"/>
                </a:solidFill>
              </a:rPr>
              <a:t>Maccabees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</a:rPr>
              <a:t>15. The Second Book of </a:t>
            </a:r>
            <a:r>
              <a:rPr lang="en-GB" dirty="0" err="1">
                <a:solidFill>
                  <a:schemeClr val="bg1"/>
                </a:solidFill>
              </a:rPr>
              <a:t>Maccabees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0339" name="WordArt 3"/>
          <p:cNvSpPr>
            <a:spLocks noChangeArrowheads="1" noChangeShapeType="1" noTextEdit="1"/>
          </p:cNvSpPr>
          <p:nvPr/>
        </p:nvSpPr>
        <p:spPr bwMode="auto">
          <a:xfrm>
            <a:off x="1908175" y="2135188"/>
            <a:ext cx="7239000" cy="3962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Jesus Never Mentioned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Or Quoted From Them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58763"/>
            <a:ext cx="9329737" cy="12969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New Testament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555750"/>
            <a:ext cx="9158287" cy="5788025"/>
          </a:xfrm>
          <a:effectLst/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Homologuomena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Accepted By All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out of 27 books are part of the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Homologoumena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buFontTx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Matthew - Philemon</a:t>
            </a:r>
          </a:p>
          <a:p>
            <a:pPr lvl="1">
              <a:buFontTx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1 Peter</a:t>
            </a:r>
          </a:p>
          <a:p>
            <a:pPr lvl="1">
              <a:buFontTx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1 John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58763"/>
            <a:ext cx="9329737" cy="12969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New Testament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555750"/>
            <a:ext cx="9158287" cy="5788025"/>
          </a:xfrm>
          <a:effectLst/>
        </p:spPr>
        <p:txBody>
          <a:bodyPr/>
          <a:lstStyle/>
          <a:p>
            <a:pPr lvl="1" algn="just">
              <a:spcBef>
                <a:spcPct val="50000"/>
              </a:spcBef>
              <a:buFontTx/>
              <a:buNone/>
            </a:pP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Antilegomena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Rejected By Some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books of the New Testament are found in this category.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Hebrews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James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2 Peter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2 John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3 John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Jude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Revelation</a:t>
            </a:r>
          </a:p>
          <a:p>
            <a:pPr lvl="1">
              <a:spcBef>
                <a:spcPct val="50000"/>
              </a:spcBef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58763"/>
            <a:ext cx="9329737" cy="129698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New Testament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555750"/>
            <a:ext cx="9158287" cy="5788025"/>
          </a:xfrm>
          <a:effectLst/>
        </p:spPr>
        <p:txBody>
          <a:bodyPr/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Pseudepigrapha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 Rejected By All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2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Centuries, many books were written that were nothing more than fanciful and heretical writings. Eusebius called them “totally absurd.”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books indicated the heretical teachings of the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gnostics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docetics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(Jesus was not human), and ascetic (All flesh is evil) groups. 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never accepted as being canonical.</a:t>
            </a:r>
          </a:p>
          <a:p>
            <a:pPr algn="just">
              <a:spcBef>
                <a:spcPct val="4000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Giesler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Nix, </a:t>
            </a:r>
            <a:r>
              <a:rPr lang="en-US" sz="1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General Introduction To The Bible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Page 300</a:t>
            </a:r>
          </a:p>
        </p:txBody>
      </p:sp>
      <p:sp>
        <p:nvSpPr>
          <p:cNvPr id="261124" name="WordArt 4"/>
          <p:cNvSpPr>
            <a:spLocks noChangeArrowheads="1" noChangeShapeType="1" noTextEdit="1"/>
          </p:cNvSpPr>
          <p:nvPr/>
        </p:nvSpPr>
        <p:spPr bwMode="auto">
          <a:xfrm>
            <a:off x="431800" y="0"/>
            <a:ext cx="2268538" cy="139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  <a:latin typeface="Arial Black"/>
              </a:rPr>
              <a:t>280 Books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1069975" y="838200"/>
            <a:ext cx="8620125" cy="6361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anchor="ctr">
            <a:spAutoFit/>
            <a:flatTx/>
          </a:bodyPr>
          <a:lstStyle/>
          <a:p>
            <a:pPr>
              <a:buClr>
                <a:schemeClr val="bg1"/>
              </a:buClr>
              <a:buFontTx/>
              <a:buChar char="o"/>
            </a:pPr>
            <a:r>
              <a:rPr lang="en-GB" sz="1800">
                <a:solidFill>
                  <a:schemeClr val="bg1"/>
                </a:solidFill>
              </a:rPr>
              <a:t> </a:t>
            </a:r>
            <a:r>
              <a:rPr lang="en-GB" sz="1800" u="sng">
                <a:solidFill>
                  <a:schemeClr val="hlink"/>
                </a:solidFill>
              </a:rPr>
              <a:t>The Gospel of Thomas</a:t>
            </a:r>
          </a:p>
          <a:p>
            <a:pPr>
              <a:buClr>
                <a:schemeClr val="bg1"/>
              </a:buClr>
              <a:buFontTx/>
              <a:buChar char="o"/>
            </a:pPr>
            <a:r>
              <a:rPr lang="en-GB" sz="1800" u="sng">
                <a:solidFill>
                  <a:schemeClr val="hlink"/>
                </a:solidFill>
              </a:rPr>
              <a:t> Protevangelium of James</a:t>
            </a:r>
          </a:p>
          <a:p>
            <a:pPr>
              <a:buClr>
                <a:schemeClr val="bg1"/>
              </a:buClr>
              <a:buFontTx/>
              <a:buChar char="o"/>
            </a:pPr>
            <a:r>
              <a:rPr lang="en-GB" sz="1800" u="sng">
                <a:solidFill>
                  <a:schemeClr val="hlink"/>
                </a:solidFill>
              </a:rPr>
              <a:t> The Gospel of Philip</a:t>
            </a:r>
          </a:p>
          <a:p>
            <a:pPr>
              <a:buClr>
                <a:schemeClr val="bg1"/>
              </a:buClr>
              <a:buFontTx/>
              <a:buChar char="o"/>
            </a:pPr>
            <a:r>
              <a:rPr lang="en-GB" sz="1800" u="sng">
                <a:solidFill>
                  <a:schemeClr val="hlink"/>
                </a:solidFill>
              </a:rPr>
              <a:t> The Gospel of Judas</a:t>
            </a:r>
          </a:p>
          <a:p>
            <a:pPr>
              <a:buClr>
                <a:schemeClr val="bg1"/>
              </a:buClr>
              <a:buFontTx/>
              <a:buChar char="o"/>
            </a:pPr>
            <a:r>
              <a:rPr lang="en-GB" sz="1800" u="sng">
                <a:solidFill>
                  <a:schemeClr val="bg1"/>
                </a:solidFill>
              </a:rPr>
              <a:t> </a:t>
            </a:r>
            <a:r>
              <a:rPr lang="en-GB" sz="1800" u="sng">
                <a:solidFill>
                  <a:schemeClr val="hlink"/>
                </a:solidFill>
              </a:rPr>
              <a:t>The Gospel of Mary</a:t>
            </a:r>
          </a:p>
          <a:p>
            <a:pPr>
              <a:buClr>
                <a:schemeClr val="bg1"/>
              </a:buClr>
              <a:buFontTx/>
              <a:buChar char="o"/>
            </a:pPr>
            <a:r>
              <a:rPr lang="en-GB" sz="1800">
                <a:solidFill>
                  <a:schemeClr val="bg1"/>
                </a:solidFill>
              </a:rPr>
              <a:t> </a:t>
            </a:r>
            <a:r>
              <a:rPr lang="en-GB" sz="1800">
                <a:solidFill>
                  <a:schemeClr val="bg1"/>
                </a:solidFill>
                <a:hlinkClick r:id="rId3"/>
              </a:rPr>
              <a:t>Life of Adam and Eve</a:t>
            </a:r>
            <a:r>
              <a:rPr lang="en-GB" sz="1800">
                <a:solidFill>
                  <a:schemeClr val="bg1"/>
                </a:solidFill>
              </a:rPr>
              <a:t> -- translation of the Slavonic version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4"/>
              </a:rPr>
              <a:t>Life of Adam and Eve</a:t>
            </a:r>
            <a:r>
              <a:rPr lang="en-GB" sz="1800">
                <a:solidFill>
                  <a:schemeClr val="bg1"/>
                </a:solidFill>
              </a:rPr>
              <a:t> -- translation of the Greek version (a.ka. The Apocalypse of Moses)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5"/>
              </a:rPr>
              <a:t>The Apocalypse of Adam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6"/>
              </a:rPr>
              <a:t>The Book of Adam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7"/>
              </a:rPr>
              <a:t>The Second Treatise of the Great Seth</a:t>
            </a:r>
            <a:r>
              <a:rPr lang="en-GB" sz="1800">
                <a:solidFill>
                  <a:schemeClr val="bg1"/>
                </a:solidFill>
              </a:rPr>
              <a:t>  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8"/>
              </a:rPr>
              <a:t>Enoch</a:t>
            </a:r>
            <a:r>
              <a:rPr lang="en-GB" sz="1800">
                <a:solidFill>
                  <a:schemeClr val="bg1"/>
                </a:solidFill>
              </a:rPr>
              <a:t> (another version)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9"/>
              </a:rPr>
              <a:t>Melchizedek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10"/>
              </a:rPr>
              <a:t>The Book of Abraham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11"/>
              </a:rPr>
              <a:t>The Testament of Abraham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12"/>
              </a:rPr>
              <a:t>The Apocalypse of Abraham</a:t>
            </a:r>
            <a:r>
              <a:rPr lang="en-GB" sz="1800">
                <a:solidFill>
                  <a:schemeClr val="bg1"/>
                </a:solidFill>
              </a:rPr>
              <a:t>   </a:t>
            </a:r>
            <a:r>
              <a:rPr lang="en-GB" sz="1800" b="1" i="1">
                <a:solidFill>
                  <a:schemeClr val="bg1"/>
                </a:solidFill>
              </a:rPr>
              <a:t>NEW</a:t>
            </a:r>
            <a:r>
              <a:rPr lang="en-GB" sz="1800" b="1">
                <a:solidFill>
                  <a:schemeClr val="bg1"/>
                </a:solidFill>
              </a:rPr>
              <a:t> July 18, 2004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13"/>
              </a:rPr>
              <a:t>Joseph and Aseneth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</a:rPr>
              <a:t>Selections from </a:t>
            </a:r>
            <a:r>
              <a:rPr lang="en-GB" sz="1800">
                <a:solidFill>
                  <a:schemeClr val="bg1"/>
                </a:solidFill>
                <a:hlinkClick r:id="rId14"/>
              </a:rPr>
              <a:t>The Book of Moses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15"/>
              </a:rPr>
              <a:t>Revelation of Moses</a:t>
            </a:r>
            <a:r>
              <a:rPr lang="en-GB" sz="1800">
                <a:solidFill>
                  <a:schemeClr val="bg1"/>
                </a:solidFill>
              </a:rPr>
              <a:t> 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16"/>
              </a:rPr>
              <a:t>The Ascension of Isaiah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17"/>
              </a:rPr>
              <a:t>The Revelation of Esdras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18"/>
              </a:rPr>
              <a:t>The Book of Jubilees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19"/>
              </a:rPr>
              <a:t>Tales of the Patriarchs</a:t>
            </a:r>
            <a:r>
              <a:rPr lang="en-GB" sz="1800">
                <a:solidFill>
                  <a:schemeClr val="bg1"/>
                </a:solidFill>
              </a:rPr>
              <a:t>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800">
                <a:solidFill>
                  <a:schemeClr val="bg1"/>
                </a:solidFill>
                <a:hlinkClick r:id="rId20"/>
              </a:rPr>
              <a:t>The Letter of Aristeas</a:t>
            </a:r>
            <a:r>
              <a:rPr lang="en-GB" sz="1800">
                <a:solidFill>
                  <a:schemeClr val="bg1"/>
                </a:solidFill>
              </a:rPr>
              <a:t>   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346075"/>
            <a:ext cx="9329737" cy="1295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600" b="1" dirty="0">
                <a:solidFill>
                  <a:srgbClr val="FFFF00"/>
                </a:solidFill>
              </a:rPr>
              <a:t>False View # 2</a:t>
            </a:r>
            <a:br>
              <a:rPr lang="en-US" sz="4600" b="1" dirty="0">
                <a:solidFill>
                  <a:srgbClr val="FFFF00"/>
                </a:solidFill>
              </a:rPr>
            </a:br>
            <a:r>
              <a:rPr lang="en-US" sz="4600" b="1" dirty="0">
                <a:solidFill>
                  <a:srgbClr val="FFFF00"/>
                </a:solidFill>
              </a:rPr>
              <a:t>The “Big Conspiracy”</a:t>
            </a:r>
            <a:endParaRPr lang="en-US" sz="4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381" y="2622827"/>
            <a:ext cx="8915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These Lost Books?</a:t>
            </a:r>
          </a:p>
          <a:p>
            <a:pPr algn="ctr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What Is Called</a:t>
            </a:r>
          </a:p>
          <a:p>
            <a:pPr algn="ctr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Psuedepigrapha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Writings</a:t>
            </a:r>
          </a:p>
          <a:p>
            <a:pPr algn="ctr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Are Gnostic Writings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"/>
          <p:cNvGrpSpPr>
            <a:grpSpLocks/>
          </p:cNvGrpSpPr>
          <p:nvPr/>
        </p:nvGrpSpPr>
        <p:grpSpPr bwMode="auto">
          <a:xfrm>
            <a:off x="4098925" y="3478213"/>
            <a:ext cx="2246313" cy="1795462"/>
            <a:chOff x="2582" y="2191"/>
            <a:chExt cx="1415" cy="1131"/>
          </a:xfrm>
        </p:grpSpPr>
        <p:sp>
          <p:nvSpPr>
            <p:cNvPr id="35842" name="Freeform 2"/>
            <p:cNvSpPr>
              <a:spLocks noChangeArrowheads="1"/>
            </p:cNvSpPr>
            <p:nvPr/>
          </p:nvSpPr>
          <p:spPr bwMode="auto">
            <a:xfrm>
              <a:off x="2582" y="2191"/>
              <a:ext cx="1416" cy="1132"/>
            </a:xfrm>
            <a:custGeom>
              <a:avLst/>
              <a:gdLst/>
              <a:ahLst/>
              <a:cxnLst>
                <a:cxn ang="0">
                  <a:pos x="0" y="4990"/>
                </a:cxn>
                <a:cxn ang="0">
                  <a:pos x="6244" y="4990"/>
                </a:cxn>
                <a:cxn ang="0">
                  <a:pos x="6244" y="0"/>
                </a:cxn>
                <a:cxn ang="0">
                  <a:pos x="0" y="0"/>
                </a:cxn>
                <a:cxn ang="0">
                  <a:pos x="1" y="4990"/>
                </a:cxn>
              </a:cxnLst>
              <a:rect l="0" t="0" r="r" b="b"/>
              <a:pathLst>
                <a:path w="6245" h="4991">
                  <a:moveTo>
                    <a:pt x="0" y="4990"/>
                  </a:moveTo>
                  <a:lnTo>
                    <a:pt x="6244" y="4990"/>
                  </a:lnTo>
                  <a:lnTo>
                    <a:pt x="6244" y="0"/>
                  </a:lnTo>
                  <a:lnTo>
                    <a:pt x="0" y="0"/>
                  </a:lnTo>
                  <a:lnTo>
                    <a:pt x="1" y="4990"/>
                  </a:lnTo>
                </a:path>
              </a:pathLst>
            </a:custGeom>
            <a:solidFill>
              <a:srgbClr val="941CAC"/>
            </a:solidFill>
            <a:ln w="151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3" name="Text Box 3"/>
            <p:cNvSpPr txBox="1">
              <a:spLocks noChangeArrowheads="1"/>
            </p:cNvSpPr>
            <p:nvPr/>
          </p:nvSpPr>
          <p:spPr bwMode="auto">
            <a:xfrm>
              <a:off x="2714" y="2359"/>
              <a:ext cx="1152" cy="834"/>
            </a:xfrm>
            <a:prstGeom prst="rect">
              <a:avLst/>
            </a:prstGeom>
            <a:noFill/>
            <a:ln w="1008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</a:pPr>
              <a:r>
                <a:rPr lang="en-GB" sz="4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Luke</a:t>
              </a:r>
            </a:p>
          </p:txBody>
        </p:sp>
      </p:grp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879475" y="1201738"/>
            <a:ext cx="2233613" cy="1804987"/>
            <a:chOff x="554" y="757"/>
            <a:chExt cx="1407" cy="1137"/>
          </a:xfrm>
        </p:grpSpPr>
        <p:sp>
          <p:nvSpPr>
            <p:cNvPr id="35845" name="Oval 5"/>
            <p:cNvSpPr>
              <a:spLocks noChangeArrowheads="1"/>
            </p:cNvSpPr>
            <p:nvPr/>
          </p:nvSpPr>
          <p:spPr bwMode="auto">
            <a:xfrm>
              <a:off x="554" y="757"/>
              <a:ext cx="1408" cy="1138"/>
            </a:xfrm>
            <a:prstGeom prst="ellipse">
              <a:avLst/>
            </a:prstGeom>
            <a:solidFill>
              <a:srgbClr val="FFFF00"/>
            </a:solidFill>
            <a:ln w="151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888" y="934"/>
              <a:ext cx="763" cy="796"/>
            </a:xfrm>
            <a:prstGeom prst="rect">
              <a:avLst/>
            </a:prstGeom>
            <a:noFill/>
            <a:ln w="1008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buClrTx/>
                <a:buSzPct val="100000"/>
                <a:buFontTx/>
                <a:buNone/>
                <a:tabLst>
                  <a:tab pos="723900" algn="l"/>
                </a:tabLst>
              </a:pPr>
              <a:r>
                <a:rPr lang="en-GB" sz="4400" b="1"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7404100" y="1193800"/>
            <a:ext cx="2241550" cy="1808163"/>
            <a:chOff x="4664" y="752"/>
            <a:chExt cx="1412" cy="1139"/>
          </a:xfrm>
        </p:grpSpPr>
        <p:sp>
          <p:nvSpPr>
            <p:cNvPr id="35848" name="Freeform 8"/>
            <p:cNvSpPr>
              <a:spLocks noChangeArrowheads="1"/>
            </p:cNvSpPr>
            <p:nvPr/>
          </p:nvSpPr>
          <p:spPr bwMode="auto">
            <a:xfrm>
              <a:off x="4664" y="752"/>
              <a:ext cx="1413" cy="1140"/>
            </a:xfrm>
            <a:custGeom>
              <a:avLst/>
              <a:gdLst/>
              <a:ahLst/>
              <a:cxnLst>
                <a:cxn ang="0">
                  <a:pos x="0" y="5024"/>
                </a:cxn>
                <a:cxn ang="0">
                  <a:pos x="6230" y="5024"/>
                </a:cxn>
                <a:cxn ang="0">
                  <a:pos x="3125" y="0"/>
                </a:cxn>
                <a:cxn ang="0">
                  <a:pos x="1" y="5024"/>
                </a:cxn>
              </a:cxnLst>
              <a:rect l="0" t="0" r="r" b="b"/>
              <a:pathLst>
                <a:path w="6231" h="5025">
                  <a:moveTo>
                    <a:pt x="0" y="5024"/>
                  </a:moveTo>
                  <a:lnTo>
                    <a:pt x="6230" y="5024"/>
                  </a:lnTo>
                  <a:lnTo>
                    <a:pt x="3125" y="0"/>
                  </a:lnTo>
                  <a:lnTo>
                    <a:pt x="1" y="5024"/>
                  </a:lnTo>
                </a:path>
              </a:pathLst>
            </a:custGeom>
            <a:solidFill>
              <a:srgbClr val="FF0000"/>
            </a:solidFill>
            <a:ln w="151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4983" y="1123"/>
              <a:ext cx="797" cy="756"/>
            </a:xfrm>
            <a:prstGeom prst="rect">
              <a:avLst/>
            </a:prstGeom>
            <a:noFill/>
            <a:ln w="1008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  <a:buClrTx/>
                <a:buSzPct val="100000"/>
                <a:buFontTx/>
                <a:buNone/>
                <a:tabLst>
                  <a:tab pos="723900" algn="l"/>
                </a:tabLst>
              </a:pPr>
              <a:r>
                <a:rPr lang="en-GB" sz="5200">
                  <a:latin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987425" y="5440363"/>
            <a:ext cx="2220913" cy="1776412"/>
            <a:chOff x="622" y="3427"/>
            <a:chExt cx="1399" cy="1119"/>
          </a:xfrm>
        </p:grpSpPr>
        <p:sp>
          <p:nvSpPr>
            <p:cNvPr id="35851" name="Freeform 11"/>
            <p:cNvSpPr>
              <a:spLocks noChangeArrowheads="1"/>
            </p:cNvSpPr>
            <p:nvPr/>
          </p:nvSpPr>
          <p:spPr bwMode="auto">
            <a:xfrm>
              <a:off x="622" y="3427"/>
              <a:ext cx="1400" cy="1120"/>
            </a:xfrm>
            <a:custGeom>
              <a:avLst/>
              <a:gdLst/>
              <a:ahLst/>
              <a:cxnLst>
                <a:cxn ang="0">
                  <a:pos x="6173" y="2451"/>
                </a:cxn>
                <a:cxn ang="0">
                  <a:pos x="4664" y="0"/>
                </a:cxn>
                <a:cxn ang="0">
                  <a:pos x="1509" y="0"/>
                </a:cxn>
                <a:cxn ang="0">
                  <a:pos x="0" y="2412"/>
                </a:cxn>
                <a:cxn ang="0">
                  <a:pos x="1553" y="4938"/>
                </a:cxn>
                <a:cxn ang="0">
                  <a:pos x="4628" y="4926"/>
                </a:cxn>
                <a:cxn ang="0">
                  <a:pos x="6173" y="2451"/>
                </a:cxn>
              </a:cxnLst>
              <a:rect l="0" t="0" r="r" b="b"/>
              <a:pathLst>
                <a:path w="6174" h="4939">
                  <a:moveTo>
                    <a:pt x="6173" y="2451"/>
                  </a:moveTo>
                  <a:lnTo>
                    <a:pt x="4664" y="0"/>
                  </a:lnTo>
                  <a:lnTo>
                    <a:pt x="1509" y="0"/>
                  </a:lnTo>
                  <a:lnTo>
                    <a:pt x="0" y="2412"/>
                  </a:lnTo>
                  <a:lnTo>
                    <a:pt x="1553" y="4938"/>
                  </a:lnTo>
                  <a:lnTo>
                    <a:pt x="4628" y="4926"/>
                  </a:lnTo>
                  <a:lnTo>
                    <a:pt x="6173" y="2451"/>
                  </a:lnTo>
                </a:path>
              </a:pathLst>
            </a:custGeom>
            <a:solidFill>
              <a:srgbClr val="FFAD2C"/>
            </a:solidFill>
            <a:ln w="151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781" y="3590"/>
              <a:ext cx="1086" cy="784"/>
            </a:xfrm>
            <a:prstGeom prst="rect">
              <a:avLst/>
            </a:prstGeom>
            <a:noFill/>
            <a:ln w="1008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</a:pPr>
              <a:r>
                <a:rPr lang="en-GB" sz="5200">
                  <a:latin typeface="Arial" charset="0"/>
                  <a:cs typeface="Arial" charset="0"/>
                </a:rPr>
                <a:t>J</a:t>
              </a:r>
            </a:p>
          </p:txBody>
        </p:sp>
      </p:grp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7439025" y="5549900"/>
            <a:ext cx="2246313" cy="1795463"/>
            <a:chOff x="4686" y="3496"/>
            <a:chExt cx="1415" cy="1131"/>
          </a:xfrm>
        </p:grpSpPr>
        <p:sp>
          <p:nvSpPr>
            <p:cNvPr id="35854" name="Freeform 14"/>
            <p:cNvSpPr>
              <a:spLocks noChangeArrowheads="1"/>
            </p:cNvSpPr>
            <p:nvPr/>
          </p:nvSpPr>
          <p:spPr bwMode="auto">
            <a:xfrm>
              <a:off x="4686" y="3496"/>
              <a:ext cx="1416" cy="1132"/>
            </a:xfrm>
            <a:custGeom>
              <a:avLst/>
              <a:gdLst/>
              <a:ahLst/>
              <a:cxnLst>
                <a:cxn ang="0">
                  <a:pos x="0" y="4992"/>
                </a:cxn>
                <a:cxn ang="0">
                  <a:pos x="6244" y="4992"/>
                </a:cxn>
                <a:cxn ang="0">
                  <a:pos x="6244" y="0"/>
                </a:cxn>
                <a:cxn ang="0">
                  <a:pos x="0" y="0"/>
                </a:cxn>
                <a:cxn ang="0">
                  <a:pos x="1" y="4992"/>
                </a:cxn>
              </a:cxnLst>
              <a:rect l="0" t="0" r="r" b="b"/>
              <a:pathLst>
                <a:path w="6245" h="4993">
                  <a:moveTo>
                    <a:pt x="0" y="4992"/>
                  </a:moveTo>
                  <a:lnTo>
                    <a:pt x="6244" y="4992"/>
                  </a:lnTo>
                  <a:lnTo>
                    <a:pt x="6244" y="0"/>
                  </a:lnTo>
                  <a:lnTo>
                    <a:pt x="0" y="0"/>
                  </a:lnTo>
                  <a:lnTo>
                    <a:pt x="1" y="4992"/>
                  </a:lnTo>
                </a:path>
              </a:pathLst>
            </a:custGeom>
            <a:solidFill>
              <a:srgbClr val="00CE00"/>
            </a:solidFill>
            <a:ln w="151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4818" y="3664"/>
              <a:ext cx="1152" cy="835"/>
            </a:xfrm>
            <a:prstGeom prst="rect">
              <a:avLst/>
            </a:prstGeom>
            <a:noFill/>
            <a:ln w="1008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buClrTx/>
                <a:buSzPct val="100000"/>
                <a:buFontTx/>
                <a:buNone/>
                <a:tabLst>
                  <a:tab pos="723900" algn="l"/>
                  <a:tab pos="1447800" algn="l"/>
                </a:tabLst>
              </a:pPr>
              <a:r>
                <a:rPr lang="en-GB" sz="4400">
                  <a:latin typeface="Arial" charset="0"/>
                  <a:cs typeface="Arial" charset="0"/>
                </a:rPr>
                <a:t>MK</a:t>
              </a:r>
            </a:p>
          </p:txBody>
        </p:sp>
      </p:grp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2944813" y="2711450"/>
            <a:ext cx="1089025" cy="728663"/>
          </a:xfrm>
          <a:prstGeom prst="line">
            <a:avLst/>
          </a:prstGeom>
          <a:noFill/>
          <a:ln w="15120">
            <a:solidFill>
              <a:srgbClr val="FFFF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6399213" y="3054350"/>
            <a:ext cx="869950" cy="387350"/>
          </a:xfrm>
          <a:prstGeom prst="line">
            <a:avLst/>
          </a:prstGeom>
          <a:noFill/>
          <a:ln w="1512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3186113" y="5345113"/>
            <a:ext cx="873125" cy="601662"/>
          </a:xfrm>
          <a:prstGeom prst="line">
            <a:avLst/>
          </a:prstGeom>
          <a:noFill/>
          <a:ln w="1512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6411913" y="5307013"/>
            <a:ext cx="869950" cy="396875"/>
          </a:xfrm>
          <a:prstGeom prst="line">
            <a:avLst/>
          </a:prstGeom>
          <a:noFill/>
          <a:ln w="1512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346075"/>
            <a:ext cx="9329737" cy="1295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600" b="1" smtClean="0">
                <a:solidFill>
                  <a:srgbClr val="FFFF00"/>
                </a:solidFill>
              </a:rPr>
              <a:t>Gnosticism In The Bible</a:t>
            </a:r>
            <a:endParaRPr lang="en-US" sz="46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381" y="1754187"/>
            <a:ext cx="9144000" cy="385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 6:20-21</a:t>
            </a:r>
          </a:p>
          <a:p>
            <a:pPr algn="just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“O Timothy, guard what has been entrusted to you, avoiding worldly and empty chatter and the opposing arguments of what is falsely called ‘knowledge’ — which some have professed and thus gone astray from the faith.”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346075"/>
            <a:ext cx="9329737" cy="1295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600" b="1">
                <a:solidFill>
                  <a:srgbClr val="FFFF00"/>
                </a:solidFill>
              </a:rPr>
              <a:t>Gnosticism In The Bible</a:t>
            </a:r>
            <a:endParaRPr lang="en-US" sz="4600" b="1">
              <a:solidFill>
                <a:schemeClr val="bg1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814513"/>
            <a:ext cx="9331325" cy="5788025"/>
          </a:xfrm>
          <a:effectLst/>
        </p:spPr>
        <p:txBody>
          <a:bodyPr/>
          <a:lstStyle/>
          <a:p>
            <a:pPr algn="just">
              <a:buFontTx/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John 7</a:t>
            </a:r>
          </a:p>
          <a:p>
            <a:pPr algn="just">
              <a:buFontTx/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“For many deceivers have gone out into the world, those who do not acknowledge Jesus Christ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coming in the flesh. This is the deceiver and the antichrist.”</a:t>
            </a:r>
          </a:p>
        </p:txBody>
      </p:sp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346075"/>
            <a:ext cx="9329737" cy="1295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600" b="1">
                <a:solidFill>
                  <a:srgbClr val="FFFF00"/>
                </a:solidFill>
              </a:rPr>
              <a:t>Gnosticism In The Bible</a:t>
            </a:r>
            <a:endParaRPr lang="en-US" sz="4600" b="1">
              <a:solidFill>
                <a:schemeClr val="bg1"/>
              </a:solidFill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814513"/>
            <a:ext cx="9331325" cy="5788025"/>
          </a:xfrm>
          <a:effectLst/>
        </p:spPr>
        <p:txBody>
          <a:bodyPr/>
          <a:lstStyle/>
          <a:p>
            <a:pPr algn="just">
              <a:buFontTx/>
              <a:buNone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4:3</a:t>
            </a:r>
          </a:p>
          <a:p>
            <a:pPr algn="just">
              <a:buFontTx/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“And every spirit that does not confess Jesus is not from God; and this is the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antichrist, of which you have heard that it is coming, and now it is already in the world.”</a:t>
            </a:r>
          </a:p>
        </p:txBody>
      </p:sp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The Gospel of Thomas</a:t>
            </a:r>
            <a:br>
              <a:rPr lang="en-US">
                <a:solidFill>
                  <a:srgbClr val="FFFF00"/>
                </a:solidFill>
                <a:latin typeface="Calibri" pitchFamily="34" charset="0"/>
              </a:rPr>
            </a:br>
            <a:r>
              <a:rPr lang="en-US">
                <a:solidFill>
                  <a:srgbClr val="FFFF00"/>
                </a:solidFill>
                <a:latin typeface="Calibri" pitchFamily="34" charset="0"/>
              </a:rPr>
              <a:t>(2</a:t>
            </a:r>
            <a:r>
              <a:rPr lang="en-US" baseline="30000">
                <a:solidFill>
                  <a:srgbClr val="FFFF00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Century)</a:t>
            </a:r>
          </a:p>
        </p:txBody>
      </p:sp>
      <p:pic>
        <p:nvPicPr>
          <p:cNvPr id="232451" name="Picture 3" descr="121550_m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1150" y="2160588"/>
            <a:ext cx="4352925" cy="4351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The Gospel of Thomas</a:t>
            </a:r>
            <a:br>
              <a:rPr lang="en-US">
                <a:solidFill>
                  <a:srgbClr val="FFFF00"/>
                </a:solidFill>
                <a:latin typeface="Calibri" pitchFamily="34" charset="0"/>
              </a:rPr>
            </a:br>
            <a:r>
              <a:rPr lang="en-US">
                <a:solidFill>
                  <a:srgbClr val="FFFF00"/>
                </a:solidFill>
                <a:latin typeface="Calibri" pitchFamily="34" charset="0"/>
              </a:rPr>
              <a:t>(2</a:t>
            </a:r>
            <a:r>
              <a:rPr lang="en-US" baseline="30000">
                <a:solidFill>
                  <a:srgbClr val="FFFF00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Century)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781" y="1982787"/>
            <a:ext cx="6046787" cy="5486400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900" b="1" dirty="0">
                <a:solidFill>
                  <a:schemeClr val="bg1"/>
                </a:solidFill>
                <a:latin typeface="Calibri" pitchFamily="34" charset="0"/>
              </a:rPr>
              <a:t>The Oldest Copies (Coptic) Were Found In The 1940’s In Nag </a:t>
            </a:r>
            <a:r>
              <a:rPr lang="en-US" sz="2900" b="1" dirty="0" err="1">
                <a:solidFill>
                  <a:schemeClr val="bg1"/>
                </a:solidFill>
                <a:latin typeface="Calibri" pitchFamily="34" charset="0"/>
              </a:rPr>
              <a:t>Hammadi</a:t>
            </a:r>
            <a:r>
              <a:rPr lang="en-US" sz="2900" b="1" dirty="0">
                <a:solidFill>
                  <a:schemeClr val="bg1"/>
                </a:solidFill>
                <a:latin typeface="Calibri" pitchFamily="34" charset="0"/>
              </a:rPr>
              <a:t>, Egypt (3</a:t>
            </a:r>
            <a:r>
              <a:rPr lang="en-US" sz="2900" b="1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2900" b="1" dirty="0">
                <a:solidFill>
                  <a:schemeClr val="bg1"/>
                </a:solidFill>
                <a:latin typeface="Calibri" pitchFamily="34" charset="0"/>
              </a:rPr>
              <a:t>-4</a:t>
            </a:r>
            <a:r>
              <a:rPr lang="en-US" sz="2900" b="1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2900" b="1" dirty="0">
                <a:solidFill>
                  <a:schemeClr val="bg1"/>
                </a:solidFill>
                <a:latin typeface="Calibri" pitchFamily="34" charset="0"/>
              </a:rPr>
              <a:t> Century).</a:t>
            </a:r>
          </a:p>
          <a:p>
            <a:pPr algn="just">
              <a:lnSpc>
                <a:spcPct val="90000"/>
              </a:lnSpc>
              <a:spcBef>
                <a:spcPct val="100000"/>
              </a:spcBef>
            </a:pPr>
            <a:r>
              <a:rPr lang="en-US" sz="2900" b="1" dirty="0">
                <a:solidFill>
                  <a:schemeClr val="bg1"/>
                </a:solidFill>
                <a:latin typeface="Calibri" pitchFamily="34" charset="0"/>
              </a:rPr>
              <a:t>Gnostic Writing of the 2</a:t>
            </a:r>
            <a:r>
              <a:rPr lang="en-US" sz="2900" b="1" baseline="30000" dirty="0">
                <a:solidFill>
                  <a:schemeClr val="bg1"/>
                </a:solidFill>
                <a:latin typeface="Calibri" pitchFamily="34" charset="0"/>
              </a:rPr>
              <a:t>nd</a:t>
            </a:r>
            <a:r>
              <a:rPr lang="en-US" sz="2900" b="1" dirty="0">
                <a:solidFill>
                  <a:schemeClr val="bg1"/>
                </a:solidFill>
                <a:latin typeface="Calibri" pitchFamily="34" charset="0"/>
              </a:rPr>
              <a:t> Century</a:t>
            </a:r>
          </a:p>
          <a:p>
            <a:pPr algn="just">
              <a:lnSpc>
                <a:spcPct val="90000"/>
              </a:lnSpc>
              <a:spcBef>
                <a:spcPct val="100000"/>
              </a:spcBef>
            </a:pPr>
            <a:r>
              <a:rPr lang="en-US" sz="2900" b="1" dirty="0">
                <a:solidFill>
                  <a:schemeClr val="bg1"/>
                </a:solidFill>
                <a:latin typeface="Calibri" pitchFamily="34" charset="0"/>
              </a:rPr>
              <a:t>The Recording of Jesus’ Secret Sayings Recorded By His Twin Brother.</a:t>
            </a:r>
          </a:p>
          <a:p>
            <a:pPr algn="just">
              <a:lnSpc>
                <a:spcPct val="90000"/>
              </a:lnSpc>
              <a:spcBef>
                <a:spcPct val="100000"/>
              </a:spcBef>
            </a:pPr>
            <a:r>
              <a:rPr lang="en-US" sz="2900" b="1" dirty="0">
                <a:solidFill>
                  <a:schemeClr val="bg1"/>
                </a:solidFill>
                <a:latin typeface="Calibri" pitchFamily="34" charset="0"/>
              </a:rPr>
              <a:t>Gnostics Often Emphasized or Used the More Obscure Characters of the Bible…Thomas, Mary, Judas.</a:t>
            </a:r>
          </a:p>
        </p:txBody>
      </p:sp>
      <p:pic>
        <p:nvPicPr>
          <p:cNvPr id="233476" name="Picture 4" descr="copticthomas222x3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013" y="2851150"/>
            <a:ext cx="2652712" cy="43195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4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The Gospel of Thomas</a:t>
            </a:r>
            <a:br>
              <a:rPr lang="en-US">
                <a:solidFill>
                  <a:srgbClr val="FFFF00"/>
                </a:solidFill>
                <a:latin typeface="Calibri" pitchFamily="34" charset="0"/>
              </a:rPr>
            </a:br>
            <a:r>
              <a:rPr lang="en-US">
                <a:solidFill>
                  <a:srgbClr val="FFFF00"/>
                </a:solidFill>
                <a:latin typeface="Calibri" pitchFamily="34" charset="0"/>
              </a:rPr>
              <a:t>(2</a:t>
            </a:r>
            <a:r>
              <a:rPr lang="en-US" baseline="30000">
                <a:solidFill>
                  <a:srgbClr val="FFFF00"/>
                </a:solidFill>
                <a:latin typeface="Calibri" pitchFamily="34" charset="0"/>
              </a:rPr>
              <a:t>nd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Century)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2851150"/>
            <a:ext cx="9331325" cy="3779837"/>
          </a:xfrm>
          <a:solidFill>
            <a:schemeClr val="accent2"/>
          </a:solidFill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pPr marL="1087438" indent="-1087438" algn="just" defTabSz="91440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114	  Simon Peter said to them, “Make Mary leaves us, for females don’t deserve life.”</a:t>
            </a:r>
          </a:p>
          <a:p>
            <a:pPr marL="1087438" indent="-1087438" algn="just" defTabSz="91440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	Jesus said, “I will guide her to make her male, so that she too may become a living spirit resembling you males. For every female who makes herself male will enter the kingdom of heaven.”</a:t>
            </a:r>
          </a:p>
        </p:txBody>
      </p:sp>
      <p:pic>
        <p:nvPicPr>
          <p:cNvPr id="234500" name="Picture 4" descr="lostjes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0413" y="258763"/>
            <a:ext cx="1503362" cy="23542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4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4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4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7.7|9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4.2|4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7.7|67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7|24.6|55.5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3.6|3.2|5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21.6|4.7|8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9|3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3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.6|1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1217</Words>
  <Application>Microsoft Office PowerPoint</Application>
  <PresentationFormat>Custom</PresentationFormat>
  <Paragraphs>220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1_Default Design</vt:lpstr>
      <vt:lpstr>Slide 1</vt:lpstr>
      <vt:lpstr>False View # 2 The “Big Conspiracy”</vt:lpstr>
      <vt:lpstr>False View # 2 The “Big Conspiracy”</vt:lpstr>
      <vt:lpstr>Gnosticism In The Bible</vt:lpstr>
      <vt:lpstr>Gnosticism In The Bible</vt:lpstr>
      <vt:lpstr>Gnosticism In The Bible</vt:lpstr>
      <vt:lpstr>The Gospel of Thomas (2nd Century)</vt:lpstr>
      <vt:lpstr>The Gospel of Thomas (2nd Century)</vt:lpstr>
      <vt:lpstr>The Gospel of Thomas (2nd Century)</vt:lpstr>
      <vt:lpstr>The Gospel of Mary (Magdalene) (2nd Century)</vt:lpstr>
      <vt:lpstr>The Gospel of Philip (3rd or 4th  Century)</vt:lpstr>
      <vt:lpstr>The Gospel of Philip (3rd or 4th  Century)</vt:lpstr>
      <vt:lpstr>The Gospel of Judas (2nd Century)</vt:lpstr>
      <vt:lpstr>The Gospel of Judas (2nd Century)</vt:lpstr>
      <vt:lpstr>The Gospel of Judas (2nd Century)</vt:lpstr>
      <vt:lpstr>Is This  A Conspiracy?</vt:lpstr>
      <vt:lpstr>Slide 17</vt:lpstr>
      <vt:lpstr>Slide 18</vt:lpstr>
      <vt:lpstr>Why This Is Not A Conspiracy</vt:lpstr>
      <vt:lpstr>Four Different Groups of Books Exist</vt:lpstr>
      <vt:lpstr>Old Testament</vt:lpstr>
      <vt:lpstr>Old Testament</vt:lpstr>
      <vt:lpstr>Slide 23</vt:lpstr>
      <vt:lpstr>Old Testament</vt:lpstr>
      <vt:lpstr>Slide 25</vt:lpstr>
      <vt:lpstr>New Testament</vt:lpstr>
      <vt:lpstr>New Testament</vt:lpstr>
      <vt:lpstr>New Testament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How We Got The Bible</dc:subject>
  <dc:creator>Brent</dc:creator>
  <cp:lastModifiedBy>Brent</cp:lastModifiedBy>
  <cp:revision>38</cp:revision>
  <dcterms:modified xsi:type="dcterms:W3CDTF">2009-11-07T19:37:55Z</dcterms:modified>
</cp:coreProperties>
</file>