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6"/>
  </p:notesMasterIdLst>
  <p:handoutMasterIdLst>
    <p:handoutMasterId r:id="rId17"/>
  </p:handoutMasterIdLst>
  <p:sldIdLst>
    <p:sldId id="256" r:id="rId2"/>
    <p:sldId id="262" r:id="rId3"/>
    <p:sldId id="267" r:id="rId4"/>
    <p:sldId id="258" r:id="rId5"/>
    <p:sldId id="257" r:id="rId6"/>
    <p:sldId id="259" r:id="rId7"/>
    <p:sldId id="269" r:id="rId8"/>
    <p:sldId id="260" r:id="rId9"/>
    <p:sldId id="261" r:id="rId10"/>
    <p:sldId id="263" r:id="rId11"/>
    <p:sldId id="264" r:id="rId12"/>
    <p:sldId id="265" r:id="rId13"/>
    <p:sldId id="268" r:id="rId14"/>
    <p:sldId id="27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1" autoAdjust="0"/>
  </p:normalViewPr>
  <p:slideViewPr>
    <p:cSldViewPr>
      <p:cViewPr varScale="1">
        <p:scale>
          <a:sx n="83" d="100"/>
          <a:sy n="83"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88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62C8DF-B5D4-41B9-BADA-44FFB211C933}" type="datetimeFigureOut">
              <a:rPr lang="en-US" smtClean="0"/>
              <a:t>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CD8515-5595-465C-962C-849CAA46917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4AFB3-0EA7-450C-BDF8-5010A5ADD525}" type="datetimeFigureOut">
              <a:rPr lang="en-US" smtClean="0"/>
              <a:pPr/>
              <a:t>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7A9E7-F97B-443A-B2E7-F4706826C1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F7A9E7-F97B-443A-B2E7-F4706826C1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2C29A9E-C6DF-4787-B104-719FF9B6F84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BF892-74E4-4F11-894D-5A9EEBF3F2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23FC3-BA72-450A-A207-C32FD20FFF5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A181E-848D-452B-AC80-1A1D30D0577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AF08F08-4EC3-44D8-82EC-B0D9FDEA0B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92742-BC33-46DA-AB82-398F4BCF8B2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72613-77A3-453B-9B4E-76DA019F727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46275-9E8F-4021-A157-BE97D864C2D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FE05E-AD17-4A9A-82C0-03C4FF2FC3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42E75-44E8-4C30-A63E-15885FAFA0B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07ABB-4E7A-4C25-94E4-1F2C55F63FDC}"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0116EF6-8D03-41F7-B6AF-D738628DE3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left)">
                                      <p:cBhvr>
                                        <p:cTn id="18" dur="500"/>
                                        <p:tgtEl>
                                          <p:spTgt spid="1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905000"/>
          </a:xfrm>
        </p:spPr>
        <p:txBody>
          <a:bodyPr>
            <a:normAutofit fontScale="90000"/>
          </a:bodyPr>
          <a:lstStyle/>
          <a:p>
            <a:r>
              <a:rPr lang="en-US" dirty="0" smtClean="0"/>
              <a:t>The Power of Scripture</a:t>
            </a:r>
            <a:br>
              <a:rPr lang="en-US" dirty="0" smtClean="0"/>
            </a:br>
            <a:r>
              <a:rPr lang="en-US" dirty="0" smtClean="0"/>
              <a:t>In My Life</a:t>
            </a:r>
            <a:endParaRPr lang="en-US" dirty="0"/>
          </a:p>
        </p:txBody>
      </p:sp>
      <p:sp>
        <p:nvSpPr>
          <p:cNvPr id="2051" name="Rectangle 3"/>
          <p:cNvSpPr>
            <a:spLocks noGrp="1" noChangeArrowheads="1"/>
          </p:cNvSpPr>
          <p:nvPr>
            <p:ph type="subTitle" idx="1"/>
          </p:nvPr>
        </p:nvSpPr>
        <p:spPr>
          <a:xfrm>
            <a:off x="685800" y="2438400"/>
            <a:ext cx="7696200" cy="3657600"/>
          </a:xfrm>
        </p:spPr>
        <p:txBody>
          <a:bodyPr>
            <a:normAutofit lnSpcReduction="10000"/>
          </a:bodyPr>
          <a:lstStyle/>
          <a:p>
            <a:r>
              <a:rPr lang="en-US" sz="2800" dirty="0" smtClean="0"/>
              <a:t>“For the word of God is living and powerful, and sharper than any two-edged sword , piercing even to the division of soul and spirit, and of joints and marrow, and is a discerner of the thoughts and intents of the heart. 13 And there is no creature hidden from His sight, but all things are naked and open to the eyes of Him to whom we must give account. Heb. 4:12-13</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7813"/>
            <a:ext cx="8229600" cy="865187"/>
          </a:xfrm>
        </p:spPr>
        <p:txBody>
          <a:bodyPr/>
          <a:lstStyle/>
          <a:p>
            <a:r>
              <a:rPr lang="en-US" sz="4000" dirty="0" smtClean="0"/>
              <a:t>Leadership</a:t>
            </a:r>
            <a:endParaRPr lang="en-US" sz="4000" dirty="0"/>
          </a:p>
        </p:txBody>
      </p:sp>
      <p:sp>
        <p:nvSpPr>
          <p:cNvPr id="19459" name="Rectangle 3"/>
          <p:cNvSpPr>
            <a:spLocks noGrp="1" noChangeArrowheads="1"/>
          </p:cNvSpPr>
          <p:nvPr>
            <p:ph idx="1"/>
          </p:nvPr>
        </p:nvSpPr>
        <p:spPr>
          <a:xfrm>
            <a:off x="381000" y="4953000"/>
            <a:ext cx="8229600" cy="1635125"/>
          </a:xfrm>
        </p:spPr>
        <p:txBody>
          <a:bodyPr/>
          <a:lstStyle/>
          <a:p>
            <a:r>
              <a:rPr lang="en-US" dirty="0" smtClean="0"/>
              <a:t>“For to this you were called, because Christ also suffered for us, leaving us an example , that you should follow His steps:” 1 Peter 2:21</a:t>
            </a:r>
          </a:p>
          <a:p>
            <a:endParaRPr lang="en-US" dirty="0"/>
          </a:p>
        </p:txBody>
      </p:sp>
      <p:pic>
        <p:nvPicPr>
          <p:cNvPr id="4" name="Picture 3" descr="svc0003.jpg"/>
          <p:cNvPicPr>
            <a:picLocks noChangeAspect="1"/>
          </p:cNvPicPr>
          <p:nvPr/>
        </p:nvPicPr>
        <p:blipFill>
          <a:blip r:embed="rId3" cstate="print"/>
          <a:stretch>
            <a:fillRect/>
          </a:stretch>
        </p:blipFill>
        <p:spPr>
          <a:xfrm rot="5400000">
            <a:off x="2743200" y="-990600"/>
            <a:ext cx="3429000" cy="8001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Commitment</a:t>
            </a:r>
            <a:endParaRPr lang="en-US" dirty="0"/>
          </a:p>
        </p:txBody>
      </p:sp>
      <p:sp>
        <p:nvSpPr>
          <p:cNvPr id="20483" name="Rectangle 3"/>
          <p:cNvSpPr>
            <a:spLocks noGrp="1" noChangeArrowheads="1"/>
          </p:cNvSpPr>
          <p:nvPr>
            <p:ph idx="1"/>
          </p:nvPr>
        </p:nvSpPr>
        <p:spPr>
          <a:xfrm>
            <a:off x="457200" y="4800600"/>
            <a:ext cx="8229600" cy="1939925"/>
          </a:xfrm>
        </p:spPr>
        <p:txBody>
          <a:bodyPr/>
          <a:lstStyle/>
          <a:p>
            <a:r>
              <a:rPr lang="en-US" dirty="0"/>
              <a:t> </a:t>
            </a:r>
            <a:r>
              <a:rPr lang="en-US" dirty="0" smtClean="0"/>
              <a:t>“And the things that you have heard from me among many witnesses, commit these to faithful men who will be able to teach others also.” 2 Tim 2:3</a:t>
            </a:r>
          </a:p>
          <a:p>
            <a:endParaRPr lang="en-US" dirty="0"/>
          </a:p>
        </p:txBody>
      </p:sp>
      <p:pic>
        <p:nvPicPr>
          <p:cNvPr id="4" name="Picture 3" descr="svc0004.jpg"/>
          <p:cNvPicPr>
            <a:picLocks noChangeAspect="1"/>
          </p:cNvPicPr>
          <p:nvPr/>
        </p:nvPicPr>
        <p:blipFill>
          <a:blip r:embed="rId3" cstate="print"/>
          <a:stretch>
            <a:fillRect/>
          </a:stretch>
        </p:blipFill>
        <p:spPr>
          <a:xfrm rot="16200000">
            <a:off x="2743200" y="-1066800"/>
            <a:ext cx="3733800" cy="8305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788987"/>
          </a:xfrm>
        </p:spPr>
        <p:txBody>
          <a:bodyPr/>
          <a:lstStyle/>
          <a:p>
            <a:r>
              <a:rPr lang="en-US" dirty="0" smtClean="0"/>
              <a:t>Belief</a:t>
            </a:r>
            <a:endParaRPr lang="en-US" dirty="0"/>
          </a:p>
        </p:txBody>
      </p:sp>
      <p:sp>
        <p:nvSpPr>
          <p:cNvPr id="21507" name="Rectangle 3"/>
          <p:cNvSpPr>
            <a:spLocks noGrp="1" noChangeArrowheads="1"/>
          </p:cNvSpPr>
          <p:nvPr>
            <p:ph idx="1"/>
          </p:nvPr>
        </p:nvSpPr>
        <p:spPr>
          <a:xfrm>
            <a:off x="457200" y="4724400"/>
            <a:ext cx="8229600" cy="1939925"/>
          </a:xfrm>
        </p:spPr>
        <p:txBody>
          <a:bodyPr/>
          <a:lstStyle/>
          <a:p>
            <a:r>
              <a:rPr lang="en-US" dirty="0" smtClean="0"/>
              <a:t>“But without faith it is impossible to please Him, for he who comes to God must believe that He is, and that He is a </a:t>
            </a:r>
            <a:r>
              <a:rPr lang="en-US" dirty="0" err="1" smtClean="0"/>
              <a:t>rewarder</a:t>
            </a:r>
            <a:r>
              <a:rPr lang="en-US" dirty="0" smtClean="0"/>
              <a:t> of those who diligently seek Him.” Heb 11:6</a:t>
            </a:r>
          </a:p>
          <a:p>
            <a:endParaRPr lang="en-US" dirty="0"/>
          </a:p>
        </p:txBody>
      </p:sp>
      <p:pic>
        <p:nvPicPr>
          <p:cNvPr id="4" name="Picture 3" descr="svc0005.jpg"/>
          <p:cNvPicPr>
            <a:picLocks noChangeAspect="1"/>
          </p:cNvPicPr>
          <p:nvPr/>
        </p:nvPicPr>
        <p:blipFill>
          <a:blip r:embed="rId3" cstate="print"/>
          <a:stretch>
            <a:fillRect/>
          </a:stretch>
        </p:blipFill>
        <p:spPr>
          <a:xfrm rot="16200000">
            <a:off x="2688336" y="-1011936"/>
            <a:ext cx="3538728" cy="7696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77813"/>
            <a:ext cx="8839200" cy="1779587"/>
          </a:xfrm>
        </p:spPr>
        <p:txBody>
          <a:bodyPr>
            <a:normAutofit fontScale="90000"/>
          </a:bodyPr>
          <a:lstStyle/>
          <a:p>
            <a:r>
              <a:rPr lang="en-US" dirty="0" smtClean="0"/>
              <a:t>Reflections</a:t>
            </a:r>
            <a:br>
              <a:rPr lang="en-US" dirty="0" smtClean="0"/>
            </a:br>
            <a:r>
              <a:rPr lang="en-US" sz="3200" dirty="0" smtClean="0"/>
              <a:t>Let 212 serve as your constant reminder, it’s your new way of thinking – your new way of acting.</a:t>
            </a:r>
            <a:endParaRPr lang="en-US" dirty="0"/>
          </a:p>
        </p:txBody>
      </p:sp>
      <p:sp>
        <p:nvSpPr>
          <p:cNvPr id="21507" name="Rectangle 3"/>
          <p:cNvSpPr>
            <a:spLocks noGrp="1" noChangeArrowheads="1"/>
          </p:cNvSpPr>
          <p:nvPr>
            <p:ph idx="1"/>
          </p:nvPr>
        </p:nvSpPr>
        <p:spPr>
          <a:xfrm>
            <a:off x="0" y="2133600"/>
            <a:ext cx="9144000" cy="4225925"/>
          </a:xfrm>
        </p:spPr>
        <p:txBody>
          <a:bodyPr>
            <a:normAutofit fontScale="92500"/>
          </a:bodyPr>
          <a:lstStyle/>
          <a:p>
            <a:r>
              <a:rPr lang="en-US" sz="2400" dirty="0" smtClean="0"/>
              <a:t>Kindness; “And be kind to one another, tenderhearted, forgiving one another, even as God in Christ forgave you.” Eph 4:32</a:t>
            </a:r>
          </a:p>
          <a:p>
            <a:r>
              <a:rPr lang="en-US" sz="2400" dirty="0" smtClean="0"/>
              <a:t>Complaining – “If only … I could” ; “Do all things without complaining and disputing,” Phil 2:14</a:t>
            </a:r>
          </a:p>
          <a:p>
            <a:r>
              <a:rPr lang="en-US" sz="2400" dirty="0" smtClean="0"/>
              <a:t>Prune diversions; “But seek first the kingdom of God and His righteousness, and all these things shall be added to you.” Matt 6:33</a:t>
            </a:r>
          </a:p>
          <a:p>
            <a:r>
              <a:rPr lang="en-US" sz="2400" dirty="0" smtClean="0"/>
              <a:t>Risks; “Finally, there is laid up for me the crown of righteousness, which the Lord, the righteous Judge, will give to me on that Day, and not to me only but also to all who have loved His appearing.” 2 Tim 4:7</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788987"/>
          </a:xfrm>
        </p:spPr>
        <p:txBody>
          <a:bodyPr/>
          <a:lstStyle/>
          <a:p>
            <a:r>
              <a:rPr lang="en-US" dirty="0" smtClean="0"/>
              <a:t>Encouragement</a:t>
            </a:r>
            <a:endParaRPr lang="en-US" dirty="0"/>
          </a:p>
        </p:txBody>
      </p:sp>
      <p:sp>
        <p:nvSpPr>
          <p:cNvPr id="21507" name="Rectangle 3"/>
          <p:cNvSpPr>
            <a:spLocks noGrp="1" noChangeArrowheads="1"/>
          </p:cNvSpPr>
          <p:nvPr>
            <p:ph idx="1"/>
          </p:nvPr>
        </p:nvSpPr>
        <p:spPr>
          <a:xfrm>
            <a:off x="533400" y="1066800"/>
            <a:ext cx="8229600" cy="5562600"/>
          </a:xfrm>
        </p:spPr>
        <p:txBody>
          <a:bodyPr>
            <a:normAutofit/>
          </a:bodyPr>
          <a:lstStyle/>
          <a:p>
            <a:r>
              <a:rPr lang="en-US" dirty="0" smtClean="0">
                <a:solidFill>
                  <a:srgbClr val="FF0000"/>
                </a:solidFill>
              </a:rPr>
              <a:t>“It’s time to turn up the heat</a:t>
            </a:r>
            <a:r>
              <a:rPr lang="en-US" dirty="0" smtClean="0">
                <a:solidFill>
                  <a:srgbClr val="FF0000"/>
                </a:solidFill>
              </a:rPr>
              <a:t>!”</a:t>
            </a:r>
            <a:endParaRPr lang="en-US" dirty="0" smtClean="0">
              <a:solidFill>
                <a:srgbClr val="FF0000"/>
              </a:solidFill>
            </a:endParaRPr>
          </a:p>
          <a:p>
            <a:r>
              <a:rPr lang="en-US" dirty="0" smtClean="0"/>
              <a:t>“</a:t>
            </a:r>
            <a:r>
              <a:rPr lang="en-US" dirty="0" smtClean="0"/>
              <a:t>Finally, brethren, whatever things are true, whatever things are noble, whatever things are just, whatever things are pure, whatever things are lovely, whatever things are of good report, if there is any virtue and if there is anything praiseworthy — meditate on these things.” Phil 4:8-9</a:t>
            </a:r>
          </a:p>
          <a:p>
            <a:r>
              <a:rPr lang="en-US" dirty="0" smtClean="0"/>
              <a:t>“but grow in the grace and knowledge of our Lord and Savior Jesus Christ. To Him be the glory both now and forever. Amen.” 2 Peter 3:17-18</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941387"/>
          </a:xfrm>
        </p:spPr>
        <p:txBody>
          <a:bodyPr/>
          <a:lstStyle/>
          <a:p>
            <a:r>
              <a:rPr lang="en-US" dirty="0"/>
              <a:t>Our Potential</a:t>
            </a:r>
          </a:p>
        </p:txBody>
      </p:sp>
      <p:sp>
        <p:nvSpPr>
          <p:cNvPr id="18435" name="Rectangle 3"/>
          <p:cNvSpPr>
            <a:spLocks noGrp="1" noChangeArrowheads="1"/>
          </p:cNvSpPr>
          <p:nvPr>
            <p:ph idx="1"/>
          </p:nvPr>
        </p:nvSpPr>
        <p:spPr>
          <a:xfrm>
            <a:off x="457200" y="1371600"/>
            <a:ext cx="8229600" cy="1752601"/>
          </a:xfrm>
        </p:spPr>
        <p:txBody>
          <a:bodyPr/>
          <a:lstStyle/>
          <a:p>
            <a:pPr>
              <a:buNone/>
            </a:pPr>
            <a:endParaRPr lang="en-US" dirty="0"/>
          </a:p>
        </p:txBody>
      </p:sp>
      <p:pic>
        <p:nvPicPr>
          <p:cNvPr id="6" name="Picture 5" descr="212_hot.jpg"/>
          <p:cNvPicPr>
            <a:picLocks noChangeAspect="1"/>
          </p:cNvPicPr>
          <p:nvPr/>
        </p:nvPicPr>
        <p:blipFill>
          <a:blip r:embed="rId3" cstate="print"/>
          <a:stretch>
            <a:fillRect/>
          </a:stretch>
        </p:blipFill>
        <p:spPr>
          <a:xfrm rot="5400000">
            <a:off x="3733800" y="-1219200"/>
            <a:ext cx="1600200" cy="6934200"/>
          </a:xfrm>
          <a:prstGeom prst="rect">
            <a:avLst/>
          </a:prstGeom>
        </p:spPr>
      </p:pic>
      <p:pic>
        <p:nvPicPr>
          <p:cNvPr id="7" name="Picture 6" descr="212_boils.jpg"/>
          <p:cNvPicPr>
            <a:picLocks noChangeAspect="1"/>
          </p:cNvPicPr>
          <p:nvPr/>
        </p:nvPicPr>
        <p:blipFill>
          <a:blip r:embed="rId4" cstate="print"/>
          <a:stretch>
            <a:fillRect/>
          </a:stretch>
        </p:blipFill>
        <p:spPr>
          <a:xfrm rot="16200000">
            <a:off x="4164330" y="102870"/>
            <a:ext cx="739140" cy="6934200"/>
          </a:xfrm>
          <a:prstGeom prst="rect">
            <a:avLst/>
          </a:prstGeom>
        </p:spPr>
      </p:pic>
      <p:pic>
        <p:nvPicPr>
          <p:cNvPr id="9" name="Picture 8" descr="212_steam.jpg"/>
          <p:cNvPicPr>
            <a:picLocks noChangeAspect="1"/>
          </p:cNvPicPr>
          <p:nvPr/>
        </p:nvPicPr>
        <p:blipFill>
          <a:blip r:embed="rId5" cstate="print"/>
          <a:stretch>
            <a:fillRect/>
          </a:stretch>
        </p:blipFill>
        <p:spPr>
          <a:xfrm rot="5400000">
            <a:off x="3390900" y="1790700"/>
            <a:ext cx="23622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865187"/>
          </a:xfrm>
        </p:spPr>
        <p:txBody>
          <a:bodyPr/>
          <a:lstStyle/>
          <a:p>
            <a:r>
              <a:rPr lang="en-US" dirty="0"/>
              <a:t>Our Potential</a:t>
            </a:r>
          </a:p>
        </p:txBody>
      </p:sp>
      <p:sp>
        <p:nvSpPr>
          <p:cNvPr id="18435" name="Rectangle 3"/>
          <p:cNvSpPr>
            <a:spLocks noGrp="1" noChangeArrowheads="1"/>
          </p:cNvSpPr>
          <p:nvPr>
            <p:ph idx="1"/>
          </p:nvPr>
        </p:nvSpPr>
        <p:spPr/>
        <p:txBody>
          <a:bodyPr/>
          <a:lstStyle/>
          <a:p>
            <a:pPr>
              <a:buNone/>
            </a:pPr>
            <a:endParaRPr lang="en-US" dirty="0"/>
          </a:p>
        </p:txBody>
      </p:sp>
      <p:pic>
        <p:nvPicPr>
          <p:cNvPr id="5" name="Picture 4" descr="212_differ.jpg"/>
          <p:cNvPicPr>
            <a:picLocks noChangeAspect="1"/>
          </p:cNvPicPr>
          <p:nvPr/>
        </p:nvPicPr>
        <p:blipFill>
          <a:blip r:embed="rId3" cstate="print"/>
          <a:stretch>
            <a:fillRect/>
          </a:stretch>
        </p:blipFill>
        <p:spPr>
          <a:xfrm rot="16200000">
            <a:off x="1600200" y="-304800"/>
            <a:ext cx="5791200" cy="853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88987"/>
          </a:xfrm>
        </p:spPr>
        <p:txBody>
          <a:bodyPr/>
          <a:lstStyle/>
          <a:p>
            <a:r>
              <a:rPr lang="en-US" dirty="0" smtClean="0"/>
              <a:t>Introduction in Scripture</a:t>
            </a:r>
            <a:endParaRPr lang="en-US" dirty="0"/>
          </a:p>
        </p:txBody>
      </p:sp>
      <p:sp>
        <p:nvSpPr>
          <p:cNvPr id="14339" name="Rectangle 3"/>
          <p:cNvSpPr>
            <a:spLocks noGrp="1" noChangeArrowheads="1"/>
          </p:cNvSpPr>
          <p:nvPr>
            <p:ph idx="1"/>
          </p:nvPr>
        </p:nvSpPr>
        <p:spPr>
          <a:xfrm>
            <a:off x="304800" y="1066800"/>
            <a:ext cx="8686800" cy="5791200"/>
          </a:xfrm>
        </p:spPr>
        <p:txBody>
          <a:bodyPr/>
          <a:lstStyle/>
          <a:p>
            <a:r>
              <a:rPr lang="en-US" dirty="0" smtClean="0"/>
              <a:t>In the opening statement of the Bible we are told that God exist and created everything else we can know about. Introduction - Gen 1:1 “In the beginning God created the heavens and the earth.”</a:t>
            </a:r>
          </a:p>
          <a:p>
            <a:r>
              <a:rPr lang="en-US" dirty="0" smtClean="0"/>
              <a:t>Heb 1:1 “God, who at various times and in various ways spoke in time past to the fathers by the prophets, 2 has in these last days spoken to us by His Son,” </a:t>
            </a:r>
          </a:p>
          <a:p>
            <a:r>
              <a:rPr lang="en-US" dirty="0" smtClean="0"/>
              <a:t>2 Tim 3:16 “All Scripture is given by inspiration of God, and is profitable for</a:t>
            </a:r>
            <a:r>
              <a:rPr lang="en-US" dirty="0" smtClean="0"/>
              <a:t>..</a:t>
            </a:r>
            <a:r>
              <a:rPr lang="en-US" dirty="0" smtClean="0"/>
              <a:t> that the man of God may be complete</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600200"/>
          </a:xfrm>
        </p:spPr>
        <p:txBody>
          <a:bodyPr>
            <a:normAutofit fontScale="90000"/>
          </a:bodyPr>
          <a:lstStyle/>
          <a:p>
            <a:r>
              <a:rPr lang="en-US" dirty="0" smtClean="0"/>
              <a:t>Facts &amp; Thoughts </a:t>
            </a:r>
            <a:br>
              <a:rPr lang="en-US" dirty="0" smtClean="0"/>
            </a:br>
            <a:r>
              <a:rPr lang="en-US" dirty="0" smtClean="0"/>
              <a:t>“Inches make a champion.” </a:t>
            </a:r>
            <a:r>
              <a:rPr lang="en-US" sz="3200" dirty="0" smtClean="0"/>
              <a:t>Vince </a:t>
            </a:r>
            <a:r>
              <a:rPr lang="en-US" sz="3200" dirty="0" err="1" smtClean="0"/>
              <a:t>Lombadi</a:t>
            </a:r>
            <a:endParaRPr lang="en-US" sz="3200" dirty="0"/>
          </a:p>
        </p:txBody>
      </p:sp>
      <p:sp>
        <p:nvSpPr>
          <p:cNvPr id="13315" name="Rectangle 3"/>
          <p:cNvSpPr>
            <a:spLocks noGrp="1" noChangeArrowheads="1"/>
          </p:cNvSpPr>
          <p:nvPr>
            <p:ph idx="1"/>
          </p:nvPr>
        </p:nvSpPr>
        <p:spPr>
          <a:xfrm>
            <a:off x="457200" y="1600200"/>
            <a:ext cx="8229600" cy="5257800"/>
          </a:xfrm>
        </p:spPr>
        <p:txBody>
          <a:bodyPr/>
          <a:lstStyle/>
          <a:p>
            <a:r>
              <a:rPr lang="en-US" dirty="0" smtClean="0"/>
              <a:t>Professional Golf; The average margin of victory for the last 25 years in all 4 major tournaments combined was less than 3 strokes.</a:t>
            </a:r>
            <a:endParaRPr lang="en-US" dirty="0"/>
          </a:p>
          <a:p>
            <a:r>
              <a:rPr lang="en-US" dirty="0" smtClean="0"/>
              <a:t>The margin of victory between an Olympic Gold Medal and no medal is extremely small:</a:t>
            </a:r>
            <a:endParaRPr lang="en-US" dirty="0"/>
          </a:p>
          <a:p>
            <a:r>
              <a:rPr lang="en-US" dirty="0" smtClean="0"/>
              <a:t>Men’s 200 meter freestyle – 1.42 seconds</a:t>
            </a:r>
          </a:p>
          <a:p>
            <a:r>
              <a:rPr lang="en-US" dirty="0" smtClean="0"/>
              <a:t>Women’s 200 meter freestyle - .59 seconds</a:t>
            </a:r>
          </a:p>
          <a:p>
            <a:r>
              <a:rPr lang="en-US" dirty="0" smtClean="0"/>
              <a:t>Men’s 800 meter race - .71 seconds</a:t>
            </a:r>
          </a:p>
          <a:p>
            <a:r>
              <a:rPr lang="en-US" dirty="0" smtClean="0"/>
              <a:t>Women’s 800 meter race - .13 seconds</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Facts from Scripture</a:t>
            </a:r>
            <a:endParaRPr lang="en-US" dirty="0"/>
          </a:p>
        </p:txBody>
      </p:sp>
      <p:sp>
        <p:nvSpPr>
          <p:cNvPr id="15363" name="Rectangle 3"/>
          <p:cNvSpPr>
            <a:spLocks noGrp="1" noChangeArrowheads="1"/>
          </p:cNvSpPr>
          <p:nvPr>
            <p:ph idx="1"/>
          </p:nvPr>
        </p:nvSpPr>
        <p:spPr>
          <a:xfrm>
            <a:off x="457200" y="1600200"/>
            <a:ext cx="8229600" cy="5105400"/>
          </a:xfrm>
        </p:spPr>
        <p:txBody>
          <a:bodyPr/>
          <a:lstStyle/>
          <a:p>
            <a:r>
              <a:rPr lang="en-US" dirty="0" smtClean="0"/>
              <a:t>God destroyed all but eight souls because of man’s wicked behavior, started over with a new slate. God has an attitude about sin. Sin separates us from God, but He has a plan for reconciling man to Him. Choosing one family through which the savior would come. The New Testament reveals the coming of this savior who is part Deity, part man, and what He did for us. While not succinctly stated, it is all there to be understood.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1093787"/>
          </a:xfrm>
        </p:spPr>
        <p:txBody>
          <a:bodyPr>
            <a:normAutofit fontScale="90000"/>
          </a:bodyPr>
          <a:lstStyle/>
          <a:p>
            <a:r>
              <a:rPr lang="en-US" sz="4000" dirty="0" smtClean="0"/>
              <a:t>Stories of Service</a:t>
            </a:r>
            <a:br>
              <a:rPr lang="en-US" sz="4000" dirty="0" smtClean="0"/>
            </a:br>
            <a:endParaRPr lang="en-US" sz="4000" dirty="0"/>
          </a:p>
        </p:txBody>
      </p:sp>
      <p:pic>
        <p:nvPicPr>
          <p:cNvPr id="5" name="Content Placeholder 4" descr="svc0001.jpg"/>
          <p:cNvPicPr>
            <a:picLocks noGrp="1" noChangeAspect="1"/>
          </p:cNvPicPr>
          <p:nvPr>
            <p:ph idx="1"/>
          </p:nvPr>
        </p:nvPicPr>
        <p:blipFill>
          <a:blip r:embed="rId3" cstate="print"/>
          <a:stretch>
            <a:fillRect/>
          </a:stretch>
        </p:blipFill>
        <p:spPr>
          <a:xfrm rot="16200000">
            <a:off x="1512227" y="341231"/>
            <a:ext cx="5614141" cy="680979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1931987"/>
          </a:xfrm>
        </p:spPr>
        <p:txBody>
          <a:bodyPr>
            <a:normAutofit fontScale="90000"/>
          </a:bodyPr>
          <a:lstStyle/>
          <a:p>
            <a:r>
              <a:rPr lang="en-US" sz="4000" dirty="0" smtClean="0"/>
              <a:t>Stories of Service</a:t>
            </a:r>
            <a:br>
              <a:rPr lang="en-US" sz="4000" dirty="0" smtClean="0"/>
            </a:br>
            <a:r>
              <a:rPr lang="en-US" sz="3200" dirty="0" smtClean="0"/>
              <a:t>“To get what we’ve never had, we must do what we’ve never done.” Anon</a:t>
            </a:r>
            <a:endParaRPr lang="en-US" sz="4000" dirty="0"/>
          </a:p>
        </p:txBody>
      </p:sp>
      <p:sp>
        <p:nvSpPr>
          <p:cNvPr id="16387" name="Rectangle 3"/>
          <p:cNvSpPr>
            <a:spLocks noGrp="1" noChangeArrowheads="1"/>
          </p:cNvSpPr>
          <p:nvPr>
            <p:ph idx="1"/>
          </p:nvPr>
        </p:nvSpPr>
        <p:spPr>
          <a:xfrm>
            <a:off x="228600" y="2209800"/>
            <a:ext cx="8686800" cy="4648200"/>
          </a:xfrm>
        </p:spPr>
        <p:txBody>
          <a:bodyPr/>
          <a:lstStyle/>
          <a:p>
            <a:r>
              <a:rPr lang="en-US" dirty="0" smtClean="0"/>
              <a:t>Examples of faith reviewed for us in Hebrews the 11</a:t>
            </a:r>
            <a:r>
              <a:rPr lang="en-US" baseline="30000" dirty="0" smtClean="0"/>
              <a:t>th</a:t>
            </a:r>
            <a:r>
              <a:rPr lang="en-US" dirty="0" smtClean="0"/>
              <a:t> chapter. For us, to God; Rom 12:1“I beseech you therefore, brethren, by the mercies of God, that you present your bodies a living sacrifice, holy, acceptable to God, which is your reasonable service.” </a:t>
            </a:r>
          </a:p>
          <a:p>
            <a:r>
              <a:rPr lang="en-US" dirty="0" smtClean="0"/>
              <a:t>To others; “to prepare God's people for works of service , so that the body of Christ may be built up”. Eph 4:12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636587"/>
          </a:xfrm>
        </p:spPr>
        <p:txBody>
          <a:bodyPr>
            <a:normAutofit fontScale="90000"/>
          </a:bodyPr>
          <a:lstStyle/>
          <a:p>
            <a:r>
              <a:rPr lang="en-US" dirty="0" smtClean="0"/>
              <a:t>Attitude Counts</a:t>
            </a:r>
            <a:endParaRPr lang="en-US" dirty="0"/>
          </a:p>
        </p:txBody>
      </p:sp>
      <p:sp>
        <p:nvSpPr>
          <p:cNvPr id="17411" name="Rectangle 3"/>
          <p:cNvSpPr>
            <a:spLocks noGrp="1" noChangeArrowheads="1"/>
          </p:cNvSpPr>
          <p:nvPr>
            <p:ph idx="1"/>
          </p:nvPr>
        </p:nvSpPr>
        <p:spPr>
          <a:xfrm>
            <a:off x="457200" y="5181600"/>
            <a:ext cx="8229600" cy="949325"/>
          </a:xfrm>
        </p:spPr>
        <p:txBody>
          <a:bodyPr/>
          <a:lstStyle/>
          <a:p>
            <a:r>
              <a:rPr lang="en-US" dirty="0" smtClean="0"/>
              <a:t>“Set your mind on things above, not on things on the earth.” Col 3:2</a:t>
            </a:r>
          </a:p>
          <a:p>
            <a:endParaRPr lang="en-US" dirty="0"/>
          </a:p>
        </p:txBody>
      </p:sp>
      <p:sp>
        <p:nvSpPr>
          <p:cNvPr id="4" name="Rectangle 3"/>
          <p:cNvSpPr txBox="1">
            <a:spLocks noChangeArrowheads="1"/>
          </p:cNvSpPr>
          <p:nvPr/>
        </p:nvSpPr>
        <p:spPr bwMode="auto">
          <a:xfrm>
            <a:off x="381000" y="9144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5" name="Picture 4" descr="svc0002.jpg"/>
          <p:cNvPicPr>
            <a:picLocks noChangeAspect="1"/>
          </p:cNvPicPr>
          <p:nvPr/>
        </p:nvPicPr>
        <p:blipFill>
          <a:blip r:embed="rId3" cstate="print"/>
          <a:stretch>
            <a:fillRect/>
          </a:stretch>
        </p:blipFill>
        <p:spPr>
          <a:xfrm rot="16200000">
            <a:off x="2476500" y="-876300"/>
            <a:ext cx="4114800" cy="8001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1747</TotalTime>
  <Words>804</Words>
  <Application>Microsoft Office PowerPoint</Application>
  <PresentationFormat>On-screen Show (4:3)</PresentationFormat>
  <Paragraphs>52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The Power of Scripture In My Life</vt:lpstr>
      <vt:lpstr>Our Potential</vt:lpstr>
      <vt:lpstr>Our Potential</vt:lpstr>
      <vt:lpstr>Introduction in Scripture</vt:lpstr>
      <vt:lpstr>Facts &amp; Thoughts  “Inches make a champion.” Vince Lombadi</vt:lpstr>
      <vt:lpstr>Facts from Scripture</vt:lpstr>
      <vt:lpstr>Stories of Service </vt:lpstr>
      <vt:lpstr>Stories of Service “To get what we’ve never had, we must do what we’ve never done.” Anon</vt:lpstr>
      <vt:lpstr>Attitude Counts</vt:lpstr>
      <vt:lpstr>Leadership</vt:lpstr>
      <vt:lpstr>Commitment</vt:lpstr>
      <vt:lpstr>Belief</vt:lpstr>
      <vt:lpstr>Reflections Let 212 serve as your constant reminder, it’s your new way of thinking – your new way of acting.</vt:lpstr>
      <vt:lpstr>Encouragement</vt:lpstr>
    </vt:vector>
  </TitlesOfParts>
  <Company> BellairechurchofChrist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as Motivational</dc:title>
  <dc:creator>HP Authorized Customer</dc:creator>
  <cp:lastModifiedBy>Charles Gaines</cp:lastModifiedBy>
  <cp:revision>52</cp:revision>
  <dcterms:created xsi:type="dcterms:W3CDTF">2010-10-02T21:48:33Z</dcterms:created>
  <dcterms:modified xsi:type="dcterms:W3CDTF">2011-01-01T16:13:58Z</dcterms:modified>
</cp:coreProperties>
</file>