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93DA109-28B1-4E7D-934B-9AA3C9C8691D}" type="datetimeFigureOut">
              <a:rPr lang="en-US" smtClean="0"/>
              <a:t>9/25/2011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47DD5B4-EB1A-4E5C-9C82-1C21B8F2DFD3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DA109-28B1-4E7D-934B-9AA3C9C8691D}" type="datetimeFigureOut">
              <a:rPr lang="en-US" smtClean="0"/>
              <a:t>9/25/2011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DD5B4-EB1A-4E5C-9C82-1C21B8F2DFD3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DA109-28B1-4E7D-934B-9AA3C9C8691D}" type="datetimeFigureOut">
              <a:rPr lang="en-US" smtClean="0"/>
              <a:t>9/25/2011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DD5B4-EB1A-4E5C-9C82-1C21B8F2DFD3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DA109-28B1-4E7D-934B-9AA3C9C8691D}" type="datetimeFigureOut">
              <a:rPr lang="en-US" smtClean="0"/>
              <a:t>9/25/2011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DD5B4-EB1A-4E5C-9C82-1C21B8F2DFD3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DA109-28B1-4E7D-934B-9AA3C9C8691D}" type="datetimeFigureOut">
              <a:rPr lang="en-US" smtClean="0"/>
              <a:t>9/25/2011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DD5B4-EB1A-4E5C-9C82-1C21B8F2DFD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DA109-28B1-4E7D-934B-9AA3C9C8691D}" type="datetimeFigureOut">
              <a:rPr lang="en-US" smtClean="0"/>
              <a:t>9/25/2011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DD5B4-EB1A-4E5C-9C82-1C21B8F2DFD3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DA109-28B1-4E7D-934B-9AA3C9C8691D}" type="datetimeFigureOut">
              <a:rPr lang="en-US" smtClean="0"/>
              <a:t>9/25/2011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DD5B4-EB1A-4E5C-9C82-1C21B8F2DFD3}" type="slidenum">
              <a:rPr lang="en-US" smtClean="0"/>
              <a:t>‹#›</a:t>
            </a:fld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DA109-28B1-4E7D-934B-9AA3C9C8691D}" type="datetimeFigureOut">
              <a:rPr lang="en-US" smtClean="0"/>
              <a:t>9/25/2011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DD5B4-EB1A-4E5C-9C82-1C21B8F2DFD3}" type="slidenum">
              <a:rPr lang="en-US" smtClean="0"/>
              <a:t>‹#›</a:t>
            </a:fld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DA109-28B1-4E7D-934B-9AA3C9C8691D}" type="datetimeFigureOut">
              <a:rPr lang="en-US" smtClean="0"/>
              <a:t>9/25/2011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DD5B4-EB1A-4E5C-9C82-1C21B8F2DF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DA109-28B1-4E7D-934B-9AA3C9C8691D}" type="datetimeFigureOut">
              <a:rPr lang="en-US" smtClean="0"/>
              <a:t>9/25/2011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DD5B4-EB1A-4E5C-9C82-1C21B8F2DF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DA109-28B1-4E7D-934B-9AA3C9C8691D}" type="datetimeFigureOut">
              <a:rPr lang="en-US" smtClean="0"/>
              <a:t>9/25/2011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DD5B4-EB1A-4E5C-9C82-1C21B8F2DF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493DA109-28B1-4E7D-934B-9AA3C9C8691D}" type="datetimeFigureOut">
              <a:rPr lang="en-US" smtClean="0"/>
              <a:t>9/25/2011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F47DD5B4-EB1A-4E5C-9C82-1C21B8F2DFD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200" y="1676400"/>
            <a:ext cx="6777318" cy="2433918"/>
          </a:xfrm>
        </p:spPr>
        <p:txBody>
          <a:bodyPr>
            <a:noAutofit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sz="8000" b="1" dirty="0" smtClean="0"/>
              <a:t>Sound Advice</a:t>
            </a:r>
            <a:r>
              <a:rPr lang="en-US" sz="8000" dirty="0"/>
              <a:t/>
            </a:r>
            <a:br>
              <a:rPr lang="en-US" sz="8000" dirty="0"/>
            </a:br>
            <a:endParaRPr lang="en-US" sz="8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effectLst/>
              </a:rPr>
              <a:t>Luke 14:1-14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911992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One Sabbath, when Jesus went to eat in the house of a prominent Pharisee, he was being carefully watched. </a:t>
            </a:r>
            <a:r>
              <a:rPr lang="en-US" sz="2800" baseline="30000" dirty="0"/>
              <a:t>2 </a:t>
            </a:r>
            <a:r>
              <a:rPr lang="en-US" sz="2800" dirty="0"/>
              <a:t>There in front of him was a man suffering from dropsy. </a:t>
            </a:r>
            <a:r>
              <a:rPr lang="en-US" sz="2800" baseline="30000" dirty="0"/>
              <a:t>3 </a:t>
            </a:r>
            <a:r>
              <a:rPr lang="en-US" sz="2800" dirty="0"/>
              <a:t>Jesus asked the Pharisees and experts in the law, “Is it lawful to heal on the Sabbath or not?” </a:t>
            </a:r>
            <a:r>
              <a:rPr lang="en-US" sz="2800" baseline="30000" dirty="0"/>
              <a:t>4 </a:t>
            </a:r>
            <a:r>
              <a:rPr lang="en-US" sz="2800" dirty="0"/>
              <a:t>But they remained silent. So taking hold of the man, he healed him and sent him away. 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165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  Jesus </a:t>
            </a:r>
            <a:r>
              <a:rPr lang="en-US" dirty="0"/>
              <a:t>said,</a:t>
            </a:r>
          </a:p>
          <a:p>
            <a:r>
              <a:rPr lang="en-US" baseline="30000" dirty="0"/>
              <a:t>5 </a:t>
            </a:r>
            <a:r>
              <a:rPr lang="en-US" dirty="0"/>
              <a:t>Then he asked them, “If one of you has a son or an ox that falls into a well on the Sabbath day, will you not </a:t>
            </a:r>
            <a:r>
              <a:rPr lang="en-US" dirty="0">
                <a:solidFill>
                  <a:schemeClr val="tx1"/>
                </a:solidFill>
              </a:rPr>
              <a:t>immediately</a:t>
            </a:r>
            <a:r>
              <a:rPr lang="en-US" dirty="0"/>
              <a:t> pull him out?” </a:t>
            </a:r>
            <a:r>
              <a:rPr lang="en-US" baseline="30000" dirty="0"/>
              <a:t>6 </a:t>
            </a:r>
            <a:r>
              <a:rPr lang="en-US" dirty="0"/>
              <a:t>And they had nothing to say. </a:t>
            </a:r>
          </a:p>
          <a:p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/>
              <a:t>Be Consistent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369836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u="sng" dirty="0"/>
              <a:t>First, We must compare ourselves to the perfect standard of the Word of God</a:t>
            </a:r>
            <a:r>
              <a:rPr lang="en-US" sz="2800" b="1" dirty="0"/>
              <a:t>. </a:t>
            </a:r>
            <a:endParaRPr lang="en-US" sz="2800" dirty="0"/>
          </a:p>
          <a:p>
            <a:r>
              <a:rPr lang="en-US" sz="2800" b="1" u="sng" dirty="0"/>
              <a:t>Second, we must reflect deeply on the cross of Christ</a:t>
            </a:r>
            <a:r>
              <a:rPr lang="en-US" sz="2800" b="1" dirty="0"/>
              <a:t>. </a:t>
            </a:r>
            <a:endParaRPr lang="en-US" sz="2800" dirty="0"/>
          </a:p>
          <a:p>
            <a:r>
              <a:rPr lang="en-US" sz="2800" b="1" dirty="0"/>
              <a:t>Third, we will grow in humility as we </a:t>
            </a:r>
            <a:r>
              <a:rPr lang="en-US" sz="2800" b="1" u="sng" dirty="0"/>
              <a:t>pay attention to the strengths of others rather than always trumpeting our own gifts and abilities</a:t>
            </a:r>
            <a:r>
              <a:rPr lang="en-US" sz="2800" b="1" dirty="0"/>
              <a:t>. </a:t>
            </a:r>
            <a:endParaRPr lang="en-US" sz="2800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56263" cy="1054250"/>
          </a:xfrm>
        </p:spPr>
        <p:txBody>
          <a:bodyPr>
            <a:normAutofit fontScale="90000"/>
          </a:bodyPr>
          <a:lstStyle/>
          <a:p>
            <a:r>
              <a:rPr lang="en-US" sz="6700" b="1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en-US" sz="67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en-US" sz="6700" b="1" dirty="0" smtClean="0">
                <a:solidFill>
                  <a:schemeClr val="tx2">
                    <a:lumMod val="75000"/>
                  </a:schemeClr>
                </a:solidFill>
              </a:rPr>
              <a:t>Be </a:t>
            </a:r>
            <a:r>
              <a:rPr lang="en-US" sz="6700" b="1" dirty="0">
                <a:solidFill>
                  <a:schemeClr val="tx2">
                    <a:lumMod val="75000"/>
                  </a:schemeClr>
                </a:solidFill>
              </a:rPr>
              <a:t>Humble</a:t>
            </a:r>
            <a:r>
              <a:rPr lang="en-US" sz="6000" dirty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en-US" sz="6000" dirty="0">
                <a:solidFill>
                  <a:schemeClr val="tx2">
                    <a:lumMod val="75000"/>
                  </a:schemeClr>
                </a:solidFill>
              </a:rPr>
            </a:b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2651907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aseline="30000" dirty="0"/>
              <a:t>12 </a:t>
            </a:r>
            <a:r>
              <a:rPr lang="en-US" dirty="0"/>
              <a:t>Then Jesus said to his host, “When you give a luncheon or dinner, do not invite your friends, your brothers or relatives, or your rich neighbors; if you do, they may invite you back and so you will be repaid. </a:t>
            </a:r>
            <a:r>
              <a:rPr lang="en-US" baseline="30000" dirty="0"/>
              <a:t>13 </a:t>
            </a:r>
            <a:r>
              <a:rPr lang="en-US" dirty="0"/>
              <a:t>But when you give a banquet, invite the poor, the crippled, the lame, the blind, </a:t>
            </a:r>
            <a:r>
              <a:rPr lang="en-US" baseline="30000" dirty="0"/>
              <a:t>14 </a:t>
            </a:r>
            <a:r>
              <a:rPr lang="en-US" dirty="0"/>
              <a:t>and you will be blessed. Although they cannot repay you, you will be repaid at the resurrection of the righteous.”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655638"/>
          </a:xfrm>
        </p:spPr>
        <p:txBody>
          <a:bodyPr>
            <a:noAutofit/>
          </a:bodyPr>
          <a:lstStyle/>
          <a:p>
            <a:r>
              <a:rPr lang="en-US" sz="4400" b="1" dirty="0"/>
              <a:t>Advice for The Host – Reach Beyond the Predictable</a:t>
            </a:r>
            <a:r>
              <a:rPr lang="en-US" sz="4400" dirty="0"/>
              <a:t> </a:t>
            </a:r>
            <a:br>
              <a:rPr lang="en-US" sz="4400" dirty="0"/>
            </a:b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231226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First, we learn from this passage that </a:t>
            </a:r>
            <a:r>
              <a:rPr lang="en-US" b="1" u="sng" dirty="0"/>
              <a:t>you can’t reach the lost unless you are willing to associate with them</a:t>
            </a:r>
            <a:r>
              <a:rPr lang="en-US" b="1" dirty="0"/>
              <a:t>.  </a:t>
            </a:r>
            <a:endParaRPr lang="en-US" dirty="0"/>
          </a:p>
          <a:p>
            <a:r>
              <a:rPr lang="en-US" b="1" dirty="0"/>
              <a:t>Second, we are reminded that </a:t>
            </a:r>
            <a:r>
              <a:rPr lang="en-US" b="1" u="sng" dirty="0"/>
              <a:t>if you identify yourself as a believer you will be watched</a:t>
            </a:r>
            <a:r>
              <a:rPr lang="en-US" b="1" dirty="0"/>
              <a:t>. </a:t>
            </a:r>
            <a:endParaRPr lang="en-US" dirty="0"/>
          </a:p>
          <a:p>
            <a:r>
              <a:rPr lang="en-US" b="1" u="sng" dirty="0"/>
              <a:t>Third, we should live our lives in light of the coming resurrection of the </a:t>
            </a:r>
            <a:r>
              <a:rPr lang="en-US" b="1" u="sng" dirty="0" smtClean="0"/>
              <a:t>righteous</a:t>
            </a:r>
            <a:r>
              <a:rPr lang="en-US" b="1" dirty="0" smtClean="0"/>
              <a:t>. </a:t>
            </a:r>
            <a:endParaRPr lang="en-US" dirty="0"/>
          </a:p>
          <a:p>
            <a:r>
              <a:rPr lang="en-US" b="1" u="sng" dirty="0"/>
              <a:t>Finally, take careful note of the deadly attitude of these leaders</a:t>
            </a:r>
            <a:r>
              <a:rPr lang="en-US" b="1" dirty="0"/>
              <a:t>. </a:t>
            </a:r>
            <a:endParaRPr lang="en-U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 smtClean="0"/>
              <a:t>APPLICATIONS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1198901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85800" y="3124200"/>
            <a:ext cx="7756263" cy="1054250"/>
          </a:xfrm>
        </p:spPr>
        <p:txBody>
          <a:bodyPr/>
          <a:lstStyle/>
          <a:p>
            <a:r>
              <a:rPr lang="en-US" sz="6600" b="1" dirty="0" smtClean="0"/>
              <a:t>Consistency, Humility, and Hospitality</a:t>
            </a:r>
            <a:endParaRPr 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1165147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mph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2"/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5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  <p:bldP spid="7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rdcover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440</TotalTime>
  <Words>364</Words>
  <Application>Microsoft Office PowerPoint</Application>
  <PresentationFormat>On-screen Show (4:3)</PresentationFormat>
  <Paragraphs>18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Hardcover</vt:lpstr>
      <vt:lpstr>               Sound Advice </vt:lpstr>
      <vt:lpstr>PowerPoint Presentation</vt:lpstr>
      <vt:lpstr>Be Consistent</vt:lpstr>
      <vt:lpstr> Be Humble </vt:lpstr>
      <vt:lpstr>Advice for The Host – Reach Beyond the Predictable  </vt:lpstr>
      <vt:lpstr>APPLICATIONS</vt:lpstr>
      <vt:lpstr>Consistency, Humility, and Hospitality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Sound Advice</dc:title>
  <dc:creator>Stephen Garrett</dc:creator>
  <cp:lastModifiedBy>Stephen Garrett</cp:lastModifiedBy>
  <cp:revision>7</cp:revision>
  <dcterms:created xsi:type="dcterms:W3CDTF">2011-09-24T17:40:24Z</dcterms:created>
  <dcterms:modified xsi:type="dcterms:W3CDTF">2011-09-25T12:28:06Z</dcterms:modified>
</cp:coreProperties>
</file>