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8" r:id="rId2"/>
    <p:sldId id="282" r:id="rId3"/>
    <p:sldId id="284" r:id="rId4"/>
    <p:sldId id="285" r:id="rId5"/>
    <p:sldId id="283" r:id="rId6"/>
    <p:sldId id="266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B586E4-957C-4738-816D-32E42EA1FB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21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7DD44-B6A0-4C7E-8B52-E8AC9AEA60B9}" type="slidenum">
              <a:rPr lang="en-US"/>
              <a:pPr/>
              <a:t>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084B3-D475-4D76-B3B9-903A8C5EE3DD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212A8-22AA-44AF-A5AD-B265B8763F99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914D3-EE78-43C8-AE83-C1B0FC7357BF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3C73C-099F-47F3-AB65-7B2D1381213F}" type="slidenum">
              <a:rPr lang="en-US"/>
              <a:pPr/>
              <a:t>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92F83-D544-4751-B495-F1F69D6ADD72}" type="slidenum">
              <a:rPr lang="en-US"/>
              <a:pPr/>
              <a:t>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E61A5-D33A-4A76-AA49-FD8EA1F2B08B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01857-C29C-43D6-871A-567E0E443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F058-0D9A-45AA-9F71-8A9E17C2C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4E885-346A-45AF-9ED8-7C890243F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8E42-667A-4689-8865-20B2E8B4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CDB-8924-461D-BAD0-0776A6DA0F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76F0-9158-4B04-88A8-8D9EEFF51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89FA-0595-4041-8C8B-F5E500B00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DC98-FE93-4FFA-856D-DAAAA0D3D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8F9C-0150-471D-8A93-6FE640FDC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40A8-5026-4F34-96B9-A61C98530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CAD7-E276-4C1F-912E-8ABA80CA8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FBCC0B-47F2-4E9B-9719-61EF4B561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“Family Resemblance”</a:t>
            </a:r>
            <a:r>
              <a:rPr lang="en-US" altLang="ja-JP" sz="4000" b="1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/>
            </a:r>
            <a:br>
              <a:rPr lang="en-US" altLang="ja-JP" sz="4000" b="1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</a:br>
            <a:r>
              <a:rPr lang="en-US" altLang="ja-JP" sz="4000" b="1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 </a:t>
            </a:r>
            <a:r>
              <a:rPr lang="en-US" altLang="ja-JP" sz="2800">
                <a:latin typeface="Comic Sans MS" pitchFamily="66" charset="0"/>
                <a:ea typeface="ＭＳ Ｐゴシック" charset="-128"/>
              </a:rPr>
              <a:t>Matthew 23:29-36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638800"/>
            <a:ext cx="8229600" cy="868363"/>
          </a:xfrm>
        </p:spPr>
        <p:txBody>
          <a:bodyPr>
            <a:normAutofit/>
          </a:bodyPr>
          <a:lstStyle/>
          <a:p>
            <a:pPr lvl="1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ja-JP" b="1" dirty="0" smtClean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Bellaire </a:t>
            </a: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church of Christ</a:t>
            </a:r>
          </a:p>
          <a:p>
            <a:pPr lvl="1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October </a:t>
            </a:r>
            <a:r>
              <a:rPr lang="en-US" altLang="ja-JP" b="1" dirty="0" smtClean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16, 2011</a:t>
            </a:r>
            <a:endParaRPr lang="en-US" altLang="ja-JP" b="1" dirty="0">
              <a:solidFill>
                <a:srgbClr val="000080"/>
              </a:solidFill>
              <a:latin typeface="Comic Sans MS" pitchFamily="66" charset="0"/>
              <a:ea typeface="ＭＳ Ｐゴシック" charset="-128"/>
            </a:endParaRPr>
          </a:p>
        </p:txBody>
      </p:sp>
      <p:pic>
        <p:nvPicPr>
          <p:cNvPr id="4110" name="Picture 14" descr="MPj04096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4113213" cy="411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ja-JP" sz="3200">
                <a:latin typeface="Comic Sans MS" pitchFamily="66" charset="0"/>
                <a:ea typeface="ＭＳ Ｐゴシック" charset="-128"/>
              </a:rPr>
              <a:t>Matthew 23:29-36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35563"/>
          </a:xfrm>
        </p:spPr>
        <p:txBody>
          <a:bodyPr/>
          <a:lstStyle/>
          <a:p>
            <a:pPr marL="688975" indent="-523875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ja-JP" sz="3600" b="1" baseline="30000" dirty="0">
              <a:solidFill>
                <a:srgbClr val="000080"/>
              </a:solidFill>
              <a:latin typeface="Comic Sans MS" pitchFamily="66" charset="0"/>
              <a:ea typeface="ＭＳ Ｐゴシック" charset="-128"/>
            </a:endParaRPr>
          </a:p>
          <a:p>
            <a:pPr marL="688975" indent="-523875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ja-JP" sz="3600" b="1" baseline="30000" dirty="0">
                <a:latin typeface="Comic Sans MS" pitchFamily="66" charset="0"/>
                <a:ea typeface="ＭＳ Ｐゴシック" charset="-128"/>
              </a:rPr>
              <a:t>29</a:t>
            </a:r>
            <a:r>
              <a:rPr lang="en-US" altLang="ja-JP" sz="3600" b="1" baseline="30000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 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“Woe to you, teachers of the law   and Pharisees, you hypocrites! You build tombs for the prophets and decorate the graves of the righteous.</a:t>
            </a:r>
          </a:p>
          <a:p>
            <a:pPr marL="688975" indent="-523875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ja-JP" sz="1000" b="1" dirty="0">
              <a:latin typeface="Comic Sans MS" pitchFamily="66" charset="0"/>
              <a:ea typeface="ＭＳ Ｐゴシック" charset="-128"/>
            </a:endParaRPr>
          </a:p>
          <a:p>
            <a:pPr marL="688975" indent="-523875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ja-JP" sz="3600" b="1" baseline="30000" dirty="0">
                <a:latin typeface="Comic Sans MS" pitchFamily="66" charset="0"/>
                <a:ea typeface="ＭＳ Ｐゴシック" charset="-128"/>
              </a:rPr>
              <a:t>30 </a:t>
            </a:r>
            <a:r>
              <a:rPr lang="en-US" altLang="ja-JP" sz="3600" b="1" dirty="0">
                <a:latin typeface="Comic Sans MS" pitchFamily="66" charset="0"/>
                <a:ea typeface="ＭＳ Ｐゴシック" charset="-128"/>
              </a:rPr>
              <a:t>And you say, ‘If we had lived in the days of our forefathers, we would not have taken part with them in shedding the blood of the prophets.’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ja-JP" sz="3200">
                <a:latin typeface="Comic Sans MS" pitchFamily="66" charset="0"/>
                <a:ea typeface="ＭＳ Ｐゴシック" charset="-128"/>
              </a:rPr>
              <a:t>Matthew 23:29-36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9831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ja-JP" b="1" baseline="30000" dirty="0">
              <a:solidFill>
                <a:srgbClr val="000080"/>
              </a:solidFill>
              <a:latin typeface="Comic Sans MS" pitchFamily="66" charset="0"/>
              <a:ea typeface="ＭＳ Ｐゴシック" charset="-128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ja-JP" b="1" baseline="30000" dirty="0">
                <a:latin typeface="Comic Sans MS" pitchFamily="66" charset="0"/>
                <a:ea typeface="ＭＳ Ｐゴシック" charset="-128"/>
              </a:rPr>
              <a:t>31</a:t>
            </a:r>
            <a:r>
              <a:rPr lang="en-US" altLang="ja-JP" b="1" baseline="30000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 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So you testify against yourselves that you are the descendants of those who murdered the prophets.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endParaRPr lang="en-US" altLang="ja-JP" b="1" baseline="30000" dirty="0">
              <a:latin typeface="Comic Sans MS" pitchFamily="66" charset="0"/>
              <a:ea typeface="ＭＳ Ｐゴシック" charset="-128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altLang="ja-JP" b="1" baseline="30000" dirty="0">
                <a:latin typeface="Comic Sans MS" pitchFamily="66" charset="0"/>
                <a:ea typeface="ＭＳ Ｐゴシック" charset="-128"/>
              </a:rPr>
              <a:t>32 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Fill up, then, the measure of the sin of your forefathers!”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altLang="ja-JP" sz="3200" b="1">
                <a:latin typeface="Comic Sans MS" pitchFamily="66" charset="0"/>
                <a:ea typeface="ＭＳ Ｐゴシック" charset="-128"/>
              </a:rPr>
              <a:t>THEIR PROFESSION</a:t>
            </a:r>
            <a:endParaRPr lang="en-US" altLang="ja-JP" sz="3200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THEIR HEART</a:t>
            </a:r>
          </a:p>
          <a:p>
            <a:pPr>
              <a:buFontTx/>
              <a:buNone/>
            </a:pPr>
            <a:r>
              <a:rPr lang="en-US" altLang="ja-JP" b="1" baseline="30000" dirty="0">
                <a:latin typeface="Comic Sans MS" pitchFamily="66" charset="0"/>
                <a:ea typeface="ＭＳ Ｐゴシック" charset="-128"/>
              </a:rPr>
              <a:t>33”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You snakes, you brood of </a:t>
            </a:r>
            <a:r>
              <a:rPr lang="en-US" altLang="ja-JP" b="1" dirty="0" err="1">
                <a:latin typeface="Comic Sans MS" pitchFamily="66" charset="0"/>
                <a:ea typeface="ＭＳ Ｐゴシック" charset="-128"/>
              </a:rPr>
              <a:t>vipors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!  How will you escape being condemned to hell?</a:t>
            </a:r>
          </a:p>
          <a:p>
            <a:pPr>
              <a:buFontTx/>
              <a:buNone/>
            </a:pPr>
            <a:endParaRPr lang="en-US" sz="1000" b="1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ja-JP" b="1" baseline="30000" dirty="0">
                <a:latin typeface="Comic Sans MS" pitchFamily="66" charset="0"/>
                <a:ea typeface="ＭＳ Ｐゴシック" charset="-128"/>
              </a:rPr>
              <a:t>34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Therefore I am sending you prophets and wise men and teachers. Some of them you will kill and crucify; others you will flog in your synagogues and pursue from town to town.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altLang="ja-JP" sz="3200" b="1">
                <a:latin typeface="Comic Sans MS" pitchFamily="66" charset="0"/>
                <a:ea typeface="ＭＳ Ｐゴシック" charset="-128"/>
              </a:rPr>
              <a:t>THEIR PROFESSION</a:t>
            </a:r>
            <a:endParaRPr lang="en-US" altLang="ja-JP" sz="3200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THEIR HEART</a:t>
            </a:r>
          </a:p>
          <a:p>
            <a:pPr>
              <a:buFontTx/>
              <a:buNone/>
            </a:pPr>
            <a:r>
              <a:rPr lang="en-US" altLang="ja-JP" b="1" baseline="30000" dirty="0">
                <a:latin typeface="Comic Sans MS" pitchFamily="66" charset="0"/>
                <a:ea typeface="ＭＳ Ｐゴシック" charset="-128"/>
              </a:rPr>
              <a:t>35 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And so upon you will come all the righteous blood that has been shed on earth, from the blood of righteous Abel to the blood of Zechariah son of </a:t>
            </a:r>
            <a:r>
              <a:rPr lang="en-US" altLang="ja-JP" b="1" dirty="0" err="1">
                <a:latin typeface="Comic Sans MS" pitchFamily="66" charset="0"/>
                <a:ea typeface="ＭＳ Ｐゴシック" charset="-128"/>
              </a:rPr>
              <a:t>Berekiah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, whom you murdered between the temple and the altar.</a:t>
            </a:r>
          </a:p>
          <a:p>
            <a:pPr>
              <a:buFontTx/>
              <a:buNone/>
            </a:pPr>
            <a:endParaRPr lang="en-US" altLang="ja-JP" sz="1000" b="1" dirty="0">
              <a:latin typeface="Comic Sans MS" pitchFamily="66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ja-JP" b="1" baseline="30000" dirty="0">
                <a:latin typeface="Comic Sans MS" pitchFamily="66" charset="0"/>
                <a:ea typeface="ＭＳ Ｐゴシック" charset="-128"/>
              </a:rPr>
              <a:t>36 </a:t>
            </a:r>
            <a:r>
              <a:rPr lang="en-US" altLang="ja-JP" b="1" dirty="0">
                <a:latin typeface="Comic Sans MS" pitchFamily="66" charset="0"/>
                <a:ea typeface="ＭＳ Ｐゴシック" charset="-128"/>
              </a:rPr>
              <a:t>I tell you the truth, all this will come upon this generation.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3200" b="1">
                <a:latin typeface="Comic Sans MS" pitchFamily="66" charset="0"/>
                <a:ea typeface="ＭＳ Ｐゴシック" charset="-128"/>
              </a:rPr>
              <a:t>There are some wrong responses. </a:t>
            </a:r>
            <a:r>
              <a:rPr lang="en-US" altLang="ja-JP" b="1">
                <a:latin typeface="Comic Sans MS" pitchFamily="66" charset="0"/>
                <a:ea typeface="ＭＳ Ｐゴシック" charset="-128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The </a:t>
            </a:r>
            <a:r>
              <a:rPr lang="en-US" altLang="ja-JP" b="1" dirty="0" smtClean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F</a:t>
            </a:r>
            <a:r>
              <a:rPr lang="en-US" altLang="ja-JP" b="1" u="sng" dirty="0" smtClean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irst </a:t>
            </a:r>
            <a:r>
              <a:rPr lang="en-US" altLang="ja-JP" b="1" u="sng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is indifference</a:t>
            </a: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.</a:t>
            </a:r>
          </a:p>
          <a:p>
            <a:pPr>
              <a:buFontTx/>
              <a:buNone/>
            </a:pPr>
            <a:endParaRPr lang="en-US" altLang="ja-JP" b="1" dirty="0">
              <a:solidFill>
                <a:srgbClr val="000080"/>
              </a:solidFill>
              <a:latin typeface="Comic Sans MS" pitchFamily="66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The Second wrong response is to </a:t>
            </a:r>
            <a:r>
              <a:rPr lang="en-US" altLang="ja-JP" b="1" u="sng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come up with a list of more rules</a:t>
            </a: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. </a:t>
            </a:r>
          </a:p>
          <a:p>
            <a:pPr>
              <a:buFontTx/>
              <a:buNone/>
            </a:pPr>
            <a:endParaRPr lang="en-US" altLang="ja-JP" b="1" dirty="0">
              <a:solidFill>
                <a:srgbClr val="000080"/>
              </a:solidFill>
              <a:latin typeface="Comic Sans MS" pitchFamily="66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The </a:t>
            </a:r>
            <a:r>
              <a:rPr lang="en-US" altLang="ja-JP" b="1" dirty="0" smtClean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Third </a:t>
            </a:r>
            <a:r>
              <a:rPr lang="en-US" altLang="ja-JP" b="1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wrong response is </a:t>
            </a:r>
            <a:r>
              <a:rPr lang="en-US" altLang="ja-JP" b="1" u="sng" dirty="0">
                <a:solidFill>
                  <a:srgbClr val="000080"/>
                </a:solidFill>
                <a:latin typeface="Comic Sans MS" pitchFamily="66" charset="0"/>
                <a:ea typeface="ＭＳ Ｐゴシック" charset="-128"/>
              </a:rPr>
              <a:t>to beat yourself up for your failures.</a:t>
            </a:r>
            <a:r>
              <a:rPr lang="en-US" altLang="ja-JP" b="1" dirty="0">
                <a:solidFill>
                  <a:srgbClr val="000080"/>
                </a:solidFill>
                <a:latin typeface="Arial"/>
                <a:ea typeface="MS Mincho" pitchFamily="49" charset="-128"/>
              </a:rPr>
              <a:t> </a:t>
            </a:r>
            <a:endParaRPr lang="en-US" b="1" dirty="0">
              <a:solidFill>
                <a:srgbClr val="000080"/>
              </a:solidFill>
              <a:latin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b="1" u="sng" dirty="0">
                <a:latin typeface="Comic Sans MS" pitchFamily="66" charset="0"/>
                <a:ea typeface="ＭＳ Ｐゴシック" charset="-128"/>
              </a:rPr>
              <a:t>First, </a:t>
            </a:r>
          </a:p>
          <a:p>
            <a:pPr>
              <a:buFontTx/>
              <a:buNone/>
            </a:pPr>
            <a:r>
              <a:rPr lang="en-US" altLang="ja-JP" b="1" u="sng" dirty="0" smtClean="0">
                <a:solidFill>
                  <a:schemeClr val="accent2"/>
                </a:solidFill>
                <a:latin typeface="Comic Sans MS" pitchFamily="66" charset="0"/>
                <a:ea typeface="ＭＳ Ｐゴシック" charset="-128"/>
              </a:rPr>
              <a:t>We </a:t>
            </a:r>
            <a:r>
              <a:rPr lang="en-US" altLang="ja-JP" b="1" u="sng" dirty="0">
                <a:solidFill>
                  <a:schemeClr val="accent2"/>
                </a:solidFill>
                <a:latin typeface="Comic Sans MS" pitchFamily="66" charset="0"/>
                <a:ea typeface="ＭＳ Ｐゴシック" charset="-128"/>
              </a:rPr>
              <a:t>should have an attitude of humility.</a:t>
            </a:r>
            <a:r>
              <a:rPr lang="en-US" altLang="ja-JP" b="1" dirty="0">
                <a:latin typeface="Arial"/>
                <a:ea typeface="MS Mincho" pitchFamily="49" charset="-128"/>
              </a:rPr>
              <a:t> </a:t>
            </a:r>
            <a:endParaRPr lang="en-US" altLang="ja-JP" b="1" dirty="0">
              <a:latin typeface="MS Mincho" pitchFamily="49" charset="-128"/>
              <a:ea typeface="MS Mincho" pitchFamily="49" charset="-128"/>
            </a:endParaRPr>
          </a:p>
          <a:p>
            <a:pPr>
              <a:buFontTx/>
              <a:buNone/>
            </a:pPr>
            <a:endParaRPr lang="en-US" altLang="ja-JP" b="1" dirty="0">
              <a:latin typeface="MS Mincho" pitchFamily="49" charset="-128"/>
              <a:ea typeface="MS Mincho" pitchFamily="49" charset="-128"/>
            </a:endParaRPr>
          </a:p>
          <a:p>
            <a:pPr>
              <a:buFontTx/>
              <a:buNone/>
            </a:pPr>
            <a:r>
              <a:rPr lang="en-US" altLang="ja-JP" b="1" u="sng" dirty="0">
                <a:latin typeface="Comic Sans MS" pitchFamily="66" charset="0"/>
                <a:ea typeface="ＭＳ Ｐゴシック" charset="-128"/>
              </a:rPr>
              <a:t>Second, </a:t>
            </a:r>
          </a:p>
          <a:p>
            <a:pPr>
              <a:buFontTx/>
              <a:buNone/>
            </a:pPr>
            <a:r>
              <a:rPr lang="en-US" altLang="ja-JP" b="1" u="sng" dirty="0" smtClean="0">
                <a:solidFill>
                  <a:schemeClr val="accent2"/>
                </a:solidFill>
                <a:latin typeface="Comic Sans MS" pitchFamily="66" charset="0"/>
                <a:ea typeface="ＭＳ Ｐゴシック" charset="-128"/>
              </a:rPr>
              <a:t>We </a:t>
            </a:r>
            <a:r>
              <a:rPr lang="en-US" altLang="ja-JP" b="1" u="sng" dirty="0">
                <a:solidFill>
                  <a:schemeClr val="accent2"/>
                </a:solidFill>
                <a:latin typeface="Comic Sans MS" pitchFamily="66" charset="0"/>
                <a:ea typeface="ＭＳ Ｐゴシック" charset="-128"/>
              </a:rPr>
              <a:t>should renew our Focus.</a:t>
            </a:r>
            <a:r>
              <a:rPr lang="en-US" altLang="ja-JP" dirty="0">
                <a:latin typeface="Arial"/>
                <a:ea typeface="MS Mincho" pitchFamily="49" charset="-128"/>
              </a:rPr>
              <a:t> </a:t>
            </a:r>
            <a:endParaRPr lang="en-US" altLang="ja-JP" dirty="0">
              <a:latin typeface="MS Mincho" pitchFamily="49" charset="-128"/>
              <a:ea typeface="MS Mincho" pitchFamily="49" charset="-128"/>
            </a:endParaRPr>
          </a:p>
          <a:p>
            <a:pPr>
              <a:buFontTx/>
              <a:buNone/>
            </a:pPr>
            <a:endParaRPr lang="en-US" altLang="ja-JP" dirty="0">
              <a:latin typeface="MS Mincho" pitchFamily="49" charset="-128"/>
              <a:ea typeface="MS Mincho" pitchFamily="49" charset="-128"/>
            </a:endParaRPr>
          </a:p>
          <a:p>
            <a:pPr>
              <a:buFontTx/>
              <a:buNone/>
            </a:pPr>
            <a:r>
              <a:rPr lang="en-US" altLang="ja-JP" b="1" u="sng" dirty="0">
                <a:latin typeface="Comic Sans MS" pitchFamily="66" charset="0"/>
                <a:ea typeface="ＭＳ Ｐゴシック" charset="-128"/>
              </a:rPr>
              <a:t>Third, </a:t>
            </a:r>
          </a:p>
          <a:p>
            <a:pPr>
              <a:buFontTx/>
              <a:buNone/>
            </a:pPr>
            <a:r>
              <a:rPr lang="en-US" altLang="ja-JP" b="1" u="sng" dirty="0">
                <a:solidFill>
                  <a:schemeClr val="accent2"/>
                </a:solidFill>
                <a:latin typeface="Comic Sans MS" pitchFamily="66" charset="0"/>
                <a:ea typeface="ＭＳ Ｐゴシック" charset="-128"/>
              </a:rPr>
              <a:t>We Should Be Discerning.</a:t>
            </a:r>
            <a:r>
              <a:rPr lang="en-US" altLang="ja-JP" b="1" dirty="0">
                <a:latin typeface="Arial"/>
                <a:ea typeface="MS Mincho" pitchFamily="49" charset="-128"/>
              </a:rPr>
              <a:t> </a:t>
            </a:r>
            <a:endParaRPr lang="en-US" b="1" dirty="0">
              <a:latin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123</TotalTime>
  <Words>273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“Family Resemblance”  Matthew 23:29-36</vt:lpstr>
      <vt:lpstr>Matthew 23:29-36</vt:lpstr>
      <vt:lpstr>Matthew 23:29-36</vt:lpstr>
      <vt:lpstr>THEIR PROFESSION</vt:lpstr>
      <vt:lpstr>THEIR PROFESSION</vt:lpstr>
      <vt:lpstr>There are some wrong responses. 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“Family Resemblance”  Matthew 23:29-36</dc:title>
  <dc:creator>Dan Dillard</dc:creator>
  <cp:lastModifiedBy>Stephen Garrett</cp:lastModifiedBy>
  <cp:revision>5</cp:revision>
  <dcterms:created xsi:type="dcterms:W3CDTF">2006-10-06T19:26:52Z</dcterms:created>
  <dcterms:modified xsi:type="dcterms:W3CDTF">2011-10-15T19:33:50Z</dcterms:modified>
</cp:coreProperties>
</file>