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8" r:id="rId4"/>
    <p:sldId id="257"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4"/>
    <p:restoredTop sz="94675"/>
  </p:normalViewPr>
  <p:slideViewPr>
    <p:cSldViewPr snapToGrid="0" snapToObjects="1">
      <p:cViewPr>
        <p:scale>
          <a:sx n="71" d="100"/>
          <a:sy n="71" d="100"/>
        </p:scale>
        <p:origin x="-120" y="-6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11/20/2016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11/20/2016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11/20/2016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11/20/2016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11/20/2016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Blessed Be God</a:t>
            </a:r>
            <a:endParaRPr lang="en-US" dirty="0"/>
          </a:p>
        </p:txBody>
      </p:sp>
      <p:sp>
        <p:nvSpPr>
          <p:cNvPr id="3" name="Subtitle 2"/>
          <p:cNvSpPr>
            <a:spLocks noGrp="1"/>
          </p:cNvSpPr>
          <p:nvPr>
            <p:ph type="subTitle" idx="1"/>
          </p:nvPr>
        </p:nvSpPr>
        <p:spPr/>
        <p:txBody>
          <a:bodyPr/>
          <a:lstStyle/>
          <a:p>
            <a:r>
              <a:rPr lang="en-US" dirty="0" smtClean="0"/>
              <a:t>Ephesians 1:3-14</a:t>
            </a:r>
            <a:endParaRPr lang="en-US" dirty="0"/>
          </a:p>
        </p:txBody>
      </p:sp>
    </p:spTree>
    <p:extLst>
      <p:ext uri="{BB962C8B-B14F-4D97-AF65-F5344CB8AC3E}">
        <p14:creationId xmlns:p14="http://schemas.microsoft.com/office/powerpoint/2010/main" val="2101208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0526" y="90166"/>
            <a:ext cx="8203474" cy="6294031"/>
          </a:xfrm>
          <a:prstGeom prst="rect">
            <a:avLst/>
          </a:prstGeom>
        </p:spPr>
        <p:txBody>
          <a:bodyPr wrap="square">
            <a:spAutoFit/>
          </a:bodyPr>
          <a:lstStyle/>
          <a:p>
            <a:r>
              <a:rPr lang="en-US" sz="2400" dirty="0" smtClean="0">
                <a:solidFill>
                  <a:srgbClr val="000000"/>
                </a:solidFill>
                <a:latin typeface="Helvetica Neue" charset="0"/>
              </a:rPr>
              <a:t>Ephesians 1:3-14</a:t>
            </a:r>
            <a:endParaRPr lang="en-US" sz="2400" dirty="0">
              <a:solidFill>
                <a:srgbClr val="000000"/>
              </a:solidFill>
              <a:latin typeface="Helvetica Neue" charset="0"/>
            </a:endParaRPr>
          </a:p>
          <a:p>
            <a:endParaRPr lang="en-US" dirty="0" smtClean="0">
              <a:solidFill>
                <a:srgbClr val="000000"/>
              </a:solidFill>
              <a:latin typeface="Helvetica Neue" charset="0"/>
            </a:endParaRPr>
          </a:p>
          <a:p>
            <a:r>
              <a:rPr lang="en-US" sz="1900" dirty="0" smtClean="0">
                <a:solidFill>
                  <a:srgbClr val="000000"/>
                </a:solidFill>
                <a:latin typeface="Helvetica Neue" charset="0"/>
              </a:rPr>
              <a:t>Blessed </a:t>
            </a:r>
            <a:r>
              <a:rPr lang="en-US" sz="1900" dirty="0">
                <a:solidFill>
                  <a:srgbClr val="000000"/>
                </a:solidFill>
                <a:latin typeface="Helvetica Neue" charset="0"/>
              </a:rPr>
              <a:t>be the God and Father of our Lord Jesus Christ, who has blessed us in Christ with every spiritual blessing in the heavenly places, even as he chose us in him before the foundation of the world, that we should be holy and blameless before him. In love he predestined us for adoption to himself as sons through Jesus Christ, according to the purpose of his will, to the praise of his glorious grace, with which he has blessed us in the Beloved. </a:t>
            </a:r>
            <a:r>
              <a:rPr lang="en-US" sz="1900" dirty="0" smtClean="0">
                <a:solidFill>
                  <a:srgbClr val="000000"/>
                </a:solidFill>
                <a:latin typeface="Helvetica Neue" charset="0"/>
              </a:rPr>
              <a:t>In </a:t>
            </a:r>
            <a:r>
              <a:rPr lang="en-US" sz="1900" dirty="0">
                <a:solidFill>
                  <a:srgbClr val="000000"/>
                </a:solidFill>
                <a:latin typeface="Helvetica Neue" charset="0"/>
              </a:rPr>
              <a:t>him we have redemption through his blood, the forgiveness of our trespasses, according to the riches of his grace, which he lavished upon us, in all wisdom and insight making known to us the mystery of his will, according to his purpose, which he set forth in Christ as a plan for the fullness of time, to unite all things in him, things in heaven and things on </a:t>
            </a:r>
            <a:r>
              <a:rPr lang="en-US" sz="1900" dirty="0" smtClean="0">
                <a:solidFill>
                  <a:srgbClr val="000000"/>
                </a:solidFill>
                <a:latin typeface="Helvetica Neue" charset="0"/>
              </a:rPr>
              <a:t>earth. In </a:t>
            </a:r>
            <a:r>
              <a:rPr lang="en-US" sz="1900" dirty="0">
                <a:solidFill>
                  <a:srgbClr val="000000"/>
                </a:solidFill>
                <a:latin typeface="Helvetica Neue" charset="0"/>
              </a:rPr>
              <a:t>him we have obtained an inheritance, having been predestined according to the purpose of him who works all things according to the counsel of his will, so that we who were the first to hope in Christ might be to the praise of his glory. In him you also, when you heard the word of truth, the gospel of your salvation, and believed in him, were sealed with the promised Holy Spirit, who is the guarantee of our inheritance until we acquire possession of it, to the praise of his glory.</a:t>
            </a:r>
            <a:endParaRPr lang="en-US" sz="1900" b="0" i="0" dirty="0">
              <a:solidFill>
                <a:srgbClr val="000000"/>
              </a:solidFill>
              <a:effectLst/>
              <a:latin typeface="Helvetica Neue" charset="0"/>
            </a:endParaRPr>
          </a:p>
        </p:txBody>
      </p:sp>
    </p:spTree>
    <p:extLst>
      <p:ext uri="{BB962C8B-B14F-4D97-AF65-F5344CB8AC3E}">
        <p14:creationId xmlns:p14="http://schemas.microsoft.com/office/powerpoint/2010/main" val="455259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6785632" y="5667613"/>
            <a:ext cx="2094422" cy="33963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654845" y="4815840"/>
            <a:ext cx="2769326" cy="33963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463040" y="2233749"/>
            <a:ext cx="3735977" cy="33963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940526" y="90166"/>
            <a:ext cx="8203474" cy="6294031"/>
          </a:xfrm>
          <a:prstGeom prst="rect">
            <a:avLst/>
          </a:prstGeom>
        </p:spPr>
        <p:txBody>
          <a:bodyPr wrap="square">
            <a:spAutoFit/>
          </a:bodyPr>
          <a:lstStyle/>
          <a:p>
            <a:r>
              <a:rPr lang="en-US" sz="2400" dirty="0" smtClean="0">
                <a:solidFill>
                  <a:srgbClr val="000000"/>
                </a:solidFill>
                <a:latin typeface="Helvetica Neue" charset="0"/>
              </a:rPr>
              <a:t>Ephesians 1:3-14</a:t>
            </a:r>
            <a:endParaRPr lang="en-US" sz="2400" dirty="0">
              <a:solidFill>
                <a:srgbClr val="000000"/>
              </a:solidFill>
              <a:latin typeface="Helvetica Neue" charset="0"/>
            </a:endParaRPr>
          </a:p>
          <a:p>
            <a:endParaRPr lang="en-US" dirty="0" smtClean="0">
              <a:solidFill>
                <a:srgbClr val="000000"/>
              </a:solidFill>
              <a:latin typeface="Helvetica Neue" charset="0"/>
            </a:endParaRPr>
          </a:p>
          <a:p>
            <a:r>
              <a:rPr lang="en-US" sz="1900" dirty="0" smtClean="0">
                <a:solidFill>
                  <a:srgbClr val="000000"/>
                </a:solidFill>
                <a:latin typeface="Helvetica Neue" charset="0"/>
              </a:rPr>
              <a:t>Blessed </a:t>
            </a:r>
            <a:r>
              <a:rPr lang="en-US" sz="1900" dirty="0">
                <a:solidFill>
                  <a:srgbClr val="000000"/>
                </a:solidFill>
                <a:latin typeface="Helvetica Neue" charset="0"/>
              </a:rPr>
              <a:t>be the God and Father of our Lord Jesus Christ, who has blessed us in Christ with every spiritual blessing in the heavenly places, even as he chose us in him before the foundation of the world, that we should be holy and blameless before him. In love he predestined us for adoption to himself as sons through Jesus Christ, according to the purpose of his will, to the praise of his glorious grace, with which he has blessed us in the Beloved. </a:t>
            </a:r>
            <a:r>
              <a:rPr lang="en-US" sz="1900" dirty="0" smtClean="0">
                <a:solidFill>
                  <a:srgbClr val="000000"/>
                </a:solidFill>
                <a:latin typeface="Helvetica Neue" charset="0"/>
              </a:rPr>
              <a:t>In </a:t>
            </a:r>
            <a:r>
              <a:rPr lang="en-US" sz="1900" dirty="0">
                <a:solidFill>
                  <a:srgbClr val="000000"/>
                </a:solidFill>
                <a:latin typeface="Helvetica Neue" charset="0"/>
              </a:rPr>
              <a:t>him we have redemption through his blood, the forgiveness of our trespasses, according to the riches of his grace, which he lavished upon us, in all wisdom and insight making known to us the mystery of his will, according to his purpose, which he set forth in Christ as a plan for the fullness of time, to unite all things in him, things in heaven and things on </a:t>
            </a:r>
            <a:r>
              <a:rPr lang="en-US" sz="1900" dirty="0" smtClean="0">
                <a:solidFill>
                  <a:srgbClr val="000000"/>
                </a:solidFill>
                <a:latin typeface="Helvetica Neue" charset="0"/>
              </a:rPr>
              <a:t>earth. In </a:t>
            </a:r>
            <a:r>
              <a:rPr lang="en-US" sz="1900" dirty="0">
                <a:solidFill>
                  <a:srgbClr val="000000"/>
                </a:solidFill>
                <a:latin typeface="Helvetica Neue" charset="0"/>
              </a:rPr>
              <a:t>him we have obtained an inheritance, having been predestined according to the purpose of him who works all things according to the counsel of his will, so that we who were the first to hope in Christ might be to the praise of his glory. In him you also, when you heard the word of truth, the gospel of your salvation, and believed in him, were sealed with the promised Holy Spirit, who is the guarantee of our inheritance until we acquire possession of it, to the praise of his glory.</a:t>
            </a:r>
            <a:endParaRPr lang="en-US" sz="1900" b="0" i="0" dirty="0">
              <a:solidFill>
                <a:srgbClr val="000000"/>
              </a:solidFill>
              <a:effectLst/>
              <a:latin typeface="Helvetica Neue" charset="0"/>
            </a:endParaRPr>
          </a:p>
        </p:txBody>
      </p:sp>
      <p:sp>
        <p:nvSpPr>
          <p:cNvPr id="3" name="Oval 2"/>
          <p:cNvSpPr/>
          <p:nvPr/>
        </p:nvSpPr>
        <p:spPr>
          <a:xfrm>
            <a:off x="2664823" y="705395"/>
            <a:ext cx="1776548"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799141" y="2438402"/>
            <a:ext cx="2065083"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792806" y="5325304"/>
            <a:ext cx="1310629"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124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ounded Rectangle 74"/>
          <p:cNvSpPr/>
          <p:nvPr/>
        </p:nvSpPr>
        <p:spPr>
          <a:xfrm>
            <a:off x="6204857" y="3944983"/>
            <a:ext cx="1306286" cy="313508"/>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75"/>
          <p:cNvSpPr/>
          <p:nvPr/>
        </p:nvSpPr>
        <p:spPr>
          <a:xfrm>
            <a:off x="5434148" y="1338517"/>
            <a:ext cx="613955" cy="305344"/>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a:xfrm>
            <a:off x="5229505" y="5988234"/>
            <a:ext cx="1293223" cy="293253"/>
          </a:xfrm>
          <a:prstGeom prst="round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630091" y="1606731"/>
            <a:ext cx="2129246" cy="339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931816" y="1912075"/>
            <a:ext cx="1680755" cy="339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530815" y="4814095"/>
            <a:ext cx="2743202" cy="339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627117" y="6250890"/>
            <a:ext cx="2786745" cy="33963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18754" y="130630"/>
            <a:ext cx="7702732" cy="6524863"/>
          </a:xfrm>
          <a:prstGeom prst="rect">
            <a:avLst/>
          </a:prstGeom>
        </p:spPr>
        <p:txBody>
          <a:bodyPr wrap="square">
            <a:spAutoFit/>
          </a:bodyPr>
          <a:lstStyle/>
          <a:p>
            <a:r>
              <a:rPr lang="en-US" sz="1900" dirty="0">
                <a:solidFill>
                  <a:srgbClr val="000000"/>
                </a:solidFill>
                <a:latin typeface="Helvetica Neue" charset="0"/>
              </a:rPr>
              <a:t>Blessed be the God and Father of our Lord Jesus Christ, who has blessed us in Christ with every spiritual blessing in the heavenly places, even as he chose us in him before the foundation of the world, that we should be holy and blameless before him. In love he predestined us for adoption to himself as sons through Jesus Christ, according to the purpose of his will, to the praise of his glorious grace, with which he has blessed us in the Beloved. </a:t>
            </a:r>
            <a:endParaRPr lang="en-US" sz="1900" dirty="0" smtClean="0">
              <a:solidFill>
                <a:srgbClr val="000000"/>
              </a:solidFill>
              <a:latin typeface="Helvetica Neue" charset="0"/>
            </a:endParaRPr>
          </a:p>
          <a:p>
            <a:endParaRPr lang="en-US" sz="1900" dirty="0">
              <a:solidFill>
                <a:srgbClr val="000000"/>
              </a:solidFill>
              <a:latin typeface="Helvetica Neue" charset="0"/>
            </a:endParaRPr>
          </a:p>
          <a:p>
            <a:r>
              <a:rPr lang="en-US" sz="1900" dirty="0" smtClean="0">
                <a:solidFill>
                  <a:srgbClr val="000000"/>
                </a:solidFill>
                <a:latin typeface="Helvetica Neue" charset="0"/>
              </a:rPr>
              <a:t>In Him </a:t>
            </a:r>
            <a:r>
              <a:rPr lang="en-US" sz="1900" dirty="0">
                <a:solidFill>
                  <a:srgbClr val="000000"/>
                </a:solidFill>
                <a:latin typeface="Helvetica Neue" charset="0"/>
              </a:rPr>
              <a:t>we have redemption through his blood, the forgiveness of our trespasses, according to the riches of his grace, which he lavished upon us, in all wisdom and insight making known to us the mystery of his will, according to his purpose, which he set forth in Christ as a plan for the fullness of time, to unite all things in him, things in heaven and things on </a:t>
            </a:r>
            <a:r>
              <a:rPr lang="en-US" sz="1900" dirty="0" smtClean="0">
                <a:solidFill>
                  <a:srgbClr val="000000"/>
                </a:solidFill>
                <a:latin typeface="Helvetica Neue" charset="0"/>
              </a:rPr>
              <a:t>earth. In </a:t>
            </a:r>
            <a:r>
              <a:rPr lang="en-US" sz="1900" dirty="0">
                <a:solidFill>
                  <a:srgbClr val="000000"/>
                </a:solidFill>
                <a:latin typeface="Helvetica Neue" charset="0"/>
              </a:rPr>
              <a:t>him we have obtained an inheritance, having been predestined according to the purpose of him who works all things according to the counsel of his will, so that we who were the first to hope in Christ might be to the praise of his glory. </a:t>
            </a:r>
            <a:endParaRPr lang="en-US" sz="1900" dirty="0" smtClean="0">
              <a:solidFill>
                <a:srgbClr val="000000"/>
              </a:solidFill>
              <a:latin typeface="Helvetica Neue" charset="0"/>
            </a:endParaRPr>
          </a:p>
          <a:p>
            <a:endParaRPr lang="en-US" sz="1900" dirty="0">
              <a:solidFill>
                <a:srgbClr val="000000"/>
              </a:solidFill>
              <a:latin typeface="Helvetica Neue" charset="0"/>
            </a:endParaRPr>
          </a:p>
          <a:p>
            <a:r>
              <a:rPr lang="en-US" sz="1900" dirty="0" smtClean="0">
                <a:solidFill>
                  <a:srgbClr val="000000"/>
                </a:solidFill>
                <a:latin typeface="Helvetica Neue" charset="0"/>
              </a:rPr>
              <a:t>In </a:t>
            </a:r>
            <a:r>
              <a:rPr lang="en-US" sz="1900" dirty="0">
                <a:solidFill>
                  <a:srgbClr val="000000"/>
                </a:solidFill>
                <a:latin typeface="Helvetica Neue" charset="0"/>
              </a:rPr>
              <a:t>him you also, when you heard the word of truth, the gospel of your salvation, and believed in him, were sealed with the promised </a:t>
            </a:r>
            <a:endParaRPr lang="en-US" sz="1900" dirty="0" smtClean="0">
              <a:solidFill>
                <a:srgbClr val="000000"/>
              </a:solidFill>
              <a:latin typeface="Helvetica Neue" charset="0"/>
            </a:endParaRPr>
          </a:p>
          <a:p>
            <a:r>
              <a:rPr lang="en-US" sz="1900" dirty="0" smtClean="0">
                <a:solidFill>
                  <a:srgbClr val="000000"/>
                </a:solidFill>
                <a:latin typeface="Helvetica Neue" charset="0"/>
              </a:rPr>
              <a:t>Holy </a:t>
            </a:r>
            <a:r>
              <a:rPr lang="en-US" sz="1900" dirty="0">
                <a:solidFill>
                  <a:srgbClr val="000000"/>
                </a:solidFill>
                <a:latin typeface="Helvetica Neue" charset="0"/>
              </a:rPr>
              <a:t>Spirit, who is the guarantee of our inheritance until we acquire possession of it, to the praise of his glory.</a:t>
            </a:r>
            <a:endParaRPr lang="en-US" sz="1900" b="0" i="0" dirty="0">
              <a:solidFill>
                <a:srgbClr val="000000"/>
              </a:solidFill>
              <a:effectLst/>
              <a:latin typeface="Helvetica Neue" charset="0"/>
            </a:endParaRPr>
          </a:p>
        </p:txBody>
      </p:sp>
      <p:sp>
        <p:nvSpPr>
          <p:cNvPr id="5" name="Oval 4"/>
          <p:cNvSpPr/>
          <p:nvPr/>
        </p:nvSpPr>
        <p:spPr>
          <a:xfrm>
            <a:off x="2599509" y="117566"/>
            <a:ext cx="1867988" cy="444137"/>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Oval 5"/>
          <p:cNvSpPr/>
          <p:nvPr/>
        </p:nvSpPr>
        <p:spPr>
          <a:xfrm>
            <a:off x="862140" y="2451464"/>
            <a:ext cx="927473" cy="378823"/>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Oval 6"/>
          <p:cNvSpPr/>
          <p:nvPr/>
        </p:nvSpPr>
        <p:spPr>
          <a:xfrm>
            <a:off x="875203" y="5896793"/>
            <a:ext cx="1353647" cy="446626"/>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TextBox 24"/>
          <p:cNvSpPr txBox="1"/>
          <p:nvPr/>
        </p:nvSpPr>
        <p:spPr>
          <a:xfrm>
            <a:off x="8817429" y="248193"/>
            <a:ext cx="2481943" cy="1077218"/>
          </a:xfrm>
          <a:prstGeom prst="rect">
            <a:avLst/>
          </a:prstGeom>
          <a:noFill/>
        </p:spPr>
        <p:txBody>
          <a:bodyPr wrap="square" rtlCol="0">
            <a:spAutoFit/>
          </a:bodyPr>
          <a:lstStyle/>
          <a:p>
            <a:pPr algn="ctr"/>
            <a:r>
              <a:rPr lang="en-US" sz="3200" dirty="0" smtClean="0"/>
              <a:t>Father</a:t>
            </a:r>
            <a:endParaRPr lang="en-US" sz="3200" dirty="0"/>
          </a:p>
          <a:p>
            <a:pPr algn="ctr"/>
            <a:r>
              <a:rPr lang="en-US" sz="3200" dirty="0" smtClean="0"/>
              <a:t>vv. 3-6</a:t>
            </a:r>
            <a:endParaRPr lang="en-US" sz="3200" dirty="0"/>
          </a:p>
        </p:txBody>
      </p:sp>
      <p:sp>
        <p:nvSpPr>
          <p:cNvPr id="27" name="TextBox 26"/>
          <p:cNvSpPr txBox="1"/>
          <p:nvPr/>
        </p:nvSpPr>
        <p:spPr>
          <a:xfrm>
            <a:off x="8817429" y="2384361"/>
            <a:ext cx="2481943" cy="1077218"/>
          </a:xfrm>
          <a:prstGeom prst="rect">
            <a:avLst/>
          </a:prstGeom>
          <a:noFill/>
        </p:spPr>
        <p:txBody>
          <a:bodyPr wrap="square" rtlCol="0">
            <a:spAutoFit/>
          </a:bodyPr>
          <a:lstStyle/>
          <a:p>
            <a:pPr algn="ctr"/>
            <a:r>
              <a:rPr lang="en-US" sz="3200" dirty="0" smtClean="0"/>
              <a:t>Son</a:t>
            </a:r>
            <a:endParaRPr lang="en-US" sz="3200" dirty="0"/>
          </a:p>
          <a:p>
            <a:pPr algn="ctr"/>
            <a:r>
              <a:rPr lang="en-US" sz="3200" dirty="0" smtClean="0"/>
              <a:t>vv. 7-12</a:t>
            </a:r>
            <a:endParaRPr lang="en-US" sz="3200" dirty="0"/>
          </a:p>
        </p:txBody>
      </p:sp>
      <p:sp>
        <p:nvSpPr>
          <p:cNvPr id="28" name="TextBox 27"/>
          <p:cNvSpPr txBox="1"/>
          <p:nvPr/>
        </p:nvSpPr>
        <p:spPr>
          <a:xfrm>
            <a:off x="8817428" y="5304301"/>
            <a:ext cx="2481943" cy="1077218"/>
          </a:xfrm>
          <a:prstGeom prst="rect">
            <a:avLst/>
          </a:prstGeom>
          <a:noFill/>
        </p:spPr>
        <p:txBody>
          <a:bodyPr wrap="square" rtlCol="0">
            <a:spAutoFit/>
          </a:bodyPr>
          <a:lstStyle/>
          <a:p>
            <a:pPr algn="ctr"/>
            <a:r>
              <a:rPr lang="en-US" sz="3200" dirty="0" smtClean="0"/>
              <a:t>Spirit</a:t>
            </a:r>
          </a:p>
          <a:p>
            <a:pPr algn="ctr"/>
            <a:r>
              <a:rPr lang="en-US" sz="3200" dirty="0" smtClean="0"/>
              <a:t>vv. 13-14</a:t>
            </a:r>
            <a:endParaRPr lang="en-US" sz="3200" dirty="0"/>
          </a:p>
        </p:txBody>
      </p:sp>
      <p:cxnSp>
        <p:nvCxnSpPr>
          <p:cNvPr id="30" name="Straight Connector 29"/>
          <p:cNvCxnSpPr/>
          <p:nvPr/>
        </p:nvCxnSpPr>
        <p:spPr>
          <a:xfrm>
            <a:off x="8621483" y="2386150"/>
            <a:ext cx="3122023" cy="0"/>
          </a:xfrm>
          <a:prstGeom prst="line">
            <a:avLst/>
          </a:prstGeom>
          <a:ln w="38100">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8621485" y="5069167"/>
            <a:ext cx="3122023" cy="0"/>
          </a:xfrm>
          <a:prstGeom prst="line">
            <a:avLst/>
          </a:prstGeom>
          <a:ln w="38100">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8621484" y="6631580"/>
            <a:ext cx="3122023" cy="0"/>
          </a:xfrm>
          <a:prstGeom prst="line">
            <a:avLst/>
          </a:prstGeom>
          <a:ln w="38100">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8604064" y="174168"/>
            <a:ext cx="3122023" cy="0"/>
          </a:xfrm>
          <a:prstGeom prst="line">
            <a:avLst/>
          </a:prstGeom>
          <a:ln w="38100">
            <a:solidFill>
              <a:schemeClr val="tx1"/>
            </a:solidFill>
            <a:prstDash val="dash"/>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8604064" y="261256"/>
            <a:ext cx="3122023" cy="206210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dirty="0" smtClean="0"/>
              <a:t>The Father’s eternal plan was to adopt us into His family.</a:t>
            </a:r>
            <a:endParaRPr lang="en-US" sz="3200" dirty="0"/>
          </a:p>
        </p:txBody>
      </p:sp>
      <p:sp>
        <p:nvSpPr>
          <p:cNvPr id="37" name="TextBox 36"/>
          <p:cNvSpPr txBox="1"/>
          <p:nvPr/>
        </p:nvSpPr>
        <p:spPr>
          <a:xfrm>
            <a:off x="8604063" y="2509903"/>
            <a:ext cx="3122023" cy="206210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dirty="0" smtClean="0"/>
              <a:t>The Son carried out the Father’s plan by saving us from our sins. </a:t>
            </a:r>
            <a:endParaRPr lang="en-US" sz="3200" dirty="0"/>
          </a:p>
        </p:txBody>
      </p:sp>
      <p:sp>
        <p:nvSpPr>
          <p:cNvPr id="38" name="TextBox 37"/>
          <p:cNvSpPr txBox="1"/>
          <p:nvPr/>
        </p:nvSpPr>
        <p:spPr>
          <a:xfrm>
            <a:off x="8599705" y="5166793"/>
            <a:ext cx="3122023"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dirty="0" smtClean="0"/>
              <a:t>The Spirit is the guarantee of our salvation.</a:t>
            </a:r>
            <a:endParaRPr lang="en-US" sz="3200" dirty="0"/>
          </a:p>
        </p:txBody>
      </p:sp>
      <p:cxnSp>
        <p:nvCxnSpPr>
          <p:cNvPr id="45" name="Straight Connector 44"/>
          <p:cNvCxnSpPr/>
          <p:nvPr/>
        </p:nvCxnSpPr>
        <p:spPr>
          <a:xfrm>
            <a:off x="2730137" y="1031966"/>
            <a:ext cx="1319349"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a:off x="971005" y="1606731"/>
            <a:ext cx="3078481"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6418092" y="1325411"/>
            <a:ext cx="679269"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1789613" y="1912075"/>
            <a:ext cx="3749038"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2717074" y="2764972"/>
            <a:ext cx="1227909"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a:off x="6426925" y="2778035"/>
            <a:ext cx="1240972"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a:off x="971005" y="3657600"/>
            <a:ext cx="818608"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3304903" y="3644537"/>
            <a:ext cx="1188720"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a:off x="2978331" y="4519754"/>
            <a:ext cx="3435531"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a:off x="1763487" y="4787969"/>
            <a:ext cx="3644536"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a:off x="4924697" y="5962108"/>
            <a:ext cx="705394"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a:off x="3017520" y="6224764"/>
            <a:ext cx="3448594" cy="0"/>
          </a:xfrm>
          <a:prstGeom prst="line">
            <a:avLst/>
          </a:prstGeom>
          <a:ln w="38100">
            <a:solidFill>
              <a:srgbClr val="7030A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8144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par>
                                <p:cTn id="8" presetID="22" presetClass="entr" presetSubtype="8"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wipe(left)">
                                      <p:cBhvr>
                                        <p:cTn id="10" dur="500"/>
                                        <p:tgtEl>
                                          <p:spTgt spid="30"/>
                                        </p:tgtEl>
                                      </p:cBhvr>
                                    </p:animEffect>
                                  </p:childTnLst>
                                </p:cTn>
                              </p:par>
                              <p:par>
                                <p:cTn id="11" presetID="22" presetClass="entr" presetSubtype="8"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left)">
                                      <p:cBhvr>
                                        <p:cTn id="13" dur="500"/>
                                        <p:tgtEl>
                                          <p:spTgt spid="31"/>
                                        </p:tgtEl>
                                      </p:cBhvr>
                                    </p:animEffect>
                                  </p:childTnLst>
                                </p:cTn>
                              </p:par>
                              <p:par>
                                <p:cTn id="14" presetID="22" presetClass="entr" presetSubtype="8"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left)">
                                      <p:cBhvr>
                                        <p:cTn id="16" dur="500"/>
                                        <p:tgtEl>
                                          <p:spTgt spid="32"/>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dissolve">
                                      <p:cBhvr>
                                        <p:cTn id="20" dur="500"/>
                                        <p:tgtEl>
                                          <p:spTgt spid="25"/>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dissolve">
                                      <p:cBhvr>
                                        <p:cTn id="24" dur="500"/>
                                        <p:tgtEl>
                                          <p:spTgt spid="27"/>
                                        </p:tgtEl>
                                      </p:cBhvr>
                                    </p:animEffect>
                                  </p:childTnLst>
                                </p:cTn>
                              </p:par>
                            </p:childTnLst>
                          </p:cTn>
                        </p:par>
                        <p:par>
                          <p:cTn id="25" fill="hold">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dissolve">
                                      <p:cBhvr>
                                        <p:cTn id="28" dur="5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blinds(horizontal)">
                                      <p:cBhvr>
                                        <p:cTn id="33" dur="500"/>
                                        <p:tgtEl>
                                          <p:spTgt spid="3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ipe(left)">
                                      <p:cBhvr>
                                        <p:cTn id="38" dur="500"/>
                                        <p:tgtEl>
                                          <p:spTgt spid="45"/>
                                        </p:tgtEl>
                                      </p:cBhvr>
                                    </p:animEffect>
                                  </p:childTnLst>
                                </p:cTn>
                              </p:par>
                              <p:par>
                                <p:cTn id="39" presetID="22" presetClass="entr" presetSubtype="8" fill="hold" nodeType="with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wipe(left)">
                                      <p:cBhvr>
                                        <p:cTn id="41" dur="500"/>
                                        <p:tgtEl>
                                          <p:spTgt spid="5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wipe(left)">
                                      <p:cBhvr>
                                        <p:cTn id="46" dur="500"/>
                                        <p:tgtEl>
                                          <p:spTgt spid="56"/>
                                        </p:tgtEl>
                                      </p:cBhvr>
                                    </p:animEffect>
                                  </p:childTnLst>
                                </p:cTn>
                              </p:par>
                              <p:par>
                                <p:cTn id="47" presetID="22" presetClass="entr" presetSubtype="8" fill="hold" nodeType="with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left)">
                                      <p:cBhvr>
                                        <p:cTn id="49" dur="500"/>
                                        <p:tgtEl>
                                          <p:spTgt spid="58"/>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blinds(horizontal)">
                                      <p:cBhvr>
                                        <p:cTn id="54" dur="500"/>
                                        <p:tgtEl>
                                          <p:spTgt spid="3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60"/>
                                        </p:tgtEl>
                                        <p:attrNameLst>
                                          <p:attrName>style.visibility</p:attrName>
                                        </p:attrNameLst>
                                      </p:cBhvr>
                                      <p:to>
                                        <p:strVal val="visible"/>
                                      </p:to>
                                    </p:set>
                                    <p:animEffect transition="in" filter="wipe(left)">
                                      <p:cBhvr>
                                        <p:cTn id="59" dur="500"/>
                                        <p:tgtEl>
                                          <p:spTgt spid="60"/>
                                        </p:tgtEl>
                                      </p:cBhvr>
                                    </p:animEffect>
                                  </p:childTnLst>
                                </p:cTn>
                              </p:par>
                              <p:par>
                                <p:cTn id="60" presetID="22" presetClass="entr" presetSubtype="8" fill="hold" nodeType="withEffect">
                                  <p:stCondLst>
                                    <p:cond delay="0"/>
                                  </p:stCondLst>
                                  <p:childTnLst>
                                    <p:set>
                                      <p:cBhvr>
                                        <p:cTn id="61" dur="1" fill="hold">
                                          <p:stCondLst>
                                            <p:cond delay="0"/>
                                          </p:stCondLst>
                                        </p:cTn>
                                        <p:tgtEl>
                                          <p:spTgt spid="62"/>
                                        </p:tgtEl>
                                        <p:attrNameLst>
                                          <p:attrName>style.visibility</p:attrName>
                                        </p:attrNameLst>
                                      </p:cBhvr>
                                      <p:to>
                                        <p:strVal val="visible"/>
                                      </p:to>
                                    </p:set>
                                    <p:animEffect transition="in" filter="wipe(left)">
                                      <p:cBhvr>
                                        <p:cTn id="62" dur="500"/>
                                        <p:tgtEl>
                                          <p:spTgt spid="6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left)">
                                      <p:cBhvr>
                                        <p:cTn id="67" dur="500"/>
                                        <p:tgtEl>
                                          <p:spTgt spid="64"/>
                                        </p:tgtEl>
                                      </p:cBhvr>
                                    </p:animEffect>
                                  </p:childTnLst>
                                </p:cTn>
                              </p:par>
                              <p:par>
                                <p:cTn id="68" presetID="22" presetClass="entr" presetSubtype="8" fill="hold" nodeType="withEffect">
                                  <p:stCondLst>
                                    <p:cond delay="0"/>
                                  </p:stCondLst>
                                  <p:childTnLst>
                                    <p:set>
                                      <p:cBhvr>
                                        <p:cTn id="69" dur="1" fill="hold">
                                          <p:stCondLst>
                                            <p:cond delay="0"/>
                                          </p:stCondLst>
                                        </p:cTn>
                                        <p:tgtEl>
                                          <p:spTgt spid="66"/>
                                        </p:tgtEl>
                                        <p:attrNameLst>
                                          <p:attrName>style.visibility</p:attrName>
                                        </p:attrNameLst>
                                      </p:cBhvr>
                                      <p:to>
                                        <p:strVal val="visible"/>
                                      </p:to>
                                    </p:set>
                                    <p:animEffect transition="in" filter="wipe(left)">
                                      <p:cBhvr>
                                        <p:cTn id="70" dur="500"/>
                                        <p:tgtEl>
                                          <p:spTgt spid="66"/>
                                        </p:tgtEl>
                                      </p:cBhvr>
                                    </p:animEffect>
                                  </p:childTnLst>
                                </p:cTn>
                              </p:par>
                              <p:par>
                                <p:cTn id="71" presetID="22" presetClass="entr" presetSubtype="8" fill="hold" nodeType="withEffect">
                                  <p:stCondLst>
                                    <p:cond delay="0"/>
                                  </p:stCondLst>
                                  <p:childTnLst>
                                    <p:set>
                                      <p:cBhvr>
                                        <p:cTn id="72" dur="1" fill="hold">
                                          <p:stCondLst>
                                            <p:cond delay="0"/>
                                          </p:stCondLst>
                                        </p:cTn>
                                        <p:tgtEl>
                                          <p:spTgt spid="68"/>
                                        </p:tgtEl>
                                        <p:attrNameLst>
                                          <p:attrName>style.visibility</p:attrName>
                                        </p:attrNameLst>
                                      </p:cBhvr>
                                      <p:to>
                                        <p:strVal val="visible"/>
                                      </p:to>
                                    </p:set>
                                    <p:animEffect transition="in" filter="wipe(left)">
                                      <p:cBhvr>
                                        <p:cTn id="73" dur="500"/>
                                        <p:tgtEl>
                                          <p:spTgt spid="68"/>
                                        </p:tgtEl>
                                      </p:cBhvr>
                                    </p:animEffect>
                                  </p:childTnLst>
                                </p:cTn>
                              </p:par>
                              <p:par>
                                <p:cTn id="74" presetID="22" presetClass="entr" presetSubtype="8" fill="hold" nodeType="withEffect">
                                  <p:stCondLst>
                                    <p:cond delay="0"/>
                                  </p:stCondLst>
                                  <p:childTnLst>
                                    <p:set>
                                      <p:cBhvr>
                                        <p:cTn id="75" dur="1" fill="hold">
                                          <p:stCondLst>
                                            <p:cond delay="0"/>
                                          </p:stCondLst>
                                        </p:cTn>
                                        <p:tgtEl>
                                          <p:spTgt spid="70"/>
                                        </p:tgtEl>
                                        <p:attrNameLst>
                                          <p:attrName>style.visibility</p:attrName>
                                        </p:attrNameLst>
                                      </p:cBhvr>
                                      <p:to>
                                        <p:strVal val="visible"/>
                                      </p:to>
                                    </p:set>
                                    <p:animEffect transition="in" filter="wipe(left)">
                                      <p:cBhvr>
                                        <p:cTn id="76" dur="500"/>
                                        <p:tgtEl>
                                          <p:spTgt spid="70"/>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dissolve">
                                      <p:cBhvr>
                                        <p:cTn id="81" dur="500"/>
                                        <p:tgtEl>
                                          <p:spTgt spid="75"/>
                                        </p:tgtEl>
                                      </p:cBhvr>
                                    </p:animEffect>
                                  </p:childTnLst>
                                </p:cTn>
                              </p:par>
                            </p:childTnLst>
                          </p:cTn>
                        </p:par>
                        <p:par>
                          <p:cTn id="82" fill="hold">
                            <p:stCondLst>
                              <p:cond delay="500"/>
                            </p:stCondLst>
                            <p:childTnLst>
                              <p:par>
                                <p:cTn id="83" presetID="9" presetClass="entr" presetSubtype="0" fill="hold" grpId="0" nodeType="afterEffect">
                                  <p:stCondLst>
                                    <p:cond delay="0"/>
                                  </p:stCondLst>
                                  <p:childTnLst>
                                    <p:set>
                                      <p:cBhvr>
                                        <p:cTn id="84" dur="1" fill="hold">
                                          <p:stCondLst>
                                            <p:cond delay="0"/>
                                          </p:stCondLst>
                                        </p:cTn>
                                        <p:tgtEl>
                                          <p:spTgt spid="76"/>
                                        </p:tgtEl>
                                        <p:attrNameLst>
                                          <p:attrName>style.visibility</p:attrName>
                                        </p:attrNameLst>
                                      </p:cBhvr>
                                      <p:to>
                                        <p:strVal val="visible"/>
                                      </p:to>
                                    </p:set>
                                    <p:animEffect transition="in" filter="dissolve">
                                      <p:cBhvr>
                                        <p:cTn id="85" dur="500"/>
                                        <p:tgtEl>
                                          <p:spTgt spid="76"/>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blinds(horizontal)">
                                      <p:cBhvr>
                                        <p:cTn id="90" dur="500"/>
                                        <p:tgtEl>
                                          <p:spTgt spid="38"/>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72"/>
                                        </p:tgtEl>
                                        <p:attrNameLst>
                                          <p:attrName>style.visibility</p:attrName>
                                        </p:attrNameLst>
                                      </p:cBhvr>
                                      <p:to>
                                        <p:strVal val="visible"/>
                                      </p:to>
                                    </p:set>
                                    <p:animEffect transition="in" filter="wipe(left)">
                                      <p:cBhvr>
                                        <p:cTn id="95" dur="500"/>
                                        <p:tgtEl>
                                          <p:spTgt spid="72"/>
                                        </p:tgtEl>
                                      </p:cBhvr>
                                    </p:animEffect>
                                  </p:childTnLst>
                                </p:cTn>
                              </p:par>
                              <p:par>
                                <p:cTn id="96" presetID="22" presetClass="entr" presetSubtype="8" fill="hold" nodeType="withEffect">
                                  <p:stCondLst>
                                    <p:cond delay="0"/>
                                  </p:stCondLst>
                                  <p:childTnLst>
                                    <p:set>
                                      <p:cBhvr>
                                        <p:cTn id="97" dur="1" fill="hold">
                                          <p:stCondLst>
                                            <p:cond delay="0"/>
                                          </p:stCondLst>
                                        </p:cTn>
                                        <p:tgtEl>
                                          <p:spTgt spid="74"/>
                                        </p:tgtEl>
                                        <p:attrNameLst>
                                          <p:attrName>style.visibility</p:attrName>
                                        </p:attrNameLst>
                                      </p:cBhvr>
                                      <p:to>
                                        <p:strVal val="visible"/>
                                      </p:to>
                                    </p:set>
                                    <p:animEffect transition="in" filter="wipe(left)">
                                      <p:cBhvr>
                                        <p:cTn id="98" dur="500"/>
                                        <p:tgtEl>
                                          <p:spTgt spid="74"/>
                                        </p:tgtEl>
                                      </p:cBhvr>
                                    </p:animEffect>
                                  </p:childTnLst>
                                </p:cTn>
                              </p:par>
                            </p:childTnLst>
                          </p:cTn>
                        </p:par>
                      </p:childTnLst>
                    </p:cTn>
                  </p:par>
                  <p:par>
                    <p:cTn id="99" fill="hold">
                      <p:stCondLst>
                        <p:cond delay="indefinite"/>
                      </p:stCondLst>
                      <p:childTnLst>
                        <p:par>
                          <p:cTn id="100" fill="hold">
                            <p:stCondLst>
                              <p:cond delay="0"/>
                            </p:stCondLst>
                            <p:childTnLst>
                              <p:par>
                                <p:cTn id="101" presetID="9" presetClass="entr" presetSubtype="0" fill="hold" grpId="0" nodeType="clickEffect">
                                  <p:stCondLst>
                                    <p:cond delay="0"/>
                                  </p:stCondLst>
                                  <p:childTnLst>
                                    <p:set>
                                      <p:cBhvr>
                                        <p:cTn id="102" dur="1" fill="hold">
                                          <p:stCondLst>
                                            <p:cond delay="0"/>
                                          </p:stCondLst>
                                        </p:cTn>
                                        <p:tgtEl>
                                          <p:spTgt spid="79"/>
                                        </p:tgtEl>
                                        <p:attrNameLst>
                                          <p:attrName>style.visibility</p:attrName>
                                        </p:attrNameLst>
                                      </p:cBhvr>
                                      <p:to>
                                        <p:strVal val="visible"/>
                                      </p:to>
                                    </p:set>
                                    <p:animEffect transition="in" filter="dissolve">
                                      <p:cBhvr>
                                        <p:cTn id="103"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P spid="79" grpId="0" animBg="1"/>
      <p:bldP spid="25" grpId="0"/>
      <p:bldP spid="27" grpId="0"/>
      <p:bldP spid="28" grpId="0"/>
      <p:bldP spid="36" grpId="0" animBg="1"/>
      <p:bldP spid="3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 from Ephesians 1:3-14</a:t>
            </a:r>
            <a:endParaRPr lang="en-US" dirty="0"/>
          </a:p>
        </p:txBody>
      </p:sp>
      <p:sp>
        <p:nvSpPr>
          <p:cNvPr id="4" name="TextBox 3"/>
          <p:cNvSpPr txBox="1"/>
          <p:nvPr/>
        </p:nvSpPr>
        <p:spPr>
          <a:xfrm>
            <a:off x="2961594" y="2128489"/>
            <a:ext cx="6421211"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t>Bless God who blessed us. </a:t>
            </a:r>
            <a:endParaRPr lang="en-US" sz="4000" dirty="0"/>
          </a:p>
        </p:txBody>
      </p:sp>
      <p:sp>
        <p:nvSpPr>
          <p:cNvPr id="5" name="TextBox 4"/>
          <p:cNvSpPr txBox="1"/>
          <p:nvPr/>
        </p:nvSpPr>
        <p:spPr>
          <a:xfrm>
            <a:off x="2961593" y="3693746"/>
            <a:ext cx="6421211"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400" dirty="0" smtClean="0"/>
              <a:t>The best is yet to come.</a:t>
            </a:r>
            <a:endParaRPr lang="en-US" sz="4400" dirty="0"/>
          </a:p>
        </p:txBody>
      </p:sp>
    </p:spTree>
    <p:extLst>
      <p:ext uri="{BB962C8B-B14F-4D97-AF65-F5344CB8AC3E}">
        <p14:creationId xmlns:p14="http://schemas.microsoft.com/office/powerpoint/2010/main" val="108223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Blessed Be God</a:t>
            </a:r>
            <a:endParaRPr lang="en-US" dirty="0"/>
          </a:p>
        </p:txBody>
      </p:sp>
      <p:sp>
        <p:nvSpPr>
          <p:cNvPr id="3" name="Subtitle 2"/>
          <p:cNvSpPr>
            <a:spLocks noGrp="1"/>
          </p:cNvSpPr>
          <p:nvPr>
            <p:ph type="subTitle" idx="1"/>
          </p:nvPr>
        </p:nvSpPr>
        <p:spPr/>
        <p:txBody>
          <a:bodyPr/>
          <a:lstStyle/>
          <a:p>
            <a:r>
              <a:rPr lang="en-US" dirty="0" smtClean="0"/>
              <a:t>Ephesians 1:3-14</a:t>
            </a:r>
            <a:endParaRPr lang="en-US" dirty="0"/>
          </a:p>
        </p:txBody>
      </p:sp>
    </p:spTree>
    <p:extLst>
      <p:ext uri="{BB962C8B-B14F-4D97-AF65-F5344CB8AC3E}">
        <p14:creationId xmlns:p14="http://schemas.microsoft.com/office/powerpoint/2010/main" val="1117249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3348</TotalTime>
  <Words>84</Words>
  <Application>Microsoft Office PowerPoint</Application>
  <PresentationFormat>Custom</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Crop</vt:lpstr>
      <vt:lpstr>Blessed Be God</vt:lpstr>
      <vt:lpstr>PowerPoint Presentation</vt:lpstr>
      <vt:lpstr>PowerPoint Presentation</vt:lpstr>
      <vt:lpstr>PowerPoint Presentation</vt:lpstr>
      <vt:lpstr>Conclusions from Ephesians 1:3-14</vt:lpstr>
      <vt:lpstr>Blessed Be God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Blessed Be God</dc:title>
  <dc:creator>Microsoft Office User</dc:creator>
  <cp:lastModifiedBy>Jon Baize</cp:lastModifiedBy>
  <cp:revision>17</cp:revision>
  <dcterms:created xsi:type="dcterms:W3CDTF">2016-11-17T17:57:18Z</dcterms:created>
  <dcterms:modified xsi:type="dcterms:W3CDTF">2016-11-20T14:52:28Z</dcterms:modified>
</cp:coreProperties>
</file>