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1"/>
  </p:sldMasterIdLst>
  <p:sldIdLst>
    <p:sldId id="256" r:id="rId2"/>
    <p:sldId id="257" r:id="rId3"/>
    <p:sldId id="258" r:id="rId4"/>
    <p:sldId id="259" r:id="rId5"/>
    <p:sldId id="260" r:id="rId6"/>
    <p:sldId id="261" r:id="rId7"/>
    <p:sldId id="270" r:id="rId8"/>
    <p:sldId id="262" r:id="rId9"/>
    <p:sldId id="263"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7"/>
  </p:normalViewPr>
  <p:slideViewPr>
    <p:cSldViewPr snapToGrid="0" snapToObjects="1">
      <p:cViewPr>
        <p:scale>
          <a:sx n="103" d="100"/>
          <a:sy n="103" d="100"/>
        </p:scale>
        <p:origin x="-390"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8118E438-1B6A-8D4E-96FF-6C16EC30E87F}" type="datetimeFigureOut">
              <a:rPr lang="en-US" smtClean="0"/>
              <a:t>5/7/2017</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578C69A5-E5ED-6340-8726-BB39292DC495}" type="slidenum">
              <a:rPr lang="en-US" smtClean="0"/>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047434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8E438-1B6A-8D4E-96FF-6C16EC30E87F}"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C69A5-E5ED-6340-8726-BB39292DC495}" type="slidenum">
              <a:rPr lang="en-US" smtClean="0"/>
              <a:t>‹#›</a:t>
            </a:fld>
            <a:endParaRPr lang="en-US"/>
          </a:p>
        </p:txBody>
      </p:sp>
    </p:spTree>
    <p:extLst>
      <p:ext uri="{BB962C8B-B14F-4D97-AF65-F5344CB8AC3E}">
        <p14:creationId xmlns:p14="http://schemas.microsoft.com/office/powerpoint/2010/main" val="6004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18E438-1B6A-8D4E-96FF-6C16EC30E87F}"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69A5-E5ED-6340-8726-BB39292DC495}" type="slidenum">
              <a:rPr lang="en-US" smtClean="0"/>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5585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18E438-1B6A-8D4E-96FF-6C16EC30E87F}"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69A5-E5ED-6340-8726-BB39292DC495}" type="slidenum">
              <a:rPr lang="en-US" smtClean="0"/>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90549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18E438-1B6A-8D4E-96FF-6C16EC30E87F}"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69A5-E5ED-6340-8726-BB39292DC495}" type="slidenum">
              <a:rPr lang="en-US" smtClean="0"/>
              <a:t>‹#›</a:t>
            </a:fld>
            <a:endParaRPr lang="en-US"/>
          </a:p>
        </p:txBody>
      </p:sp>
    </p:spTree>
    <p:extLst>
      <p:ext uri="{BB962C8B-B14F-4D97-AF65-F5344CB8AC3E}">
        <p14:creationId xmlns:p14="http://schemas.microsoft.com/office/powerpoint/2010/main" val="303691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18E438-1B6A-8D4E-96FF-6C16EC30E87F}"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69A5-E5ED-6340-8726-BB39292DC495}" type="slidenum">
              <a:rPr lang="en-US" smtClean="0"/>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18634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18E438-1B6A-8D4E-96FF-6C16EC30E87F}"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69A5-E5ED-6340-8726-BB39292DC495}" type="slidenum">
              <a:rPr lang="en-US" smtClean="0"/>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37846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18E438-1B6A-8D4E-96FF-6C16EC30E87F}"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69A5-E5ED-6340-8726-BB39292DC495}" type="slidenum">
              <a:rPr lang="en-US" smtClean="0"/>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3180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18E438-1B6A-8D4E-96FF-6C16EC30E87F}"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69A5-E5ED-6340-8726-BB39292DC495}" type="slidenum">
              <a:rPr lang="en-US" smtClean="0"/>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4533469"/>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18E438-1B6A-8D4E-96FF-6C16EC30E87F}"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69A5-E5ED-6340-8726-BB39292DC495}" type="slidenum">
              <a:rPr lang="en-US" smtClean="0"/>
              <a:t>‹#›</a:t>
            </a:fld>
            <a:endParaRPr lang="en-US"/>
          </a:p>
        </p:txBody>
      </p:sp>
    </p:spTree>
    <p:extLst>
      <p:ext uri="{BB962C8B-B14F-4D97-AF65-F5344CB8AC3E}">
        <p14:creationId xmlns:p14="http://schemas.microsoft.com/office/powerpoint/2010/main" val="1887537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18E438-1B6A-8D4E-96FF-6C16EC30E87F}"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69A5-E5ED-6340-8726-BB39292DC495}" type="slidenum">
              <a:rPr lang="en-US" smtClean="0"/>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9488600"/>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18E438-1B6A-8D4E-96FF-6C16EC30E87F}"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C69A5-E5ED-6340-8726-BB39292DC495}" type="slidenum">
              <a:rPr lang="en-US" smtClean="0"/>
              <a:t>‹#›</a:t>
            </a:fld>
            <a:endParaRPr lang="en-US"/>
          </a:p>
        </p:txBody>
      </p:sp>
    </p:spTree>
    <p:extLst>
      <p:ext uri="{BB962C8B-B14F-4D97-AF65-F5344CB8AC3E}">
        <p14:creationId xmlns:p14="http://schemas.microsoft.com/office/powerpoint/2010/main" val="194218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18E438-1B6A-8D4E-96FF-6C16EC30E87F}" type="datetimeFigureOut">
              <a:rPr lang="en-US" smtClean="0"/>
              <a:t>5/7/2017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8C69A5-E5ED-6340-8726-BB39292DC495}" type="slidenum">
              <a:rPr lang="en-US" smtClean="0"/>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043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118E438-1B6A-8D4E-96FF-6C16EC30E87F}" type="datetimeFigureOut">
              <a:rPr lang="en-US" smtClean="0"/>
              <a:t>5/7/2017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8C69A5-E5ED-6340-8726-BB39292DC495}" type="slidenum">
              <a:rPr lang="en-US" smtClean="0"/>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31831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8E438-1B6A-8D4E-96FF-6C16EC30E87F}" type="datetimeFigureOut">
              <a:rPr lang="en-US" smtClean="0"/>
              <a:t>5/7/2017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8C69A5-E5ED-6340-8726-BB39292DC495}" type="slidenum">
              <a:rPr lang="en-US" smtClean="0"/>
              <a:t>‹#›</a:t>
            </a:fld>
            <a:endParaRPr lang="en-US"/>
          </a:p>
        </p:txBody>
      </p:sp>
    </p:spTree>
    <p:extLst>
      <p:ext uri="{BB962C8B-B14F-4D97-AF65-F5344CB8AC3E}">
        <p14:creationId xmlns:p14="http://schemas.microsoft.com/office/powerpoint/2010/main" val="2039911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8E438-1B6A-8D4E-96FF-6C16EC30E87F}"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C69A5-E5ED-6340-8726-BB39292DC495}" type="slidenum">
              <a:rPr lang="en-US" smtClean="0"/>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2290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8E438-1B6A-8D4E-96FF-6C16EC30E87F}"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C69A5-E5ED-6340-8726-BB39292DC495}" type="slidenum">
              <a:rPr lang="en-US" smtClean="0"/>
              <a:t>‹#›</a:t>
            </a:fld>
            <a:endParaRPr lang="en-US"/>
          </a:p>
        </p:txBody>
      </p:sp>
    </p:spTree>
    <p:extLst>
      <p:ext uri="{BB962C8B-B14F-4D97-AF65-F5344CB8AC3E}">
        <p14:creationId xmlns:p14="http://schemas.microsoft.com/office/powerpoint/2010/main" val="156573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118E438-1B6A-8D4E-96FF-6C16EC30E87F}" type="datetimeFigureOut">
              <a:rPr lang="en-US" smtClean="0"/>
              <a:t>5/7/2017</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78C69A5-E5ED-6340-8726-BB39292DC495}" type="slidenum">
              <a:rPr lang="en-US" smtClean="0"/>
              <a:t>‹#›</a:t>
            </a:fld>
            <a:endParaRPr lang="en-US"/>
          </a:p>
        </p:txBody>
      </p:sp>
    </p:spTree>
    <p:extLst>
      <p:ext uri="{BB962C8B-B14F-4D97-AF65-F5344CB8AC3E}">
        <p14:creationId xmlns:p14="http://schemas.microsoft.com/office/powerpoint/2010/main" val="1122230729"/>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 id="2147483919" r:id="rId13"/>
    <p:sldLayoutId id="2147483920" r:id="rId14"/>
    <p:sldLayoutId id="2147483921" r:id="rId15"/>
    <p:sldLayoutId id="2147483922" r:id="rId16"/>
    <p:sldLayoutId id="2147483923"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6239" y="1800288"/>
            <a:ext cx="6020256" cy="1515533"/>
          </a:xfrm>
        </p:spPr>
        <p:txBody>
          <a:bodyPr>
            <a:normAutofit fontScale="90000"/>
          </a:bodyPr>
          <a:lstStyle/>
          <a:p>
            <a:r>
              <a:rPr lang="en-US" sz="5400" dirty="0" smtClean="0"/>
              <a:t>“Fields will be bought.”</a:t>
            </a:r>
            <a:endParaRPr lang="en-US" sz="5400" dirty="0"/>
          </a:p>
        </p:txBody>
      </p:sp>
      <p:sp>
        <p:nvSpPr>
          <p:cNvPr id="5" name="Subtitle 4"/>
          <p:cNvSpPr>
            <a:spLocks noGrp="1"/>
          </p:cNvSpPr>
          <p:nvPr>
            <p:ph type="subTitle" idx="1"/>
          </p:nvPr>
        </p:nvSpPr>
        <p:spPr/>
        <p:txBody>
          <a:bodyPr>
            <a:normAutofit/>
          </a:bodyPr>
          <a:lstStyle/>
          <a:p>
            <a:r>
              <a:rPr lang="en-US" sz="3000" dirty="0" smtClean="0"/>
              <a:t>God’s Promise of a Bright Future</a:t>
            </a:r>
          </a:p>
          <a:p>
            <a:r>
              <a:rPr lang="en-US" sz="3000" dirty="0" smtClean="0"/>
              <a:t>Jeremiah 32</a:t>
            </a:r>
            <a:endParaRPr lang="en-US" sz="3000" dirty="0"/>
          </a:p>
        </p:txBody>
      </p:sp>
    </p:spTree>
    <p:extLst>
      <p:ext uri="{BB962C8B-B14F-4D97-AF65-F5344CB8AC3E}">
        <p14:creationId xmlns:p14="http://schemas.microsoft.com/office/powerpoint/2010/main" val="18461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724" y="976267"/>
            <a:ext cx="7500395" cy="1188720"/>
          </a:xfrm>
        </p:spPr>
        <p:txBody>
          <a:bodyPr>
            <a:normAutofit/>
          </a:bodyPr>
          <a:lstStyle/>
          <a:p>
            <a:r>
              <a:rPr lang="en-US" dirty="0" smtClean="0"/>
              <a:t>Jeremiah’s Faith, Our Faith</a:t>
            </a:r>
            <a:endParaRPr lang="en-US" dirty="0"/>
          </a:p>
        </p:txBody>
      </p:sp>
      <p:sp>
        <p:nvSpPr>
          <p:cNvPr id="3" name="Content Placeholder 2"/>
          <p:cNvSpPr>
            <a:spLocks noGrp="1"/>
          </p:cNvSpPr>
          <p:nvPr>
            <p:ph idx="1"/>
          </p:nvPr>
        </p:nvSpPr>
        <p:spPr>
          <a:xfrm>
            <a:off x="1215384" y="2603321"/>
            <a:ext cx="6719074" cy="3101983"/>
          </a:xfrm>
        </p:spPr>
        <p:txBody>
          <a:bodyPr>
            <a:normAutofit/>
          </a:bodyPr>
          <a:lstStyle/>
          <a:p>
            <a:pPr marL="0" indent="0" algn="ctr">
              <a:buClr>
                <a:schemeClr val="tx1"/>
              </a:buClr>
              <a:buNone/>
            </a:pPr>
            <a:r>
              <a:rPr lang="en-US" sz="3200" dirty="0" smtClean="0">
                <a:solidFill>
                  <a:sysClr val="windowText" lastClr="000000"/>
                </a:solidFill>
              </a:rPr>
              <a:t>“All these, though commended through their faith, did not receive what was promised, since God had provided something better for us, that apart from us they should not be made perfect.” (Hebrews 11:39-40)</a:t>
            </a:r>
            <a:endParaRPr lang="en-US" sz="2800" dirty="0">
              <a:solidFill>
                <a:sysClr val="windowText" lastClr="000000"/>
              </a:solidFill>
            </a:endParaRPr>
          </a:p>
        </p:txBody>
      </p:sp>
    </p:spTree>
    <p:extLst>
      <p:ext uri="{BB962C8B-B14F-4D97-AF65-F5344CB8AC3E}">
        <p14:creationId xmlns:p14="http://schemas.microsoft.com/office/powerpoint/2010/main" val="192249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724" y="976267"/>
            <a:ext cx="7500395" cy="1188720"/>
          </a:xfrm>
        </p:spPr>
        <p:txBody>
          <a:bodyPr>
            <a:normAutofit/>
          </a:bodyPr>
          <a:lstStyle/>
          <a:p>
            <a:r>
              <a:rPr lang="en-US" dirty="0" smtClean="0"/>
              <a:t>Jeremiah’s Field, Our Field</a:t>
            </a:r>
            <a:endParaRPr lang="en-US" dirty="0"/>
          </a:p>
        </p:txBody>
      </p:sp>
      <p:sp>
        <p:nvSpPr>
          <p:cNvPr id="3" name="Content Placeholder 2"/>
          <p:cNvSpPr>
            <a:spLocks noGrp="1"/>
          </p:cNvSpPr>
          <p:nvPr>
            <p:ph idx="1"/>
          </p:nvPr>
        </p:nvSpPr>
        <p:spPr>
          <a:xfrm>
            <a:off x="1215384" y="2603321"/>
            <a:ext cx="6719074" cy="3101983"/>
          </a:xfrm>
        </p:spPr>
        <p:txBody>
          <a:bodyPr>
            <a:normAutofit/>
          </a:bodyPr>
          <a:lstStyle/>
          <a:p>
            <a:pPr marL="0" indent="0" algn="ctr">
              <a:buClr>
                <a:schemeClr val="tx1"/>
              </a:buClr>
              <a:buNone/>
            </a:pPr>
            <a:r>
              <a:rPr lang="en-US" sz="3200" dirty="0" smtClean="0">
                <a:solidFill>
                  <a:sysClr val="windowText" lastClr="000000"/>
                </a:solidFill>
              </a:rPr>
              <a:t>“The kingdom of heaven is like a treasure hidden in a field, which a man found and covered up. Then in his joy he goes and sells all that he has and buys that field.” (Matthew 13:44)</a:t>
            </a:r>
            <a:endParaRPr lang="en-US" sz="2800" dirty="0">
              <a:solidFill>
                <a:sysClr val="windowText" lastClr="000000"/>
              </a:solidFill>
            </a:endParaRPr>
          </a:p>
        </p:txBody>
      </p:sp>
    </p:spTree>
    <p:extLst>
      <p:ext uri="{BB962C8B-B14F-4D97-AF65-F5344CB8AC3E}">
        <p14:creationId xmlns:p14="http://schemas.microsoft.com/office/powerpoint/2010/main" val="46658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6239" y="1800288"/>
            <a:ext cx="6020256" cy="1515533"/>
          </a:xfrm>
        </p:spPr>
        <p:txBody>
          <a:bodyPr>
            <a:normAutofit fontScale="90000"/>
          </a:bodyPr>
          <a:lstStyle/>
          <a:p>
            <a:r>
              <a:rPr lang="en-US" sz="5400" dirty="0" smtClean="0"/>
              <a:t>“</a:t>
            </a:r>
            <a:r>
              <a:rPr lang="en-US" sz="5400" smtClean="0"/>
              <a:t>Fields will be bought.”</a:t>
            </a:r>
            <a:endParaRPr lang="en-US" sz="5400" dirty="0"/>
          </a:p>
        </p:txBody>
      </p:sp>
      <p:sp>
        <p:nvSpPr>
          <p:cNvPr id="5" name="Subtitle 4"/>
          <p:cNvSpPr>
            <a:spLocks noGrp="1"/>
          </p:cNvSpPr>
          <p:nvPr>
            <p:ph type="subTitle" idx="1"/>
          </p:nvPr>
        </p:nvSpPr>
        <p:spPr/>
        <p:txBody>
          <a:bodyPr>
            <a:normAutofit/>
          </a:bodyPr>
          <a:lstStyle/>
          <a:p>
            <a:r>
              <a:rPr lang="en-US" sz="3000" dirty="0" smtClean="0"/>
              <a:t>God’s Promise of a Bright Future</a:t>
            </a:r>
            <a:endParaRPr lang="en-US" sz="3000" dirty="0"/>
          </a:p>
        </p:txBody>
      </p:sp>
    </p:spTree>
    <p:extLst>
      <p:ext uri="{BB962C8B-B14F-4D97-AF65-F5344CB8AC3E}">
        <p14:creationId xmlns:p14="http://schemas.microsoft.com/office/powerpoint/2010/main" val="1985924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724" y="976267"/>
            <a:ext cx="7500395" cy="1188720"/>
          </a:xfrm>
        </p:spPr>
        <p:txBody>
          <a:bodyPr/>
          <a:lstStyle/>
          <a:p>
            <a:r>
              <a:rPr lang="en-US" dirty="0" smtClean="0"/>
              <a:t>What are we looking for?</a:t>
            </a:r>
            <a:endParaRPr lang="en-US" dirty="0"/>
          </a:p>
        </p:txBody>
      </p:sp>
      <p:sp>
        <p:nvSpPr>
          <p:cNvPr id="3" name="Content Placeholder 2"/>
          <p:cNvSpPr>
            <a:spLocks noGrp="1"/>
          </p:cNvSpPr>
          <p:nvPr>
            <p:ph idx="1"/>
          </p:nvPr>
        </p:nvSpPr>
        <p:spPr>
          <a:xfrm>
            <a:off x="1215384" y="2603321"/>
            <a:ext cx="6719074" cy="3101983"/>
          </a:xfrm>
        </p:spPr>
        <p:txBody>
          <a:bodyPr>
            <a:normAutofit/>
          </a:bodyPr>
          <a:lstStyle/>
          <a:p>
            <a:pPr marL="514350" indent="-514350">
              <a:buClr>
                <a:schemeClr val="tx1"/>
              </a:buClr>
              <a:buFont typeface="+mj-lt"/>
              <a:buAutoNum type="arabicPeriod"/>
            </a:pPr>
            <a:r>
              <a:rPr lang="en-US" sz="3200" dirty="0" smtClean="0">
                <a:solidFill>
                  <a:sysClr val="windowText" lastClr="000000"/>
                </a:solidFill>
              </a:rPr>
              <a:t>God’s promise of our coming hope.</a:t>
            </a:r>
          </a:p>
          <a:p>
            <a:pPr marL="514350" indent="-514350">
              <a:buClr>
                <a:schemeClr val="tx1"/>
              </a:buClr>
              <a:buFont typeface="+mj-lt"/>
              <a:buAutoNum type="arabicPeriod"/>
            </a:pPr>
            <a:r>
              <a:rPr lang="en-US" sz="3200" dirty="0" smtClean="0">
                <a:solidFill>
                  <a:sysClr val="windowText" lastClr="000000"/>
                </a:solidFill>
              </a:rPr>
              <a:t>Jeremiah’s faith as an example for us.</a:t>
            </a:r>
            <a:endParaRPr lang="en-US" sz="3200" dirty="0">
              <a:solidFill>
                <a:sysClr val="windowText" lastClr="000000"/>
              </a:solidFill>
            </a:endParaRPr>
          </a:p>
        </p:txBody>
      </p:sp>
    </p:spTree>
    <p:extLst>
      <p:ext uri="{BB962C8B-B14F-4D97-AF65-F5344CB8AC3E}">
        <p14:creationId xmlns:p14="http://schemas.microsoft.com/office/powerpoint/2010/main" val="1210203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724" y="976267"/>
            <a:ext cx="7500395" cy="1188720"/>
          </a:xfrm>
        </p:spPr>
        <p:txBody>
          <a:bodyPr/>
          <a:lstStyle/>
          <a:p>
            <a:r>
              <a:rPr lang="en-US" dirty="0" smtClean="0"/>
              <a:t>Jeremiah’s Sad Situation (32:1-5)</a:t>
            </a:r>
            <a:endParaRPr lang="en-US" dirty="0"/>
          </a:p>
        </p:txBody>
      </p:sp>
      <p:sp>
        <p:nvSpPr>
          <p:cNvPr id="3" name="Content Placeholder 2"/>
          <p:cNvSpPr>
            <a:spLocks noGrp="1"/>
          </p:cNvSpPr>
          <p:nvPr>
            <p:ph idx="1"/>
          </p:nvPr>
        </p:nvSpPr>
        <p:spPr>
          <a:xfrm>
            <a:off x="1215384" y="2603321"/>
            <a:ext cx="6719074" cy="3101983"/>
          </a:xfrm>
        </p:spPr>
        <p:txBody>
          <a:bodyPr>
            <a:normAutofit/>
          </a:bodyPr>
          <a:lstStyle/>
          <a:p>
            <a:pPr>
              <a:buClr>
                <a:schemeClr val="tx1"/>
              </a:buClr>
            </a:pPr>
            <a:r>
              <a:rPr lang="en-US" sz="3200" dirty="0" smtClean="0">
                <a:solidFill>
                  <a:sysClr val="windowText" lastClr="000000"/>
                </a:solidFill>
              </a:rPr>
              <a:t>His city is about to be destroyed.</a:t>
            </a:r>
          </a:p>
          <a:p>
            <a:pPr>
              <a:buClr>
                <a:schemeClr val="tx1"/>
              </a:buClr>
            </a:pPr>
            <a:r>
              <a:rPr lang="en-US" sz="3200" dirty="0" smtClean="0">
                <a:solidFill>
                  <a:sysClr val="windowText" lastClr="000000"/>
                </a:solidFill>
              </a:rPr>
              <a:t>He is imprisoned for preaching truth.</a:t>
            </a:r>
          </a:p>
          <a:p>
            <a:pPr>
              <a:buClr>
                <a:schemeClr val="tx1"/>
              </a:buClr>
            </a:pPr>
            <a:r>
              <a:rPr lang="en-US" sz="3200" i="1" dirty="0">
                <a:solidFill>
                  <a:sysClr val="windowText" lastClr="000000"/>
                </a:solidFill>
              </a:rPr>
              <a:t>God’s promise: </a:t>
            </a:r>
            <a:r>
              <a:rPr lang="en-US" sz="3200" i="1" dirty="0" smtClean="0">
                <a:solidFill>
                  <a:sysClr val="windowText" lastClr="000000"/>
                </a:solidFill>
              </a:rPr>
              <a:t>There is reason for hope.</a:t>
            </a:r>
            <a:endParaRPr lang="en-US" sz="3200" i="1" dirty="0">
              <a:solidFill>
                <a:sysClr val="windowText" lastClr="000000"/>
              </a:solidFill>
            </a:endParaRPr>
          </a:p>
        </p:txBody>
      </p:sp>
    </p:spTree>
    <p:extLst>
      <p:ext uri="{BB962C8B-B14F-4D97-AF65-F5344CB8AC3E}">
        <p14:creationId xmlns:p14="http://schemas.microsoft.com/office/powerpoint/2010/main" val="978125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724" y="976267"/>
            <a:ext cx="7500395" cy="1188720"/>
          </a:xfrm>
        </p:spPr>
        <p:txBody>
          <a:bodyPr/>
          <a:lstStyle/>
          <a:p>
            <a:r>
              <a:rPr lang="en-US" dirty="0" smtClean="0"/>
              <a:t>Jeremiah’s Strange Act (32:6-15)</a:t>
            </a:r>
            <a:endParaRPr lang="en-US" dirty="0"/>
          </a:p>
        </p:txBody>
      </p:sp>
      <p:sp>
        <p:nvSpPr>
          <p:cNvPr id="3" name="Content Placeholder 2"/>
          <p:cNvSpPr>
            <a:spLocks noGrp="1"/>
          </p:cNvSpPr>
          <p:nvPr>
            <p:ph idx="1"/>
          </p:nvPr>
        </p:nvSpPr>
        <p:spPr>
          <a:xfrm>
            <a:off x="1215384" y="2603321"/>
            <a:ext cx="6719074" cy="3101983"/>
          </a:xfrm>
        </p:spPr>
        <p:txBody>
          <a:bodyPr>
            <a:normAutofit/>
          </a:bodyPr>
          <a:lstStyle/>
          <a:p>
            <a:pPr>
              <a:buClr>
                <a:schemeClr val="tx1"/>
              </a:buClr>
            </a:pPr>
            <a:r>
              <a:rPr lang="en-US" sz="3200" dirty="0" smtClean="0">
                <a:solidFill>
                  <a:sysClr val="windowText" lastClr="000000"/>
                </a:solidFill>
              </a:rPr>
              <a:t>God tells Jeremiah to redeem a field.</a:t>
            </a:r>
          </a:p>
          <a:p>
            <a:pPr>
              <a:buClr>
                <a:schemeClr val="tx1"/>
              </a:buClr>
            </a:pPr>
            <a:r>
              <a:rPr lang="en-US" sz="3200" i="1" dirty="0" smtClean="0">
                <a:solidFill>
                  <a:sysClr val="windowText" lastClr="000000"/>
                </a:solidFill>
              </a:rPr>
              <a:t>Jeremiah’s faith: He buys the field.</a:t>
            </a:r>
          </a:p>
          <a:p>
            <a:pPr>
              <a:buClr>
                <a:schemeClr val="tx1"/>
              </a:buClr>
            </a:pPr>
            <a:r>
              <a:rPr lang="en-US" sz="3200" dirty="0" smtClean="0">
                <a:solidFill>
                  <a:sysClr val="windowText" lastClr="000000"/>
                </a:solidFill>
              </a:rPr>
              <a:t>God says to preserve the documents.</a:t>
            </a:r>
          </a:p>
          <a:p>
            <a:pPr>
              <a:buClr>
                <a:schemeClr val="tx1"/>
              </a:buClr>
            </a:pPr>
            <a:r>
              <a:rPr lang="en-US" sz="3200" i="1" dirty="0" smtClean="0">
                <a:solidFill>
                  <a:sysClr val="windowText" lastClr="000000"/>
                </a:solidFill>
              </a:rPr>
              <a:t>God’s promise: Fields will again be bought.</a:t>
            </a:r>
          </a:p>
          <a:p>
            <a:pPr lvl="1">
              <a:buClr>
                <a:schemeClr val="tx1"/>
              </a:buClr>
            </a:pPr>
            <a:endParaRPr lang="en-US" sz="2800" dirty="0">
              <a:solidFill>
                <a:sysClr val="windowText" lastClr="000000"/>
              </a:solidFill>
            </a:endParaRPr>
          </a:p>
        </p:txBody>
      </p:sp>
    </p:spTree>
    <p:extLst>
      <p:ext uri="{BB962C8B-B14F-4D97-AF65-F5344CB8AC3E}">
        <p14:creationId xmlns:p14="http://schemas.microsoft.com/office/powerpoint/2010/main" val="4677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724" y="976267"/>
            <a:ext cx="7500395" cy="1188720"/>
          </a:xfrm>
        </p:spPr>
        <p:txBody>
          <a:bodyPr/>
          <a:lstStyle/>
          <a:p>
            <a:r>
              <a:rPr lang="en-US" dirty="0" smtClean="0"/>
              <a:t>Jeremiah’s Skepticism (32:16-25)</a:t>
            </a:r>
            <a:endParaRPr lang="en-US" dirty="0"/>
          </a:p>
        </p:txBody>
      </p:sp>
      <p:sp>
        <p:nvSpPr>
          <p:cNvPr id="3" name="Content Placeholder 2"/>
          <p:cNvSpPr>
            <a:spLocks noGrp="1"/>
          </p:cNvSpPr>
          <p:nvPr>
            <p:ph idx="1"/>
          </p:nvPr>
        </p:nvSpPr>
        <p:spPr>
          <a:xfrm>
            <a:off x="1215384" y="2603321"/>
            <a:ext cx="6719074" cy="3101983"/>
          </a:xfrm>
        </p:spPr>
        <p:txBody>
          <a:bodyPr>
            <a:normAutofit/>
          </a:bodyPr>
          <a:lstStyle/>
          <a:p>
            <a:pPr>
              <a:buClr>
                <a:schemeClr val="tx1"/>
              </a:buClr>
            </a:pPr>
            <a:r>
              <a:rPr lang="en-US" sz="3200" dirty="0" smtClean="0">
                <a:solidFill>
                  <a:sysClr val="windowText" lastClr="000000"/>
                </a:solidFill>
              </a:rPr>
              <a:t>God is Creator; “nothing is too hard.”</a:t>
            </a:r>
          </a:p>
          <a:p>
            <a:pPr>
              <a:buClr>
                <a:schemeClr val="tx1"/>
              </a:buClr>
            </a:pPr>
            <a:r>
              <a:rPr lang="en-US" sz="3200" dirty="0" smtClean="0">
                <a:solidFill>
                  <a:sysClr val="windowText" lastClr="000000"/>
                </a:solidFill>
              </a:rPr>
              <a:t>But the city is being justly punished.</a:t>
            </a:r>
          </a:p>
          <a:p>
            <a:pPr>
              <a:buClr>
                <a:schemeClr val="tx1"/>
              </a:buClr>
            </a:pPr>
            <a:r>
              <a:rPr lang="en-US" sz="3200" dirty="0" smtClean="0">
                <a:solidFill>
                  <a:sysClr val="windowText" lastClr="000000"/>
                </a:solidFill>
              </a:rPr>
              <a:t>How can you say, “Buy a field?”</a:t>
            </a:r>
          </a:p>
          <a:p>
            <a:pPr>
              <a:buClr>
                <a:schemeClr val="tx1"/>
              </a:buClr>
            </a:pPr>
            <a:r>
              <a:rPr lang="en-US" sz="3200" i="1" dirty="0" smtClean="0">
                <a:solidFill>
                  <a:sysClr val="windowText" lastClr="000000"/>
                </a:solidFill>
              </a:rPr>
              <a:t>Jeremiah’s faith: Takes his doubts to God.</a:t>
            </a:r>
          </a:p>
          <a:p>
            <a:pPr lvl="1">
              <a:buClr>
                <a:schemeClr val="tx1"/>
              </a:buClr>
            </a:pPr>
            <a:endParaRPr lang="en-US" sz="2800" dirty="0">
              <a:solidFill>
                <a:sysClr val="windowText" lastClr="000000"/>
              </a:solidFill>
            </a:endParaRPr>
          </a:p>
        </p:txBody>
      </p:sp>
    </p:spTree>
    <p:extLst>
      <p:ext uri="{BB962C8B-B14F-4D97-AF65-F5344CB8AC3E}">
        <p14:creationId xmlns:p14="http://schemas.microsoft.com/office/powerpoint/2010/main" val="111150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724" y="976267"/>
            <a:ext cx="7500395" cy="1188720"/>
          </a:xfrm>
        </p:spPr>
        <p:txBody>
          <a:bodyPr>
            <a:normAutofit/>
          </a:bodyPr>
          <a:lstStyle/>
          <a:p>
            <a:r>
              <a:rPr lang="en-US" dirty="0" smtClean="0"/>
              <a:t>God’s Promise of Hope (32:26-44)</a:t>
            </a:r>
            <a:endParaRPr lang="en-US" dirty="0"/>
          </a:p>
        </p:txBody>
      </p:sp>
      <p:sp>
        <p:nvSpPr>
          <p:cNvPr id="3" name="Content Placeholder 2"/>
          <p:cNvSpPr>
            <a:spLocks noGrp="1"/>
          </p:cNvSpPr>
          <p:nvPr>
            <p:ph idx="1"/>
          </p:nvPr>
        </p:nvSpPr>
        <p:spPr>
          <a:xfrm>
            <a:off x="1215384" y="2603321"/>
            <a:ext cx="6719074" cy="3101983"/>
          </a:xfrm>
        </p:spPr>
        <p:txBody>
          <a:bodyPr>
            <a:normAutofit/>
          </a:bodyPr>
          <a:lstStyle/>
          <a:p>
            <a:pPr>
              <a:buClr>
                <a:schemeClr val="tx1"/>
              </a:buClr>
            </a:pPr>
            <a:r>
              <a:rPr lang="en-US" sz="3200" dirty="0" smtClean="0">
                <a:solidFill>
                  <a:sysClr val="windowText" lastClr="000000"/>
                </a:solidFill>
              </a:rPr>
              <a:t>“Is anything too hard for me?”</a:t>
            </a:r>
          </a:p>
          <a:p>
            <a:pPr>
              <a:buClr>
                <a:schemeClr val="tx1"/>
              </a:buClr>
            </a:pPr>
            <a:r>
              <a:rPr lang="en-US" sz="3200" dirty="0" smtClean="0">
                <a:solidFill>
                  <a:sysClr val="windowText" lastClr="000000"/>
                </a:solidFill>
              </a:rPr>
              <a:t>Yes, judgment is coming on the city.</a:t>
            </a:r>
          </a:p>
          <a:p>
            <a:pPr>
              <a:buClr>
                <a:schemeClr val="tx1"/>
              </a:buClr>
            </a:pPr>
            <a:r>
              <a:rPr lang="en-US" sz="3200" dirty="0" smtClean="0">
                <a:solidFill>
                  <a:sysClr val="windowText" lastClr="000000"/>
                </a:solidFill>
              </a:rPr>
              <a:t>But “I will bring them back.”</a:t>
            </a:r>
          </a:p>
          <a:p>
            <a:pPr>
              <a:buClr>
                <a:schemeClr val="tx1"/>
              </a:buClr>
            </a:pPr>
            <a:r>
              <a:rPr lang="en-US" sz="3200" i="1" dirty="0" smtClean="0">
                <a:solidFill>
                  <a:sysClr val="windowText" lastClr="000000"/>
                </a:solidFill>
              </a:rPr>
              <a:t>God’s promise: I will restore their fortunes.</a:t>
            </a:r>
          </a:p>
          <a:p>
            <a:pPr lvl="1">
              <a:buClr>
                <a:schemeClr val="tx1"/>
              </a:buClr>
            </a:pPr>
            <a:endParaRPr lang="en-US" sz="2800" dirty="0">
              <a:solidFill>
                <a:sysClr val="windowText" lastClr="000000"/>
              </a:solidFill>
            </a:endParaRPr>
          </a:p>
        </p:txBody>
      </p:sp>
    </p:spTree>
    <p:extLst>
      <p:ext uri="{BB962C8B-B14F-4D97-AF65-F5344CB8AC3E}">
        <p14:creationId xmlns:p14="http://schemas.microsoft.com/office/powerpoint/2010/main" val="210013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76866" y="915338"/>
            <a:ext cx="6798734" cy="728268"/>
          </a:xfrm>
          <a:prstGeom prst="rect">
            <a:avLst/>
          </a:prstGeom>
        </p:spPr>
        <p:txBody>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mtClean="0"/>
              <a:t>What is God looking forward to?</a:t>
            </a:r>
            <a:endParaRPr lang="en-US" dirty="0"/>
          </a:p>
        </p:txBody>
      </p:sp>
      <p:sp>
        <p:nvSpPr>
          <p:cNvPr id="3" name="Content Placeholder 2"/>
          <p:cNvSpPr txBox="1">
            <a:spLocks/>
          </p:cNvSpPr>
          <p:nvPr/>
        </p:nvSpPr>
        <p:spPr>
          <a:xfrm>
            <a:off x="717630" y="1643606"/>
            <a:ext cx="3796796" cy="4290850"/>
          </a:xfrm>
          <a:prstGeom prst="rect">
            <a:avLst/>
          </a:prstGeom>
        </p:spPr>
        <p:txBody>
          <a:bodyPr>
            <a:no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lgn="ctr" defTabSz="914400">
              <a:spcBef>
                <a:spcPts val="0"/>
              </a:spcBef>
              <a:spcAft>
                <a:spcPts val="0"/>
              </a:spcAft>
              <a:buClrTx/>
              <a:buSzTx/>
              <a:buFontTx/>
              <a:buNone/>
            </a:pPr>
            <a:r>
              <a:rPr lang="en-US" sz="2600" b="1" u="sng" dirty="0" smtClean="0"/>
              <a:t>Jeremiah 31:31-34</a:t>
            </a:r>
            <a:r>
              <a:rPr lang="en-US" sz="2600" b="1" dirty="0" smtClean="0"/>
              <a:t>*</a:t>
            </a:r>
            <a:r>
              <a:rPr lang="en-US" sz="2600" b="1" u="sng" dirty="0" smtClean="0"/>
              <a:t> </a:t>
            </a:r>
          </a:p>
          <a:p>
            <a:pPr marL="0" indent="0" algn="ctr" defTabSz="914400">
              <a:spcBef>
                <a:spcPts val="0"/>
              </a:spcBef>
              <a:spcAft>
                <a:spcPts val="0"/>
              </a:spcAft>
              <a:buClrTx/>
              <a:buSzTx/>
              <a:buFontTx/>
              <a:buNone/>
            </a:pPr>
            <a:r>
              <a:rPr lang="en-US" sz="2600" dirty="0" smtClean="0"/>
              <a:t>“The days are coming when </a:t>
            </a:r>
            <a:r>
              <a:rPr lang="en-US" sz="2600" u="sng" dirty="0" smtClean="0"/>
              <a:t>I will make a new covenant </a:t>
            </a:r>
            <a:r>
              <a:rPr lang="mr-IN" sz="2600" dirty="0" smtClean="0"/>
              <a:t>…</a:t>
            </a:r>
            <a:r>
              <a:rPr lang="en-US" sz="2600" dirty="0" smtClean="0"/>
              <a:t> I will put my law within them, and </a:t>
            </a:r>
            <a:r>
              <a:rPr lang="en-US" sz="2600" i="1" dirty="0" smtClean="0"/>
              <a:t>I will write it on their hearts</a:t>
            </a:r>
            <a:r>
              <a:rPr lang="en-US" sz="2600" dirty="0" smtClean="0"/>
              <a:t>. </a:t>
            </a:r>
            <a:r>
              <a:rPr lang="en-US" sz="2600" b="1" dirty="0" smtClean="0"/>
              <a:t>I will be their God and they will be my people</a:t>
            </a:r>
            <a:r>
              <a:rPr lang="en-US" sz="2600" dirty="0" smtClean="0"/>
              <a:t>. </a:t>
            </a:r>
            <a:r>
              <a:rPr lang="mr-IN" sz="2600" dirty="0" smtClean="0"/>
              <a:t>…</a:t>
            </a:r>
            <a:r>
              <a:rPr lang="en-US" sz="2600" dirty="0" smtClean="0"/>
              <a:t> I will remember their sins no more.”</a:t>
            </a:r>
          </a:p>
          <a:p>
            <a:pPr marL="0" indent="0" algn="ctr" defTabSz="914400">
              <a:spcBef>
                <a:spcPts val="0"/>
              </a:spcBef>
              <a:spcAft>
                <a:spcPts val="0"/>
              </a:spcAft>
              <a:buClrTx/>
              <a:buSzTx/>
              <a:buFontTx/>
              <a:buNone/>
            </a:pPr>
            <a:r>
              <a:rPr lang="en-US" sz="2600" b="1" dirty="0" smtClean="0"/>
              <a:t>*</a:t>
            </a:r>
            <a:r>
              <a:rPr lang="en-US" sz="2600" dirty="0" smtClean="0"/>
              <a:t>Quoted in Hebrews 8</a:t>
            </a:r>
          </a:p>
        </p:txBody>
      </p:sp>
      <p:sp>
        <p:nvSpPr>
          <p:cNvPr id="4" name="Content Placeholder 3"/>
          <p:cNvSpPr txBox="1">
            <a:spLocks/>
          </p:cNvSpPr>
          <p:nvPr/>
        </p:nvSpPr>
        <p:spPr>
          <a:xfrm>
            <a:off x="4629576" y="1643606"/>
            <a:ext cx="3805260" cy="4290850"/>
          </a:xfrm>
          <a:prstGeom prst="rect">
            <a:avLst/>
          </a:prstGeom>
        </p:spPr>
        <p:txBody>
          <a:bodyPr>
            <a:norm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lgn="ctr" defTabSz="914400">
              <a:spcBef>
                <a:spcPts val="0"/>
              </a:spcBef>
              <a:spcAft>
                <a:spcPts val="0"/>
              </a:spcAft>
              <a:buClrTx/>
              <a:buSzTx/>
              <a:buFont typeface="Arial"/>
              <a:buNone/>
            </a:pPr>
            <a:r>
              <a:rPr lang="en-US" sz="2600" b="1" u="sng" dirty="0" smtClean="0"/>
              <a:t>Jeremiah 32:37-41 </a:t>
            </a:r>
          </a:p>
          <a:p>
            <a:pPr marL="0" indent="0" algn="ctr" defTabSz="914400">
              <a:spcBef>
                <a:spcPts val="0"/>
              </a:spcBef>
              <a:spcAft>
                <a:spcPts val="0"/>
              </a:spcAft>
              <a:buClrTx/>
              <a:buSzTx/>
              <a:buFont typeface="Arial"/>
              <a:buNone/>
            </a:pPr>
            <a:r>
              <a:rPr lang="en-US" sz="2600" dirty="0" smtClean="0"/>
              <a:t>“</a:t>
            </a:r>
            <a:r>
              <a:rPr lang="en-US" sz="2600" b="1" dirty="0" smtClean="0"/>
              <a:t>They shall be my people, and I will be their God. </a:t>
            </a:r>
            <a:r>
              <a:rPr lang="en-US" sz="2600" dirty="0" smtClean="0"/>
              <a:t>I will give them </a:t>
            </a:r>
            <a:r>
              <a:rPr lang="en-US" sz="2600" i="1" dirty="0" smtClean="0"/>
              <a:t>one heart </a:t>
            </a:r>
            <a:r>
              <a:rPr lang="en-US" sz="2600" dirty="0" smtClean="0"/>
              <a:t>and one way</a:t>
            </a:r>
            <a:r>
              <a:rPr lang="mr-IN" sz="2600" dirty="0" smtClean="0"/>
              <a:t>…</a:t>
            </a:r>
            <a:r>
              <a:rPr lang="en-US" sz="2600" dirty="0" smtClean="0"/>
              <a:t> </a:t>
            </a:r>
            <a:r>
              <a:rPr lang="en-US" sz="2600" u="sng" dirty="0" smtClean="0"/>
              <a:t>I will make an everlasting covenant</a:t>
            </a:r>
            <a:r>
              <a:rPr lang="mr-IN" sz="2600" dirty="0" smtClean="0"/>
              <a:t>…</a:t>
            </a:r>
            <a:r>
              <a:rPr lang="en-US" sz="2600" dirty="0" smtClean="0"/>
              <a:t> </a:t>
            </a:r>
            <a:r>
              <a:rPr lang="en-US" sz="2600" i="1" dirty="0" smtClean="0"/>
              <a:t>I will put the fear of me in their hearts</a:t>
            </a:r>
            <a:r>
              <a:rPr lang="en-US" sz="2600" dirty="0" smtClean="0"/>
              <a:t>, that they may not turn from me.”</a:t>
            </a:r>
            <a:endParaRPr lang="en-US" sz="2600" dirty="0"/>
          </a:p>
        </p:txBody>
      </p:sp>
      <p:cxnSp>
        <p:nvCxnSpPr>
          <p:cNvPr id="8" name="Straight Connector 7"/>
          <p:cNvCxnSpPr/>
          <p:nvPr/>
        </p:nvCxnSpPr>
        <p:spPr>
          <a:xfrm>
            <a:off x="4572000" y="1640249"/>
            <a:ext cx="0" cy="42942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819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724" y="976267"/>
            <a:ext cx="7500395" cy="1188720"/>
          </a:xfrm>
        </p:spPr>
        <p:txBody>
          <a:bodyPr>
            <a:normAutofit/>
          </a:bodyPr>
          <a:lstStyle/>
          <a:p>
            <a:r>
              <a:rPr lang="en-US" dirty="0" smtClean="0"/>
              <a:t>God’s Promise, Our Hope</a:t>
            </a:r>
            <a:endParaRPr lang="en-US" dirty="0"/>
          </a:p>
        </p:txBody>
      </p:sp>
      <p:sp>
        <p:nvSpPr>
          <p:cNvPr id="3" name="Content Placeholder 2"/>
          <p:cNvSpPr>
            <a:spLocks noGrp="1"/>
          </p:cNvSpPr>
          <p:nvPr>
            <p:ph idx="1"/>
          </p:nvPr>
        </p:nvSpPr>
        <p:spPr>
          <a:xfrm>
            <a:off x="1215384" y="2603321"/>
            <a:ext cx="6719074" cy="3101983"/>
          </a:xfrm>
        </p:spPr>
        <p:txBody>
          <a:bodyPr>
            <a:normAutofit/>
          </a:bodyPr>
          <a:lstStyle/>
          <a:p>
            <a:pPr marL="0" indent="0" algn="ctr">
              <a:buClr>
                <a:schemeClr val="tx1"/>
              </a:buClr>
              <a:buNone/>
            </a:pPr>
            <a:r>
              <a:rPr lang="en-US" sz="3200" dirty="0" smtClean="0">
                <a:solidFill>
                  <a:sysClr val="windowText" lastClr="000000"/>
                </a:solidFill>
              </a:rPr>
              <a:t>“For this reason, Jesus is the mediator of a new covenant, so that those who are called may receive the promised eternal inheritance, since a death has occurred that redeems them</a:t>
            </a:r>
            <a:r>
              <a:rPr lang="mr-IN" sz="3200" dirty="0" smtClean="0">
                <a:solidFill>
                  <a:sysClr val="windowText" lastClr="000000"/>
                </a:solidFill>
              </a:rPr>
              <a:t>…</a:t>
            </a:r>
            <a:r>
              <a:rPr lang="en-US" sz="3200" dirty="0" smtClean="0">
                <a:solidFill>
                  <a:sysClr val="windowText" lastClr="000000"/>
                </a:solidFill>
              </a:rPr>
              <a:t>” (Hebrews 9:15)</a:t>
            </a:r>
            <a:endParaRPr lang="en-US" sz="2800" dirty="0">
              <a:solidFill>
                <a:sysClr val="windowText" lastClr="000000"/>
              </a:solidFill>
            </a:endParaRPr>
          </a:p>
        </p:txBody>
      </p:sp>
    </p:spTree>
    <p:extLst>
      <p:ext uri="{BB962C8B-B14F-4D97-AF65-F5344CB8AC3E}">
        <p14:creationId xmlns:p14="http://schemas.microsoft.com/office/powerpoint/2010/main" val="22490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724" y="976267"/>
            <a:ext cx="7500395" cy="1188720"/>
          </a:xfrm>
        </p:spPr>
        <p:txBody>
          <a:bodyPr>
            <a:normAutofit/>
          </a:bodyPr>
          <a:lstStyle/>
          <a:p>
            <a:r>
              <a:rPr lang="en-US" dirty="0" smtClean="0"/>
              <a:t>Jeremiah’s Faith, Our Faith</a:t>
            </a:r>
            <a:endParaRPr lang="en-US" dirty="0"/>
          </a:p>
        </p:txBody>
      </p:sp>
      <p:sp>
        <p:nvSpPr>
          <p:cNvPr id="3" name="Content Placeholder 2"/>
          <p:cNvSpPr>
            <a:spLocks noGrp="1"/>
          </p:cNvSpPr>
          <p:nvPr>
            <p:ph idx="1"/>
          </p:nvPr>
        </p:nvSpPr>
        <p:spPr>
          <a:xfrm>
            <a:off x="1215384" y="2603321"/>
            <a:ext cx="6719074" cy="3101983"/>
          </a:xfrm>
        </p:spPr>
        <p:txBody>
          <a:bodyPr>
            <a:normAutofit/>
          </a:bodyPr>
          <a:lstStyle/>
          <a:p>
            <a:pPr marL="0" indent="0" algn="ctr">
              <a:buClr>
                <a:schemeClr val="tx1"/>
              </a:buClr>
              <a:buNone/>
            </a:pPr>
            <a:r>
              <a:rPr lang="en-US" sz="3200" dirty="0" smtClean="0">
                <a:solidFill>
                  <a:sysClr val="windowText" lastClr="000000"/>
                </a:solidFill>
              </a:rPr>
              <a:t>“These all died in faith, not having received the things promised, but having seen them from afar</a:t>
            </a:r>
            <a:r>
              <a:rPr lang="mr-IN" sz="3200" dirty="0" smtClean="0">
                <a:solidFill>
                  <a:sysClr val="windowText" lastClr="000000"/>
                </a:solidFill>
              </a:rPr>
              <a:t>…</a:t>
            </a:r>
            <a:r>
              <a:rPr lang="en-US" sz="3200" dirty="0" smtClean="0">
                <a:solidFill>
                  <a:sysClr val="windowText" lastClr="000000"/>
                </a:solidFill>
              </a:rPr>
              <a:t>They desire a better country, that is, a heavenly one</a:t>
            </a:r>
            <a:r>
              <a:rPr lang="mr-IN" sz="3200" dirty="0" smtClean="0">
                <a:solidFill>
                  <a:sysClr val="windowText" lastClr="000000"/>
                </a:solidFill>
              </a:rPr>
              <a:t>…</a:t>
            </a:r>
            <a:r>
              <a:rPr lang="en-US" sz="3200" dirty="0" smtClean="0">
                <a:solidFill>
                  <a:sysClr val="windowText" lastClr="000000"/>
                </a:solidFill>
              </a:rPr>
              <a:t>for He has prepared for them a city.” (Hebrews 11:13-16)</a:t>
            </a:r>
            <a:endParaRPr lang="en-US" sz="2800" dirty="0">
              <a:solidFill>
                <a:sysClr val="windowText" lastClr="000000"/>
              </a:solidFill>
            </a:endParaRPr>
          </a:p>
        </p:txBody>
      </p:sp>
    </p:spTree>
    <p:extLst>
      <p:ext uri="{BB962C8B-B14F-4D97-AF65-F5344CB8AC3E}">
        <p14:creationId xmlns:p14="http://schemas.microsoft.com/office/powerpoint/2010/main" val="24177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xmlns=""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1220</TotalTime>
  <Words>508</Words>
  <Application>Microsoft Office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Organic</vt:lpstr>
      <vt:lpstr>“Fields will be bought.”</vt:lpstr>
      <vt:lpstr>What are we looking for?</vt:lpstr>
      <vt:lpstr>Jeremiah’s Sad Situation (32:1-5)</vt:lpstr>
      <vt:lpstr>Jeremiah’s Strange Act (32:6-15)</vt:lpstr>
      <vt:lpstr>Jeremiah’s Skepticism (32:16-25)</vt:lpstr>
      <vt:lpstr>God’s Promise of Hope (32:26-44)</vt:lpstr>
      <vt:lpstr>PowerPoint Presentation</vt:lpstr>
      <vt:lpstr>God’s Promise, Our Hope</vt:lpstr>
      <vt:lpstr>Jeremiah’s Faith, Our Faith</vt:lpstr>
      <vt:lpstr>Jeremiah’s Faith, Our Faith</vt:lpstr>
      <vt:lpstr>Jeremiah’s Field, Our Field</vt:lpstr>
      <vt:lpstr>“Fields will be bought.”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Fields will be Bought</dc:title>
  <dc:creator>Microsoft Office User</dc:creator>
  <cp:lastModifiedBy>Jon Baize</cp:lastModifiedBy>
  <cp:revision>13</cp:revision>
  <dcterms:created xsi:type="dcterms:W3CDTF">2017-05-06T16:47:34Z</dcterms:created>
  <dcterms:modified xsi:type="dcterms:W3CDTF">2017-05-07T13:29:03Z</dcterms:modified>
</cp:coreProperties>
</file>