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handoutMasterIdLst>
    <p:handoutMasterId r:id="rId28"/>
  </p:handoutMasterIdLst>
  <p:sldIdLst>
    <p:sldId id="270" r:id="rId2"/>
    <p:sldId id="275" r:id="rId3"/>
    <p:sldId id="271" r:id="rId4"/>
    <p:sldId id="294" r:id="rId5"/>
    <p:sldId id="291" r:id="rId6"/>
    <p:sldId id="298" r:id="rId7"/>
    <p:sldId id="299" r:id="rId8"/>
    <p:sldId id="282" r:id="rId9"/>
    <p:sldId id="276" r:id="rId10"/>
    <p:sldId id="277" r:id="rId11"/>
    <p:sldId id="278" r:id="rId12"/>
    <p:sldId id="290" r:id="rId13"/>
    <p:sldId id="279" r:id="rId14"/>
    <p:sldId id="280" r:id="rId15"/>
    <p:sldId id="281" r:id="rId16"/>
    <p:sldId id="293" r:id="rId17"/>
    <p:sldId id="295" r:id="rId18"/>
    <p:sldId id="302" r:id="rId19"/>
    <p:sldId id="297" r:id="rId20"/>
    <p:sldId id="288" r:id="rId21"/>
    <p:sldId id="289" r:id="rId22"/>
    <p:sldId id="296" r:id="rId23"/>
    <p:sldId id="303" r:id="rId24"/>
    <p:sldId id="304" r:id="rId25"/>
    <p:sldId id="273" r:id="rId26"/>
    <p:sldId id="301" r:id="rId2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8824"/>
    <p:restoredTop sz="94667"/>
  </p:normalViewPr>
  <p:slideViewPr>
    <p:cSldViewPr snapToGrid="0" snapToObjects="1">
      <p:cViewPr varScale="1">
        <p:scale>
          <a:sx n="106" d="100"/>
          <a:sy n="106" d="100"/>
        </p:scale>
        <p:origin x="176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handoutMaster" Target="handoutMasters/handout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1E626-ED7D-354F-989F-264FF872875C}" type="datetimeFigureOut">
              <a:rPr lang="en-US" smtClean="0"/>
              <a:t>1/12/18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68972-C07B-C147-BBA6-F3129A15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29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1/12/18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7889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1/12/18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7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1/12/18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040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1/12/18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5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1/12/18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5280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1/12/18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55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1/12/18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13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1/12/18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9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1/12/18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7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1/12/18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376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1/12/18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4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1/12/18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6992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349" y="3509963"/>
            <a:ext cx="5935302" cy="1655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Chapters 13-27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Judgment (and Hope)          for the Nations</a:t>
            </a:r>
            <a:endParaRPr lang="en-US" sz="3200" dirty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2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6998" y="1828800"/>
            <a:ext cx="7130005" cy="255454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”Come now, let us reason together says the Lord, though your sins be as scarlet, they will be as white as snow.”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4383345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1</a:t>
            </a:r>
          </a:p>
        </p:txBody>
      </p:sp>
    </p:spTree>
    <p:extLst>
      <p:ext uri="{BB962C8B-B14F-4D97-AF65-F5344CB8AC3E}">
        <p14:creationId xmlns:p14="http://schemas.microsoft.com/office/powerpoint/2010/main" val="196732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9595" y="1828800"/>
            <a:ext cx="6944811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The mountain of the house of the Lord, nations flow to </a:t>
            </a:r>
            <a:r>
              <a:rPr lang="en-US" sz="400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2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7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 will remove jewelry and accessories of wealthy Jerusalem women.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58548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884" y="1828800"/>
            <a:ext cx="794023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In that day the Branch of the Lord will be beautiful and glorious</a:t>
            </a:r>
            <a:r>
              <a:rPr lang="mr-IN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…</a:t>
            </a:r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4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86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 sings a sad love song about His vineyard, Israel.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5</a:t>
            </a:r>
          </a:p>
        </p:txBody>
      </p:sp>
    </p:spTree>
    <p:extLst>
      <p:ext uri="{BB962C8B-B14F-4D97-AF65-F5344CB8AC3E}">
        <p14:creationId xmlns:p14="http://schemas.microsoft.com/office/powerpoint/2010/main" val="14100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Isaiah sees God and is called to the prophetic work.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6</a:t>
            </a:r>
          </a:p>
        </p:txBody>
      </p:sp>
    </p:spTree>
    <p:extLst>
      <p:ext uri="{BB962C8B-B14F-4D97-AF65-F5344CB8AC3E}">
        <p14:creationId xmlns:p14="http://schemas.microsoft.com/office/powerpoint/2010/main" val="119218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The virgin shall conceive and bear a son, Immanuel.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7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58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Assyrian conquest of </a:t>
            </a:r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Israel foretold with child named “swift-spoil-speedy-prey.”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8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66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 child will be born, and will sit on the throne of David, governing in peace forever.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9</a:t>
            </a:r>
          </a:p>
        </p:txBody>
      </p:sp>
    </p:spTree>
    <p:extLst>
      <p:ext uri="{BB962C8B-B14F-4D97-AF65-F5344CB8AC3E}">
        <p14:creationId xmlns:p14="http://schemas.microsoft.com/office/powerpoint/2010/main" val="98183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Assyria condemned as God’s tool that became prideful.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10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54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59" y="365126"/>
            <a:ext cx="8855882" cy="1325563"/>
          </a:xfrm>
        </p:spPr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History Around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864" y="2623275"/>
            <a:ext cx="3301257" cy="6658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(Northern)</a:t>
            </a:r>
          </a:p>
        </p:txBody>
      </p:sp>
      <p:sp>
        <p:nvSpPr>
          <p:cNvPr id="4" name="Rectangle 3"/>
          <p:cNvSpPr/>
          <p:nvPr/>
        </p:nvSpPr>
        <p:spPr>
          <a:xfrm>
            <a:off x="2060865" y="3771673"/>
            <a:ext cx="4574971" cy="6672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Judah (Southern)</a:t>
            </a:r>
          </a:p>
        </p:txBody>
      </p:sp>
      <p:sp>
        <p:nvSpPr>
          <p:cNvPr id="7" name="Rectangle 6"/>
          <p:cNvSpPr/>
          <p:nvPr/>
        </p:nvSpPr>
        <p:spPr>
          <a:xfrm>
            <a:off x="5360981" y="2326845"/>
            <a:ext cx="1728612" cy="10182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Assyrian Captivity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2311" y="3752126"/>
            <a:ext cx="1896347" cy="1134668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Babylonian Captivity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277786" y="2785324"/>
            <a:ext cx="1780599" cy="1482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</a:t>
            </a:r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(United Kingdom</a:t>
            </a:r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)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5113265" y="3489948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460828" y="5883794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1685" y="5895369"/>
            <a:ext cx="162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= Isaiah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02967" y="3191728"/>
            <a:ext cx="1308126" cy="713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Return</a:t>
            </a:r>
            <a:endParaRPr lang="en-US" sz="28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3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 shoot will spring from the stem of Jesse.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11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Draw from the springs of salvation! Give thanks to His great and holy name</a:t>
            </a:r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12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21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God’s oracle concerning Babylon.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195" y="3152239"/>
            <a:ext cx="430761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13-14, 21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90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God’s oracle concerning Syria/Israel.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195" y="3152239"/>
            <a:ext cx="430761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17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5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God’s oracle concerning Ethiopia (Cush).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195" y="3152239"/>
            <a:ext cx="430761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18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26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Pattern of Judgment and Hope</a:t>
            </a:r>
            <a:endParaRPr lang="en-US" sz="4000" dirty="0">
              <a:latin typeface="Tahoma" charset="0"/>
              <a:ea typeface="Tahoma" charset="0"/>
              <a:cs typeface="Tahoma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73794" y="1875099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1875099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7" y="2845264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Rebellion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2190" y="5109437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Retribution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0960" y="2845263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Restoration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03902" y="3599727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51620" y="300481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Repentance</a:t>
            </a:r>
          </a:p>
        </p:txBody>
      </p:sp>
    </p:spTree>
    <p:extLst>
      <p:ext uri="{BB962C8B-B14F-4D97-AF65-F5344CB8AC3E}">
        <p14:creationId xmlns:p14="http://schemas.microsoft.com/office/powerpoint/2010/main" val="117360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5" grpId="0" animBg="1"/>
      <p:bldP spid="16" grpId="0" animBg="1"/>
      <p:bldP spid="2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5587"/>
            <a:ext cx="7772400" cy="2387600"/>
          </a:xfrm>
        </p:spPr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95261"/>
            <a:ext cx="6858000" cy="285384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13-27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Judgment and Hope for the Nations</a:t>
            </a:r>
          </a:p>
          <a:p>
            <a:endParaRPr lang="en-US" sz="3200" dirty="0">
              <a:solidFill>
                <a:srgbClr val="00B0F0"/>
              </a:solidFill>
              <a:latin typeface="Tahoma" charset="0"/>
              <a:ea typeface="Tahoma" charset="0"/>
              <a:cs typeface="Tahoma" charset="0"/>
            </a:endParaRPr>
          </a:p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Sunday, January 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17: </a:t>
            </a:r>
            <a:endParaRPr lang="en-US" sz="3200" dirty="0" smtClean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Babylon (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ch.14,19,20)</a:t>
            </a:r>
            <a:endParaRPr lang="en-US" sz="3200" dirty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1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362852"/>
            <a:ext cx="7531100" cy="51689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Class Plan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41084" y="3305060"/>
            <a:ext cx="8249132" cy="101355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19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63" y="281221"/>
            <a:ext cx="8842075" cy="629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76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256" y="1036384"/>
            <a:ext cx="5091081" cy="53672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Isaiah 13-23 </a:t>
            </a:r>
            <a:r>
              <a:rPr lang="mr-IN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The Nations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Babylon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Assyria</a:t>
            </a:r>
            <a:endParaRPr lang="en-US" sz="28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Philistia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Moab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Syria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Israel</a:t>
            </a:r>
            <a:endParaRPr lang="en-US" sz="2800" dirty="0" smtClean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Ethiopia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Egypt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Edom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Jerusalem</a:t>
            </a:r>
          </a:p>
          <a:p>
            <a:pPr algn="ctr" defTabSz="457200"/>
            <a:r>
              <a:rPr lang="en-US" sz="2800" dirty="0" err="1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Tyre</a:t>
            </a:r>
            <a:endParaRPr lang="en-US" sz="2800" dirty="0" smtClean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22006" y="5748794"/>
            <a:ext cx="4824700" cy="82008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b="1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Isaiah </a:t>
            </a:r>
            <a:r>
              <a:rPr lang="en-US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24-27 </a:t>
            </a:r>
            <a:r>
              <a:rPr lang="mr-IN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The World</a:t>
            </a:r>
            <a:endParaRPr lang="en-US" sz="2800" b="1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28650" y="330895"/>
            <a:ext cx="7886700" cy="77787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Isaiah 13-27</a:t>
            </a:r>
            <a:endParaRPr lang="en-US" sz="40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3525398" y="1630495"/>
            <a:ext cx="2467778" cy="418641"/>
          </a:xfrm>
          <a:prstGeom prst="leftArrow">
            <a:avLst>
              <a:gd name="adj1" fmla="val 50000"/>
              <a:gd name="adj2" fmla="val 9736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2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Babylon in the Bible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5591" y="1575412"/>
            <a:ext cx="8372819" cy="3999123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Genesis 11 </a:t>
            </a:r>
            <a:r>
              <a:rPr lang="mr-IN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The Tower of Babylon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Historical Books </a:t>
            </a:r>
            <a:r>
              <a:rPr lang="mr-IN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Conqueror of Judah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Prophets </a:t>
            </a:r>
            <a:r>
              <a:rPr lang="mr-IN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God will humble the arrogance.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Daniel </a:t>
            </a:r>
            <a:r>
              <a:rPr lang="mr-IN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Head of crushed statue; tree that is cut down; Nebuchadnezzar made a beast. 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1 Peter 5:13 </a:t>
            </a:r>
            <a:r>
              <a:rPr lang="mr-IN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Rome nicknamed Babylon.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Revelation </a:t>
            </a:r>
            <a:r>
              <a:rPr lang="mr-IN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Babylon the great harlot. </a:t>
            </a:r>
            <a:endParaRPr lang="en-US" sz="3200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8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6219" y="1323524"/>
            <a:ext cx="6731857" cy="11429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How is Babylon described? From man’s perspective? From God’s?</a:t>
            </a:r>
            <a:endParaRPr lang="en-US" sz="28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28650" y="430442"/>
            <a:ext cx="7886700" cy="63703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>
                <a:latin typeface="Tahoma" charset="0"/>
                <a:ea typeface="Tahoma" charset="0"/>
                <a:cs typeface="Tahoma" charset="0"/>
              </a:rPr>
              <a:t>Babylon: Isaiah 13, 14, 21</a:t>
            </a:r>
            <a:endParaRPr lang="en-US" sz="36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56218" y="2718448"/>
            <a:ext cx="6731857" cy="7315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What is God’s plan for Babylon?</a:t>
            </a:r>
            <a:endParaRPr lang="en-US" sz="28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56218" y="3706011"/>
            <a:ext cx="6731857" cy="114083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Is there a path for Babylon’s redemption?</a:t>
            </a:r>
            <a:endParaRPr lang="en-US" sz="28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9145" y="5351763"/>
            <a:ext cx="5985710" cy="584775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What do we learn from all this?</a:t>
            </a:r>
            <a:endParaRPr lang="en-US" sz="3200" dirty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5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5587"/>
            <a:ext cx="7772400" cy="2387600"/>
          </a:xfrm>
        </p:spPr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95261"/>
            <a:ext cx="6858000" cy="285384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13-27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Judgment and Hope for the Nations</a:t>
            </a:r>
          </a:p>
          <a:p>
            <a:endParaRPr lang="en-US" sz="3200" dirty="0">
              <a:solidFill>
                <a:srgbClr val="00B0F0"/>
              </a:solidFill>
              <a:latin typeface="Tahoma" charset="0"/>
              <a:ea typeface="Tahoma" charset="0"/>
              <a:cs typeface="Tahoma" charset="0"/>
            </a:endParaRPr>
          </a:p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Wednesday, 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January 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17: </a:t>
            </a:r>
            <a:endParaRPr lang="en-US" sz="3200" dirty="0" smtClean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Assyria &amp; Egypt (ch.14,19,20)</a:t>
            </a:r>
            <a:endParaRPr lang="en-US" sz="3200" dirty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17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0868" y="2392356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13-27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the Nations &amp; World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0868" y="3302420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28-39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</a:t>
            </a:r>
          </a:p>
          <a:p>
            <a:endParaRPr lang="en-US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84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6270</TotalTime>
  <Words>488</Words>
  <Application>Microsoft Macintosh PowerPoint</Application>
  <PresentationFormat>On-screen Show (4:3)</PresentationFormat>
  <Paragraphs>108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Calibri</vt:lpstr>
      <vt:lpstr>Calibri Light</vt:lpstr>
      <vt:lpstr>Tahoma</vt:lpstr>
      <vt:lpstr>Arial</vt:lpstr>
      <vt:lpstr>Office Theme</vt:lpstr>
      <vt:lpstr>Book of Isaiah</vt:lpstr>
      <vt:lpstr>History Around Isaiah</vt:lpstr>
      <vt:lpstr>Class Plan</vt:lpstr>
      <vt:lpstr>PowerPoint Presentation</vt:lpstr>
      <vt:lpstr>PowerPoint Presentation</vt:lpstr>
      <vt:lpstr>Babylon in the Bible</vt:lpstr>
      <vt:lpstr>PowerPoint Presentation</vt:lpstr>
      <vt:lpstr>Book of Isaiah</vt:lpstr>
      <vt:lpstr>Structure of Isaiah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Pattern of Judgment and Hope</vt:lpstr>
      <vt:lpstr>Book of Isaiah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of Isaiah</dc:title>
  <dc:creator>Microsoft Office User</dc:creator>
  <cp:lastModifiedBy>Microsoft Office User</cp:lastModifiedBy>
  <cp:revision>60</cp:revision>
  <cp:lastPrinted>2017-12-10T15:19:13Z</cp:lastPrinted>
  <dcterms:created xsi:type="dcterms:W3CDTF">2017-12-06T22:33:32Z</dcterms:created>
  <dcterms:modified xsi:type="dcterms:W3CDTF">2018-01-14T00:59:45Z</dcterms:modified>
</cp:coreProperties>
</file>