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36"/>
  </p:handoutMasterIdLst>
  <p:sldIdLst>
    <p:sldId id="336" r:id="rId2"/>
    <p:sldId id="271" r:id="rId3"/>
    <p:sldId id="275" r:id="rId4"/>
    <p:sldId id="294" r:id="rId5"/>
    <p:sldId id="291" r:id="rId6"/>
    <p:sldId id="298" r:id="rId7"/>
    <p:sldId id="333" r:id="rId8"/>
    <p:sldId id="273" r:id="rId9"/>
    <p:sldId id="307" r:id="rId10"/>
    <p:sldId id="319" r:id="rId11"/>
    <p:sldId id="311" r:id="rId12"/>
    <p:sldId id="318" r:id="rId13"/>
    <p:sldId id="312" r:id="rId14"/>
    <p:sldId id="316" r:id="rId15"/>
    <p:sldId id="315" r:id="rId16"/>
    <p:sldId id="314" r:id="rId17"/>
    <p:sldId id="308" r:id="rId18"/>
    <p:sldId id="310" r:id="rId19"/>
    <p:sldId id="317" r:id="rId20"/>
    <p:sldId id="313" r:id="rId21"/>
    <p:sldId id="309" r:id="rId22"/>
    <p:sldId id="330" r:id="rId23"/>
    <p:sldId id="320" r:id="rId24"/>
    <p:sldId id="323" r:id="rId25"/>
    <p:sldId id="327" r:id="rId26"/>
    <p:sldId id="322" r:id="rId27"/>
    <p:sldId id="321" r:id="rId28"/>
    <p:sldId id="328" r:id="rId29"/>
    <p:sldId id="324" r:id="rId30"/>
    <p:sldId id="325" r:id="rId31"/>
    <p:sldId id="331" r:id="rId32"/>
    <p:sldId id="334" r:id="rId33"/>
    <p:sldId id="335" r:id="rId34"/>
    <p:sldId id="337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163"/>
    <p:restoredTop sz="94667"/>
  </p:normalViewPr>
  <p:slideViewPr>
    <p:cSldViewPr snapToGrid="0" snapToObjects="1">
      <p:cViewPr>
        <p:scale>
          <a:sx n="86" d="100"/>
          <a:sy n="86" d="100"/>
        </p:scale>
        <p:origin x="-9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1/31/2018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5261"/>
            <a:ext cx="6858000" cy="2853847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28-39</a:t>
            </a: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8417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Draw from the springs of salvation! Give thanks to His great and holy name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6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884" y="1828800"/>
            <a:ext cx="794023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In that day the Branch of the Lord will be beautiful and glorious</a:t>
            </a:r>
            <a:r>
              <a:rPr lang="mr-IN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2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shoot will spring from the stem of Jesse.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1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sings a sad love song about His vineyard, 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67275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child will be born, and will sit on the throne of David, governing in peace forever.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9</a:t>
            </a:r>
          </a:p>
        </p:txBody>
      </p:sp>
    </p:spTree>
    <p:extLst>
      <p:ext uri="{BB962C8B-B14F-4D97-AF65-F5344CB8AC3E}">
        <p14:creationId xmlns:p14="http://schemas.microsoft.com/office/powerpoint/2010/main" val="204145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Assyrian conquest of </a:t>
            </a:r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Israel foretold with child named “swift-spoil-speedy-prey.”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8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05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virgin shall conceive and bear a son, Immanuel.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7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13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”Come now, let us reason together says the Lord, though your sins be as scarlet, they will be as white as snow.”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4383345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83279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will remove jewelry and accessories of wealthy Jerusalem women.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49080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 condemned as God’s tool that became prideful.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10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1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1084" y="4047202"/>
            <a:ext cx="8249132" cy="10135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Isaiah sees God and is called to the prophetic work.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55104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595" y="1828800"/>
            <a:ext cx="694481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mountain of the house of the Lord, nations flow to </a:t>
            </a:r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04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4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Babylon.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13-14, 21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7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079" y="1828800"/>
            <a:ext cx="7467841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Egypt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2536686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19-20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8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brings destruction on the whole earth.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24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Ethiopia (Cush).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18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65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Syria/Israel.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17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12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prepares a banquet on His mountain, swallows up death forever.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25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6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Moab.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2536686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15-16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079" y="1828800"/>
            <a:ext cx="746784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the Valley of Vision (Jerusalem)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4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22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3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0868" y="3302420"/>
            <a:ext cx="3636545" cy="830997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28-39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19430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079" y="1828800"/>
            <a:ext cx="746784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 besieges and taunts the city of Jerusalem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4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36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1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079" y="1828800"/>
            <a:ext cx="746784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Hezekiah calls to God and 185,000 Assyrians are killed.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4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37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12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5261"/>
            <a:ext cx="6858000" cy="2853847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28-39</a:t>
            </a: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13306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3" y="281221"/>
            <a:ext cx="8842075" cy="62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650" y="2114559"/>
            <a:ext cx="3931920" cy="28259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u="sng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28-35 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Prophecies of Jerusalem’s Rise and Fall</a:t>
            </a:r>
          </a:p>
        </p:txBody>
      </p:sp>
      <p:sp>
        <p:nvSpPr>
          <p:cNvPr id="3" name="Rectangle 2"/>
          <p:cNvSpPr/>
          <p:nvPr/>
        </p:nvSpPr>
        <p:spPr>
          <a:xfrm>
            <a:off x="4583430" y="2114559"/>
            <a:ext cx="3931920" cy="282593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u="sng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3600" u="sng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36-39</a:t>
            </a:r>
          </a:p>
          <a:p>
            <a:pPr algn="ctr" defTabSz="457200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Historical account of Jerusalem’s Rise and Fall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426431"/>
            <a:ext cx="7886700" cy="7778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Isaiah 28-39</a:t>
            </a:r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: </a:t>
            </a:r>
          </a:p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Rise and Fall of Jerusalem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2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3047"/>
          </a:xfrm>
        </p:spPr>
        <p:txBody>
          <a:bodyPr anchor="t">
            <a:normAutofit/>
          </a:bodyPr>
          <a:lstStyle/>
          <a:p>
            <a:pPr algn="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Isaiah 36-37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66" y="1078173"/>
            <a:ext cx="8713669" cy="509879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Assyria  </a:t>
            </a:r>
            <a:r>
              <a:rPr lang="mr-IN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see Isaiah 10:5-12; 14:24-27</a:t>
            </a:r>
          </a:p>
          <a:p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“Conduit of the upper pool on the highway of the fuller’s field.” (36:2) </a:t>
            </a:r>
            <a:r>
              <a:rPr lang="mr-IN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Where Isaiah met Ahaz (7:3)</a:t>
            </a:r>
          </a:p>
          <a:p>
            <a:r>
              <a:rPr lang="en-US" dirty="0" err="1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Eliakim</a:t>
            </a:r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and </a:t>
            </a:r>
            <a:r>
              <a:rPr lang="en-US" dirty="0" err="1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Shebna</a:t>
            </a:r>
            <a:r>
              <a:rPr lang="en-US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(36:3) </a:t>
            </a:r>
            <a:r>
              <a:rPr lang="mr-IN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see Isaiah 22:15-23</a:t>
            </a:r>
          </a:p>
          <a:p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Jerusalem relying on Egypt? (36:6,9) </a:t>
            </a:r>
            <a:r>
              <a:rPr lang="mr-IN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Keep in mind</a:t>
            </a:r>
          </a:p>
          <a:p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“each of his vine and fig tree</a:t>
            </a:r>
            <a:r>
              <a:rPr lang="mr-IN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” (36:16) </a:t>
            </a:r>
            <a:r>
              <a:rPr lang="mr-IN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Picture of Solomon’s kingdom (1 Kings 4:25) and promised coming kingdom (Micah 4:4)</a:t>
            </a:r>
          </a:p>
          <a:p>
            <a:r>
              <a:rPr lang="en-US" dirty="0" err="1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Hamath</a:t>
            </a:r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, Arpad, Samaria (36:19) </a:t>
            </a:r>
            <a:r>
              <a:rPr lang="mr-IN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Cities in Syria &amp; Israel (10:9), who Assyria destroyed (see </a:t>
            </a:r>
            <a:r>
              <a:rPr lang="en-US" dirty="0" err="1" smtClean="0">
                <a:latin typeface="Tahoma" charset="0"/>
                <a:ea typeface="Tahoma" charset="0"/>
                <a:cs typeface="Tahoma" charset="0"/>
              </a:rPr>
              <a:t>ch.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 7-8)</a:t>
            </a:r>
          </a:p>
        </p:txBody>
      </p:sp>
    </p:spTree>
    <p:extLst>
      <p:ext uri="{BB962C8B-B14F-4D97-AF65-F5344CB8AC3E}">
        <p14:creationId xmlns:p14="http://schemas.microsoft.com/office/powerpoint/2010/main" val="27518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275" y="1078173"/>
            <a:ext cx="8201451" cy="509879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The Remnant (37:4) </a:t>
            </a:r>
            <a:r>
              <a:rPr lang="mr-IN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1:9; 4:3; 6:13; 7:3, 21-22; 10:20; 11:11, 16</a:t>
            </a:r>
          </a:p>
          <a:p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“that all the kingdoms of the earth may know that you alone, LORD, are God.” (37:20) </a:t>
            </a:r>
            <a:r>
              <a:rPr lang="mr-IN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similar to God purpose in Exodus (see Exodus 9:15-16)</a:t>
            </a:r>
          </a:p>
          <a:p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Word against king of Assyria </a:t>
            </a:r>
            <a:r>
              <a:rPr lang="mr-IN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 Isaiah 10</a:t>
            </a:r>
          </a:p>
          <a:p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“this will be a sign for you</a:t>
            </a:r>
            <a:r>
              <a:rPr lang="mr-IN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” (37:30) </a:t>
            </a:r>
            <a:r>
              <a:rPr lang="mr-IN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contrast Ahab refusing a sign (ch.7)</a:t>
            </a:r>
          </a:p>
          <a:p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“zeal of the Lord of hosts will perform this.” (37:32) </a:t>
            </a:r>
            <a:r>
              <a:rPr lang="mr-IN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Same thing said in Isaiah 9:7 of Messianic triumph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6"/>
            <a:ext cx="7886700" cy="7130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Isaiah 36-37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99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Pattern of Judgment and Hope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</p:spTree>
    <p:extLst>
      <p:ext uri="{BB962C8B-B14F-4D97-AF65-F5344CB8AC3E}">
        <p14:creationId xmlns:p14="http://schemas.microsoft.com/office/powerpoint/2010/main" val="117360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7814</TotalTime>
  <Words>713</Words>
  <Application>Microsoft Office PowerPoint</Application>
  <PresentationFormat>On-screen Show (4:3)</PresentationFormat>
  <Paragraphs>125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Book of Isaiah</vt:lpstr>
      <vt:lpstr>Class Plan</vt:lpstr>
      <vt:lpstr>History Around Isaiah</vt:lpstr>
      <vt:lpstr>PowerPoint Presentation</vt:lpstr>
      <vt:lpstr>PowerPoint Presentation</vt:lpstr>
      <vt:lpstr>Isaiah 36-37</vt:lpstr>
      <vt:lpstr>PowerPoint Presentation</vt:lpstr>
      <vt:lpstr>Pattern of Judgment and Hope</vt:lpstr>
      <vt:lpstr>Structure of Isaiah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Structure of Isaiah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Structure of Isaiah</vt:lpstr>
      <vt:lpstr>Isaiah Highlights</vt:lpstr>
      <vt:lpstr>Isaiah Highlights</vt:lpstr>
      <vt:lpstr>Book of Isaiah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Jon Baize</cp:lastModifiedBy>
  <cp:revision>94</cp:revision>
  <cp:lastPrinted>2018-02-01T00:01:42Z</cp:lastPrinted>
  <dcterms:created xsi:type="dcterms:W3CDTF">2017-12-06T22:33:32Z</dcterms:created>
  <dcterms:modified xsi:type="dcterms:W3CDTF">2018-02-01T01:20:43Z</dcterms:modified>
</cp:coreProperties>
</file>