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handoutMasterIdLst>
    <p:handoutMasterId r:id="rId18"/>
  </p:handoutMasterIdLst>
  <p:sldIdLst>
    <p:sldId id="270" r:id="rId2"/>
    <p:sldId id="271" r:id="rId3"/>
    <p:sldId id="273" r:id="rId4"/>
    <p:sldId id="285" r:id="rId5"/>
    <p:sldId id="287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8" r:id="rId14"/>
    <p:sldId id="289" r:id="rId15"/>
    <p:sldId id="282" r:id="rId16"/>
    <p:sldId id="286" r:id="rId17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309"/>
    <p:restoredTop sz="94667"/>
  </p:normalViewPr>
  <p:slideViewPr>
    <p:cSldViewPr snapToGrid="0" snapToObjects="1">
      <p:cViewPr>
        <p:scale>
          <a:sx n="90" d="100"/>
          <a:sy n="90" d="100"/>
        </p:scale>
        <p:origin x="-108" y="-4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11E626-ED7D-354F-989F-264FF872875C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068972-C07B-C147-BBA6-F3129A159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9292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12/13/2017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788939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12/13/2017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977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12/13/2017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304098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12/13/2017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554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12/13/2017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528059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12/13/2017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35530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12/13/2017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01301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12/13/2017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395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12/13/2017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071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12/13/2017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37687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12/13/2017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43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12/13/2017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6992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Book of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4349" y="3509963"/>
            <a:ext cx="5935302" cy="16557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B0F0"/>
                </a:solidFill>
                <a:latin typeface="Tahoma" charset="0"/>
                <a:ea typeface="Tahoma" charset="0"/>
                <a:cs typeface="Tahoma" charset="0"/>
              </a:rPr>
              <a:t>Chapters 1-12</a:t>
            </a:r>
          </a:p>
          <a:p>
            <a:r>
              <a:rPr lang="en-US" sz="3200" dirty="0" smtClean="0">
                <a:solidFill>
                  <a:srgbClr val="00B0F0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en-US" sz="32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Judgment (and Hope) for Judah and Jerusalem</a:t>
            </a:r>
            <a:endParaRPr lang="en-US" sz="3200" dirty="0">
              <a:solidFill>
                <a:srgbClr val="FFFF00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2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1884" y="1828800"/>
            <a:ext cx="7940233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In that day the Branch of the Lord will be beautiful and glorious</a:t>
            </a:r>
            <a:r>
              <a:rPr lang="mr-IN" sz="40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…</a:t>
            </a:r>
            <a:r>
              <a:rPr lang="en-US" sz="40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98516" y="3152239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4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866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7509" y="1828800"/>
            <a:ext cx="7048982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God sings a sad love song about His vineyard, Israel.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8516" y="3152239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5</a:t>
            </a:r>
          </a:p>
        </p:txBody>
      </p:sp>
    </p:spTree>
    <p:extLst>
      <p:ext uri="{BB962C8B-B14F-4D97-AF65-F5344CB8AC3E}">
        <p14:creationId xmlns:p14="http://schemas.microsoft.com/office/powerpoint/2010/main" val="141004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32704" y="1828800"/>
            <a:ext cx="6678593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Isaiah sees God and is called to the prophetic work.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98516" y="3152239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6</a:t>
            </a:r>
          </a:p>
        </p:txBody>
      </p:sp>
    </p:spTree>
    <p:extLst>
      <p:ext uri="{BB962C8B-B14F-4D97-AF65-F5344CB8AC3E}">
        <p14:creationId xmlns:p14="http://schemas.microsoft.com/office/powerpoint/2010/main" val="1192185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32704" y="1828800"/>
            <a:ext cx="6678593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A shoot will spring from the stem of Jesse.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8516" y="3152239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</a:t>
            </a:r>
            <a:r>
              <a:rPr lang="en-US" sz="4000" dirty="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11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8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32704" y="1828800"/>
            <a:ext cx="6678593" cy="193899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Draw from the springs of salvation! Give thanks to His great and holy name</a:t>
            </a:r>
            <a:r>
              <a:rPr lang="en-US" sz="40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98516" y="3767792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</a:t>
            </a:r>
            <a:r>
              <a:rPr lang="en-US" sz="4000" dirty="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12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210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Book of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Chapters 1-12</a:t>
            </a:r>
          </a:p>
          <a:p>
            <a:r>
              <a:rPr lang="en-US" sz="3200" dirty="0" smtClean="0">
                <a:solidFill>
                  <a:srgbClr val="00B0F0"/>
                </a:solidFill>
                <a:latin typeface="Tahoma" charset="0"/>
                <a:ea typeface="Tahoma" charset="0"/>
                <a:cs typeface="Tahoma" charset="0"/>
              </a:rPr>
              <a:t> Judgment and Hope for Judah and Jerusalem</a:t>
            </a:r>
            <a:endParaRPr lang="en-US" sz="3200" dirty="0">
              <a:solidFill>
                <a:srgbClr val="00B0F0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17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Arrow Connector 9"/>
          <p:cNvCxnSpPr/>
          <p:nvPr/>
        </p:nvCxnSpPr>
        <p:spPr>
          <a:xfrm>
            <a:off x="2073794" y="1875099"/>
            <a:ext cx="1826874" cy="3136739"/>
          </a:xfrm>
          <a:prstGeom prst="straightConnector1">
            <a:avLst/>
          </a:prstGeom>
          <a:ln w="76200">
            <a:solidFill>
              <a:srgbClr val="FFFF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5081286" y="1875099"/>
            <a:ext cx="2095018" cy="3136739"/>
          </a:xfrm>
          <a:prstGeom prst="straightConnector1">
            <a:avLst/>
          </a:prstGeom>
          <a:ln w="76200">
            <a:solidFill>
              <a:srgbClr val="FFFF0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86447" y="2845264"/>
            <a:ext cx="2106593" cy="821803"/>
          </a:xfrm>
          <a:prstGeom prst="rect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Rebellion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342190" y="5109437"/>
            <a:ext cx="2459621" cy="82180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Retribution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450960" y="2845263"/>
            <a:ext cx="2515325" cy="821803"/>
          </a:xfrm>
          <a:prstGeom prst="rect">
            <a:avLst/>
          </a:prstGeom>
          <a:solidFill>
            <a:srgbClr val="00206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Restoration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3703902" y="3599727"/>
            <a:ext cx="1990843" cy="682906"/>
          </a:xfrm>
          <a:prstGeom prst="straightConnector1">
            <a:avLst/>
          </a:prstGeom>
          <a:ln w="57150">
            <a:solidFill>
              <a:srgbClr val="FFC000"/>
            </a:solidFill>
            <a:prstDash val="sysDot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551620" y="3004810"/>
            <a:ext cx="2040760" cy="502712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Repentance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2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6447" y="3690254"/>
            <a:ext cx="21065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“Their city is filled with</a:t>
            </a:r>
            <a:r>
              <a:rPr lang="mr-IN" sz="2400" dirty="0" smtClean="0"/>
              <a:t>…</a:t>
            </a:r>
            <a:r>
              <a:rPr lang="en-US" sz="2400" dirty="0" smtClean="0"/>
              <a:t>”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1785527" y="5953012"/>
            <a:ext cx="2840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“the loftiness of man will be humbled”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4659087" y="5954371"/>
            <a:ext cx="2840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“the terror of the Lord and splendor</a:t>
            </a:r>
            <a:r>
              <a:rPr lang="mr-IN" sz="2400" dirty="0" smtClean="0"/>
              <a:t>…</a:t>
            </a:r>
            <a:r>
              <a:rPr lang="en-US" sz="2400" dirty="0" smtClean="0"/>
              <a:t>”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5780039" y="4307098"/>
            <a:ext cx="31644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“The Lord alone will be exalted in that day.”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6825342" y="1975097"/>
            <a:ext cx="22557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/>
              <a:t> Mountain </a:t>
            </a:r>
            <a:r>
              <a:rPr lang="en-US" sz="2400" dirty="0" smtClean="0"/>
              <a:t>of the </a:t>
            </a:r>
            <a:r>
              <a:rPr lang="en-US" sz="2400" smtClean="0"/>
              <a:t>Lord’s house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114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2" grpId="0" animBg="1"/>
      <p:bldP spid="4" grpId="0"/>
      <p:bldP spid="18" grpId="0"/>
      <p:bldP spid="19" grpId="0"/>
      <p:bldP spid="20" grpId="0"/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" y="1362852"/>
            <a:ext cx="7531100" cy="51689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Class Plan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501326" y="2361233"/>
            <a:ext cx="8249132" cy="128479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192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ahoma" charset="0"/>
                <a:ea typeface="Tahoma" charset="0"/>
                <a:cs typeface="Tahoma" charset="0"/>
              </a:rPr>
              <a:t>Judgment and Hope</a:t>
            </a:r>
            <a:endParaRPr lang="en-US" sz="4000" dirty="0">
              <a:latin typeface="Tahoma" charset="0"/>
              <a:ea typeface="Tahoma" charset="0"/>
              <a:cs typeface="Tahoma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073794" y="1875099"/>
            <a:ext cx="1826874" cy="3136739"/>
          </a:xfrm>
          <a:prstGeom prst="straightConnector1">
            <a:avLst/>
          </a:prstGeom>
          <a:ln w="76200">
            <a:solidFill>
              <a:srgbClr val="FFFF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5081286" y="1875099"/>
            <a:ext cx="2095018" cy="3136739"/>
          </a:xfrm>
          <a:prstGeom prst="straightConnector1">
            <a:avLst/>
          </a:prstGeom>
          <a:ln w="76200">
            <a:solidFill>
              <a:srgbClr val="FFFF0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86447" y="2845264"/>
            <a:ext cx="2106593" cy="821803"/>
          </a:xfrm>
          <a:prstGeom prst="rect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Rebellion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342190" y="5109437"/>
            <a:ext cx="2459621" cy="82180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Retribution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450960" y="2845263"/>
            <a:ext cx="2515325" cy="821803"/>
          </a:xfrm>
          <a:prstGeom prst="rect">
            <a:avLst/>
          </a:prstGeom>
          <a:solidFill>
            <a:srgbClr val="00206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Restoration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3703902" y="3599727"/>
            <a:ext cx="1990843" cy="682906"/>
          </a:xfrm>
          <a:prstGeom prst="straightConnector1">
            <a:avLst/>
          </a:prstGeom>
          <a:ln w="57150">
            <a:solidFill>
              <a:srgbClr val="FFC000"/>
            </a:solidFill>
            <a:prstDash val="sysDot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551620" y="3004810"/>
            <a:ext cx="2040760" cy="502712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Repentance</a:t>
            </a:r>
          </a:p>
        </p:txBody>
      </p:sp>
    </p:spTree>
    <p:extLst>
      <p:ext uri="{BB962C8B-B14F-4D97-AF65-F5344CB8AC3E}">
        <p14:creationId xmlns:p14="http://schemas.microsoft.com/office/powerpoint/2010/main" val="1173608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11-12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81843" y="2732316"/>
            <a:ext cx="5676900" cy="1200329"/>
          </a:xfrm>
          <a:prstGeom prst="rect">
            <a:avLst/>
          </a:prstGeom>
          <a:solidFill>
            <a:schemeClr val="accent4">
              <a:lumMod val="5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Connections to other passages of hope in 1-12?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81843" y="4234545"/>
            <a:ext cx="5676900" cy="1200329"/>
          </a:xfrm>
          <a:prstGeom prst="rect">
            <a:avLst/>
          </a:prstGeom>
          <a:solidFill>
            <a:schemeClr val="accent4">
              <a:lumMod val="5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Contrasts to passages of judgment in 1-12?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81843" y="1784085"/>
            <a:ext cx="5676900" cy="646331"/>
          </a:xfrm>
          <a:prstGeom prst="rect">
            <a:avLst/>
          </a:prstGeom>
          <a:solidFill>
            <a:schemeClr val="accent4">
              <a:lumMod val="5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Where is this in the pattern?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515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700" y="686874"/>
            <a:ext cx="7702601" cy="5484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86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59" y="365126"/>
            <a:ext cx="8855882" cy="1325563"/>
          </a:xfrm>
        </p:spPr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History Around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60864" y="2623275"/>
            <a:ext cx="3301257" cy="66588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3200" dirty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Israel (Northern)</a:t>
            </a:r>
          </a:p>
        </p:txBody>
      </p:sp>
      <p:sp>
        <p:nvSpPr>
          <p:cNvPr id="4" name="Rectangle 3"/>
          <p:cNvSpPr/>
          <p:nvPr/>
        </p:nvSpPr>
        <p:spPr>
          <a:xfrm>
            <a:off x="2060865" y="3771673"/>
            <a:ext cx="4574971" cy="66729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3200" dirty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Judah (Southern)</a:t>
            </a:r>
          </a:p>
        </p:txBody>
      </p:sp>
      <p:sp>
        <p:nvSpPr>
          <p:cNvPr id="7" name="Rectangle 6"/>
          <p:cNvSpPr/>
          <p:nvPr/>
        </p:nvSpPr>
        <p:spPr>
          <a:xfrm>
            <a:off x="5360981" y="2326845"/>
            <a:ext cx="1728612" cy="101823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Assyrian Captivity</a:t>
            </a:r>
          </a:p>
        </p:txBody>
      </p:sp>
      <p:sp>
        <p:nvSpPr>
          <p:cNvPr id="8" name="Rectangle 7"/>
          <p:cNvSpPr/>
          <p:nvPr/>
        </p:nvSpPr>
        <p:spPr>
          <a:xfrm>
            <a:off x="6032311" y="3752126"/>
            <a:ext cx="1896347" cy="1134668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Babylonian Captivity</a:t>
            </a:r>
          </a:p>
        </p:txBody>
      </p:sp>
      <p:sp>
        <p:nvSpPr>
          <p:cNvPr id="9" name="Rectangle 8"/>
          <p:cNvSpPr/>
          <p:nvPr/>
        </p:nvSpPr>
        <p:spPr>
          <a:xfrm>
            <a:off x="277786" y="2785324"/>
            <a:ext cx="1780599" cy="148204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dirty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Israel </a:t>
            </a:r>
            <a:r>
              <a:rPr lang="en-US" sz="280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(United Kingdom</a:t>
            </a:r>
            <a:r>
              <a:rPr lang="en-US" sz="2800" dirty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)</a:t>
            </a:r>
          </a:p>
        </p:txBody>
      </p:sp>
      <p:sp>
        <p:nvSpPr>
          <p:cNvPr id="10" name="5-Point Star 9"/>
          <p:cNvSpPr/>
          <p:nvPr/>
        </p:nvSpPr>
        <p:spPr>
          <a:xfrm>
            <a:off x="5113265" y="3489948"/>
            <a:ext cx="497711" cy="492889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5-Point Star 10"/>
          <p:cNvSpPr/>
          <p:nvPr/>
        </p:nvSpPr>
        <p:spPr>
          <a:xfrm>
            <a:off x="3460828" y="5883794"/>
            <a:ext cx="497711" cy="492889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81685" y="5895369"/>
            <a:ext cx="16246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= Isaiah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602967" y="3191728"/>
            <a:ext cx="1308126" cy="71375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Return</a:t>
            </a:r>
            <a:endParaRPr lang="en-US" sz="2800" dirty="0">
              <a:solidFill>
                <a:sysClr val="windowText" lastClr="000000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39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Structure of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59084" y="1678329"/>
            <a:ext cx="7025833" cy="222233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Isaiah 1-39</a:t>
            </a:r>
          </a:p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Judgment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1059084" y="4119802"/>
            <a:ext cx="7025833" cy="169069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Isaiah 40-66</a:t>
            </a:r>
          </a:p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Hope</a:t>
            </a:r>
          </a:p>
        </p:txBody>
      </p:sp>
    </p:spTree>
    <p:extLst>
      <p:ext uri="{BB962C8B-B14F-4D97-AF65-F5344CB8AC3E}">
        <p14:creationId xmlns:p14="http://schemas.microsoft.com/office/powerpoint/2010/main" val="1968846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6998" y="1828800"/>
            <a:ext cx="7130005" cy="255454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”Come now, let us reason together says the Lord, though your sins be as scarlet, they will be as white as snow.”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98516" y="4383345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1</a:t>
            </a:r>
          </a:p>
        </p:txBody>
      </p:sp>
    </p:spTree>
    <p:extLst>
      <p:ext uri="{BB962C8B-B14F-4D97-AF65-F5344CB8AC3E}">
        <p14:creationId xmlns:p14="http://schemas.microsoft.com/office/powerpoint/2010/main" val="1967327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99595" y="1828800"/>
            <a:ext cx="6944811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The mountain of the house of the Lord, nations flow to </a:t>
            </a:r>
            <a:r>
              <a:rPr lang="en-US" sz="400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it.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98516" y="3152239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2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72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2040</TotalTime>
  <Words>278</Words>
  <Application>Microsoft Office PowerPoint</Application>
  <PresentationFormat>On-screen Show (4:3)</PresentationFormat>
  <Paragraphs>60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Book of Isaiah</vt:lpstr>
      <vt:lpstr>Class Plan</vt:lpstr>
      <vt:lpstr>Judgment and Hope</vt:lpstr>
      <vt:lpstr>Isaiah 11-12</vt:lpstr>
      <vt:lpstr>PowerPoint Presentation</vt:lpstr>
      <vt:lpstr>History Around Isaiah</vt:lpstr>
      <vt:lpstr>Structure of Isaiah</vt:lpstr>
      <vt:lpstr>Isaiah Highlights</vt:lpstr>
      <vt:lpstr>Isaiah Highlights</vt:lpstr>
      <vt:lpstr>Isaiah Highlights</vt:lpstr>
      <vt:lpstr>Isaiah Highlights</vt:lpstr>
      <vt:lpstr>Isaiah Highlights</vt:lpstr>
      <vt:lpstr>Isaiah Highlights</vt:lpstr>
      <vt:lpstr>Isaiah Highlights</vt:lpstr>
      <vt:lpstr>Book of Isaiah</vt:lpstr>
      <vt:lpstr>Isaiah 2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Book of Isaiah</dc:title>
  <dc:creator>Microsoft Office User</dc:creator>
  <cp:lastModifiedBy>Jon Baize</cp:lastModifiedBy>
  <cp:revision>16</cp:revision>
  <cp:lastPrinted>2017-12-10T15:19:13Z</cp:lastPrinted>
  <dcterms:created xsi:type="dcterms:W3CDTF">2017-12-06T22:33:32Z</dcterms:created>
  <dcterms:modified xsi:type="dcterms:W3CDTF">2017-12-14T01:17:30Z</dcterms:modified>
</cp:coreProperties>
</file>