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20"/>
  </p:handoutMasterIdLst>
  <p:sldIdLst>
    <p:sldId id="336" r:id="rId2"/>
    <p:sldId id="338" r:id="rId3"/>
    <p:sldId id="339" r:id="rId4"/>
    <p:sldId id="340" r:id="rId5"/>
    <p:sldId id="341" r:id="rId6"/>
    <p:sldId id="342" r:id="rId7"/>
    <p:sldId id="343" r:id="rId8"/>
    <p:sldId id="294" r:id="rId9"/>
    <p:sldId id="271" r:id="rId10"/>
    <p:sldId id="291" r:id="rId11"/>
    <p:sldId id="348" r:id="rId12"/>
    <p:sldId id="345" r:id="rId13"/>
    <p:sldId id="346" r:id="rId14"/>
    <p:sldId id="347" r:id="rId15"/>
    <p:sldId id="298" r:id="rId16"/>
    <p:sldId id="349" r:id="rId17"/>
    <p:sldId id="337" r:id="rId18"/>
    <p:sldId id="344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11"/>
    <p:restoredTop sz="94667"/>
  </p:normalViewPr>
  <p:slideViewPr>
    <p:cSldViewPr snapToGrid="0" snapToObjects="1">
      <p:cViewPr>
        <p:scale>
          <a:sx n="86" d="100"/>
          <a:sy n="86" d="100"/>
        </p:scale>
        <p:origin x="-9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1E626-ED7D-354F-989F-264FF872875C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68972-C07B-C147-BBA6-F3129A159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29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2/10/2018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95261"/>
            <a:ext cx="6858000" cy="285384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8417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" y="2114559"/>
            <a:ext cx="3931920" cy="28259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u="sng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28-35 </a:t>
            </a:r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Prophecies of Jerusalem’s Rise and Fall</a:t>
            </a:r>
          </a:p>
        </p:txBody>
      </p:sp>
      <p:sp>
        <p:nvSpPr>
          <p:cNvPr id="3" name="Rectangle 2"/>
          <p:cNvSpPr/>
          <p:nvPr/>
        </p:nvSpPr>
        <p:spPr>
          <a:xfrm>
            <a:off x="4583430" y="2114559"/>
            <a:ext cx="3931920" cy="282593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u="sng" dirty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Isaiah </a:t>
            </a:r>
            <a:r>
              <a:rPr lang="en-US" sz="3600" u="sng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36-39</a:t>
            </a:r>
          </a:p>
          <a:p>
            <a:pPr algn="ctr" defTabSz="457200"/>
            <a:r>
              <a:rPr lang="en-US" sz="36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Historical account of Jerusalem’s Rise and Fall</a:t>
            </a:r>
            <a:endParaRPr lang="en-US" sz="3600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426431"/>
            <a:ext cx="7886700" cy="7778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28-39</a:t>
            </a:r>
            <a:r>
              <a:rPr lang="en-US" sz="3600" smtClean="0">
                <a:latin typeface="Tahoma" charset="0"/>
                <a:ea typeface="Tahoma" charset="0"/>
                <a:cs typeface="Tahoma" charset="0"/>
              </a:rPr>
              <a:t>: </a:t>
            </a:r>
          </a:p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Rise and Fall of Jerusalem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3430" y="5018314"/>
            <a:ext cx="3931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/>
              <a:t>36: </a:t>
            </a:r>
            <a:r>
              <a:rPr lang="en-US" sz="2700" dirty="0" smtClean="0"/>
              <a:t>Jerusalem surrounded</a:t>
            </a:r>
          </a:p>
          <a:p>
            <a:r>
              <a:rPr lang="en-US" sz="2700" b="1" dirty="0" smtClean="0"/>
              <a:t>37: </a:t>
            </a:r>
            <a:r>
              <a:rPr lang="en-US" sz="2700" dirty="0" smtClean="0"/>
              <a:t>Assyrians destroyed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754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3047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30-31: Don’t Trust in Egypt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1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301"/>
            <a:ext cx="7886700" cy="78694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Egypt in the Old Testament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39244"/>
            <a:ext cx="7886700" cy="57118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Genesis: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Genesis 12: </a:t>
            </a:r>
            <a:r>
              <a:rPr lang="en-US" sz="2800" dirty="0" smtClean="0"/>
              <a:t>Abram goes to Egypt during famine</a:t>
            </a:r>
            <a:r>
              <a:rPr lang="en-US" sz="2800" dirty="0"/>
              <a:t>;</a:t>
            </a:r>
            <a:r>
              <a:rPr lang="en-US" sz="2800" dirty="0" smtClean="0"/>
              <a:t> lies about Sarah and is rebuked by God.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Genesis 13: </a:t>
            </a:r>
            <a:r>
              <a:rPr lang="en-US" sz="2800" dirty="0" smtClean="0"/>
              <a:t>Lot enticed by cities of the valley, which look “like the land of Egypt, like the garden of the Lord.”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Genesis 16: </a:t>
            </a:r>
            <a:r>
              <a:rPr lang="en-US" sz="2800" dirty="0" smtClean="0"/>
              <a:t>Abram takes Hagar, the Egyptian maid, taking God’s plan into his own hands.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Genesis 26: </a:t>
            </a:r>
            <a:r>
              <a:rPr lang="en-US" sz="2800" dirty="0" smtClean="0"/>
              <a:t>God tells Isaac, “Do not go down to Egypt” when famine arises.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Genesis 37-50: </a:t>
            </a:r>
            <a:r>
              <a:rPr lang="en-US" sz="2800" dirty="0" smtClean="0"/>
              <a:t>Joseph sold to Egypt, brings family down to save them from the famine.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405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301"/>
            <a:ext cx="7886700" cy="78694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Egypt in the Old Testament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39244"/>
            <a:ext cx="7886700" cy="571186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Exodus and Wilderness: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Exodus 1-14: </a:t>
            </a:r>
            <a:r>
              <a:rPr lang="en-US" sz="2800" dirty="0" smtClean="0"/>
              <a:t>God judges Egypt, delivers Israel.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Exodus 14: </a:t>
            </a:r>
            <a:r>
              <a:rPr lang="en-US" sz="2800" dirty="0" smtClean="0"/>
              <a:t>At Red Sea, people complain about being rescued from Egypt (!). 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Numbers 11: </a:t>
            </a:r>
            <a:r>
              <a:rPr lang="en-US" sz="2800" dirty="0" smtClean="0"/>
              <a:t>“We miss the leeks, onions, garlic, and melons of Egypt!!”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Numbers 14: </a:t>
            </a:r>
            <a:r>
              <a:rPr lang="en-US" sz="2800" dirty="0" smtClean="0"/>
              <a:t>After spying out Canaan and fearing, the people move to appoint a leader to return to Egypt.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Repeated: </a:t>
            </a:r>
            <a:r>
              <a:rPr lang="en-US" sz="2800" dirty="0" smtClean="0"/>
              <a:t>“The Lord, who brought you up out of the land of Egypt.”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Deuteronomy 17: </a:t>
            </a:r>
            <a:r>
              <a:rPr lang="en-US" sz="2800" dirty="0" smtClean="0"/>
              <a:t>God warns of Israelite kings who will go to Egypt for horses/chariots.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591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2301"/>
            <a:ext cx="7886700" cy="78694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Egypt in the Old Testament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39244"/>
            <a:ext cx="7886700" cy="601875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Era of the Kings: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1 Kings 10: </a:t>
            </a:r>
            <a:r>
              <a:rPr lang="en-US" sz="2800" dirty="0" smtClean="0"/>
              <a:t>Solomon imports horses and chariots from Egypt.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2 Kings 17: </a:t>
            </a:r>
            <a:r>
              <a:rPr lang="en-US" sz="2800" dirty="0" err="1" smtClean="0"/>
              <a:t>Hoshea</a:t>
            </a:r>
            <a:r>
              <a:rPr lang="en-US" sz="2800" dirty="0" smtClean="0"/>
              <a:t>, the last king of Israel, attempts an alliance with Egypt while subjugated by Assyria. Doesn’t work</a:t>
            </a:r>
            <a:r>
              <a:rPr lang="mr-IN" sz="2800" dirty="0" smtClean="0"/>
              <a:t>…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2 Kings 18: </a:t>
            </a:r>
            <a:r>
              <a:rPr lang="en-US" sz="2800" dirty="0" smtClean="0"/>
              <a:t>Assyria warns Jerusalem about making an alliance with Egypt. (Hezekiah trusts in God instead, and city is saved)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2 Kings 23: </a:t>
            </a:r>
            <a:r>
              <a:rPr lang="en-US" sz="2800" dirty="0" smtClean="0"/>
              <a:t>Pharaoh goes to war with Assyria, Josiah rides out to meet him and gets killed.</a:t>
            </a:r>
          </a:p>
          <a:p>
            <a:pPr lvl="1"/>
            <a:r>
              <a:rPr lang="en-US" sz="2800" dirty="0" smtClean="0">
                <a:solidFill>
                  <a:srgbClr val="FFFF00"/>
                </a:solidFill>
              </a:rPr>
              <a:t>Jeremiah: </a:t>
            </a:r>
            <a:r>
              <a:rPr lang="en-US" sz="2800" dirty="0" smtClean="0"/>
              <a:t>During Babylonian crisis, prophet warns repeatedly to not flee to Egypt. People do not listen, take Jeremiah there against his will.</a:t>
            </a:r>
          </a:p>
        </p:txBody>
      </p:sp>
    </p:spTree>
    <p:extLst>
      <p:ext uri="{BB962C8B-B14F-4D97-AF65-F5344CB8AC3E}">
        <p14:creationId xmlns:p14="http://schemas.microsoft.com/office/powerpoint/2010/main" val="166972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3047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30-31: Don’t Trust in Egypt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71" y="1078173"/>
            <a:ext cx="8931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Because you have said, “We have made a covenant with death,</a:t>
            </a:r>
            <a:b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    and with </a:t>
            </a:r>
            <a:r>
              <a:rPr lang="en-US" sz="2400" dirty="0" err="1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Sheol</a:t>
            </a:r>
            <a: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 we have an agreement,</a:t>
            </a:r>
            <a:b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when the overwhelming whip passes through</a:t>
            </a:r>
            <a:b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    it will not come to us,</a:t>
            </a:r>
            <a:b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for we have made lies our refuge,</a:t>
            </a:r>
            <a:b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    and in falsehood we have taken </a:t>
            </a:r>
            <a:r>
              <a:rPr lang="en-US" sz="2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shelter.” (Isaiah 28:15)</a:t>
            </a:r>
            <a:endParaRPr lang="en-US" sz="2400" dirty="0">
              <a:solidFill>
                <a:srgbClr val="FFFF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471" y="3535874"/>
            <a:ext cx="89310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“Because this people draw near with their words</a:t>
            </a:r>
            <a:b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And honor Me with their lip service,</a:t>
            </a:r>
            <a:b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But they remove their hearts far from Me,</a:t>
            </a:r>
            <a:b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And their reverence for Me consists of tradition learned </a:t>
            </a:r>
            <a:r>
              <a:rPr lang="en-US" sz="2400" i="1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by </a:t>
            </a:r>
            <a:r>
              <a:rPr lang="en-US" sz="2400" i="1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rote</a:t>
            </a:r>
            <a:r>
              <a:rPr lang="mr-IN" sz="2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/>
            </a:r>
            <a:b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Woe </a:t>
            </a:r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to those who deeply hide their plans from the </a:t>
            </a:r>
            <a:r>
              <a:rPr lang="en-US" sz="2400" cap="small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Lord</a:t>
            </a:r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,</a:t>
            </a:r>
            <a:b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And whose deeds are </a:t>
            </a:r>
            <a:r>
              <a:rPr lang="en-US" sz="2400" i="1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done</a:t>
            </a:r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 in a dark place,</a:t>
            </a:r>
            <a:b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2400" dirty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And they say, “Who sees us?” or “Who knows us</a:t>
            </a:r>
            <a:r>
              <a:rPr lang="en-US" sz="2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?” </a:t>
            </a:r>
          </a:p>
          <a:p>
            <a:r>
              <a:rPr lang="en-US" sz="2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(Isaiah 29:13,15)</a:t>
            </a:r>
            <a:endParaRPr lang="en-US" sz="24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3047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>
                <a:latin typeface="Tahoma" charset="0"/>
                <a:ea typeface="Tahoma" charset="0"/>
                <a:cs typeface="Tahoma" charset="0"/>
              </a:rPr>
              <a:t>Isaiah 30-31: Don’t Trust in Egypt</a:t>
            </a:r>
            <a:endParaRPr lang="en-US" sz="36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8650" y="2117834"/>
            <a:ext cx="78867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What is the Egypt that we often turn to instead of seeking/trusting in God?</a:t>
            </a:r>
            <a:endParaRPr lang="en-US" sz="32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3846405"/>
            <a:ext cx="78867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What’s the appeal of “Egypt” and why is trusting in </a:t>
            </a:r>
            <a:r>
              <a:rPr lang="en-US" sz="3200" smtClean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God unattractive?</a:t>
            </a:r>
            <a:endParaRPr lang="en-US" sz="32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15587"/>
            <a:ext cx="7772400" cy="2387600"/>
          </a:xfrm>
        </p:spPr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95261"/>
            <a:ext cx="7772400" cy="305516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28-39</a:t>
            </a:r>
          </a:p>
          <a:p>
            <a:r>
              <a:rPr lang="en-US" sz="44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The Rise and Fall of Jerusalem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*Isaiah 32 &amp; 35 for Sunday*</a:t>
            </a:r>
          </a:p>
        </p:txBody>
      </p:sp>
    </p:spTree>
    <p:extLst>
      <p:ext uri="{BB962C8B-B14F-4D97-AF65-F5344CB8AC3E}">
        <p14:creationId xmlns:p14="http://schemas.microsoft.com/office/powerpoint/2010/main" val="13306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(1-12)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q"/>
            </a:pPr>
            <a:r>
              <a:rPr lang="en-US" sz="2400" dirty="0"/>
              <a:t>“In that day the Branch of the Lord will be beautiful and glorious…”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virgin shall bear a son, his name will be “Immanuel.”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 child will be born; will sit on David’s throne, governing in peace forever.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The </a:t>
            </a:r>
            <a:r>
              <a:rPr lang="en-US" sz="2400" dirty="0"/>
              <a:t>mountain of the house of the Lord, nations flow to it.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God will remove </a:t>
            </a:r>
            <a:r>
              <a:rPr lang="en-US" sz="2400" dirty="0" smtClean="0"/>
              <a:t>jewelry/accessories </a:t>
            </a:r>
            <a:r>
              <a:rPr lang="en-US" sz="2400" dirty="0"/>
              <a:t>of wealthy Jerusalem women.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 </a:t>
            </a:r>
            <a:r>
              <a:rPr lang="en-US" sz="2400" dirty="0"/>
              <a:t>shoot will spring from the stem of Jesse.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sings a sad love song about his vineyard, Israel.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Assyria condemned as God’s tool that became prideful.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“</a:t>
            </a:r>
            <a:r>
              <a:rPr lang="en-US" sz="2400" dirty="0"/>
              <a:t>Come, let us reason together, says the Lord. Though your sins are as scarlet, they will be as white as snow.”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Isaiah </a:t>
            </a:r>
            <a:r>
              <a:rPr lang="en-US" sz="2400" dirty="0"/>
              <a:t>sees God and is called to the prophetic work. 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/>
              <a:t>Draw from the springs of salvation! Give thanks to His great and holy name!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400" dirty="0" smtClean="0"/>
              <a:t>Assyrian </a:t>
            </a:r>
            <a:r>
              <a:rPr lang="en-US" sz="2400" dirty="0"/>
              <a:t>conquest of Israel foretold w/ child named “swift-spoil-speedy-prey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41516" y="398417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19" y="210078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516" y="2470898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1516" y="641940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1519" y="3221854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5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516" y="46964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1516" y="10175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7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519" y="5818177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1516" y="1387612"/>
            <a:ext cx="370114" cy="3701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9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971" y="3587299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973" y="2802833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7971" y="5064978"/>
            <a:ext cx="457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7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(13-27)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Nations (“God’s oracle concerning</a:t>
            </a:r>
            <a:r>
              <a:rPr lang="en-US" sz="2400" dirty="0" smtClean="0"/>
              <a:t>…”)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Valley of Vision (Jerusalem)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Syria &amp; Israel</a:t>
            </a:r>
          </a:p>
          <a:p>
            <a:pPr marL="800100" lvl="1" indent="-342900">
              <a:buFont typeface="Wingdings" charset="2"/>
              <a:buChar char="q"/>
            </a:pPr>
            <a:r>
              <a:rPr lang="nb-NO" sz="2400" dirty="0" err="1"/>
              <a:t>Tyre</a:t>
            </a:r>
            <a:endParaRPr lang="nb-NO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Ethiopia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Babylon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Egypt</a:t>
            </a:r>
            <a:endParaRPr lang="en-US" sz="24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Moab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World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/>
              <a:t>A happy song of a vineyard (restored Israel) that is secure and fruitful!</a:t>
            </a:r>
            <a:endParaRPr lang="nb-NO" sz="3200" dirty="0"/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</a:t>
            </a:r>
            <a:r>
              <a:rPr lang="en-US" sz="2400" dirty="0"/>
              <a:t>prepares a banquet on His mountain, swallows up death forever.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God brings destruction on the whole earth. </a:t>
            </a:r>
          </a:p>
          <a:p>
            <a:pPr marL="800100" lvl="1" indent="-342900">
              <a:buFont typeface="Wingdings" charset="2"/>
              <a:buChar char="q"/>
            </a:pPr>
            <a:r>
              <a:rPr lang="en-US" sz="2400" dirty="0" smtClean="0"/>
              <a:t>The wicked die and are destroyed, the dead of God’s people rise again. </a:t>
            </a:r>
          </a:p>
        </p:txBody>
      </p:sp>
      <p:sp>
        <p:nvSpPr>
          <p:cNvPr id="4" name="Rectangle 3"/>
          <p:cNvSpPr/>
          <p:nvPr/>
        </p:nvSpPr>
        <p:spPr>
          <a:xfrm>
            <a:off x="97972" y="2495949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13-14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972" y="3238670"/>
            <a:ext cx="822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15-16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971" y="1392922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17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970" y="2143904"/>
            <a:ext cx="44195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973" y="2872595"/>
            <a:ext cx="826220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19-20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8969" y="102999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969" y="176956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9170" y="249594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969" y="5436352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24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8969" y="4693946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8969" y="5822047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969" y="398156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27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0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0868" y="1482292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1-12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Judah &amp; Jerusalem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0868" y="2392356"/>
            <a:ext cx="3636545" cy="822960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13-27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Judgment/Hope for the Nations &amp; World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0868" y="3302420"/>
            <a:ext cx="3636545" cy="830997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ysClr val="windowText" lastClr="000000"/>
                </a:solidFill>
              </a:rPr>
              <a:t>28-39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: The Rise and Fall of Jerusalem</a:t>
            </a:r>
          </a:p>
        </p:txBody>
      </p:sp>
    </p:spTree>
    <p:extLst>
      <p:ext uri="{BB962C8B-B14F-4D97-AF65-F5344CB8AC3E}">
        <p14:creationId xmlns:p14="http://schemas.microsoft.com/office/powerpoint/2010/main" val="11613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78" y="82098"/>
            <a:ext cx="7886700" cy="559842"/>
          </a:xfrm>
        </p:spPr>
        <p:txBody>
          <a:bodyPr anchor="t">
            <a:normAutofit/>
          </a:bodyPr>
          <a:lstStyle/>
          <a:p>
            <a:pPr algn="ctr"/>
            <a:r>
              <a:rPr lang="en-US" sz="2800" u="sng" dirty="0" smtClean="0">
                <a:latin typeface="Tahoma" charset="0"/>
                <a:ea typeface="Tahoma" charset="0"/>
                <a:cs typeface="Tahoma" charset="0"/>
              </a:rPr>
              <a:t>Isaiah Highlights (28-39)</a:t>
            </a:r>
            <a:endParaRPr lang="en-US" sz="2800" u="sng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2" y="620167"/>
            <a:ext cx="89480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“</a:t>
            </a:r>
            <a:r>
              <a:rPr lang="en-US" sz="2400" dirty="0"/>
              <a:t>This people draw near with their words and honor me with lip service, but they remove their hearts far from me.”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Assyria besieges and taunts the city of Jerusalem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God’s warning to Judah: Do not trust in an Egyptian alliance!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/>
              <a:t>“Behold, I am laying in Zion a stone</a:t>
            </a:r>
            <a:r>
              <a:rPr lang="mr-IN" sz="2400" dirty="0"/>
              <a:t>…</a:t>
            </a:r>
            <a:r>
              <a:rPr lang="en-US" sz="2400" dirty="0"/>
              <a:t>he who believes in it will not be put to shame.”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 dirty="0" smtClean="0"/>
              <a:t>Hezekiah calls to God and 185,000 Assyrians are killed</a:t>
            </a:r>
          </a:p>
        </p:txBody>
      </p:sp>
      <p:sp>
        <p:nvSpPr>
          <p:cNvPr id="4" name="Rectangle 3"/>
          <p:cNvSpPr/>
          <p:nvPr/>
        </p:nvSpPr>
        <p:spPr>
          <a:xfrm>
            <a:off x="511328" y="2152551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28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330" y="642719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29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329" y="1376194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36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328" y="2897648"/>
            <a:ext cx="445221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37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5170" y="1764898"/>
            <a:ext cx="791379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chemeClr val="bg1"/>
                </a:solidFill>
              </a:rPr>
              <a:t>30-31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3" y="281221"/>
            <a:ext cx="8842075" cy="629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7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441084" y="4047202"/>
            <a:ext cx="8249132" cy="10135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9257</TotalTime>
  <Words>929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Book of Isaiah</vt:lpstr>
      <vt:lpstr>Structure of Isaiah</vt:lpstr>
      <vt:lpstr>Isaiah Highlights (1-12)</vt:lpstr>
      <vt:lpstr>Structure of Isaiah</vt:lpstr>
      <vt:lpstr>Isaiah Highlights (13-27)</vt:lpstr>
      <vt:lpstr>Structure of Isaiah</vt:lpstr>
      <vt:lpstr>Isaiah Highlights (28-39)</vt:lpstr>
      <vt:lpstr>PowerPoint Presentation</vt:lpstr>
      <vt:lpstr>Class Plan</vt:lpstr>
      <vt:lpstr>PowerPoint Presentation</vt:lpstr>
      <vt:lpstr>Isaiah 30-31: Don’t Trust in Egypt</vt:lpstr>
      <vt:lpstr>Egypt in the Old Testament</vt:lpstr>
      <vt:lpstr>Egypt in the Old Testament</vt:lpstr>
      <vt:lpstr>Egypt in the Old Testament</vt:lpstr>
      <vt:lpstr>Isaiah 30-31: Don’t Trust in Egypt</vt:lpstr>
      <vt:lpstr>Isaiah 30-31: Don’t Trust in Egypt</vt:lpstr>
      <vt:lpstr>Book of Isaiah</vt:lpstr>
      <vt:lpstr>History Around Isaiah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Jon Baize</cp:lastModifiedBy>
  <cp:revision>121</cp:revision>
  <cp:lastPrinted>2018-02-01T00:01:42Z</cp:lastPrinted>
  <dcterms:created xsi:type="dcterms:W3CDTF">2017-12-06T22:33:32Z</dcterms:created>
  <dcterms:modified xsi:type="dcterms:W3CDTF">2018-02-11T03:30:57Z</dcterms:modified>
</cp:coreProperties>
</file>