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79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B6E1819-390A-439B-BE53-1947BCD536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9712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D7EB067-BD1B-432D-B1F2-A5DD3D97BD7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2472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EAAB93A-B490-4B5D-8C25-6F536A040BB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09067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92E2333-5F7E-4839-9A41-41C9FC247C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98166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63DC4CE-8B54-445C-942F-21476B23E1B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1975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BCD7FDF-A19F-4693-A601-6AAA81EE3D0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6444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0CA8034-A452-48FC-8BC0-17587319BF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83835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128E083-11B5-4CCE-8B1D-3FBE4C231AD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2425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670BC7EA-CEB9-4553-9B83-9511BFD85D8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37886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D4543CB9-5B5E-4E40-81EC-0947BAD29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961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2C090EC-9188-4AC7-8B5E-102D9C00AFF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2704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D38AC1E-178A-4AA6-BC56-84DA9BEF0DD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74824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546FCE7-B0D4-4D21-A021-099F9DB9EED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89698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2CD52ED-375A-4C77-821C-DA8FC0E5E35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422424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5140A41-6E80-4CED-A6D6-7ADE5146DF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598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AD9F018-6725-48EA-807A-15E326F792D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9725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97E1801-E534-445E-A8B1-AD084A2B23A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95927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1421712-4B7D-4DD8-9A18-B6D23E006E0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1568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22BEF3E-C124-4443-9478-D20E33B5FF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9997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CF96439-08D2-4015-81AB-07461E7FF8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7558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C183D74-A119-4DC4-B4AB-911E5BD72A0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9427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9D4BE81E-8D40-4C6A-815E-95542DAA025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946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E5663211-3899-4BEC-A78F-20FA7BB2369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pic>
        <p:nvPicPr>
          <p:cNvPr id="1031" name="Picture 144" descr="heart that gives a_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4894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80E8A26E-87D1-44E7-B8F7-3255549F89C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pic>
        <p:nvPicPr>
          <p:cNvPr id="2055" name="Picture 151" descr="heart that gives a_c"/>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94571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6096000"/>
            <a:ext cx="4038600" cy="533400"/>
          </a:xfrm>
          <a:prstGeom prst="rect">
            <a:avLst/>
          </a:prstGeom>
          <a:solidFill>
            <a:srgbClr val="010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US" sz="2400" dirty="0">
                <a:solidFill>
                  <a:srgbClr val="FFFFFF"/>
                </a:solidFill>
                <a:latin typeface="Century Gothic" panose="020B0502020202020204" pitchFamily="34" charset="0"/>
              </a:rPr>
              <a:t>1 Thessalonians 2:17-3:10</a:t>
            </a:r>
          </a:p>
        </p:txBody>
      </p:sp>
    </p:spTree>
    <p:extLst>
      <p:ext uri="{BB962C8B-B14F-4D97-AF65-F5344CB8AC3E}">
        <p14:creationId xmlns:p14="http://schemas.microsoft.com/office/powerpoint/2010/main" val="505394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1"/>
          </p:nvPr>
        </p:nvSpPr>
        <p:spPr>
          <a:xfrm>
            <a:off x="76200" y="2209800"/>
            <a:ext cx="8991600" cy="4495800"/>
          </a:xfrm>
          <a:solidFill>
            <a:srgbClr val="B33100"/>
          </a:solidFill>
        </p:spPr>
        <p:txBody>
          <a:bodyPr/>
          <a:lstStyle/>
          <a:p>
            <a:pPr marL="0" indent="0" eaLnBrk="1" hangingPunct="1">
              <a:buFontTx/>
              <a:buNone/>
              <a:defRPr/>
            </a:pPr>
            <a:r>
              <a:rPr lang="en-US" altLang="en-US" sz="3000" b="1" dirty="0">
                <a:solidFill>
                  <a:schemeClr val="bg1"/>
                </a:solidFill>
                <a:latin typeface="Century Gothic" panose="020B0502020202020204" pitchFamily="34" charset="0"/>
              </a:rPr>
              <a:t>First it is sad that Jesus gets such a bad rap because of these perceptions of God’s people.  </a:t>
            </a:r>
            <a:endParaRPr lang="en-US" sz="2600" b="1" dirty="0">
              <a:solidFill>
                <a:schemeClr val="bg1"/>
              </a:solidFill>
              <a:latin typeface="Century Gothic" panose="020B0502020202020204" pitchFamily="34" charset="0"/>
            </a:endParaRPr>
          </a:p>
          <a:p>
            <a:pPr>
              <a:buFont typeface="Wingdings" panose="05000000000000000000" pitchFamily="2" charset="2"/>
              <a:buChar char="ü"/>
              <a:defRPr/>
            </a:pPr>
            <a:r>
              <a:rPr lang="en-US" sz="2600" b="1" dirty="0">
                <a:solidFill>
                  <a:schemeClr val="bg1"/>
                </a:solidFill>
                <a:latin typeface="Century Gothic" panose="020B0502020202020204" pitchFamily="34" charset="0"/>
              </a:rPr>
              <a:t>The Heart Of Christ Is The Heart That Gives &amp; Loves People</a:t>
            </a:r>
            <a:endParaRPr lang="en-US" sz="2600" dirty="0">
              <a:solidFill>
                <a:schemeClr val="bg1"/>
              </a:solidFill>
              <a:latin typeface="Century Gothic" panose="020B0502020202020204" pitchFamily="34" charset="0"/>
            </a:endParaRPr>
          </a:p>
          <a:p>
            <a:pPr marL="0" indent="0">
              <a:buFontTx/>
              <a:buNone/>
              <a:defRPr/>
            </a:pPr>
            <a:r>
              <a:rPr lang="en-US" sz="2600" dirty="0">
                <a:solidFill>
                  <a:schemeClr val="bg1"/>
                </a:solidFill>
                <a:latin typeface="Century Gothic" panose="020B0502020202020204" pitchFamily="34" charset="0"/>
              </a:rPr>
              <a:t>17 But, brothers, when we were torn away from you for a short time (in person, not in thought), out of our intense longing we made every effort to see you. 18 For we wanted to come to you—certainly I, Paul, did, again and again—but Satan stopped us. </a:t>
            </a:r>
          </a:p>
          <a:p>
            <a:pPr marL="0" indent="0">
              <a:buFontTx/>
              <a:buNone/>
              <a:defRPr/>
            </a:pPr>
            <a:r>
              <a:rPr lang="en-US" sz="2600" dirty="0">
                <a:solidFill>
                  <a:schemeClr val="bg1"/>
                </a:solidFill>
                <a:latin typeface="Century Gothic" panose="020B0502020202020204" pitchFamily="34" charset="0"/>
              </a:rPr>
              <a:t>[1 Thessalonians 2:17-18]</a:t>
            </a:r>
          </a:p>
          <a:p>
            <a:pPr marL="0" indent="0" eaLnBrk="1" hangingPunct="1">
              <a:buFontTx/>
              <a:buNone/>
              <a:defRPr/>
            </a:pPr>
            <a:endParaRPr lang="en-US" altLang="en-US" dirty="0">
              <a:solidFill>
                <a:schemeClr val="bg1"/>
              </a:solidFill>
            </a:endParaRPr>
          </a:p>
        </p:txBody>
      </p:sp>
    </p:spTree>
    <p:extLst>
      <p:ext uri="{BB962C8B-B14F-4D97-AF65-F5344CB8AC3E}">
        <p14:creationId xmlns:p14="http://schemas.microsoft.com/office/powerpoint/2010/main" val="3065153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 calcmode="lin" valueType="num">
                                      <p:cBhvr>
                                        <p:cTn id="7" dur="1000" fill="hold"/>
                                        <p:tgtEl>
                                          <p:spTgt spid="4098">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4098">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4098">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4098">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4098">
                                            <p:txEl>
                                              <p:pRg st="2" end="2"/>
                                            </p:txEl>
                                          </p:spTgt>
                                        </p:tgtEl>
                                        <p:attrNameLst>
                                          <p:attrName>style.visibility</p:attrName>
                                        </p:attrNameLst>
                                      </p:cBhvr>
                                      <p:to>
                                        <p:strVal val="visible"/>
                                      </p:to>
                                    </p:set>
                                    <p:animEffect transition="in" filter="dissolve">
                                      <p:cBhvr>
                                        <p:cTn id="15" dur="500"/>
                                        <p:tgtEl>
                                          <p:spTgt spid="4098">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4098">
                                            <p:txEl>
                                              <p:pRg st="3" end="3"/>
                                            </p:txEl>
                                          </p:spTgt>
                                        </p:tgtEl>
                                        <p:attrNameLst>
                                          <p:attrName>style.visibility</p:attrName>
                                        </p:attrNameLst>
                                      </p:cBhvr>
                                      <p:to>
                                        <p:strVal val="visible"/>
                                      </p:to>
                                    </p:set>
                                    <p:animEffect transition="in" filter="dissolve">
                                      <p:cBhvr>
                                        <p:cTn id="18" dur="500"/>
                                        <p:tgtEl>
                                          <p:spTgt spid="40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4"/>
          <p:cNvSpPr>
            <a:spLocks noGrp="1"/>
          </p:cNvSpPr>
          <p:nvPr>
            <p:ph idx="1"/>
          </p:nvPr>
        </p:nvSpPr>
        <p:spPr>
          <a:xfrm>
            <a:off x="76200" y="2209800"/>
            <a:ext cx="8991600" cy="4495800"/>
          </a:xfrm>
          <a:solidFill>
            <a:srgbClr val="BF3801"/>
          </a:solidFill>
        </p:spPr>
        <p:txBody>
          <a:bodyPr/>
          <a:lstStyle/>
          <a:p>
            <a:pPr marL="0" indent="0" eaLnBrk="1" hangingPunct="1">
              <a:buFontTx/>
              <a:buNone/>
            </a:pPr>
            <a:r>
              <a:rPr lang="en-US" altLang="en-US" sz="4000" smtClean="0">
                <a:solidFill>
                  <a:schemeClr val="bg1"/>
                </a:solidFill>
                <a:latin typeface="Century Gothic" pitchFamily="34" charset="0"/>
              </a:rPr>
              <a:t>“Do all the good you can, by all the means that you can, in all the ways that you can, in all the places you can, at all the times you can, to all the people you can, for as long as you can.” </a:t>
            </a:r>
          </a:p>
          <a:p>
            <a:pPr marL="0" indent="0" eaLnBrk="1" hangingPunct="1">
              <a:buFontTx/>
              <a:buNone/>
            </a:pPr>
            <a:endParaRPr lang="en-US" altLang="en-US" sz="2800" smtClean="0">
              <a:solidFill>
                <a:schemeClr val="bg1"/>
              </a:solidFill>
              <a:latin typeface="Century Gothic" pitchFamily="34" charset="0"/>
            </a:endParaRPr>
          </a:p>
        </p:txBody>
      </p:sp>
    </p:spTree>
    <p:extLst>
      <p:ext uri="{BB962C8B-B14F-4D97-AF65-F5344CB8AC3E}">
        <p14:creationId xmlns:p14="http://schemas.microsoft.com/office/powerpoint/2010/main" val="2953679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4"/>
          <p:cNvSpPr>
            <a:spLocks noGrp="1"/>
          </p:cNvSpPr>
          <p:nvPr>
            <p:ph idx="1"/>
          </p:nvPr>
        </p:nvSpPr>
        <p:spPr>
          <a:xfrm>
            <a:off x="76200" y="2133600"/>
            <a:ext cx="8991600" cy="4572000"/>
          </a:xfrm>
          <a:solidFill>
            <a:srgbClr val="BF3801"/>
          </a:solidFill>
        </p:spPr>
        <p:txBody>
          <a:bodyPr/>
          <a:lstStyle/>
          <a:p>
            <a:pPr marL="0" indent="0">
              <a:buFontTx/>
              <a:buNone/>
            </a:pPr>
            <a:r>
              <a:rPr lang="en-US" altLang="en-US" sz="2300" b="1" smtClean="0">
                <a:solidFill>
                  <a:schemeClr val="bg1"/>
                </a:solidFill>
                <a:latin typeface="Century Gothic" pitchFamily="34" charset="0"/>
              </a:rPr>
              <a:t>The Heart of Jesus Follows Through (3:1-5) </a:t>
            </a:r>
            <a:endParaRPr lang="en-US" altLang="en-US" sz="2300" smtClean="0">
              <a:solidFill>
                <a:schemeClr val="bg1"/>
              </a:solidFill>
              <a:latin typeface="Century Gothic" pitchFamily="34" charset="0"/>
            </a:endParaRPr>
          </a:p>
          <a:p>
            <a:pPr marL="0" indent="0">
              <a:buFontTx/>
              <a:buNone/>
            </a:pPr>
            <a:r>
              <a:rPr lang="en-US" altLang="en-US" sz="2300" smtClean="0">
                <a:solidFill>
                  <a:schemeClr val="bg1"/>
                </a:solidFill>
                <a:latin typeface="Century Gothic" pitchFamily="34" charset="0"/>
              </a:rPr>
              <a:t>So when we could stand it no longer, we thought it best to be left by ourselves in Athens. 2 We sent Timothy, who is our brother and God’s fellow worker in spreading the gospel of Christ, to strengthen and encourage you in your faith,3 so that no one would be unsettled by these trials. You know quite well that we were destined for them. 4 In fact, when we were with you, we kept telling you that we would be persecuted. And it turned out that way, as you well know. 5 For this reason, when I could stand it no longer, I sent to find out about your faith. I was afraid that in some way the tempter might have tempted you and our efforts might have been useless. (1 Thess. 3:1-5)</a:t>
            </a:r>
          </a:p>
          <a:p>
            <a:pPr marL="0" indent="0" eaLnBrk="1" hangingPunct="1">
              <a:buFontTx/>
              <a:buNone/>
            </a:pPr>
            <a:endParaRPr lang="en-US" altLang="en-US" sz="2400" smtClean="0">
              <a:solidFill>
                <a:schemeClr val="bg1"/>
              </a:solidFill>
              <a:latin typeface="Century Gothic" pitchFamily="34" charset="0"/>
            </a:endParaRPr>
          </a:p>
        </p:txBody>
      </p:sp>
    </p:spTree>
    <p:extLst>
      <p:ext uri="{BB962C8B-B14F-4D97-AF65-F5344CB8AC3E}">
        <p14:creationId xmlns:p14="http://schemas.microsoft.com/office/powerpoint/2010/main" val="2693742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4"/>
          <p:cNvSpPr>
            <a:spLocks noGrp="1"/>
          </p:cNvSpPr>
          <p:nvPr>
            <p:ph idx="1"/>
          </p:nvPr>
        </p:nvSpPr>
        <p:spPr>
          <a:xfrm>
            <a:off x="76200" y="2244725"/>
            <a:ext cx="8991600" cy="4495800"/>
          </a:xfrm>
          <a:solidFill>
            <a:srgbClr val="BF3801"/>
          </a:solidFill>
        </p:spPr>
        <p:txBody>
          <a:bodyPr/>
          <a:lstStyle/>
          <a:p>
            <a:pPr marL="0" indent="0" eaLnBrk="1" hangingPunct="1">
              <a:buFontTx/>
              <a:buNone/>
            </a:pPr>
            <a:r>
              <a:rPr lang="en-US" altLang="en-US" sz="4000" b="1" smtClean="0">
                <a:solidFill>
                  <a:schemeClr val="bg1"/>
                </a:solidFill>
                <a:latin typeface="Century Gothic" pitchFamily="34" charset="0"/>
              </a:rPr>
              <a:t>The first battle is with the Devil. </a:t>
            </a:r>
            <a:r>
              <a:rPr lang="en-US" altLang="en-US" sz="4000" b="1" smtClean="0"/>
              <a:t> </a:t>
            </a:r>
            <a:endParaRPr lang="en-US" altLang="en-US" sz="4000" smtClean="0"/>
          </a:p>
          <a:p>
            <a:pPr marL="0" indent="0" eaLnBrk="1" hangingPunct="1">
              <a:buFontTx/>
              <a:buNone/>
            </a:pPr>
            <a:r>
              <a:rPr lang="en-US" altLang="en-US" sz="4000" smtClean="0">
                <a:solidFill>
                  <a:schemeClr val="bg1"/>
                </a:solidFill>
                <a:latin typeface="Century Gothic" pitchFamily="34" charset="0"/>
              </a:rPr>
              <a:t>“If you don’t believe in the Devil, it’s because you’ve never tried to resist him.”</a:t>
            </a:r>
          </a:p>
          <a:p>
            <a:pPr marL="0" indent="0" eaLnBrk="1" hangingPunct="1">
              <a:buFontTx/>
              <a:buNone/>
            </a:pPr>
            <a:r>
              <a:rPr lang="en-US" altLang="en-US" sz="4000" b="1" smtClean="0">
                <a:solidFill>
                  <a:schemeClr val="bg1"/>
                </a:solidFill>
                <a:latin typeface="Century Gothic" pitchFamily="34" charset="0"/>
              </a:rPr>
              <a:t>Second, there will `be hard times.  </a:t>
            </a:r>
            <a:endParaRPr lang="en-US" altLang="en-US" sz="4000" smtClean="0">
              <a:solidFill>
                <a:schemeClr val="bg1"/>
              </a:solidFill>
              <a:latin typeface="Century Gothic" pitchFamily="34" charset="0"/>
            </a:endParaRPr>
          </a:p>
          <a:p>
            <a:pPr marL="0" indent="0" eaLnBrk="1" hangingPunct="1">
              <a:buFontTx/>
              <a:buNone/>
            </a:pPr>
            <a:endParaRPr lang="en-US" altLang="en-US" sz="2800" smtClean="0">
              <a:solidFill>
                <a:schemeClr val="bg1"/>
              </a:solidFill>
              <a:latin typeface="Century Gothic" pitchFamily="34" charset="0"/>
            </a:endParaRPr>
          </a:p>
        </p:txBody>
      </p:sp>
      <p:sp>
        <p:nvSpPr>
          <p:cNvPr id="2" name="Rounded Rectangle 1"/>
          <p:cNvSpPr/>
          <p:nvPr/>
        </p:nvSpPr>
        <p:spPr>
          <a:xfrm>
            <a:off x="4114800" y="76200"/>
            <a:ext cx="4876800" cy="1752600"/>
          </a:xfrm>
          <a:prstGeom prst="roundRect">
            <a:avLst/>
          </a:prstGeom>
          <a:solidFill>
            <a:srgbClr val="FEE82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eaLnBrk="0" fontAlgn="base" hangingPunct="0">
              <a:spcBef>
                <a:spcPct val="0"/>
              </a:spcBef>
              <a:spcAft>
                <a:spcPct val="0"/>
              </a:spcAft>
              <a:buFontTx/>
              <a:buAutoNum type="arabicPeriod"/>
              <a:defRPr/>
            </a:pPr>
            <a:r>
              <a:rPr lang="en-US" sz="2700" b="1" dirty="0">
                <a:solidFill>
                  <a:srgbClr val="000000"/>
                </a:solidFill>
                <a:latin typeface="Century Gothic" panose="020B0502020202020204" pitchFamily="34" charset="0"/>
              </a:rPr>
              <a:t>Outright Lies</a:t>
            </a:r>
          </a:p>
          <a:p>
            <a:pPr marL="342900" indent="-342900" algn="ctr" eaLnBrk="0" fontAlgn="base" hangingPunct="0">
              <a:spcBef>
                <a:spcPct val="0"/>
              </a:spcBef>
              <a:spcAft>
                <a:spcPct val="0"/>
              </a:spcAft>
              <a:buFontTx/>
              <a:buAutoNum type="arabicPeriod"/>
              <a:defRPr/>
            </a:pPr>
            <a:r>
              <a:rPr lang="en-US" sz="2700" b="1" dirty="0">
                <a:solidFill>
                  <a:srgbClr val="000000"/>
                </a:solidFill>
                <a:latin typeface="Century Gothic" panose="020B0502020202020204" pitchFamily="34" charset="0"/>
              </a:rPr>
              <a:t>Subtle Distortions of Truth</a:t>
            </a:r>
          </a:p>
          <a:p>
            <a:pPr marL="342900" indent="-342900" algn="ctr" eaLnBrk="0" fontAlgn="base" hangingPunct="0">
              <a:spcBef>
                <a:spcPct val="0"/>
              </a:spcBef>
              <a:spcAft>
                <a:spcPct val="0"/>
              </a:spcAft>
              <a:buFontTx/>
              <a:buAutoNum type="arabicPeriod"/>
              <a:defRPr/>
            </a:pPr>
            <a:r>
              <a:rPr lang="en-US" sz="2700" b="1" dirty="0">
                <a:solidFill>
                  <a:srgbClr val="000000"/>
                </a:solidFill>
                <a:latin typeface="Century Gothic" panose="020B0502020202020204" pitchFamily="34" charset="0"/>
              </a:rPr>
              <a:t>Immediate Enticements</a:t>
            </a:r>
          </a:p>
        </p:txBody>
      </p:sp>
    </p:spTree>
    <p:extLst>
      <p:ext uri="{BB962C8B-B14F-4D97-AF65-F5344CB8AC3E}">
        <p14:creationId xmlns:p14="http://schemas.microsoft.com/office/powerpoint/2010/main" val="2571394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7170">
                                            <p:txEl>
                                              <p:pRg st="1" end="1"/>
                                            </p:txEl>
                                          </p:spTgt>
                                        </p:tgtEl>
                                        <p:attrNameLst>
                                          <p:attrName>style.visibility</p:attrName>
                                        </p:attrNameLst>
                                      </p:cBhvr>
                                      <p:to>
                                        <p:strVal val="visible"/>
                                      </p:to>
                                    </p:set>
                                    <p:anim calcmode="lin" valueType="num">
                                      <p:cBhvr>
                                        <p:cTn id="15" dur="1000" fill="hold"/>
                                        <p:tgtEl>
                                          <p:spTgt spid="7170">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170">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170">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7170">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childTnLst>
                                    <p:set>
                                      <p:cBhvr>
                                        <p:cTn id="22" dur="1" fill="hold">
                                          <p:stCondLst>
                                            <p:cond delay="0"/>
                                          </p:stCondLst>
                                        </p:cTn>
                                        <p:tgtEl>
                                          <p:spTgt spid="7170">
                                            <p:txEl>
                                              <p:pRg st="2" end="2"/>
                                            </p:txEl>
                                          </p:spTgt>
                                        </p:tgtEl>
                                        <p:attrNameLst>
                                          <p:attrName>style.visibility</p:attrName>
                                        </p:attrNameLst>
                                      </p:cBhvr>
                                      <p:to>
                                        <p:strVal val="visible"/>
                                      </p:to>
                                    </p:set>
                                    <p:anim calcmode="lin" valueType="num">
                                      <p:cBhvr>
                                        <p:cTn id="23" dur="1000" fill="hold"/>
                                        <p:tgtEl>
                                          <p:spTgt spid="7170">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170">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170">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71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4"/>
          <p:cNvSpPr>
            <a:spLocks noGrp="1"/>
          </p:cNvSpPr>
          <p:nvPr>
            <p:ph idx="1"/>
          </p:nvPr>
        </p:nvSpPr>
        <p:spPr>
          <a:xfrm>
            <a:off x="76200" y="2209800"/>
            <a:ext cx="8991600" cy="4495800"/>
          </a:xfrm>
          <a:solidFill>
            <a:srgbClr val="BF3801"/>
          </a:solidFill>
        </p:spPr>
        <p:txBody>
          <a:bodyPr/>
          <a:lstStyle/>
          <a:p>
            <a:pPr marL="0" indent="0">
              <a:buFontTx/>
              <a:buNone/>
            </a:pPr>
            <a:r>
              <a:rPr lang="en-US" altLang="en-US" b="1" smtClean="0">
                <a:solidFill>
                  <a:schemeClr val="bg1"/>
                </a:solidFill>
                <a:latin typeface="Century Gothic" pitchFamily="34" charset="0"/>
              </a:rPr>
              <a:t>Jesus’s Heart Sees Relationships as the Greatest Blessing</a:t>
            </a:r>
            <a:endParaRPr lang="en-US" altLang="en-US" smtClean="0">
              <a:solidFill>
                <a:schemeClr val="bg1"/>
              </a:solidFill>
              <a:latin typeface="Century Gothic" pitchFamily="34" charset="0"/>
            </a:endParaRPr>
          </a:p>
          <a:p>
            <a:pPr marL="0" indent="0">
              <a:buFontTx/>
              <a:buNone/>
            </a:pPr>
            <a:endParaRPr lang="en-US" altLang="en-US" smtClean="0">
              <a:solidFill>
                <a:schemeClr val="bg1"/>
              </a:solidFill>
              <a:latin typeface="Century Gothic" pitchFamily="34" charset="0"/>
            </a:endParaRPr>
          </a:p>
          <a:p>
            <a:pPr marL="0" indent="0">
              <a:buFontTx/>
              <a:buNone/>
            </a:pPr>
            <a:r>
              <a:rPr lang="en-US" altLang="en-US" smtClean="0">
                <a:solidFill>
                  <a:schemeClr val="bg1"/>
                </a:solidFill>
                <a:latin typeface="Century Gothic" pitchFamily="34" charset="0"/>
              </a:rPr>
              <a:t>For what is our hope, our joy, or the crown in which we will glory in the presence of our Lord Jesus when he comes? Is it not you? 20 Indeed, you are our glory and joy. (1 Thessalonians 2:19-20)</a:t>
            </a:r>
          </a:p>
          <a:p>
            <a:pPr marL="0" indent="0" eaLnBrk="1" hangingPunct="1">
              <a:buFontTx/>
              <a:buNone/>
            </a:pPr>
            <a:endParaRPr lang="en-US" altLang="en-US" smtClean="0">
              <a:solidFill>
                <a:schemeClr val="bg1"/>
              </a:solidFill>
            </a:endParaRPr>
          </a:p>
        </p:txBody>
      </p:sp>
    </p:spTree>
    <p:extLst>
      <p:ext uri="{BB962C8B-B14F-4D97-AF65-F5344CB8AC3E}">
        <p14:creationId xmlns:p14="http://schemas.microsoft.com/office/powerpoint/2010/main" val="1257213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 calcmode="lin" valueType="num">
                                      <p:cBhvr additive="base">
                                        <p:cTn id="7"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4"/>
          <p:cNvSpPr>
            <a:spLocks noGrp="1"/>
          </p:cNvSpPr>
          <p:nvPr>
            <p:ph idx="1"/>
          </p:nvPr>
        </p:nvSpPr>
        <p:spPr>
          <a:xfrm>
            <a:off x="76200" y="2209800"/>
            <a:ext cx="8991600" cy="4495800"/>
          </a:xfrm>
          <a:solidFill>
            <a:srgbClr val="BF3801"/>
          </a:solidFill>
        </p:spPr>
        <p:txBody>
          <a:bodyPr/>
          <a:lstStyle/>
          <a:p>
            <a:pPr eaLnBrk="1" hangingPunct="1">
              <a:buFont typeface="Wingdings" panose="05000000000000000000" pitchFamily="2" charset="2"/>
              <a:buChar char="ü"/>
              <a:defRPr/>
            </a:pPr>
            <a:r>
              <a:rPr lang="en-US" sz="3600" b="1" dirty="0">
                <a:solidFill>
                  <a:schemeClr val="bg1"/>
                </a:solidFill>
                <a:latin typeface="Century Gothic" panose="020B0502020202020204" pitchFamily="34" charset="0"/>
              </a:rPr>
              <a:t>First, we need to make time in our lives to care.  </a:t>
            </a:r>
            <a:endParaRPr lang="en-US" sz="3600" dirty="0">
              <a:solidFill>
                <a:schemeClr val="bg1"/>
              </a:solidFill>
              <a:latin typeface="Century Gothic" panose="020B0502020202020204" pitchFamily="34" charset="0"/>
            </a:endParaRPr>
          </a:p>
          <a:p>
            <a:pPr marL="0" indent="0" eaLnBrk="1" hangingPunct="1">
              <a:buFontTx/>
              <a:buNone/>
              <a:defRPr/>
            </a:pPr>
            <a:endParaRPr lang="en-US" sz="3600" b="1" dirty="0">
              <a:solidFill>
                <a:schemeClr val="bg1"/>
              </a:solidFill>
              <a:latin typeface="Century Gothic" panose="020B0502020202020204" pitchFamily="34" charset="0"/>
            </a:endParaRPr>
          </a:p>
          <a:p>
            <a:pPr eaLnBrk="1" hangingPunct="1">
              <a:buFont typeface="Wingdings" panose="05000000000000000000" pitchFamily="2" charset="2"/>
              <a:buChar char="ü"/>
              <a:defRPr/>
            </a:pPr>
            <a:r>
              <a:rPr lang="en-US" sz="3600" b="1" dirty="0">
                <a:solidFill>
                  <a:schemeClr val="bg1"/>
                </a:solidFill>
                <a:latin typeface="Century Gothic" panose="020B0502020202020204" pitchFamily="34" charset="0"/>
              </a:rPr>
              <a:t>We need to change the way we view the work of the church.  </a:t>
            </a:r>
            <a:endParaRPr lang="en-US" sz="3600" dirty="0">
              <a:solidFill>
                <a:schemeClr val="bg1"/>
              </a:solidFill>
              <a:latin typeface="Century Gothic" panose="020B0502020202020204" pitchFamily="34" charset="0"/>
            </a:endParaRPr>
          </a:p>
          <a:p>
            <a:pPr marL="0" indent="0" eaLnBrk="1" hangingPunct="1">
              <a:buFontTx/>
              <a:buNone/>
              <a:defRPr/>
            </a:pPr>
            <a:endParaRPr lang="en-US" sz="3600" b="1" dirty="0">
              <a:solidFill>
                <a:schemeClr val="bg1"/>
              </a:solidFill>
              <a:latin typeface="Century Gothic" panose="020B0502020202020204" pitchFamily="34" charset="0"/>
            </a:endParaRPr>
          </a:p>
          <a:p>
            <a:pPr eaLnBrk="1" hangingPunct="1">
              <a:buFont typeface="Wingdings" panose="05000000000000000000" pitchFamily="2" charset="2"/>
              <a:buChar char="ü"/>
              <a:defRPr/>
            </a:pPr>
            <a:r>
              <a:rPr lang="en-US" sz="3600" b="1" dirty="0">
                <a:solidFill>
                  <a:schemeClr val="bg1"/>
                </a:solidFill>
                <a:latin typeface="Century Gothic" panose="020B0502020202020204" pitchFamily="34" charset="0"/>
              </a:rPr>
              <a:t>Third, we need to need others.  </a:t>
            </a:r>
            <a:endParaRPr lang="en-US" sz="3600" dirty="0">
              <a:solidFill>
                <a:schemeClr val="bg1"/>
              </a:solidFill>
              <a:latin typeface="Century Gothic" panose="020B0502020202020204" pitchFamily="34" charset="0"/>
            </a:endParaRPr>
          </a:p>
          <a:p>
            <a:pPr marL="0" indent="0" eaLnBrk="1" hangingPunct="1">
              <a:buFontTx/>
              <a:buNone/>
              <a:defRPr/>
            </a:pPr>
            <a:endParaRPr lang="en-US" altLang="en-US" dirty="0">
              <a:solidFill>
                <a:schemeClr val="bg1"/>
              </a:solidFill>
            </a:endParaRPr>
          </a:p>
        </p:txBody>
      </p:sp>
    </p:spTree>
    <p:extLst>
      <p:ext uri="{BB962C8B-B14F-4D97-AF65-F5344CB8AC3E}">
        <p14:creationId xmlns:p14="http://schemas.microsoft.com/office/powerpoint/2010/main" val="4251074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0">
                                            <p:txEl>
                                              <p:pRg st="2" end="2"/>
                                            </p:txEl>
                                          </p:spTgt>
                                        </p:tgtEl>
                                        <p:attrNameLst>
                                          <p:attrName>style.visibility</p:attrName>
                                        </p:attrNameLst>
                                      </p:cBhvr>
                                      <p:to>
                                        <p:strVal val="visible"/>
                                      </p:to>
                                    </p:set>
                                    <p:anim calcmode="lin" valueType="num">
                                      <p:cBhvr additive="base">
                                        <p:cTn id="7"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0">
                                            <p:txEl>
                                              <p:pRg st="4" end="4"/>
                                            </p:txEl>
                                          </p:spTgt>
                                        </p:tgtEl>
                                        <p:attrNameLst>
                                          <p:attrName>style.visibility</p:attrName>
                                        </p:attrNameLst>
                                      </p:cBhvr>
                                      <p:to>
                                        <p:strVal val="visible"/>
                                      </p:to>
                                    </p:set>
                                    <p:anim calcmode="lin" valueType="num">
                                      <p:cBhvr additive="base">
                                        <p:cTn id="13" dur="500" fill="hold"/>
                                        <p:tgtEl>
                                          <p:spTgt spid="7170">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endParaRPr lang="en-US" altLang="en-US" smtClean="0"/>
          </a:p>
        </p:txBody>
      </p:sp>
      <p:sp>
        <p:nvSpPr>
          <p:cNvPr id="11267" name="Subtitle 2"/>
          <p:cNvSpPr>
            <a:spLocks noGrp="1"/>
          </p:cNvSpPr>
          <p:nvPr>
            <p:ph type="subTitle" idx="1"/>
          </p:nvPr>
        </p:nvSpPr>
        <p:spPr/>
        <p:txBody>
          <a:bodyPr/>
          <a:lstStyle/>
          <a:p>
            <a:endParaRPr lang="en-US" altLang="en-US" smtClean="0"/>
          </a:p>
        </p:txBody>
      </p:sp>
    </p:spTree>
    <p:extLst>
      <p:ext uri="{BB962C8B-B14F-4D97-AF65-F5344CB8AC3E}">
        <p14:creationId xmlns:p14="http://schemas.microsoft.com/office/powerpoint/2010/main" val="3887270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174</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6_Default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Bellaire church</dc:creator>
  <cp:lastModifiedBy>Bellaire church</cp:lastModifiedBy>
  <cp:revision>1</cp:revision>
  <dcterms:created xsi:type="dcterms:W3CDTF">2016-07-17T15:55:14Z</dcterms:created>
  <dcterms:modified xsi:type="dcterms:W3CDTF">2016-07-17T15:56:35Z</dcterms:modified>
</cp:coreProperties>
</file>