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57" r:id="rId3"/>
    <p:sldId id="258" r:id="rId4"/>
    <p:sldId id="259" r:id="rId5"/>
    <p:sldId id="260" r:id="rId6"/>
    <p:sldId id="261" r:id="rId7"/>
    <p:sldId id="263" r:id="rId8"/>
    <p:sldId id="264" r:id="rId9"/>
    <p:sldId id="265" r:id="rId10"/>
    <p:sldId id="266"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0" d="100"/>
          <a:sy n="100" d="100"/>
        </p:scale>
        <p:origin x="-188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23A38C-5E68-8644-ABAE-45454CC8FB7F}" type="datetimeFigureOut">
              <a:rPr lang="en-US" smtClean="0"/>
              <a:t>5/19/13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99C98-8243-6847-9CEB-1B815C1E3C51}" type="slidenum">
              <a:rPr lang="en-US" smtClean="0"/>
              <a:t>‹#›</a:t>
            </a:fld>
            <a:endParaRPr lang="en-US"/>
          </a:p>
        </p:txBody>
      </p:sp>
    </p:spTree>
    <p:extLst>
      <p:ext uri="{BB962C8B-B14F-4D97-AF65-F5344CB8AC3E}">
        <p14:creationId xmlns:p14="http://schemas.microsoft.com/office/powerpoint/2010/main" val="3341960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23A38C-5E68-8644-ABAE-45454CC8FB7F}" type="datetimeFigureOut">
              <a:rPr lang="en-US" smtClean="0"/>
              <a:t>5/19/13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99C98-8243-6847-9CEB-1B815C1E3C51}" type="slidenum">
              <a:rPr lang="en-US" smtClean="0"/>
              <a:t>‹#›</a:t>
            </a:fld>
            <a:endParaRPr lang="en-US"/>
          </a:p>
        </p:txBody>
      </p:sp>
    </p:spTree>
    <p:extLst>
      <p:ext uri="{BB962C8B-B14F-4D97-AF65-F5344CB8AC3E}">
        <p14:creationId xmlns:p14="http://schemas.microsoft.com/office/powerpoint/2010/main" val="1158302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23A38C-5E68-8644-ABAE-45454CC8FB7F}" type="datetimeFigureOut">
              <a:rPr lang="en-US" smtClean="0"/>
              <a:t>5/19/13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99C98-8243-6847-9CEB-1B815C1E3C51}" type="slidenum">
              <a:rPr lang="en-US" smtClean="0"/>
              <a:t>‹#›</a:t>
            </a:fld>
            <a:endParaRPr lang="en-US"/>
          </a:p>
        </p:txBody>
      </p:sp>
    </p:spTree>
    <p:extLst>
      <p:ext uri="{BB962C8B-B14F-4D97-AF65-F5344CB8AC3E}">
        <p14:creationId xmlns:p14="http://schemas.microsoft.com/office/powerpoint/2010/main" val="3802719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23A38C-5E68-8644-ABAE-45454CC8FB7F}" type="datetimeFigureOut">
              <a:rPr lang="en-US" smtClean="0"/>
              <a:t>5/19/13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99C98-8243-6847-9CEB-1B815C1E3C51}" type="slidenum">
              <a:rPr lang="en-US" smtClean="0"/>
              <a:t>‹#›</a:t>
            </a:fld>
            <a:endParaRPr lang="en-US"/>
          </a:p>
        </p:txBody>
      </p:sp>
    </p:spTree>
    <p:extLst>
      <p:ext uri="{BB962C8B-B14F-4D97-AF65-F5344CB8AC3E}">
        <p14:creationId xmlns:p14="http://schemas.microsoft.com/office/powerpoint/2010/main" val="3367646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23A38C-5E68-8644-ABAE-45454CC8FB7F}" type="datetimeFigureOut">
              <a:rPr lang="en-US" smtClean="0"/>
              <a:t>5/19/13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99C98-8243-6847-9CEB-1B815C1E3C51}" type="slidenum">
              <a:rPr lang="en-US" smtClean="0"/>
              <a:t>‹#›</a:t>
            </a:fld>
            <a:endParaRPr lang="en-US"/>
          </a:p>
        </p:txBody>
      </p:sp>
    </p:spTree>
    <p:extLst>
      <p:ext uri="{BB962C8B-B14F-4D97-AF65-F5344CB8AC3E}">
        <p14:creationId xmlns:p14="http://schemas.microsoft.com/office/powerpoint/2010/main" val="2750678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23A38C-5E68-8644-ABAE-45454CC8FB7F}" type="datetimeFigureOut">
              <a:rPr lang="en-US" smtClean="0"/>
              <a:t>5/19/13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C99C98-8243-6847-9CEB-1B815C1E3C51}" type="slidenum">
              <a:rPr lang="en-US" smtClean="0"/>
              <a:t>‹#›</a:t>
            </a:fld>
            <a:endParaRPr lang="en-US"/>
          </a:p>
        </p:txBody>
      </p:sp>
    </p:spTree>
    <p:extLst>
      <p:ext uri="{BB962C8B-B14F-4D97-AF65-F5344CB8AC3E}">
        <p14:creationId xmlns:p14="http://schemas.microsoft.com/office/powerpoint/2010/main" val="3759471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23A38C-5E68-8644-ABAE-45454CC8FB7F}" type="datetimeFigureOut">
              <a:rPr lang="en-US" smtClean="0"/>
              <a:t>5/19/13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C99C98-8243-6847-9CEB-1B815C1E3C51}" type="slidenum">
              <a:rPr lang="en-US" smtClean="0"/>
              <a:t>‹#›</a:t>
            </a:fld>
            <a:endParaRPr lang="en-US"/>
          </a:p>
        </p:txBody>
      </p:sp>
    </p:spTree>
    <p:extLst>
      <p:ext uri="{BB962C8B-B14F-4D97-AF65-F5344CB8AC3E}">
        <p14:creationId xmlns:p14="http://schemas.microsoft.com/office/powerpoint/2010/main" val="2751862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23A38C-5E68-8644-ABAE-45454CC8FB7F}" type="datetimeFigureOut">
              <a:rPr lang="en-US" smtClean="0"/>
              <a:t>5/19/13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C99C98-8243-6847-9CEB-1B815C1E3C51}" type="slidenum">
              <a:rPr lang="en-US" smtClean="0"/>
              <a:t>‹#›</a:t>
            </a:fld>
            <a:endParaRPr lang="en-US"/>
          </a:p>
        </p:txBody>
      </p:sp>
    </p:spTree>
    <p:extLst>
      <p:ext uri="{BB962C8B-B14F-4D97-AF65-F5344CB8AC3E}">
        <p14:creationId xmlns:p14="http://schemas.microsoft.com/office/powerpoint/2010/main" val="881083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3A38C-5E68-8644-ABAE-45454CC8FB7F}" type="datetimeFigureOut">
              <a:rPr lang="en-US" smtClean="0"/>
              <a:t>5/19/13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C99C98-8243-6847-9CEB-1B815C1E3C51}" type="slidenum">
              <a:rPr lang="en-US" smtClean="0"/>
              <a:t>‹#›</a:t>
            </a:fld>
            <a:endParaRPr lang="en-US"/>
          </a:p>
        </p:txBody>
      </p:sp>
    </p:spTree>
    <p:extLst>
      <p:ext uri="{BB962C8B-B14F-4D97-AF65-F5344CB8AC3E}">
        <p14:creationId xmlns:p14="http://schemas.microsoft.com/office/powerpoint/2010/main" val="1266205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23A38C-5E68-8644-ABAE-45454CC8FB7F}" type="datetimeFigureOut">
              <a:rPr lang="en-US" smtClean="0"/>
              <a:t>5/19/13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C99C98-8243-6847-9CEB-1B815C1E3C51}" type="slidenum">
              <a:rPr lang="en-US" smtClean="0"/>
              <a:t>‹#›</a:t>
            </a:fld>
            <a:endParaRPr lang="en-US"/>
          </a:p>
        </p:txBody>
      </p:sp>
    </p:spTree>
    <p:extLst>
      <p:ext uri="{BB962C8B-B14F-4D97-AF65-F5344CB8AC3E}">
        <p14:creationId xmlns:p14="http://schemas.microsoft.com/office/powerpoint/2010/main" val="1571571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23A38C-5E68-8644-ABAE-45454CC8FB7F}" type="datetimeFigureOut">
              <a:rPr lang="en-US" smtClean="0"/>
              <a:t>5/19/13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C99C98-8243-6847-9CEB-1B815C1E3C51}" type="slidenum">
              <a:rPr lang="en-US" smtClean="0"/>
              <a:t>‹#›</a:t>
            </a:fld>
            <a:endParaRPr lang="en-US"/>
          </a:p>
        </p:txBody>
      </p:sp>
    </p:spTree>
    <p:extLst>
      <p:ext uri="{BB962C8B-B14F-4D97-AF65-F5344CB8AC3E}">
        <p14:creationId xmlns:p14="http://schemas.microsoft.com/office/powerpoint/2010/main" val="27867028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23A38C-5E68-8644-ABAE-45454CC8FB7F}" type="datetimeFigureOut">
              <a:rPr lang="en-US" smtClean="0"/>
              <a:t>5/19/13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C99C98-8243-6847-9CEB-1B815C1E3C51}" type="slidenum">
              <a:rPr lang="en-US" smtClean="0"/>
              <a:t>‹#›</a:t>
            </a:fld>
            <a:endParaRPr lang="en-US"/>
          </a:p>
        </p:txBody>
      </p:sp>
    </p:spTree>
    <p:extLst>
      <p:ext uri="{BB962C8B-B14F-4D97-AF65-F5344CB8AC3E}">
        <p14:creationId xmlns:p14="http://schemas.microsoft.com/office/powerpoint/2010/main" val="3623943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2700"/>
            <a:ext cx="9144000" cy="6823710"/>
          </a:xfrm>
          <a:prstGeom prst="rect">
            <a:avLst/>
          </a:prstGeom>
        </p:spPr>
      </p:pic>
    </p:spTree>
    <p:extLst>
      <p:ext uri="{BB962C8B-B14F-4D97-AF65-F5344CB8AC3E}">
        <p14:creationId xmlns:p14="http://schemas.microsoft.com/office/powerpoint/2010/main" val="3317133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2700"/>
            <a:ext cx="9144000" cy="6823710"/>
          </a:xfrm>
          <a:prstGeom prst="rect">
            <a:avLst/>
          </a:prstGeom>
        </p:spPr>
      </p:pic>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a:xfrm>
            <a:off x="228600" y="1828800"/>
            <a:ext cx="8636000" cy="4868863"/>
          </a:xfrm>
        </p:spPr>
        <p:txBody>
          <a:bodyPr>
            <a:normAutofit/>
          </a:bodyPr>
          <a:lstStyle/>
          <a:p>
            <a:r>
              <a:rPr lang="en-US" b="1" dirty="0">
                <a:solidFill>
                  <a:srgbClr val="FFFFFF"/>
                </a:solidFill>
              </a:rPr>
              <a:t>The Person on the Road of Faith Is </a:t>
            </a:r>
            <a:r>
              <a:rPr lang="en-US" b="1" dirty="0">
                <a:solidFill>
                  <a:srgbClr val="FF6600"/>
                </a:solidFill>
              </a:rPr>
              <a:t>Willing to Follow the Path of Christ Even Though the World Is Walking in the Opposite </a:t>
            </a:r>
            <a:r>
              <a:rPr lang="en-US" b="1" dirty="0" smtClean="0">
                <a:solidFill>
                  <a:srgbClr val="FF6600"/>
                </a:solidFill>
              </a:rPr>
              <a:t>Direction</a:t>
            </a:r>
            <a:endParaRPr lang="en-US" b="1" dirty="0">
              <a:solidFill>
                <a:srgbClr val="FF6600"/>
              </a:solidFill>
            </a:endParaRPr>
          </a:p>
          <a:p>
            <a:r>
              <a:rPr lang="en-US" b="1" dirty="0">
                <a:solidFill>
                  <a:srgbClr val="FFFFFF"/>
                </a:solidFill>
              </a:rPr>
              <a:t>The People on the Road of Faith Are </a:t>
            </a:r>
            <a:r>
              <a:rPr lang="en-US" b="1" dirty="0">
                <a:solidFill>
                  <a:srgbClr val="FF6600"/>
                </a:solidFill>
              </a:rPr>
              <a:t>Heading to Eternal Life</a:t>
            </a:r>
            <a:endParaRPr lang="en-US" dirty="0">
              <a:solidFill>
                <a:srgbClr val="FF6600"/>
              </a:solidFill>
            </a:endParaRPr>
          </a:p>
          <a:p>
            <a:pPr marL="0" indent="0">
              <a:buNone/>
            </a:pPr>
            <a:r>
              <a:rPr lang="en-US" b="1" dirty="0">
                <a:solidFill>
                  <a:srgbClr val="FFFFFF"/>
                </a:solidFill>
              </a:rPr>
              <a:t>Jesus said, </a:t>
            </a:r>
            <a:endParaRPr lang="en-US" dirty="0">
              <a:solidFill>
                <a:srgbClr val="FFFFFF"/>
              </a:solidFill>
            </a:endParaRPr>
          </a:p>
          <a:p>
            <a:pPr marL="0" indent="0">
              <a:buNone/>
            </a:pPr>
            <a:r>
              <a:rPr lang="en-US" b="1" i="1" dirty="0" smtClean="0">
                <a:solidFill>
                  <a:srgbClr val="FFFF00"/>
                </a:solidFill>
              </a:rPr>
              <a:t>I </a:t>
            </a:r>
            <a:r>
              <a:rPr lang="en-US" b="1" i="1" dirty="0">
                <a:solidFill>
                  <a:srgbClr val="FFFF00"/>
                </a:solidFill>
              </a:rPr>
              <a:t>know that his command leads to eternal life. So whatever I say is just what the Father has told me to say</a:t>
            </a:r>
            <a:r>
              <a:rPr lang="en-US" b="1" dirty="0">
                <a:solidFill>
                  <a:srgbClr val="FFFF00"/>
                </a:solidFill>
              </a:rPr>
              <a:t>." [v.50] </a:t>
            </a:r>
          </a:p>
          <a:p>
            <a:endParaRPr lang="en-US" dirty="0">
              <a:solidFill>
                <a:srgbClr val="FFFFFF"/>
              </a:solidFill>
            </a:endParaRPr>
          </a:p>
        </p:txBody>
      </p:sp>
    </p:spTree>
    <p:extLst>
      <p:ext uri="{BB962C8B-B14F-4D97-AF65-F5344CB8AC3E}">
        <p14:creationId xmlns:p14="http://schemas.microsoft.com/office/powerpoint/2010/main" val="12366679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700"/>
            <a:ext cx="9144000" cy="6823710"/>
          </a:xfrm>
          <a:prstGeom prst="rect">
            <a:avLst/>
          </a:prstGeom>
        </p:spPr>
      </p:pic>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a:xfrm>
            <a:off x="279400" y="1828800"/>
            <a:ext cx="8610600" cy="4856163"/>
          </a:xfrm>
        </p:spPr>
        <p:txBody>
          <a:bodyPr/>
          <a:lstStyle/>
          <a:p>
            <a:pPr marL="0" indent="0" algn="ctr">
              <a:buNone/>
            </a:pPr>
            <a:r>
              <a:rPr lang="en-US" sz="4000" b="1" dirty="0">
                <a:solidFill>
                  <a:srgbClr val="FF6600"/>
                </a:solidFill>
              </a:rPr>
              <a:t>The Road of Rebellion</a:t>
            </a:r>
            <a:endParaRPr lang="en-US" sz="4000" dirty="0">
              <a:solidFill>
                <a:srgbClr val="FF6600"/>
              </a:solidFill>
            </a:endParaRPr>
          </a:p>
          <a:p>
            <a:pPr marL="0" indent="0">
              <a:buNone/>
            </a:pPr>
            <a:r>
              <a:rPr lang="en-US" i="1" dirty="0">
                <a:solidFill>
                  <a:srgbClr val="FFFFFF"/>
                </a:solidFill>
              </a:rPr>
              <a:t>" Even after Jesus had done all these miraculous signs in their presence, they </a:t>
            </a:r>
            <a:r>
              <a:rPr lang="en-US" i="1" dirty="0">
                <a:solidFill>
                  <a:srgbClr val="FF6600"/>
                </a:solidFill>
              </a:rPr>
              <a:t>still would not believe </a:t>
            </a:r>
            <a:r>
              <a:rPr lang="en-US" i="1" dirty="0">
                <a:solidFill>
                  <a:srgbClr val="FFFFFF"/>
                </a:solidFill>
              </a:rPr>
              <a:t>in him."</a:t>
            </a:r>
            <a:r>
              <a:rPr lang="en-US" dirty="0">
                <a:solidFill>
                  <a:srgbClr val="FFFFFF"/>
                </a:solidFill>
              </a:rPr>
              <a:t>(12:37) </a:t>
            </a:r>
          </a:p>
          <a:p>
            <a:pPr marL="0" indent="0">
              <a:buNone/>
            </a:pPr>
            <a:r>
              <a:rPr lang="en-US" b="1" dirty="0">
                <a:solidFill>
                  <a:srgbClr val="FFFFFF"/>
                </a:solidFill>
              </a:rPr>
              <a:t>The First Thing That We See along the Road of Rebellion Are People Who Are </a:t>
            </a:r>
            <a:r>
              <a:rPr lang="en-US" b="1" dirty="0">
                <a:solidFill>
                  <a:srgbClr val="FF6600"/>
                </a:solidFill>
              </a:rPr>
              <a:t>Unmoved by the </a:t>
            </a:r>
            <a:r>
              <a:rPr lang="en-US" b="1" dirty="0" smtClean="0">
                <a:solidFill>
                  <a:srgbClr val="FF6600"/>
                </a:solidFill>
              </a:rPr>
              <a:t>Supernatural</a:t>
            </a:r>
            <a:endParaRPr lang="en-US" dirty="0">
              <a:solidFill>
                <a:srgbClr val="FF6600"/>
              </a:solidFill>
            </a:endParaRPr>
          </a:p>
          <a:p>
            <a:endParaRPr lang="en-US" dirty="0">
              <a:solidFill>
                <a:srgbClr val="FFFFFF"/>
              </a:solidFill>
            </a:endParaRPr>
          </a:p>
        </p:txBody>
      </p:sp>
    </p:spTree>
    <p:extLst>
      <p:ext uri="{BB962C8B-B14F-4D97-AF65-F5344CB8AC3E}">
        <p14:creationId xmlns:p14="http://schemas.microsoft.com/office/powerpoint/2010/main" val="25906746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700"/>
            <a:ext cx="9144000" cy="6823710"/>
          </a:xfrm>
          <a:prstGeom prst="rect">
            <a:avLst/>
          </a:prstGeom>
        </p:spPr>
      </p:pic>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a:xfrm>
            <a:off x="228600" y="1803400"/>
            <a:ext cx="8648700" cy="4894263"/>
          </a:xfrm>
        </p:spPr>
        <p:txBody>
          <a:bodyPr/>
          <a:lstStyle/>
          <a:p>
            <a:pPr marL="0" indent="0">
              <a:buNone/>
            </a:pPr>
            <a:r>
              <a:rPr lang="en-US" sz="3600" b="1" dirty="0">
                <a:solidFill>
                  <a:srgbClr val="FFFFFF"/>
                </a:solidFill>
              </a:rPr>
              <a:t>Listen to Abraham's answer, </a:t>
            </a:r>
            <a:endParaRPr lang="en-US" sz="3600" dirty="0">
              <a:solidFill>
                <a:srgbClr val="FFFFFF"/>
              </a:solidFill>
            </a:endParaRPr>
          </a:p>
          <a:p>
            <a:pPr marL="0" indent="0">
              <a:buNone/>
            </a:pPr>
            <a:r>
              <a:rPr lang="en-US" i="1" dirty="0" smtClean="0">
                <a:solidFill>
                  <a:srgbClr val="FFFFFF"/>
                </a:solidFill>
              </a:rPr>
              <a:t>"</a:t>
            </a:r>
            <a:r>
              <a:rPr lang="en-US" i="1" dirty="0">
                <a:solidFill>
                  <a:srgbClr val="FFFFFF"/>
                </a:solidFill>
              </a:rPr>
              <a:t>They have Moses and the Prophets; let them listen to them." "No, father Abraham,' he said, 'but if someone from the dead goes to them, they will repent.' He said to him, </a:t>
            </a:r>
            <a:r>
              <a:rPr lang="en-US" b="1" i="1" dirty="0">
                <a:solidFill>
                  <a:srgbClr val="FFFF00"/>
                </a:solidFill>
              </a:rPr>
              <a:t>"If they do not listen to Moses and the Prophets, they will not be convinced even if someone rises from the dead." </a:t>
            </a:r>
            <a:r>
              <a:rPr lang="en-US" dirty="0">
                <a:solidFill>
                  <a:srgbClr val="FFFFFF"/>
                </a:solidFill>
              </a:rPr>
              <a:t>[Luke 16:29-31] </a:t>
            </a:r>
          </a:p>
          <a:p>
            <a:endParaRPr lang="en-US" dirty="0">
              <a:solidFill>
                <a:srgbClr val="FFFFFF"/>
              </a:solidFill>
            </a:endParaRPr>
          </a:p>
        </p:txBody>
      </p:sp>
    </p:spTree>
    <p:extLst>
      <p:ext uri="{BB962C8B-B14F-4D97-AF65-F5344CB8AC3E}">
        <p14:creationId xmlns:p14="http://schemas.microsoft.com/office/powerpoint/2010/main" val="32741491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700"/>
            <a:ext cx="9144000" cy="6823710"/>
          </a:xfrm>
          <a:prstGeom prst="rect">
            <a:avLst/>
          </a:prstGeom>
        </p:spPr>
      </p:pic>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a:xfrm>
            <a:off x="215900" y="1803400"/>
            <a:ext cx="8686800" cy="4792663"/>
          </a:xfrm>
        </p:spPr>
        <p:txBody>
          <a:bodyPr>
            <a:normAutofit fontScale="92500" lnSpcReduction="10000"/>
          </a:bodyPr>
          <a:lstStyle/>
          <a:p>
            <a:pPr marL="0" indent="0">
              <a:buNone/>
            </a:pPr>
            <a:r>
              <a:rPr lang="en-US" b="1" dirty="0">
                <a:solidFill>
                  <a:srgbClr val="FFFFFF"/>
                </a:solidFill>
              </a:rPr>
              <a:t>The Second Thing You Will See on the Road of Rebellion is </a:t>
            </a:r>
            <a:r>
              <a:rPr lang="en-US" b="1" dirty="0">
                <a:solidFill>
                  <a:srgbClr val="FF6600"/>
                </a:solidFill>
              </a:rPr>
              <a:t>People Who are Hardened in their Hearts</a:t>
            </a:r>
            <a:endParaRPr lang="en-US" dirty="0">
              <a:solidFill>
                <a:srgbClr val="FF6600"/>
              </a:solidFill>
            </a:endParaRPr>
          </a:p>
          <a:p>
            <a:pPr marL="0" indent="0">
              <a:buNone/>
            </a:pPr>
            <a:r>
              <a:rPr lang="en-US" i="1" dirty="0">
                <a:solidFill>
                  <a:srgbClr val="FFFFFF"/>
                </a:solidFill>
              </a:rPr>
              <a:t>" This was to fulfill the word of Isaiah the prophet: "Lord, who has believed our message and to whom has the arm of the Lord been revealed?" For this reason they could not believe, because, as Isaiah says elsewhere: </a:t>
            </a:r>
            <a:r>
              <a:rPr lang="en-US" b="1" i="1" dirty="0">
                <a:solidFill>
                  <a:srgbClr val="FF6600"/>
                </a:solidFill>
              </a:rPr>
              <a:t>"He has blinded their eyes and deadened their hearts, so they can neither see with their eyes, nor understand with their hearts, nor turn--and I would heal them."</a:t>
            </a:r>
            <a:r>
              <a:rPr lang="en-US" i="1" dirty="0">
                <a:solidFill>
                  <a:srgbClr val="FFFFFF"/>
                </a:solidFill>
              </a:rPr>
              <a:t> Isaiah said this because he saw Jesus' glory and spoke about him. </a:t>
            </a:r>
            <a:r>
              <a:rPr lang="en-US" dirty="0">
                <a:solidFill>
                  <a:srgbClr val="FFFFFF"/>
                </a:solidFill>
              </a:rPr>
              <a:t>[12:38-41] </a:t>
            </a:r>
          </a:p>
          <a:p>
            <a:endParaRPr lang="en-US" dirty="0">
              <a:solidFill>
                <a:srgbClr val="FFFFFF"/>
              </a:solidFill>
            </a:endParaRPr>
          </a:p>
        </p:txBody>
      </p:sp>
    </p:spTree>
    <p:extLst>
      <p:ext uri="{BB962C8B-B14F-4D97-AF65-F5344CB8AC3E}">
        <p14:creationId xmlns:p14="http://schemas.microsoft.com/office/powerpoint/2010/main" val="37868119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700"/>
            <a:ext cx="9144000" cy="6823710"/>
          </a:xfrm>
          <a:prstGeom prst="rect">
            <a:avLst/>
          </a:prstGeom>
        </p:spPr>
      </p:pic>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a:xfrm>
            <a:off x="177800" y="1803400"/>
            <a:ext cx="8826500" cy="4894263"/>
          </a:xfrm>
        </p:spPr>
        <p:txBody>
          <a:bodyPr/>
          <a:lstStyle/>
          <a:p>
            <a:pPr marL="0" indent="0">
              <a:buNone/>
            </a:pPr>
            <a:r>
              <a:rPr lang="en-US" b="1" dirty="0">
                <a:solidFill>
                  <a:srgbClr val="FFFFFF"/>
                </a:solidFill>
              </a:rPr>
              <a:t>He volunteers to serve the Lord and then is told to, </a:t>
            </a:r>
            <a:endParaRPr lang="en-US" dirty="0">
              <a:solidFill>
                <a:srgbClr val="FFFFFF"/>
              </a:solidFill>
            </a:endParaRPr>
          </a:p>
          <a:p>
            <a:pPr marL="0" indent="0">
              <a:buNone/>
            </a:pPr>
            <a:r>
              <a:rPr lang="en-US" dirty="0">
                <a:solidFill>
                  <a:srgbClr val="FFFFFF"/>
                </a:solidFill>
              </a:rPr>
              <a:t>"</a:t>
            </a:r>
            <a:r>
              <a:rPr lang="en-US" i="1" dirty="0">
                <a:solidFill>
                  <a:srgbClr val="FFFFFF"/>
                </a:solidFill>
              </a:rPr>
              <a:t>Go and tell this people: 'Be ever hearing, but never understanding; be ever seeing, but never perceiving.' </a:t>
            </a:r>
            <a:r>
              <a:rPr lang="en-US" b="1" i="1" dirty="0">
                <a:solidFill>
                  <a:srgbClr val="FF6600"/>
                </a:solidFill>
              </a:rPr>
              <a:t>Make the heart of this people calloused</a:t>
            </a:r>
            <a:r>
              <a:rPr lang="en-US" i="1" dirty="0">
                <a:solidFill>
                  <a:srgbClr val="FFFFFF"/>
                </a:solidFill>
              </a:rPr>
              <a:t>; </a:t>
            </a:r>
            <a:r>
              <a:rPr lang="en-US" b="1" i="1" dirty="0">
                <a:solidFill>
                  <a:srgbClr val="FF6600"/>
                </a:solidFill>
              </a:rPr>
              <a:t>make their ears dull and close their eyes. Otherwise they might see with their eyes, hear with their ears, understand with their hearts, and turn and be healed."</a:t>
            </a:r>
            <a:r>
              <a:rPr lang="en-US" i="1" dirty="0">
                <a:solidFill>
                  <a:srgbClr val="FFFFFF"/>
                </a:solidFill>
              </a:rPr>
              <a:t> </a:t>
            </a:r>
            <a:r>
              <a:rPr lang="en-US" dirty="0">
                <a:solidFill>
                  <a:srgbClr val="FFFFFF"/>
                </a:solidFill>
              </a:rPr>
              <a:t>[Isaiah 6:9,10] </a:t>
            </a:r>
          </a:p>
          <a:p>
            <a:endParaRPr lang="en-US" dirty="0">
              <a:solidFill>
                <a:srgbClr val="FFFFFF"/>
              </a:solidFill>
            </a:endParaRPr>
          </a:p>
        </p:txBody>
      </p:sp>
    </p:spTree>
    <p:extLst>
      <p:ext uri="{BB962C8B-B14F-4D97-AF65-F5344CB8AC3E}">
        <p14:creationId xmlns:p14="http://schemas.microsoft.com/office/powerpoint/2010/main" val="27477251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700"/>
            <a:ext cx="9144000" cy="6823710"/>
          </a:xfrm>
          <a:prstGeom prst="rect">
            <a:avLst/>
          </a:prstGeom>
        </p:spPr>
      </p:pic>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a:xfrm>
            <a:off x="254000" y="1803400"/>
            <a:ext cx="8636000" cy="4881563"/>
          </a:xfrm>
        </p:spPr>
        <p:txBody>
          <a:bodyPr>
            <a:normAutofit fontScale="92500" lnSpcReduction="10000"/>
          </a:bodyPr>
          <a:lstStyle/>
          <a:p>
            <a:pPr marL="0" indent="0">
              <a:buNone/>
            </a:pPr>
            <a:r>
              <a:rPr lang="en-US" b="1" dirty="0">
                <a:solidFill>
                  <a:srgbClr val="FFFFFF"/>
                </a:solidFill>
              </a:rPr>
              <a:t>But the apostle Paul addresses that very question when he says, </a:t>
            </a:r>
            <a:r>
              <a:rPr lang="en-US" i="1" dirty="0">
                <a:solidFill>
                  <a:srgbClr val="FFFFFF"/>
                </a:solidFill>
              </a:rPr>
              <a:t>"God has mercy on whom he wants to have mercy, and </a:t>
            </a:r>
            <a:r>
              <a:rPr lang="en-US" b="1" i="1" dirty="0">
                <a:solidFill>
                  <a:srgbClr val="FF6600"/>
                </a:solidFill>
              </a:rPr>
              <a:t>he hardens whom he wants to harden</a:t>
            </a:r>
            <a:r>
              <a:rPr lang="en-US" i="1" dirty="0">
                <a:solidFill>
                  <a:srgbClr val="FFFFFF"/>
                </a:solidFill>
              </a:rPr>
              <a:t>. One of you will say to me: 'then why does God still blame us? For who resists his will?' But who are you, O man, to talk back to God? 'Shall what is formed say to him who formed it, 'Why did you make me like this?' Does not the potter have the right to make out of the same lump of clay some pottery for noble purposes and some for common use?" </a:t>
            </a:r>
            <a:r>
              <a:rPr lang="en-US" dirty="0">
                <a:solidFill>
                  <a:srgbClr val="FFFFFF"/>
                </a:solidFill>
              </a:rPr>
              <a:t>[Romans 9:18-21] </a:t>
            </a:r>
          </a:p>
          <a:p>
            <a:endParaRPr lang="en-US" dirty="0">
              <a:solidFill>
                <a:srgbClr val="FFFFFF"/>
              </a:solidFill>
            </a:endParaRPr>
          </a:p>
        </p:txBody>
      </p:sp>
    </p:spTree>
    <p:extLst>
      <p:ext uri="{BB962C8B-B14F-4D97-AF65-F5344CB8AC3E}">
        <p14:creationId xmlns:p14="http://schemas.microsoft.com/office/powerpoint/2010/main" val="34809274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2700"/>
            <a:ext cx="9144000" cy="6823710"/>
          </a:xfrm>
          <a:prstGeom prst="rect">
            <a:avLst/>
          </a:prstGeom>
        </p:spPr>
      </p:pic>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a:xfrm>
            <a:off x="215900" y="1816100"/>
            <a:ext cx="8674100" cy="4818063"/>
          </a:xfrm>
        </p:spPr>
        <p:txBody>
          <a:bodyPr>
            <a:normAutofit lnSpcReduction="10000"/>
          </a:bodyPr>
          <a:lstStyle/>
          <a:p>
            <a:pPr marL="0" indent="0">
              <a:buNone/>
            </a:pPr>
            <a:r>
              <a:rPr lang="en-US" b="1" dirty="0">
                <a:solidFill>
                  <a:srgbClr val="FFFFFF"/>
                </a:solidFill>
              </a:rPr>
              <a:t>But, There Is Also a Third Thing You Will See on the Road of Rebellion . . . </a:t>
            </a:r>
            <a:endParaRPr lang="en-US" dirty="0">
              <a:solidFill>
                <a:srgbClr val="FFFFFF"/>
              </a:solidFill>
            </a:endParaRPr>
          </a:p>
          <a:p>
            <a:pPr marL="0" indent="0">
              <a:buNone/>
            </a:pPr>
            <a:r>
              <a:rPr lang="en-US" b="1" dirty="0">
                <a:solidFill>
                  <a:srgbClr val="FFFFFF"/>
                </a:solidFill>
              </a:rPr>
              <a:t>You Will See </a:t>
            </a:r>
            <a:r>
              <a:rPr lang="en-US" b="1" dirty="0">
                <a:solidFill>
                  <a:srgbClr val="FF6600"/>
                </a:solidFill>
              </a:rPr>
              <a:t>Those Who View "Faith" in Purely Academic Terms</a:t>
            </a:r>
            <a:r>
              <a:rPr lang="en-US" b="1" dirty="0" smtClean="0">
                <a:solidFill>
                  <a:srgbClr val="FF6600"/>
                </a:solidFill>
              </a:rPr>
              <a:t>.</a:t>
            </a:r>
          </a:p>
          <a:p>
            <a:pPr marL="0" indent="0">
              <a:buNone/>
            </a:pPr>
            <a:r>
              <a:rPr lang="en-US" i="1" dirty="0">
                <a:solidFill>
                  <a:srgbClr val="FFFFFF"/>
                </a:solidFill>
              </a:rPr>
              <a:t> </a:t>
            </a:r>
            <a:r>
              <a:rPr lang="en-US" i="1" dirty="0" smtClean="0">
                <a:solidFill>
                  <a:srgbClr val="FFFFFF"/>
                </a:solidFill>
              </a:rPr>
              <a:t>"</a:t>
            </a:r>
            <a:r>
              <a:rPr lang="en-US" i="1" dirty="0">
                <a:solidFill>
                  <a:srgbClr val="FFFFFF"/>
                </a:solidFill>
              </a:rPr>
              <a:t>Yet at the same time many even among the leaders believed in him. But because of the Pharisees </a:t>
            </a:r>
            <a:r>
              <a:rPr lang="en-US" i="1" dirty="0">
                <a:solidFill>
                  <a:srgbClr val="FFFF00"/>
                </a:solidFill>
              </a:rPr>
              <a:t>they would not confess their faith for fear they would be put out of the synagogue for they loved praise from men more than praise from God."</a:t>
            </a:r>
            <a:r>
              <a:rPr lang="en-US" dirty="0">
                <a:solidFill>
                  <a:srgbClr val="FFFF00"/>
                </a:solidFill>
              </a:rPr>
              <a:t> </a:t>
            </a:r>
          </a:p>
          <a:p>
            <a:endParaRPr lang="en-US" dirty="0">
              <a:solidFill>
                <a:srgbClr val="FFFFFF"/>
              </a:solidFill>
            </a:endParaRPr>
          </a:p>
        </p:txBody>
      </p:sp>
    </p:spTree>
    <p:extLst>
      <p:ext uri="{BB962C8B-B14F-4D97-AF65-F5344CB8AC3E}">
        <p14:creationId xmlns:p14="http://schemas.microsoft.com/office/powerpoint/2010/main" val="28244421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700"/>
            <a:ext cx="9144000" cy="6823710"/>
          </a:xfrm>
          <a:prstGeom prst="rect">
            <a:avLst/>
          </a:prstGeom>
        </p:spPr>
      </p:pic>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a:xfrm>
            <a:off x="215900" y="1866900"/>
            <a:ext cx="8737600" cy="4767263"/>
          </a:xfrm>
        </p:spPr>
        <p:txBody>
          <a:bodyPr/>
          <a:lstStyle/>
          <a:p>
            <a:pPr marL="0" indent="0">
              <a:buNone/>
            </a:pPr>
            <a:r>
              <a:rPr lang="en-US" b="1" dirty="0">
                <a:solidFill>
                  <a:srgbClr val="FFFFFF"/>
                </a:solidFill>
              </a:rPr>
              <a:t>Fourthly, These People are all </a:t>
            </a:r>
            <a:r>
              <a:rPr lang="en-US" b="1" dirty="0">
                <a:solidFill>
                  <a:srgbClr val="FF6600"/>
                </a:solidFill>
              </a:rPr>
              <a:t>Headed to the Same Destination </a:t>
            </a:r>
          </a:p>
          <a:p>
            <a:pPr marL="0" indent="0">
              <a:buNone/>
            </a:pPr>
            <a:r>
              <a:rPr lang="en-US" b="1" dirty="0">
                <a:solidFill>
                  <a:srgbClr val="FFFFFF"/>
                </a:solidFill>
              </a:rPr>
              <a:t>Jesus said, </a:t>
            </a:r>
            <a:endParaRPr lang="en-US" dirty="0">
              <a:solidFill>
                <a:srgbClr val="FFFFFF"/>
              </a:solidFill>
            </a:endParaRPr>
          </a:p>
          <a:p>
            <a:pPr marL="0" indent="0">
              <a:buNone/>
            </a:pPr>
            <a:r>
              <a:rPr lang="en-US" i="1" dirty="0">
                <a:solidFill>
                  <a:srgbClr val="FFFFFF"/>
                </a:solidFill>
              </a:rPr>
              <a:t>As for the person who hears my words but does not keep them, I do not judge him. For I did not come to judge the world, but to save it. There is a judge for the one who rejects me and does not accept my words; </a:t>
            </a:r>
            <a:r>
              <a:rPr lang="en-US" b="1" i="1" dirty="0">
                <a:solidFill>
                  <a:srgbClr val="FF6600"/>
                </a:solidFill>
              </a:rPr>
              <a:t>that very word which I spoke will condemn him at the last day.</a:t>
            </a:r>
            <a:r>
              <a:rPr lang="en-US" b="1" dirty="0">
                <a:solidFill>
                  <a:srgbClr val="FF6600"/>
                </a:solidFill>
              </a:rPr>
              <a:t> </a:t>
            </a:r>
          </a:p>
          <a:p>
            <a:endParaRPr lang="en-US" dirty="0">
              <a:solidFill>
                <a:srgbClr val="FFFFFF"/>
              </a:solidFill>
            </a:endParaRPr>
          </a:p>
        </p:txBody>
      </p:sp>
    </p:spTree>
    <p:extLst>
      <p:ext uri="{BB962C8B-B14F-4D97-AF65-F5344CB8AC3E}">
        <p14:creationId xmlns:p14="http://schemas.microsoft.com/office/powerpoint/2010/main" val="25914834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12700"/>
            <a:ext cx="9144000" cy="6823710"/>
          </a:xfrm>
          <a:prstGeom prst="rect">
            <a:avLst/>
          </a:prstGeom>
        </p:spPr>
      </p:pic>
      <p:sp>
        <p:nvSpPr>
          <p:cNvPr id="10" name="Title 9"/>
          <p:cNvSpPr>
            <a:spLocks noGrp="1"/>
          </p:cNvSpPr>
          <p:nvPr>
            <p:ph type="title"/>
          </p:nvPr>
        </p:nvSpPr>
        <p:spPr/>
        <p:txBody>
          <a:bodyPr/>
          <a:lstStyle/>
          <a:p>
            <a:endParaRPr lang="en-US"/>
          </a:p>
        </p:txBody>
      </p:sp>
      <p:sp>
        <p:nvSpPr>
          <p:cNvPr id="11" name="Content Placeholder 10"/>
          <p:cNvSpPr>
            <a:spLocks noGrp="1"/>
          </p:cNvSpPr>
          <p:nvPr>
            <p:ph idx="1"/>
          </p:nvPr>
        </p:nvSpPr>
        <p:spPr>
          <a:xfrm>
            <a:off x="203200" y="1816100"/>
            <a:ext cx="8674100" cy="4881563"/>
          </a:xfrm>
        </p:spPr>
        <p:txBody>
          <a:bodyPr/>
          <a:lstStyle/>
          <a:p>
            <a:pPr marL="0" indent="0">
              <a:buNone/>
            </a:pPr>
            <a:r>
              <a:rPr lang="en-US" b="1" u="sng" dirty="0">
                <a:solidFill>
                  <a:srgbClr val="FFFFFF"/>
                </a:solidFill>
              </a:rPr>
              <a:t>The person who follows </a:t>
            </a:r>
            <a:r>
              <a:rPr lang="en-US" b="1" u="sng" dirty="0" smtClean="0">
                <a:solidFill>
                  <a:srgbClr val="FFFFFF"/>
                </a:solidFill>
              </a:rPr>
              <a:t>Christ:</a:t>
            </a:r>
            <a:endParaRPr lang="en-US" b="1" u="sng" dirty="0">
              <a:solidFill>
                <a:srgbClr val="FFFFFF"/>
              </a:solidFill>
            </a:endParaRPr>
          </a:p>
          <a:p>
            <a:pPr lvl="0">
              <a:buFont typeface="Wingdings" charset="2"/>
              <a:buChar char="Ø"/>
            </a:pPr>
            <a:r>
              <a:rPr lang="en-US" b="1" dirty="0">
                <a:solidFill>
                  <a:srgbClr val="FFFF00"/>
                </a:solidFill>
              </a:rPr>
              <a:t>sees their sinfulness </a:t>
            </a:r>
            <a:r>
              <a:rPr lang="en-US" dirty="0">
                <a:solidFill>
                  <a:srgbClr val="FFFF00"/>
                </a:solidFill>
              </a:rPr>
              <a:t>and the subsequent need for grace.</a:t>
            </a:r>
          </a:p>
          <a:p>
            <a:pPr lvl="0">
              <a:buFont typeface="Wingdings" charset="2"/>
              <a:buChar char="Ø"/>
            </a:pPr>
            <a:r>
              <a:rPr lang="en-US" b="1" dirty="0">
                <a:solidFill>
                  <a:srgbClr val="FFFF00"/>
                </a:solidFill>
              </a:rPr>
              <a:t>sees that Jesus is God and He speaks the words of the Father</a:t>
            </a:r>
          </a:p>
          <a:p>
            <a:pPr lvl="0">
              <a:buFont typeface="Wingdings" charset="2"/>
              <a:buChar char="Ø"/>
            </a:pPr>
            <a:r>
              <a:rPr lang="en-US" b="1" dirty="0">
                <a:solidFill>
                  <a:srgbClr val="FFFF00"/>
                </a:solidFill>
              </a:rPr>
              <a:t>understands the joy of being friends with </a:t>
            </a:r>
            <a:r>
              <a:rPr lang="en-US" b="1" dirty="0" smtClean="0">
                <a:solidFill>
                  <a:srgbClr val="FFFF00"/>
                </a:solidFill>
              </a:rPr>
              <a:t>God</a:t>
            </a:r>
            <a:endParaRPr lang="en-US" b="1" dirty="0">
              <a:solidFill>
                <a:srgbClr val="FFFF00"/>
              </a:solidFill>
            </a:endParaRPr>
          </a:p>
          <a:p>
            <a:pPr lvl="0">
              <a:buFont typeface="Wingdings" charset="2"/>
              <a:buChar char="Ø"/>
            </a:pPr>
            <a:r>
              <a:rPr lang="en-US" b="1" dirty="0">
                <a:solidFill>
                  <a:srgbClr val="FFFF00"/>
                </a:solidFill>
              </a:rPr>
              <a:t>sees the beauty of life in the midst of the gloom of </a:t>
            </a:r>
            <a:r>
              <a:rPr lang="en-US" b="1" dirty="0" smtClean="0">
                <a:solidFill>
                  <a:srgbClr val="FFFF00"/>
                </a:solidFill>
              </a:rPr>
              <a:t>sin</a:t>
            </a:r>
            <a:endParaRPr lang="en-US" b="1" dirty="0">
              <a:solidFill>
                <a:srgbClr val="FFFF00"/>
              </a:solidFill>
            </a:endParaRPr>
          </a:p>
          <a:p>
            <a:endParaRPr lang="en-US" dirty="0"/>
          </a:p>
        </p:txBody>
      </p:sp>
    </p:spTree>
    <p:extLst>
      <p:ext uri="{BB962C8B-B14F-4D97-AF65-F5344CB8AC3E}">
        <p14:creationId xmlns:p14="http://schemas.microsoft.com/office/powerpoint/2010/main" val="29228272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TotalTime>
  <Words>709</Words>
  <Application>Microsoft Macintosh PowerPoint</Application>
  <PresentationFormat>On-screen Show (4:3)</PresentationFormat>
  <Paragraphs>25</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TLV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Garrett</dc:creator>
  <cp:lastModifiedBy>Steve Garrett</cp:lastModifiedBy>
  <cp:revision>9</cp:revision>
  <dcterms:created xsi:type="dcterms:W3CDTF">2013-05-15T21:05:52Z</dcterms:created>
  <dcterms:modified xsi:type="dcterms:W3CDTF">2013-05-19T20:22:27Z</dcterms:modified>
</cp:coreProperties>
</file>