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2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601D4A-836F-4EB7-B84C-2B588A57A2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98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CCCEB0D-3D21-4336-B8F6-BA6DC15BEB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A3BAD2-1ED0-4C3D-A423-2E75C76B1B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64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D29809-AC96-439F-89F2-E187A7F84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452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C0FDD6-CA77-4234-ACC2-9CE074DBF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72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020383-B96B-4056-9767-3EB7BD1D6A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8312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8B559B-BEB1-4103-AF13-1329CA288A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4311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9C03275-0FD2-4212-8658-59F82AD047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886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906D43-0522-4858-AD31-DC8EF311F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792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672FAD0-8F17-466C-967C-7966BF0744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31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1832789-EDB5-409E-AAC4-F4D9A9982E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119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4C548C-A353-4B11-AFC3-0D9CA8F662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8725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E9C0FC-39C3-41D8-A0E2-6F72D18C89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8769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2DFE7B-7FCC-4C67-9B81-7918B42691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66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BDD3A-A7A9-4304-8898-849B9D87C4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42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103F1C-9066-4B50-9132-1276BF118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683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0D944E-059D-4108-9B52-FDD71BC5CE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114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048E7EC-54DD-460A-8B7A-14C99C6C69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726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02BC728-1349-4D3E-AE03-77F03876AA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882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FBA093-8ECE-4692-BC9E-6282FC47E1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628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382EC44-71AA-4DF2-A0D7-3E1DE0A20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09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8FF60E-B3FA-4A99-A93E-422F710601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222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47E00D3-71EE-4929-BB57-DE48638ED52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031" name="Picture 122" descr="balance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60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97434C7-6C9A-4E93-AD55-11989CDA1D7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3319" name="Picture 123" descr="balance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89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2209800" y="5334000"/>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altLang="en-US" sz="3600" smtClean="0">
                <a:solidFill>
                  <a:srgbClr val="E7D8B0"/>
                </a:solidFill>
                <a:latin typeface="Papyrus" pitchFamily="66" charset="0"/>
              </a:rPr>
              <a:t>Ephesians 4:1-3</a:t>
            </a:r>
          </a:p>
        </p:txBody>
      </p:sp>
    </p:spTree>
    <p:extLst>
      <p:ext uri="{BB962C8B-B14F-4D97-AF65-F5344CB8AC3E}">
        <p14:creationId xmlns:p14="http://schemas.microsoft.com/office/powerpoint/2010/main" val="1763041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52400"/>
            <a:ext cx="8839200" cy="4343400"/>
          </a:xfrm>
          <a:solidFill>
            <a:srgbClr val="C0A357"/>
          </a:solidFill>
        </p:spPr>
        <p:txBody>
          <a:bodyPr/>
          <a:lstStyle/>
          <a:p>
            <a:r>
              <a:rPr lang="en-US" altLang="en-US" sz="4000" b="1" u="sng" smtClean="0">
                <a:latin typeface="Noteworthy Light" pitchFamily="-84" charset="0"/>
              </a:rPr>
              <a:t>Let me give you some suggestions:</a:t>
            </a:r>
          </a:p>
          <a:p>
            <a:r>
              <a:rPr lang="en-US" altLang="en-US" sz="3600" smtClean="0">
                <a:latin typeface="Noteworthy Light" pitchFamily="-84" charset="0"/>
              </a:rPr>
              <a:t> </a:t>
            </a:r>
          </a:p>
          <a:p>
            <a:pPr algn="l"/>
            <a:r>
              <a:rPr lang="en-US" altLang="en-US" sz="3600" smtClean="0">
                <a:latin typeface="Noteworthy Light" pitchFamily="-84" charset="0"/>
              </a:rPr>
              <a:t>1. </a:t>
            </a:r>
            <a:r>
              <a:rPr lang="en-US" altLang="en-US" smtClean="0">
                <a:latin typeface="Noteworthy Light" pitchFamily="-84" charset="0"/>
              </a:rPr>
              <a:t>The first step, which may surprise you, is to </a:t>
            </a:r>
            <a:r>
              <a:rPr lang="en-US" altLang="en-US" b="1" u="sng" smtClean="0">
                <a:latin typeface="Noteworthy Light" pitchFamily="-84" charset="0"/>
              </a:rPr>
              <a:t>study doctrine</a:t>
            </a:r>
            <a:r>
              <a:rPr lang="en-US" altLang="en-US" smtClean="0">
                <a:latin typeface="Noteworthy Light" pitchFamily="-84" charset="0"/>
              </a:rPr>
              <a:t>. </a:t>
            </a:r>
          </a:p>
          <a:p>
            <a:pPr algn="l" eaLnBrk="1" hangingPunct="1"/>
            <a:endParaRPr lang="en-US" altLang="en-US" smtClean="0">
              <a:latin typeface="Noteworthy Light" pitchFamily="-84" charset="0"/>
            </a:endParaRPr>
          </a:p>
          <a:p>
            <a:pPr algn="l" eaLnBrk="1" hangingPunct="1"/>
            <a:r>
              <a:rPr lang="en-US" altLang="en-US" smtClean="0">
                <a:latin typeface="Noteworthy Light" pitchFamily="-84" charset="0"/>
              </a:rPr>
              <a:t>2. We need to </a:t>
            </a:r>
            <a:r>
              <a:rPr lang="en-US" altLang="en-US" b="1" u="sng" smtClean="0">
                <a:latin typeface="Noteworthy Light" pitchFamily="-84" charset="0"/>
              </a:rPr>
              <a:t>spend much time with God</a:t>
            </a:r>
            <a:r>
              <a:rPr lang="en-US" altLang="en-US" smtClean="0">
                <a:latin typeface="Noteworthy Light" pitchFamily="-84" charset="0"/>
              </a:rPr>
              <a:t>. </a:t>
            </a:r>
          </a:p>
          <a:p>
            <a:pPr algn="l" eaLnBrk="1" hangingPunct="1"/>
            <a:endParaRPr lang="en-US" altLang="en-US" sz="3600" smtClean="0">
              <a:latin typeface="Times New Roman" pitchFamily="18" charset="0"/>
            </a:endParaRPr>
          </a:p>
          <a:p>
            <a:pPr algn="l" eaLnBrk="1" hangingPunct="1"/>
            <a:endParaRPr lang="en-US" altLang="en-US" sz="3600" smtClean="0">
              <a:latin typeface="Times New Roman" pitchFamily="18"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763395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343400"/>
          </a:xfrm>
          <a:solidFill>
            <a:srgbClr val="C0A357"/>
          </a:solidFill>
        </p:spPr>
        <p:txBody>
          <a:bodyPr/>
          <a:lstStyle/>
          <a:p>
            <a:pPr algn="l" eaLnBrk="1" hangingPunct="1"/>
            <a:r>
              <a:rPr lang="en-US" altLang="en-US" sz="3600" smtClean="0">
                <a:latin typeface="Noteworthy Light" pitchFamily="-84" charset="0"/>
              </a:rPr>
              <a:t>3.  We need to </a:t>
            </a:r>
            <a:r>
              <a:rPr lang="en-US" altLang="en-US" sz="3600" b="1" u="sng" smtClean="0">
                <a:latin typeface="Noteworthy Light" pitchFamily="-84" charset="0"/>
              </a:rPr>
              <a:t>actively cultivate these traits in our lives.</a:t>
            </a:r>
            <a:r>
              <a:rPr lang="en-US" altLang="en-US" sz="3600" smtClean="0">
                <a:latin typeface="Noteworthy Light" pitchFamily="-84" charset="0"/>
              </a:rPr>
              <a:t> </a:t>
            </a:r>
            <a:endParaRPr lang="en-US" altLang="en-US" sz="3600" smtClean="0">
              <a:latin typeface="Times New Roman" pitchFamily="18" charset="0"/>
            </a:endParaRPr>
          </a:p>
          <a:p>
            <a:pPr algn="l" eaLnBrk="1" hangingPunct="1"/>
            <a:r>
              <a:rPr lang="en-US" altLang="en-US" sz="3600" b="1" smtClean="0">
                <a:latin typeface="Noteworthy Light" pitchFamily="-84" charset="0"/>
              </a:rPr>
              <a:t>The Goal We Pursue…</a:t>
            </a:r>
            <a:endParaRPr lang="en-US" altLang="en-US" sz="3600" smtClean="0">
              <a:latin typeface="Noteworthy Light" pitchFamily="-84" charset="0"/>
            </a:endParaRPr>
          </a:p>
          <a:p>
            <a:r>
              <a:rPr lang="en-US" altLang="en-US" sz="3600" b="1" u="sng" smtClean="0">
                <a:latin typeface="Noteworthy Light" pitchFamily="-84" charset="0"/>
              </a:rPr>
              <a:t>So here is the question: </a:t>
            </a:r>
            <a:r>
              <a:rPr lang="en-US" altLang="en-US" sz="3600" smtClean="0">
                <a:latin typeface="Noteworthy Light" pitchFamily="-84" charset="0"/>
              </a:rPr>
              <a:t> </a:t>
            </a:r>
          </a:p>
          <a:p>
            <a:pPr algn="l"/>
            <a:r>
              <a:rPr lang="en-US" altLang="en-US" sz="3600" smtClean="0">
                <a:latin typeface="Noteworthy Light" pitchFamily="-84" charset="0"/>
              </a:rPr>
              <a:t>Are you living in the axiomatic way in which you know you should live as a child of God? </a:t>
            </a:r>
          </a:p>
          <a:p>
            <a:pPr algn="l" eaLnBrk="1" hangingPunct="1"/>
            <a:endParaRPr lang="en-US" altLang="en-US" sz="3600" smtClean="0">
              <a:latin typeface="Times New Roman" pitchFamily="18"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402324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endParaRPr lang="en-US"/>
          </a:p>
        </p:txBody>
      </p:sp>
      <p:sp>
        <p:nvSpPr>
          <p:cNvPr id="3" name="Subtitle 2"/>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6806369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419600"/>
          </a:xfrm>
          <a:solidFill>
            <a:srgbClr val="C0A357"/>
          </a:solidFill>
        </p:spPr>
        <p:txBody>
          <a:bodyPr>
            <a:normAutofit fontScale="92500"/>
          </a:bodyPr>
          <a:lstStyle/>
          <a:p>
            <a:pPr algn="l" eaLnBrk="1" hangingPunct="1">
              <a:defRPr/>
            </a:pPr>
            <a:r>
              <a:rPr lang="en-US" sz="3600" dirty="0">
                <a:latin typeface="Noteworthy Light"/>
                <a:cs typeface="Noteworthy Light"/>
              </a:rPr>
              <a:t>As a prisoner for the Lord, then, I urge you to live a life worthy of the calling you have received. </a:t>
            </a:r>
            <a:r>
              <a:rPr lang="en-US" sz="3600" baseline="30000" dirty="0">
                <a:latin typeface="Noteworthy Light"/>
                <a:cs typeface="Noteworthy Light"/>
              </a:rPr>
              <a:t>2 </a:t>
            </a:r>
            <a:r>
              <a:rPr lang="en-US" sz="3600" dirty="0">
                <a:latin typeface="Noteworthy Light"/>
                <a:cs typeface="Noteworthy Light"/>
              </a:rPr>
              <a:t>Be completely humble and gentle; be patient, bearing with one another in love. </a:t>
            </a:r>
            <a:r>
              <a:rPr lang="en-US" sz="3600" baseline="30000" dirty="0">
                <a:latin typeface="Noteworthy Light"/>
                <a:cs typeface="Noteworthy Light"/>
              </a:rPr>
              <a:t>3 </a:t>
            </a:r>
            <a:r>
              <a:rPr lang="en-US" sz="3600" dirty="0">
                <a:latin typeface="Noteworthy Light"/>
                <a:cs typeface="Noteworthy Light"/>
              </a:rPr>
              <a:t>Make every effort to keep the unity of the Spirit through the bond of peace.</a:t>
            </a:r>
          </a:p>
          <a:p>
            <a:pPr algn="l" eaLnBrk="1" hangingPunct="1">
              <a:defRPr/>
            </a:pPr>
            <a:endParaRPr lang="en-US" sz="2400" dirty="0" smtClean="0">
              <a:latin typeface="Noteworthy Light"/>
              <a:cs typeface="Noteworthy Light"/>
            </a:endParaRPr>
          </a:p>
          <a:p>
            <a:pPr eaLnBrk="1" hangingPunct="1">
              <a:defRPr/>
            </a:pPr>
            <a:r>
              <a:rPr lang="en-US" sz="3600" b="1" dirty="0" smtClean="0">
                <a:latin typeface="Noteworthy Light"/>
                <a:cs typeface="Noteworthy Light"/>
              </a:rPr>
              <a:t>-Live </a:t>
            </a:r>
            <a:r>
              <a:rPr lang="en-US" sz="3600" b="1" dirty="0">
                <a:latin typeface="Noteworthy Light"/>
                <a:cs typeface="Noteworthy Light"/>
              </a:rPr>
              <a:t>Lives that Are </a:t>
            </a:r>
            <a:r>
              <a:rPr lang="en-US" sz="3600" b="1" dirty="0" smtClean="0">
                <a:latin typeface="Noteworthy Light"/>
                <a:cs typeface="Noteworthy Light"/>
              </a:rPr>
              <a:t>Worthy-</a:t>
            </a:r>
            <a:endParaRPr lang="en-US" sz="3600" dirty="0">
              <a:latin typeface="Noteworthy Light"/>
              <a:cs typeface="Noteworthy Light"/>
            </a:endParaRPr>
          </a:p>
          <a:p>
            <a:pPr algn="l" eaLnBrk="1" hangingPunct="1">
              <a:defRPr/>
            </a:pPr>
            <a:endParaRPr lang="en-US" sz="3600" dirty="0" smtClean="0">
              <a:latin typeface="Noteworthy Light"/>
              <a:cs typeface="Noteworthy Light"/>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306615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419600"/>
          </a:xfrm>
          <a:solidFill>
            <a:srgbClr val="C0A357"/>
          </a:solidFill>
        </p:spPr>
        <p:txBody>
          <a:bodyPr/>
          <a:lstStyle/>
          <a:p>
            <a:pPr eaLnBrk="1" hangingPunct="1"/>
            <a:r>
              <a:rPr lang="en-US" altLang="en-US" sz="4400" b="1" smtClean="0">
                <a:latin typeface="Noteworthy Light" pitchFamily="-84" charset="0"/>
              </a:rPr>
              <a:t>Adopt the Right Attitude</a:t>
            </a:r>
            <a:endParaRPr lang="en-US" altLang="en-US" sz="4400" smtClean="0">
              <a:latin typeface="Noteworthy Light" pitchFamily="-84" charset="0"/>
            </a:endParaRPr>
          </a:p>
          <a:p>
            <a:pPr algn="l" eaLnBrk="1" hangingPunct="1"/>
            <a:r>
              <a:rPr lang="en-US" altLang="en-US" sz="3600" smtClean="0">
                <a:latin typeface="Noteworthy Light" pitchFamily="-84" charset="0"/>
              </a:rPr>
              <a:t>Because of this Paul writes, </a:t>
            </a:r>
            <a:r>
              <a:rPr lang="en-US" altLang="en-US" sz="3600" b="1" smtClean="0">
                <a:latin typeface="Noteworthy Light" pitchFamily="-84" charset="0"/>
              </a:rPr>
              <a:t>“Be completely humble and gentle; be patient, bearing with one another in love.”</a:t>
            </a:r>
            <a:r>
              <a:rPr lang="en-US" altLang="ja-JP" sz="3600" smtClean="0">
                <a:latin typeface="Noteworthy Light" pitchFamily="-84" charset="0"/>
              </a:rPr>
              <a:t> </a:t>
            </a:r>
            <a:endParaRPr lang="en-US" altLang="ja-JP" sz="3600" smtClean="0">
              <a:latin typeface="Times New Roman" pitchFamily="18" charset="0"/>
            </a:endParaRPr>
          </a:p>
          <a:p>
            <a:pPr eaLnBrk="1" hangingPunct="1"/>
            <a:r>
              <a:rPr lang="en-US" altLang="en-US" sz="4000" b="1" smtClean="0">
                <a:latin typeface="Noteworthy Light" pitchFamily="-84" charset="0"/>
              </a:rPr>
              <a:t>The first attitude or character trait</a:t>
            </a:r>
          </a:p>
          <a:p>
            <a:pPr eaLnBrk="1" hangingPunct="1"/>
            <a:r>
              <a:rPr lang="en-US" altLang="en-US" sz="4000" b="1" smtClean="0">
                <a:latin typeface="Noteworthy Light" pitchFamily="-84" charset="0"/>
              </a:rPr>
              <a:t> is humility.  </a:t>
            </a:r>
            <a:endParaRPr lang="en-US" altLang="en-US" sz="4000" smtClean="0">
              <a:latin typeface="Noteworthy Light" pitchFamily="-84" charset="0"/>
            </a:endParaRPr>
          </a:p>
          <a:p>
            <a:pPr algn="l" eaLnBrk="1" hangingPunct="1"/>
            <a:endParaRPr lang="en-US" altLang="en-US" sz="3600" smtClean="0">
              <a:latin typeface="Noteworthy Light" pitchFamily="-84"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81419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419600"/>
          </a:xfrm>
          <a:solidFill>
            <a:srgbClr val="C0A357"/>
          </a:solidFill>
        </p:spPr>
        <p:txBody>
          <a:bodyPr/>
          <a:lstStyle/>
          <a:p>
            <a:pPr algn="l" eaLnBrk="1" hangingPunct="1"/>
            <a:r>
              <a:rPr lang="en-US" altLang="en-US" sz="2800" smtClean="0">
                <a:latin typeface="Noteworthy Light" pitchFamily="-84" charset="0"/>
              </a:rPr>
              <a:t>Up until the twentieth century, traditional cultures (and this is still true of most cultures in the world) always believed that too </a:t>
            </a:r>
            <a:r>
              <a:rPr lang="en-US" altLang="en-US" sz="2800" i="1" smtClean="0">
                <a:latin typeface="Noteworthy Light" pitchFamily="-84" charset="0"/>
              </a:rPr>
              <a:t>high</a:t>
            </a:r>
            <a:r>
              <a:rPr lang="en-US" altLang="en-US" sz="2800" smtClean="0">
                <a:latin typeface="Noteworthy Light" pitchFamily="-84" charset="0"/>
              </a:rPr>
              <a:t> a view of yourself was the root cause of all the evil in the world. What is the reason for most of the crime and violence in the world? Why are people abused? Why are people cruel? Why do people do the bad things they do? Traditionally, the answer was </a:t>
            </a:r>
            <a:r>
              <a:rPr lang="en-US" altLang="en-US" sz="2800" i="1" smtClean="0">
                <a:latin typeface="Noteworthy Light" pitchFamily="-84" charset="0"/>
              </a:rPr>
              <a:t>hubris</a:t>
            </a:r>
            <a:r>
              <a:rPr lang="en-US" altLang="en-US" sz="2800" smtClean="0">
                <a:latin typeface="Noteworthy Light" pitchFamily="-84" charset="0"/>
              </a:rPr>
              <a:t> – the Greek word meaning pride or too high a view of yourself. Traditionally, that was the reason given for why people misbehave.</a:t>
            </a:r>
          </a:p>
          <a:p>
            <a:pPr eaLnBrk="1" hangingPunct="1"/>
            <a:endParaRPr lang="en-US" altLang="en-US" sz="2800" smtClean="0">
              <a:latin typeface="Noteworthy Light" pitchFamily="-84"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345557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419600"/>
          </a:xfrm>
          <a:solidFill>
            <a:srgbClr val="C0A357"/>
          </a:solidFill>
        </p:spPr>
        <p:txBody>
          <a:bodyPr>
            <a:normAutofit fontScale="92500" lnSpcReduction="10000"/>
          </a:bodyPr>
          <a:lstStyle/>
          <a:p>
            <a:pPr algn="l" eaLnBrk="1" hangingPunct="1"/>
            <a:r>
              <a:rPr lang="en-US" altLang="en-US" dirty="0" smtClean="0">
                <a:latin typeface="Noteworthy Light" pitchFamily="-84" charset="0"/>
              </a:rPr>
              <a:t>But, in our modern western culture, we have developed an utterly opposite cultural consensus. The basis of contemporary education, the way we treat incarcerated prisoners, the foundation of most modern legislation and the starting point for modern counseling is exactly the opposite of the traditional consensus. Our belief today – and it is deeply rooted in everything – is that people misbehave for </a:t>
            </a:r>
            <a:r>
              <a:rPr lang="en-US" altLang="en-US" i="1" dirty="0" smtClean="0">
                <a:latin typeface="Noteworthy Light" pitchFamily="-84" charset="0"/>
              </a:rPr>
              <a:t>lack </a:t>
            </a:r>
            <a:r>
              <a:rPr lang="en-US" altLang="en-US" dirty="0" smtClean="0">
                <a:latin typeface="Noteworthy Light" pitchFamily="-84" charset="0"/>
              </a:rPr>
              <a:t>of self-esteem and because they have too </a:t>
            </a:r>
            <a:r>
              <a:rPr lang="en-US" altLang="en-US" i="1" dirty="0" smtClean="0">
                <a:latin typeface="Noteworthy Light" pitchFamily="-84" charset="0"/>
              </a:rPr>
              <a:t>low </a:t>
            </a:r>
            <a:r>
              <a:rPr lang="en-US" altLang="en-US" dirty="0" smtClean="0">
                <a:latin typeface="Noteworthy Light" pitchFamily="-84" charset="0"/>
              </a:rPr>
              <a:t>a view of themselves.[1]</a:t>
            </a:r>
          </a:p>
          <a:p>
            <a:pPr algn="l" eaLnBrk="1" hangingPunct="1"/>
            <a:endParaRPr lang="en-US" altLang="en-US" sz="2800" dirty="0" smtClean="0">
              <a:latin typeface="Noteworthy Light" pitchFamily="-84"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603739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343400"/>
          </a:xfrm>
          <a:solidFill>
            <a:srgbClr val="C0A357"/>
          </a:solidFill>
        </p:spPr>
        <p:txBody>
          <a:bodyPr>
            <a:normAutofit lnSpcReduction="10000"/>
          </a:bodyPr>
          <a:lstStyle/>
          <a:p>
            <a:pPr algn="l" eaLnBrk="1" hangingPunct="1"/>
            <a:r>
              <a:rPr lang="en-US" altLang="en-US" dirty="0" smtClean="0">
                <a:latin typeface="Noteworthy Light" pitchFamily="-84" charset="0"/>
              </a:rPr>
              <a:t>If we were to meet a truly humble person, Lewis says, we would never come away from meeting them thinking they were humble. . . the thing we would remember from meeting a truly gospel-humble person is how much they seemed to be totally interested in us. Because the essence of gospel-humility is not thinking more of myself or thinking less of myself, it is thinking of myself less”.[2]  </a:t>
            </a:r>
          </a:p>
          <a:p>
            <a:pPr algn="l" eaLnBrk="1" hangingPunct="1"/>
            <a:endParaRPr lang="en-US" altLang="en-US" dirty="0" smtClean="0">
              <a:latin typeface="Noteworthy Light" pitchFamily="-84"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713927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343400"/>
          </a:xfrm>
          <a:solidFill>
            <a:srgbClr val="C0A357"/>
          </a:solidFill>
        </p:spPr>
        <p:txBody>
          <a:bodyPr/>
          <a:lstStyle/>
          <a:p>
            <a:pPr eaLnBrk="1" hangingPunct="1"/>
            <a:r>
              <a:rPr lang="en-US" altLang="en-US" sz="3600" b="1" dirty="0" smtClean="0">
                <a:latin typeface="Noteworthy Light" pitchFamily="-84" charset="0"/>
              </a:rPr>
              <a:t>The second character trait or attitude is that of </a:t>
            </a:r>
            <a:r>
              <a:rPr lang="en-US" altLang="en-US" sz="3600" b="1" u="sng" dirty="0" smtClean="0">
                <a:latin typeface="Noteworthy Light" pitchFamily="-84" charset="0"/>
              </a:rPr>
              <a:t>“meekness” or “gentleness”</a:t>
            </a:r>
            <a:r>
              <a:rPr lang="en-US" altLang="ja-JP" sz="3600" b="1" dirty="0" smtClean="0">
                <a:latin typeface="Noteworthy Light" pitchFamily="-84" charset="0"/>
              </a:rPr>
              <a:t>. </a:t>
            </a:r>
            <a:endParaRPr lang="en-US" altLang="ja-JP" sz="3600" dirty="0" smtClean="0">
              <a:latin typeface="Noteworthy Light" pitchFamily="-84" charset="0"/>
            </a:endParaRPr>
          </a:p>
          <a:p>
            <a:pPr eaLnBrk="1" hangingPunct="1"/>
            <a:endParaRPr lang="en-US" altLang="en-US" sz="3600" b="1" dirty="0" smtClean="0">
              <a:latin typeface="Noteworthy Light" pitchFamily="-84" charset="0"/>
            </a:endParaRPr>
          </a:p>
          <a:p>
            <a:pPr algn="l" eaLnBrk="1" hangingPunct="1"/>
            <a:r>
              <a:rPr lang="en-US" altLang="en-US" sz="3600" b="1" dirty="0" smtClean="0">
                <a:latin typeface="Noteworthy Light" pitchFamily="-84" charset="0"/>
              </a:rPr>
              <a:t>Third, we are told we should have an attitude characterized by </a:t>
            </a:r>
            <a:r>
              <a:rPr lang="en-US" altLang="en-US" sz="3600" b="1" u="sng" dirty="0" smtClean="0">
                <a:latin typeface="Noteworthy Light" pitchFamily="-84" charset="0"/>
              </a:rPr>
              <a:t>“</a:t>
            </a:r>
            <a:r>
              <a:rPr lang="en-US" altLang="ja-JP" sz="3600" b="1" u="sng" dirty="0" smtClean="0">
                <a:latin typeface="Noteworthy Light" pitchFamily="-84" charset="0"/>
              </a:rPr>
              <a:t>patience</a:t>
            </a:r>
            <a:r>
              <a:rPr lang="en-US" altLang="en-US" sz="3600" b="1" u="sng" dirty="0" smtClean="0">
                <a:latin typeface="Noteworthy Light" pitchFamily="-84" charset="0"/>
              </a:rPr>
              <a:t>”</a:t>
            </a:r>
            <a:r>
              <a:rPr lang="en-US" altLang="ja-JP" sz="3600" b="1" u="sng" dirty="0" smtClean="0">
                <a:latin typeface="Noteworthy Light" pitchFamily="-84" charset="0"/>
              </a:rPr>
              <a:t> or </a:t>
            </a:r>
          </a:p>
          <a:p>
            <a:pPr algn="l" eaLnBrk="1" hangingPunct="1"/>
            <a:r>
              <a:rPr lang="en-US" altLang="en-US" sz="3600" b="1" u="sng" dirty="0" smtClean="0">
                <a:latin typeface="Noteworthy Light" pitchFamily="-84" charset="0"/>
              </a:rPr>
              <a:t>“</a:t>
            </a:r>
            <a:r>
              <a:rPr lang="en-US" altLang="ja-JP" sz="3600" b="1" u="sng" dirty="0" smtClean="0">
                <a:latin typeface="Noteworthy Light" pitchFamily="-84" charset="0"/>
              </a:rPr>
              <a:t>long-suffering</a:t>
            </a:r>
            <a:r>
              <a:rPr lang="en-US" altLang="en-US" sz="3600" b="1" u="sng" dirty="0" smtClean="0">
                <a:latin typeface="Noteworthy Light" pitchFamily="-84" charset="0"/>
              </a:rPr>
              <a:t>”</a:t>
            </a:r>
            <a:r>
              <a:rPr lang="en-US" altLang="ja-JP" sz="3600" b="1" dirty="0" smtClean="0">
                <a:latin typeface="Noteworthy Light" pitchFamily="-84" charset="0"/>
              </a:rPr>
              <a:t>. </a:t>
            </a:r>
            <a:endParaRPr lang="en-US" altLang="ja-JP" sz="3600" dirty="0" smtClean="0">
              <a:latin typeface="Noteworthy Light" pitchFamily="-84" charset="0"/>
            </a:endParaRPr>
          </a:p>
          <a:p>
            <a:pPr eaLnBrk="1" hangingPunct="1"/>
            <a:endParaRPr lang="en-US" altLang="en-US" sz="4400" dirty="0" smtClean="0">
              <a:latin typeface="Times New Roman" pitchFamily="18"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921856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343400"/>
          </a:xfrm>
          <a:solidFill>
            <a:srgbClr val="C0A357"/>
          </a:solidFill>
        </p:spPr>
        <p:txBody>
          <a:bodyPr>
            <a:normAutofit fontScale="92500" lnSpcReduction="20000"/>
          </a:bodyPr>
          <a:lstStyle/>
          <a:p>
            <a:pPr eaLnBrk="1" hangingPunct="1"/>
            <a:r>
              <a:rPr lang="en-US" altLang="en-US" sz="3600" b="1" dirty="0" smtClean="0">
                <a:latin typeface="Noteworthy Light" pitchFamily="-84" charset="0"/>
              </a:rPr>
              <a:t>The </a:t>
            </a:r>
            <a:r>
              <a:rPr lang="en-US" altLang="en-US" sz="3600" b="1" u="sng" dirty="0" smtClean="0">
                <a:latin typeface="Noteworthy Light" pitchFamily="-84" charset="0"/>
              </a:rPr>
              <a:t>fourth attitude or character trait is love.</a:t>
            </a:r>
            <a:r>
              <a:rPr lang="en-US" altLang="en-US" sz="3600" b="1" dirty="0" smtClean="0">
                <a:latin typeface="Noteworthy Light" pitchFamily="-84" charset="0"/>
              </a:rPr>
              <a:t> </a:t>
            </a:r>
            <a:endParaRPr lang="en-US" altLang="en-US" sz="3600" dirty="0" smtClean="0">
              <a:latin typeface="Noteworthy Light" pitchFamily="-84" charset="0"/>
            </a:endParaRPr>
          </a:p>
          <a:p>
            <a:pPr algn="l" eaLnBrk="1" hangingPunct="1"/>
            <a:endParaRPr lang="en-US" altLang="en-US" sz="2800" dirty="0" smtClean="0">
              <a:latin typeface="Noteworthy Light" pitchFamily="-84" charset="0"/>
            </a:endParaRPr>
          </a:p>
          <a:p>
            <a:pPr algn="l" eaLnBrk="1" hangingPunct="1"/>
            <a:r>
              <a:rPr lang="en-US" altLang="en-US" sz="2800" dirty="0" smtClean="0">
                <a:latin typeface="Noteworthy Light" pitchFamily="-84" charset="0"/>
              </a:rPr>
              <a:t>The real meaning of </a:t>
            </a:r>
            <a:r>
              <a:rPr lang="en-US" altLang="en-US" sz="2800" i="1" dirty="0" err="1" smtClean="0">
                <a:latin typeface="Noteworthy Light" pitchFamily="-84" charset="0"/>
              </a:rPr>
              <a:t>agapē</a:t>
            </a:r>
            <a:r>
              <a:rPr lang="en-US" altLang="en-US" sz="2800" dirty="0" smtClean="0">
                <a:latin typeface="Noteworthy Light" pitchFamily="-84" charset="0"/>
              </a:rPr>
              <a:t> is unconquerable benevolence. If we regard a person with </a:t>
            </a:r>
            <a:r>
              <a:rPr lang="en-US" altLang="en-US" sz="2800" i="1" dirty="0" err="1" smtClean="0">
                <a:latin typeface="Noteworthy Light" pitchFamily="-84" charset="0"/>
              </a:rPr>
              <a:t>agapē</a:t>
            </a:r>
            <a:r>
              <a:rPr lang="en-US" altLang="en-US" sz="2800" dirty="0" smtClean="0">
                <a:latin typeface="Noteworthy Light" pitchFamily="-84" charset="0"/>
              </a:rPr>
              <a:t>, it means that nothing that he can do will make us seek anything but his highest good. Though he injure us and insult us, we will never feel anything but kindness towards him. That quite clearly means that this Christian </a:t>
            </a:r>
            <a:r>
              <a:rPr lang="en-US" altLang="en-US" sz="2800" i="1" dirty="0" smtClean="0">
                <a:latin typeface="Noteworthy Light" pitchFamily="-84" charset="0"/>
              </a:rPr>
              <a:t>love</a:t>
            </a:r>
            <a:r>
              <a:rPr lang="en-US" altLang="en-US" sz="2800" dirty="0" smtClean="0">
                <a:latin typeface="Noteworthy Light" pitchFamily="-84" charset="0"/>
              </a:rPr>
              <a:t> is not an emotional thing. This </a:t>
            </a:r>
            <a:r>
              <a:rPr lang="en-US" altLang="en-US" sz="2800" i="1" dirty="0" err="1" smtClean="0">
                <a:latin typeface="Noteworthy Light" pitchFamily="-84" charset="0"/>
              </a:rPr>
              <a:t>agapē</a:t>
            </a:r>
            <a:r>
              <a:rPr lang="en-US" altLang="en-US" sz="2800" dirty="0" smtClean="0">
                <a:latin typeface="Noteworthy Light" pitchFamily="-84" charset="0"/>
              </a:rPr>
              <a:t> is a thing, not only of the emotions, but also of the will.[3]</a:t>
            </a:r>
          </a:p>
          <a:p>
            <a:pPr algn="l" eaLnBrk="1" hangingPunct="1"/>
            <a:endParaRPr lang="en-US" altLang="en-US" sz="3600" dirty="0" smtClean="0">
              <a:latin typeface="Noteworthy Light" pitchFamily="-84" charset="0"/>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4162635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4343400"/>
          </a:xfrm>
          <a:solidFill>
            <a:srgbClr val="C0A357"/>
          </a:solidFill>
        </p:spPr>
        <p:txBody>
          <a:bodyPr>
            <a:normAutofit lnSpcReduction="10000"/>
          </a:bodyPr>
          <a:lstStyle/>
          <a:p>
            <a:pPr algn="l" eaLnBrk="1" hangingPunct="1">
              <a:defRPr/>
            </a:pPr>
            <a:r>
              <a:rPr lang="en-US" sz="3600" dirty="0">
                <a:latin typeface="Noteworthy Light"/>
                <a:cs typeface="Noteworthy Light"/>
              </a:rPr>
              <a:t>4 Love is patient, love is kind. It does not envy, it does not boast, it is not proud. </a:t>
            </a:r>
            <a:r>
              <a:rPr lang="en-US" sz="3600" baseline="30000" dirty="0">
                <a:latin typeface="Noteworthy Light"/>
                <a:cs typeface="Noteworthy Light"/>
              </a:rPr>
              <a:t>5 </a:t>
            </a:r>
            <a:r>
              <a:rPr lang="en-US" sz="3600" dirty="0">
                <a:latin typeface="Noteworthy Light"/>
                <a:cs typeface="Noteworthy Light"/>
              </a:rPr>
              <a:t>It is not rude, it is not self-seeking, it is not easily angered, it keeps no record of wrongs. </a:t>
            </a:r>
            <a:r>
              <a:rPr lang="en-US" sz="3600" baseline="30000" dirty="0">
                <a:latin typeface="Noteworthy Light"/>
                <a:cs typeface="Noteworthy Light"/>
              </a:rPr>
              <a:t>6 </a:t>
            </a:r>
            <a:r>
              <a:rPr lang="en-US" sz="3600" dirty="0">
                <a:latin typeface="Noteworthy Light"/>
                <a:cs typeface="Noteworthy Light"/>
              </a:rPr>
              <a:t>Love does not delight in evil but rejoices with the truth. </a:t>
            </a:r>
            <a:r>
              <a:rPr lang="en-US" sz="3600" baseline="30000" dirty="0">
                <a:latin typeface="Noteworthy Light"/>
                <a:cs typeface="Noteworthy Light"/>
              </a:rPr>
              <a:t>7 </a:t>
            </a:r>
            <a:r>
              <a:rPr lang="en-US" sz="3600" dirty="0">
                <a:latin typeface="Noteworthy Light"/>
                <a:cs typeface="Noteworthy Light"/>
              </a:rPr>
              <a:t>It always protects, always trusts, always hopes, always perseveres.</a:t>
            </a:r>
          </a:p>
          <a:p>
            <a:pPr algn="l" eaLnBrk="1" hangingPunct="1">
              <a:defRPr/>
            </a:pPr>
            <a:endParaRPr lang="en-US" dirty="0" smtClean="0">
              <a:latin typeface="Noteworthy Light"/>
              <a:cs typeface="Noteworthy Light"/>
            </a:endParaRPr>
          </a:p>
        </p:txBody>
      </p:sp>
      <p:sp>
        <p:nvSpPr>
          <p:cNvPr id="3100" name="Rectangle 28"/>
          <p:cNvSpPr>
            <a:spLocks noChangeArrowheads="1"/>
          </p:cNvSpPr>
          <p:nvPr/>
        </p:nvSpPr>
        <p:spPr bwMode="auto">
          <a:xfrm>
            <a:off x="10302875" y="136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913922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611</Words>
  <Application>Microsoft Office PowerPoint</Application>
  <PresentationFormat>On-screen Show (4:3)</PresentationFormat>
  <Paragraphs>28</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7_Default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Bellaire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Baize</dc:creator>
  <cp:lastModifiedBy>Jon Baize</cp:lastModifiedBy>
  <cp:revision>1</cp:revision>
  <dcterms:created xsi:type="dcterms:W3CDTF">2013-09-22T21:41:24Z</dcterms:created>
  <dcterms:modified xsi:type="dcterms:W3CDTF">2013-09-22T21:42:52Z</dcterms:modified>
</cp:coreProperties>
</file>