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49" r:id="rId2"/>
  </p:sldMasterIdLst>
  <p:sldIdLst>
    <p:sldId id="256" r:id="rId3"/>
    <p:sldId id="257" r:id="rId4"/>
    <p:sldId id="260" r:id="rId5"/>
    <p:sldId id="259" r:id="rId6"/>
    <p:sldId id="261" r:id="rId7"/>
    <p:sldId id="262" r:id="rId8"/>
    <p:sldId id="263" r:id="rId9"/>
    <p:sldId id="264" r:id="rId10"/>
    <p:sldId id="265" r:id="rId11"/>
    <p:sldId id="266" r:id="rId12"/>
    <p:sldId id="267" r:id="rId13"/>
    <p:sldId id="268" r:id="rId14"/>
    <p:sldId id="269" r:id="rId15"/>
    <p:sldId id="270" r:id="rId16"/>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9C85C"/>
    <a:srgbClr val="A51116"/>
    <a:srgbClr val="006666"/>
    <a:srgbClr val="000066"/>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9624" autoAdjust="0"/>
  </p:normalViewPr>
  <p:slideViewPr>
    <p:cSldViewPr>
      <p:cViewPr>
        <p:scale>
          <a:sx n="100" d="100"/>
          <a:sy n="100" d="100"/>
        </p:scale>
        <p:origin x="-1048" y="-2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6A823A4-3DEE-3447-82E7-CE036BB1F2B5}" type="slidenum">
              <a:rPr lang="en-US"/>
              <a:pPr>
                <a:defRPr/>
              </a:pPr>
              <a:t>‹#›</a:t>
            </a:fld>
            <a:endParaRPr lang="en-US"/>
          </a:p>
        </p:txBody>
      </p:sp>
    </p:spTree>
    <p:extLst>
      <p:ext uri="{BB962C8B-B14F-4D97-AF65-F5344CB8AC3E}">
        <p14:creationId xmlns:p14="http://schemas.microsoft.com/office/powerpoint/2010/main" val="10261224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40D2621-33C4-0B49-8474-92575D71F6C2}" type="slidenum">
              <a:rPr lang="en-US"/>
              <a:pPr>
                <a:defRPr/>
              </a:pPr>
              <a:t>‹#›</a:t>
            </a:fld>
            <a:endParaRPr lang="en-US"/>
          </a:p>
        </p:txBody>
      </p:sp>
    </p:spTree>
    <p:extLst>
      <p:ext uri="{BB962C8B-B14F-4D97-AF65-F5344CB8AC3E}">
        <p14:creationId xmlns:p14="http://schemas.microsoft.com/office/powerpoint/2010/main" val="4843526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09B961C-D973-5C42-98B3-29A0AEF4EA85}" type="slidenum">
              <a:rPr lang="en-US"/>
              <a:pPr>
                <a:defRPr/>
              </a:pPr>
              <a:t>‹#›</a:t>
            </a:fld>
            <a:endParaRPr lang="en-US"/>
          </a:p>
        </p:txBody>
      </p:sp>
    </p:spTree>
    <p:extLst>
      <p:ext uri="{BB962C8B-B14F-4D97-AF65-F5344CB8AC3E}">
        <p14:creationId xmlns:p14="http://schemas.microsoft.com/office/powerpoint/2010/main" val="184678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2029AD4-F59C-6844-9F3A-70B1D6FDC0B1}" type="slidenum">
              <a:rPr lang="en-US"/>
              <a:pPr>
                <a:defRPr/>
              </a:pPr>
              <a:t>‹#›</a:t>
            </a:fld>
            <a:endParaRPr lang="en-US"/>
          </a:p>
        </p:txBody>
      </p:sp>
    </p:spTree>
    <p:extLst>
      <p:ext uri="{BB962C8B-B14F-4D97-AF65-F5344CB8AC3E}">
        <p14:creationId xmlns:p14="http://schemas.microsoft.com/office/powerpoint/2010/main" val="13124941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6A10B0C-66B8-FC4D-BCDE-29836557D1DC}" type="slidenum">
              <a:rPr lang="en-US"/>
              <a:pPr>
                <a:defRPr/>
              </a:pPr>
              <a:t>‹#›</a:t>
            </a:fld>
            <a:endParaRPr lang="en-US"/>
          </a:p>
        </p:txBody>
      </p:sp>
    </p:spTree>
    <p:extLst>
      <p:ext uri="{BB962C8B-B14F-4D97-AF65-F5344CB8AC3E}">
        <p14:creationId xmlns:p14="http://schemas.microsoft.com/office/powerpoint/2010/main" val="16406071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1C10954-1F55-5D4A-8CF0-A401E822563B}" type="slidenum">
              <a:rPr lang="en-US"/>
              <a:pPr>
                <a:defRPr/>
              </a:pPr>
              <a:t>‹#›</a:t>
            </a:fld>
            <a:endParaRPr lang="en-US"/>
          </a:p>
        </p:txBody>
      </p:sp>
    </p:spTree>
    <p:extLst>
      <p:ext uri="{BB962C8B-B14F-4D97-AF65-F5344CB8AC3E}">
        <p14:creationId xmlns:p14="http://schemas.microsoft.com/office/powerpoint/2010/main" val="21236108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280E233-1049-A24C-B43A-5EF3BB186B8A}" type="slidenum">
              <a:rPr lang="en-US"/>
              <a:pPr>
                <a:defRPr/>
              </a:pPr>
              <a:t>‹#›</a:t>
            </a:fld>
            <a:endParaRPr lang="en-US"/>
          </a:p>
        </p:txBody>
      </p:sp>
    </p:spTree>
    <p:extLst>
      <p:ext uri="{BB962C8B-B14F-4D97-AF65-F5344CB8AC3E}">
        <p14:creationId xmlns:p14="http://schemas.microsoft.com/office/powerpoint/2010/main" val="33340012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11DF931-C073-234F-9296-E343C872F6F9}" type="slidenum">
              <a:rPr lang="en-US"/>
              <a:pPr>
                <a:defRPr/>
              </a:pPr>
              <a:t>‹#›</a:t>
            </a:fld>
            <a:endParaRPr lang="en-US"/>
          </a:p>
        </p:txBody>
      </p:sp>
    </p:spTree>
    <p:extLst>
      <p:ext uri="{BB962C8B-B14F-4D97-AF65-F5344CB8AC3E}">
        <p14:creationId xmlns:p14="http://schemas.microsoft.com/office/powerpoint/2010/main" val="13654325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980B1F4-9A37-1A49-B012-F5487419047A}" type="slidenum">
              <a:rPr lang="en-US"/>
              <a:pPr>
                <a:defRPr/>
              </a:pPr>
              <a:t>‹#›</a:t>
            </a:fld>
            <a:endParaRPr lang="en-US"/>
          </a:p>
        </p:txBody>
      </p:sp>
    </p:spTree>
    <p:extLst>
      <p:ext uri="{BB962C8B-B14F-4D97-AF65-F5344CB8AC3E}">
        <p14:creationId xmlns:p14="http://schemas.microsoft.com/office/powerpoint/2010/main" val="25348437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3326A02-96B2-4B4B-A9B1-A05C3FEBBA36}" type="slidenum">
              <a:rPr lang="en-US"/>
              <a:pPr>
                <a:defRPr/>
              </a:pPr>
              <a:t>‹#›</a:t>
            </a:fld>
            <a:endParaRPr lang="en-US"/>
          </a:p>
        </p:txBody>
      </p:sp>
    </p:spTree>
    <p:extLst>
      <p:ext uri="{BB962C8B-B14F-4D97-AF65-F5344CB8AC3E}">
        <p14:creationId xmlns:p14="http://schemas.microsoft.com/office/powerpoint/2010/main" val="18277250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A0FD927-F8E4-0743-A9A2-5F0409BC5413}" type="slidenum">
              <a:rPr lang="en-US"/>
              <a:pPr>
                <a:defRPr/>
              </a:pPr>
              <a:t>‹#›</a:t>
            </a:fld>
            <a:endParaRPr lang="en-US"/>
          </a:p>
        </p:txBody>
      </p:sp>
    </p:spTree>
    <p:extLst>
      <p:ext uri="{BB962C8B-B14F-4D97-AF65-F5344CB8AC3E}">
        <p14:creationId xmlns:p14="http://schemas.microsoft.com/office/powerpoint/2010/main" val="781131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3225F5D-1E83-C045-A981-BC3646949449}" type="slidenum">
              <a:rPr lang="en-US"/>
              <a:pPr>
                <a:defRPr/>
              </a:pPr>
              <a:t>‹#›</a:t>
            </a:fld>
            <a:endParaRPr lang="en-US"/>
          </a:p>
        </p:txBody>
      </p:sp>
    </p:spTree>
    <p:extLst>
      <p:ext uri="{BB962C8B-B14F-4D97-AF65-F5344CB8AC3E}">
        <p14:creationId xmlns:p14="http://schemas.microsoft.com/office/powerpoint/2010/main" val="30935695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EB19F74-0895-144C-928B-34A4A01E1CC0}" type="slidenum">
              <a:rPr lang="en-US"/>
              <a:pPr>
                <a:defRPr/>
              </a:pPr>
              <a:t>‹#›</a:t>
            </a:fld>
            <a:endParaRPr lang="en-US"/>
          </a:p>
        </p:txBody>
      </p:sp>
    </p:spTree>
    <p:extLst>
      <p:ext uri="{BB962C8B-B14F-4D97-AF65-F5344CB8AC3E}">
        <p14:creationId xmlns:p14="http://schemas.microsoft.com/office/powerpoint/2010/main" val="33889219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BDF474-C748-4143-92CD-4A29F5825026}" type="slidenum">
              <a:rPr lang="en-US"/>
              <a:pPr>
                <a:defRPr/>
              </a:pPr>
              <a:t>‹#›</a:t>
            </a:fld>
            <a:endParaRPr lang="en-US"/>
          </a:p>
        </p:txBody>
      </p:sp>
    </p:spTree>
    <p:extLst>
      <p:ext uri="{BB962C8B-B14F-4D97-AF65-F5344CB8AC3E}">
        <p14:creationId xmlns:p14="http://schemas.microsoft.com/office/powerpoint/2010/main" val="38135019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FC8BCEA-3DC5-EB45-AA05-F80E61862F19}" type="slidenum">
              <a:rPr lang="en-US"/>
              <a:pPr>
                <a:defRPr/>
              </a:pPr>
              <a:t>‹#›</a:t>
            </a:fld>
            <a:endParaRPr lang="en-US"/>
          </a:p>
        </p:txBody>
      </p:sp>
    </p:spTree>
    <p:extLst>
      <p:ext uri="{BB962C8B-B14F-4D97-AF65-F5344CB8AC3E}">
        <p14:creationId xmlns:p14="http://schemas.microsoft.com/office/powerpoint/2010/main" val="658513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7EC4CD1-1828-0A4F-BFE4-000750032F91}" type="slidenum">
              <a:rPr lang="en-US"/>
              <a:pPr>
                <a:defRPr/>
              </a:pPr>
              <a:t>‹#›</a:t>
            </a:fld>
            <a:endParaRPr lang="en-US"/>
          </a:p>
        </p:txBody>
      </p:sp>
    </p:spTree>
    <p:extLst>
      <p:ext uri="{BB962C8B-B14F-4D97-AF65-F5344CB8AC3E}">
        <p14:creationId xmlns:p14="http://schemas.microsoft.com/office/powerpoint/2010/main" val="39959090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59CAD01-22A2-6A45-939E-7A36C3BC2518}" type="slidenum">
              <a:rPr lang="en-US"/>
              <a:pPr>
                <a:defRPr/>
              </a:pPr>
              <a:t>‹#›</a:t>
            </a:fld>
            <a:endParaRPr lang="en-US"/>
          </a:p>
        </p:txBody>
      </p:sp>
    </p:spTree>
    <p:extLst>
      <p:ext uri="{BB962C8B-B14F-4D97-AF65-F5344CB8AC3E}">
        <p14:creationId xmlns:p14="http://schemas.microsoft.com/office/powerpoint/2010/main" val="42540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27A1FD5-3C9E-1541-BF82-A6A365DE25B6}" type="slidenum">
              <a:rPr lang="en-US"/>
              <a:pPr>
                <a:defRPr/>
              </a:pPr>
              <a:t>‹#›</a:t>
            </a:fld>
            <a:endParaRPr lang="en-US"/>
          </a:p>
        </p:txBody>
      </p:sp>
    </p:spTree>
    <p:extLst>
      <p:ext uri="{BB962C8B-B14F-4D97-AF65-F5344CB8AC3E}">
        <p14:creationId xmlns:p14="http://schemas.microsoft.com/office/powerpoint/2010/main" val="2034334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795D64F-0756-7145-A0D4-C85712B9CA94}" type="slidenum">
              <a:rPr lang="en-US"/>
              <a:pPr>
                <a:defRPr/>
              </a:pPr>
              <a:t>‹#›</a:t>
            </a:fld>
            <a:endParaRPr lang="en-US"/>
          </a:p>
        </p:txBody>
      </p:sp>
    </p:spTree>
    <p:extLst>
      <p:ext uri="{BB962C8B-B14F-4D97-AF65-F5344CB8AC3E}">
        <p14:creationId xmlns:p14="http://schemas.microsoft.com/office/powerpoint/2010/main" val="37512587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FE9B533-05A6-B94E-9A67-0D4BA415D2F8}" type="slidenum">
              <a:rPr lang="en-US"/>
              <a:pPr>
                <a:defRPr/>
              </a:pPr>
              <a:t>‹#›</a:t>
            </a:fld>
            <a:endParaRPr lang="en-US"/>
          </a:p>
        </p:txBody>
      </p:sp>
    </p:spTree>
    <p:extLst>
      <p:ext uri="{BB962C8B-B14F-4D97-AF65-F5344CB8AC3E}">
        <p14:creationId xmlns:p14="http://schemas.microsoft.com/office/powerpoint/2010/main" val="12972752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B04C9D8-CEB5-9741-B768-7115632EC289}" type="slidenum">
              <a:rPr lang="en-US"/>
              <a:pPr>
                <a:defRPr/>
              </a:pPr>
              <a:t>‹#›</a:t>
            </a:fld>
            <a:endParaRPr lang="en-US"/>
          </a:p>
        </p:txBody>
      </p:sp>
    </p:spTree>
    <p:extLst>
      <p:ext uri="{BB962C8B-B14F-4D97-AF65-F5344CB8AC3E}">
        <p14:creationId xmlns:p14="http://schemas.microsoft.com/office/powerpoint/2010/main" val="4014757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6F27AAB-F22F-B54E-B816-E1DA01FBD619}" type="slidenum">
              <a:rPr lang="en-US"/>
              <a:pPr>
                <a:defRPr/>
              </a:pPr>
              <a:t>‹#›</a:t>
            </a:fld>
            <a:endParaRPr lang="en-US"/>
          </a:p>
        </p:txBody>
      </p:sp>
    </p:spTree>
    <p:extLst>
      <p:ext uri="{BB962C8B-B14F-4D97-AF65-F5344CB8AC3E}">
        <p14:creationId xmlns:p14="http://schemas.microsoft.com/office/powerpoint/2010/main" val="202962964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2.jpe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10E30996-9B9A-1148-92B7-34B4FB31FC04}" type="slidenum">
              <a:rPr lang="en-US"/>
              <a:pPr>
                <a:defRPr/>
              </a:pPr>
              <a:t>‹#›</a:t>
            </a:fld>
            <a:endParaRPr lang="en-US"/>
          </a:p>
        </p:txBody>
      </p:sp>
      <p:pic>
        <p:nvPicPr>
          <p:cNvPr id="1031" name="Picture 133" descr="encountering jesus_t"/>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0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cs typeface="+mn-cs"/>
              </a:defRPr>
            </a:lvl1pPr>
          </a:lstStyle>
          <a:p>
            <a:pPr>
              <a:defRPr/>
            </a:pPr>
            <a:endParaRPr lang="en-US"/>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a:cs typeface="+mn-cs"/>
              </a:defRPr>
            </a:lvl1pPr>
          </a:lstStyle>
          <a:p>
            <a:pPr>
              <a:defRPr/>
            </a:pPr>
            <a:endParaRPr lang="en-US"/>
          </a:p>
        </p:txBody>
      </p:sp>
      <p:sp>
        <p:nvSpPr>
          <p:cNvPr id="410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2758D2CA-139D-B246-A308-48EFAFB1B06B}" type="slidenum">
              <a:rPr lang="en-US"/>
              <a:pPr>
                <a:defRPr/>
              </a:pPr>
              <a:t>‹#›</a:t>
            </a:fld>
            <a:endParaRPr lang="en-US"/>
          </a:p>
        </p:txBody>
      </p:sp>
      <p:pic>
        <p:nvPicPr>
          <p:cNvPr id="13319" name="Picture 139" descr="encountering jesus_c"/>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590800"/>
            <a:ext cx="8915400" cy="4114800"/>
          </a:xfrm>
          <a:solidFill>
            <a:srgbClr val="E9C85C">
              <a:alpha val="68000"/>
            </a:srgbClr>
          </a:solidFill>
        </p:spPr>
        <p:txBody>
          <a:bodyPr/>
          <a:lstStyle/>
          <a:p>
            <a:pPr marL="0" indent="0" algn="ctr">
              <a:buNone/>
            </a:pPr>
            <a:r>
              <a:rPr lang="en-US" sz="4000" b="1" u="sng" dirty="0" smtClean="0">
                <a:solidFill>
                  <a:srgbClr val="800000"/>
                </a:solidFill>
              </a:rPr>
              <a:t>A </a:t>
            </a:r>
            <a:r>
              <a:rPr lang="en-US" sz="4000" b="1" u="sng" dirty="0">
                <a:solidFill>
                  <a:srgbClr val="800000"/>
                </a:solidFill>
              </a:rPr>
              <a:t>good question to ask is: </a:t>
            </a:r>
            <a:endParaRPr lang="en-US" sz="4000" u="sng" dirty="0">
              <a:solidFill>
                <a:srgbClr val="800000"/>
              </a:solidFill>
            </a:endParaRPr>
          </a:p>
          <a:p>
            <a:pPr marL="0" indent="0">
              <a:buNone/>
            </a:pPr>
            <a:r>
              <a:rPr lang="en-US" b="1" dirty="0"/>
              <a:t>Where would I be if Jesus treated me in this way</a:t>
            </a:r>
            <a:r>
              <a:rPr lang="en-US" b="1" dirty="0" smtClean="0"/>
              <a:t>?</a:t>
            </a:r>
            <a:endParaRPr lang="en-US" dirty="0"/>
          </a:p>
          <a:p>
            <a:pPr marL="0" indent="0">
              <a:buNone/>
            </a:pPr>
            <a:r>
              <a:rPr lang="en-US" b="1" dirty="0" smtClean="0"/>
              <a:t>Second</a:t>
            </a:r>
            <a:r>
              <a:rPr lang="en-US" b="1" dirty="0"/>
              <a:t>, </a:t>
            </a:r>
            <a:r>
              <a:rPr lang="en-US" b="1" u="sng" dirty="0"/>
              <a:t>there is a warning</a:t>
            </a:r>
            <a:r>
              <a:rPr lang="en-US" b="1" dirty="0"/>
              <a:t>: </a:t>
            </a:r>
            <a:endParaRPr lang="en-US" b="1" dirty="0" smtClean="0"/>
          </a:p>
          <a:p>
            <a:pPr marL="0" indent="0">
              <a:buNone/>
            </a:pPr>
            <a:r>
              <a:rPr lang="en-US" b="1" dirty="0" smtClean="0"/>
              <a:t>We </a:t>
            </a:r>
            <a:r>
              <a:rPr lang="en-US" b="1" dirty="0"/>
              <a:t>can show outward regard for Christ and still be unconverted.</a:t>
            </a:r>
            <a:r>
              <a:rPr lang="en-US" dirty="0"/>
              <a:t> </a:t>
            </a:r>
          </a:p>
          <a:p>
            <a:endParaRPr lang="en-US" dirty="0"/>
          </a:p>
        </p:txBody>
      </p:sp>
    </p:spTree>
    <p:extLst>
      <p:ext uri="{BB962C8B-B14F-4D97-AF65-F5344CB8AC3E}">
        <p14:creationId xmlns:p14="http://schemas.microsoft.com/office/powerpoint/2010/main" val="239078021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590800"/>
            <a:ext cx="8686800" cy="4038600"/>
          </a:xfrm>
          <a:solidFill>
            <a:srgbClr val="E9C85C">
              <a:alpha val="68000"/>
            </a:srgbClr>
          </a:solidFill>
        </p:spPr>
        <p:txBody>
          <a:bodyPr/>
          <a:lstStyle/>
          <a:p>
            <a:pPr marL="0" indent="0" algn="ctr">
              <a:buNone/>
            </a:pPr>
            <a:endParaRPr lang="en-US" b="1" dirty="0" smtClean="0"/>
          </a:p>
          <a:p>
            <a:pPr marL="0" indent="0" algn="ctr">
              <a:buNone/>
            </a:pPr>
            <a:r>
              <a:rPr lang="en-US" sz="4800" b="1" dirty="0" smtClean="0"/>
              <a:t>Finally</a:t>
            </a:r>
            <a:r>
              <a:rPr lang="en-US" sz="4800" b="1" dirty="0"/>
              <a:t>, this story is a picture of </a:t>
            </a:r>
            <a:r>
              <a:rPr lang="en-US" sz="4800" b="1" dirty="0">
                <a:solidFill>
                  <a:srgbClr val="800000"/>
                </a:solidFill>
              </a:rPr>
              <a:t>the effects of true conversion</a:t>
            </a:r>
            <a:r>
              <a:rPr lang="en-US" sz="4800" b="1" dirty="0"/>
              <a:t>.</a:t>
            </a:r>
            <a:r>
              <a:rPr lang="en-US" sz="4800" dirty="0"/>
              <a:t> </a:t>
            </a:r>
          </a:p>
          <a:p>
            <a:pPr marL="0" indent="0">
              <a:buNone/>
            </a:pPr>
            <a:endParaRPr lang="en-US" dirty="0"/>
          </a:p>
        </p:txBody>
      </p:sp>
    </p:spTree>
    <p:extLst>
      <p:ext uri="{BB962C8B-B14F-4D97-AF65-F5344CB8AC3E}">
        <p14:creationId xmlns:p14="http://schemas.microsoft.com/office/powerpoint/2010/main" val="31346376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514600"/>
            <a:ext cx="8686800" cy="4191000"/>
          </a:xfrm>
          <a:solidFill>
            <a:srgbClr val="E9C85C">
              <a:alpha val="68000"/>
            </a:srgbClr>
          </a:solidFill>
        </p:spPr>
        <p:txBody>
          <a:bodyPr/>
          <a:lstStyle/>
          <a:p>
            <a:pPr marL="0" indent="0">
              <a:buNone/>
            </a:pPr>
            <a:r>
              <a:rPr lang="en-US" sz="2800" b="1" u="sng" dirty="0" smtClean="0"/>
              <a:t>True love for Christ involves things such as:</a:t>
            </a:r>
            <a:endParaRPr lang="en-US" sz="2800" b="1" dirty="0" smtClean="0"/>
          </a:p>
          <a:p>
            <a:pPr marL="0" indent="0">
              <a:buNone/>
            </a:pPr>
            <a:r>
              <a:rPr lang="en-US" sz="2800" b="1" dirty="0" smtClean="0"/>
              <a:t>- Doing </a:t>
            </a:r>
            <a:r>
              <a:rPr lang="en-US" sz="2800" b="1" dirty="0"/>
              <a:t>what is right not because it is the easiest thing to do but because it is what He has commanded us to do</a:t>
            </a:r>
            <a:r>
              <a:rPr lang="en-US" sz="2800" b="1" dirty="0" smtClean="0"/>
              <a:t>.</a:t>
            </a:r>
            <a:r>
              <a:rPr lang="en-US" sz="2800" b="1" dirty="0"/>
              <a:t> </a:t>
            </a:r>
            <a:endParaRPr lang="en-US" sz="2800" dirty="0"/>
          </a:p>
          <a:p>
            <a:pPr marL="0" indent="0">
              <a:buNone/>
            </a:pPr>
            <a:r>
              <a:rPr lang="en-US" sz="2800" b="1" dirty="0" smtClean="0"/>
              <a:t>- Serving </a:t>
            </a:r>
            <a:r>
              <a:rPr lang="en-US" sz="2800" b="1" dirty="0"/>
              <a:t>in the shadows where no one sees what we are doing and telling no </a:t>
            </a:r>
            <a:r>
              <a:rPr lang="en-US" sz="2800" b="1" dirty="0" smtClean="0"/>
              <a:t>one</a:t>
            </a:r>
            <a:r>
              <a:rPr lang="en-US" sz="2800" b="1" dirty="0"/>
              <a:t> </a:t>
            </a:r>
            <a:endParaRPr lang="en-US" sz="2800" dirty="0"/>
          </a:p>
          <a:p>
            <a:pPr marL="0" indent="0">
              <a:buNone/>
            </a:pPr>
            <a:r>
              <a:rPr lang="en-US" sz="2800" b="1" dirty="0" smtClean="0"/>
              <a:t>- Choosing </a:t>
            </a:r>
            <a:r>
              <a:rPr lang="en-US" sz="2800" b="1" dirty="0"/>
              <a:t>to honor Him (perhaps by helping someone else sacrificially) rather than indulging ourselves</a:t>
            </a:r>
            <a:r>
              <a:rPr lang="en-US" sz="2800" b="1" dirty="0" smtClean="0"/>
              <a:t>.</a:t>
            </a:r>
            <a:endParaRPr lang="en-US" sz="2800" dirty="0"/>
          </a:p>
        </p:txBody>
      </p:sp>
    </p:spTree>
    <p:extLst>
      <p:ext uri="{BB962C8B-B14F-4D97-AF65-F5344CB8AC3E}">
        <p14:creationId xmlns:p14="http://schemas.microsoft.com/office/powerpoint/2010/main" val="204997870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667000"/>
            <a:ext cx="8839200" cy="4038600"/>
          </a:xfrm>
          <a:solidFill>
            <a:srgbClr val="E9C85C">
              <a:alpha val="68000"/>
            </a:srgbClr>
          </a:solidFill>
        </p:spPr>
        <p:txBody>
          <a:bodyPr/>
          <a:lstStyle/>
          <a:p>
            <a:pPr marL="0" indent="0">
              <a:buNone/>
            </a:pPr>
            <a:endParaRPr lang="en-US" b="1" dirty="0" smtClean="0"/>
          </a:p>
          <a:p>
            <a:pPr marL="0" indent="0">
              <a:buNone/>
            </a:pPr>
            <a:r>
              <a:rPr lang="en-US" b="1" dirty="0" smtClean="0"/>
              <a:t>- Letting </a:t>
            </a:r>
            <a:r>
              <a:rPr lang="en-US" b="1" dirty="0"/>
              <a:t>go of a hurt not because the other person deserves it but because Jesus has forgiven us. </a:t>
            </a:r>
            <a:endParaRPr lang="en-US" dirty="0"/>
          </a:p>
          <a:p>
            <a:pPr marL="0" indent="0">
              <a:buNone/>
            </a:pPr>
            <a:r>
              <a:rPr lang="en-US" b="1" dirty="0" smtClean="0"/>
              <a:t>- Making </a:t>
            </a:r>
            <a:r>
              <a:rPr lang="en-US" b="1" dirty="0"/>
              <a:t>significant and quality time for Him in our busy schedules.</a:t>
            </a:r>
            <a:endParaRPr lang="en-US" dirty="0"/>
          </a:p>
          <a:p>
            <a:endParaRPr lang="en-US" dirty="0"/>
          </a:p>
        </p:txBody>
      </p:sp>
    </p:spTree>
    <p:extLst>
      <p:ext uri="{BB962C8B-B14F-4D97-AF65-F5344CB8AC3E}">
        <p14:creationId xmlns:p14="http://schemas.microsoft.com/office/powerpoint/2010/main" val="251191147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141993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sp>
        <p:nvSpPr>
          <p:cNvPr id="3" name="Content Placeholder 2"/>
          <p:cNvSpPr>
            <a:spLocks noGrp="1"/>
          </p:cNvSpPr>
          <p:nvPr>
            <p:ph idx="1"/>
          </p:nvPr>
        </p:nvSpPr>
        <p:spPr>
          <a:xfrm>
            <a:off x="152400" y="2362200"/>
            <a:ext cx="8839200" cy="4419600"/>
          </a:xfrm>
          <a:solidFill>
            <a:srgbClr val="E9C85C">
              <a:alpha val="68000"/>
            </a:srgbClr>
          </a:solidFill>
        </p:spPr>
        <p:txBody>
          <a:bodyPr/>
          <a:lstStyle/>
          <a:p>
            <a:pPr marL="0" indent="0">
              <a:buFontTx/>
              <a:buNone/>
              <a:defRPr/>
            </a:pPr>
            <a:endParaRPr lang="en-US" dirty="0" smtClean="0">
              <a:solidFill>
                <a:srgbClr val="000000"/>
              </a:solidFill>
            </a:endParaRPr>
          </a:p>
          <a:p>
            <a:pPr marL="0" indent="0">
              <a:buFontTx/>
              <a:buNone/>
              <a:defRPr/>
            </a:pPr>
            <a:r>
              <a:rPr lang="en-US" sz="3100" b="1" dirty="0" smtClean="0">
                <a:solidFill>
                  <a:srgbClr val="000000"/>
                </a:solidFill>
              </a:rPr>
              <a:t>A.W</a:t>
            </a:r>
            <a:r>
              <a:rPr lang="en-US" sz="3100" b="1" dirty="0">
                <a:solidFill>
                  <a:srgbClr val="000000"/>
                </a:solidFill>
              </a:rPr>
              <a:t>. </a:t>
            </a:r>
            <a:r>
              <a:rPr lang="en-US" sz="3100" b="1" dirty="0" err="1">
                <a:solidFill>
                  <a:srgbClr val="000000"/>
                </a:solidFill>
              </a:rPr>
              <a:t>Tozer</a:t>
            </a:r>
            <a:r>
              <a:rPr lang="en-US" sz="3100" b="1" dirty="0">
                <a:solidFill>
                  <a:srgbClr val="000000"/>
                </a:solidFill>
              </a:rPr>
              <a:t> has written</a:t>
            </a:r>
            <a:r>
              <a:rPr lang="en-US" sz="3100" b="1" dirty="0" smtClean="0">
                <a:solidFill>
                  <a:srgbClr val="000000"/>
                </a:solidFill>
              </a:rPr>
              <a:t>,</a:t>
            </a:r>
            <a:r>
              <a:rPr lang="en-US" sz="3100" b="1" dirty="0">
                <a:solidFill>
                  <a:srgbClr val="FF6600"/>
                </a:solidFill>
              </a:rPr>
              <a:t> </a:t>
            </a:r>
          </a:p>
          <a:p>
            <a:pPr marL="0" indent="0">
              <a:buFontTx/>
              <a:buNone/>
              <a:defRPr/>
            </a:pPr>
            <a:r>
              <a:rPr lang="en-US" sz="3100" b="1" dirty="0"/>
              <a:t>Perhaps the most serious charge that can be brought against modern Christians is that we are not sufficiently in love with Christ. The Christ of fundamentalism is strong but hardly beautiful. It is rarely that we find anyone aglow with personal love for Christ.</a:t>
            </a:r>
            <a:r>
              <a:rPr lang="en-US" sz="3100" b="1" dirty="0" smtClean="0"/>
              <a:t> </a:t>
            </a:r>
            <a:endParaRPr lang="en-US" sz="3100" b="1"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28600" y="2514600"/>
            <a:ext cx="8763000" cy="4114800"/>
          </a:xfrm>
          <a:solidFill>
            <a:srgbClr val="E9C85C">
              <a:alpha val="68000"/>
            </a:srgbClr>
          </a:solidFill>
        </p:spPr>
        <p:txBody>
          <a:bodyPr/>
          <a:lstStyle/>
          <a:p>
            <a:pPr marL="0" indent="0" algn="ctr">
              <a:buNone/>
            </a:pPr>
            <a:r>
              <a:rPr lang="en-US" sz="3600" b="1" dirty="0" smtClean="0">
                <a:solidFill>
                  <a:srgbClr val="800000"/>
                </a:solidFill>
              </a:rPr>
              <a:t>The </a:t>
            </a:r>
            <a:r>
              <a:rPr lang="en-US" sz="3600" b="1" dirty="0" smtClean="0">
                <a:solidFill>
                  <a:srgbClr val="800000"/>
                </a:solidFill>
              </a:rPr>
              <a:t>Scandal</a:t>
            </a:r>
            <a:endParaRPr lang="en-US" sz="3600" dirty="0">
              <a:solidFill>
                <a:srgbClr val="800000"/>
              </a:solidFill>
            </a:endParaRPr>
          </a:p>
          <a:p>
            <a:pPr marL="0" indent="0">
              <a:buNone/>
            </a:pPr>
            <a:r>
              <a:rPr lang="en-US" sz="2800" b="1" dirty="0"/>
              <a:t>37 When a woman who had lived a sinful life in that town learned that Jesus was eating at the Pharisee’s house, she brought an alabaster jar of perfume, </a:t>
            </a:r>
            <a:r>
              <a:rPr lang="en-US" sz="2800" b="1" baseline="30000" dirty="0"/>
              <a:t>38 </a:t>
            </a:r>
            <a:r>
              <a:rPr lang="en-US" sz="2800" b="1" dirty="0"/>
              <a:t>and as she stood behind him at his feet weeping, she began to wet his feet with her tears. Then she wiped them with her hair, kissed them and poured perfume on them. [Luke 7:37-38]</a:t>
            </a:r>
            <a:endParaRPr lang="en-US" sz="2800" dirty="0"/>
          </a:p>
          <a:p>
            <a:endParaRPr lang="en-US" dirty="0"/>
          </a:p>
        </p:txBody>
      </p:sp>
    </p:spTree>
    <p:extLst>
      <p:ext uri="{BB962C8B-B14F-4D97-AF65-F5344CB8AC3E}">
        <p14:creationId xmlns:p14="http://schemas.microsoft.com/office/powerpoint/2010/main" val="39216763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514600"/>
            <a:ext cx="9144000" cy="4343400"/>
          </a:xfrm>
          <a:solidFill>
            <a:srgbClr val="E9C85C">
              <a:alpha val="57000"/>
            </a:srgbClr>
          </a:solidFill>
        </p:spPr>
        <p:txBody>
          <a:bodyPr/>
          <a:lstStyle/>
          <a:p>
            <a:pPr marL="0" indent="0">
              <a:buNone/>
            </a:pPr>
            <a:r>
              <a:rPr lang="en-US" b="1" dirty="0" smtClean="0"/>
              <a:t>- </a:t>
            </a:r>
            <a:r>
              <a:rPr lang="en-US" b="1" u="sng" dirty="0" smtClean="0"/>
              <a:t>We </a:t>
            </a:r>
            <a:r>
              <a:rPr lang="en-US" b="1" u="sng" dirty="0"/>
              <a:t>are told the woman had lived a sinful life</a:t>
            </a:r>
            <a:r>
              <a:rPr lang="en-US" b="1" u="sng" dirty="0" smtClean="0"/>
              <a:t>.</a:t>
            </a:r>
          </a:p>
          <a:p>
            <a:pPr marL="0" indent="0">
              <a:buNone/>
            </a:pPr>
            <a:r>
              <a:rPr lang="en-US" b="1" dirty="0" smtClean="0"/>
              <a:t>- The </a:t>
            </a:r>
            <a:r>
              <a:rPr lang="en-US" b="1" dirty="0"/>
              <a:t>oral tradition (the Law which the </a:t>
            </a:r>
            <a:r>
              <a:rPr lang="en-US" b="1" dirty="0" smtClean="0"/>
              <a:t>     teachers </a:t>
            </a:r>
            <a:r>
              <a:rPr lang="en-US" b="1" dirty="0"/>
              <a:t>had added to the Law of God) said that anyone who was touched by a “sinner” became unclean himself. </a:t>
            </a:r>
            <a:endParaRPr lang="en-US" b="1" dirty="0" smtClean="0"/>
          </a:p>
          <a:p>
            <a:pPr marL="0" indent="0">
              <a:buNone/>
            </a:pPr>
            <a:r>
              <a:rPr lang="en-US" b="1" dirty="0" smtClean="0"/>
              <a:t>- She </a:t>
            </a:r>
            <a:r>
              <a:rPr lang="en-US" b="1" dirty="0"/>
              <a:t>let down her hair in public. </a:t>
            </a:r>
            <a:endParaRPr lang="en-US" b="1" dirty="0" smtClean="0"/>
          </a:p>
          <a:p>
            <a:pPr marL="0" indent="0">
              <a:buNone/>
            </a:pPr>
            <a:r>
              <a:rPr lang="en-US" b="1" dirty="0" smtClean="0"/>
              <a:t>- Her </a:t>
            </a:r>
            <a:r>
              <a:rPr lang="en-US" b="1" dirty="0"/>
              <a:t>display of emotion was uncomfortable.</a:t>
            </a:r>
            <a:r>
              <a:rPr lang="en-US" dirty="0"/>
              <a:t> </a:t>
            </a:r>
          </a:p>
          <a:p>
            <a:pPr marL="0" indent="0">
              <a:buNone/>
            </a:pPr>
            <a:endParaRPr lang="en-US" b="1" dirty="0" smtClean="0"/>
          </a:p>
          <a:p>
            <a:pPr>
              <a:buFont typeface="Wingdings" charset="2"/>
              <a:buChar char="v"/>
            </a:pPr>
            <a:endParaRPr lang="en-US" dirty="0"/>
          </a:p>
        </p:txBody>
      </p:sp>
    </p:spTree>
    <p:extLst>
      <p:ext uri="{BB962C8B-B14F-4D97-AF65-F5344CB8AC3E}">
        <p14:creationId xmlns:p14="http://schemas.microsoft.com/office/powerpoint/2010/main" val="14942482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514600"/>
            <a:ext cx="9144000" cy="4191000"/>
          </a:xfrm>
          <a:solidFill>
            <a:srgbClr val="E9C85C">
              <a:alpha val="68000"/>
            </a:srgbClr>
          </a:solidFill>
        </p:spPr>
        <p:txBody>
          <a:bodyPr/>
          <a:lstStyle/>
          <a:p>
            <a:pPr marL="0" indent="0" algn="ctr">
              <a:buNone/>
            </a:pPr>
            <a:r>
              <a:rPr lang="en-US" b="1" dirty="0" smtClean="0">
                <a:solidFill>
                  <a:srgbClr val="800000"/>
                </a:solidFill>
              </a:rPr>
              <a:t>    </a:t>
            </a:r>
            <a:r>
              <a:rPr lang="en-US" sz="3500" b="1" dirty="0" smtClean="0">
                <a:solidFill>
                  <a:srgbClr val="800000"/>
                </a:solidFill>
              </a:rPr>
              <a:t>Criticism</a:t>
            </a:r>
          </a:p>
          <a:p>
            <a:pPr>
              <a:buFontTx/>
              <a:buChar char="-"/>
            </a:pPr>
            <a:r>
              <a:rPr lang="en-US" sz="3100" b="1" dirty="0" smtClean="0"/>
              <a:t>“</a:t>
            </a:r>
            <a:r>
              <a:rPr lang="en-US" sz="3100" b="1" dirty="0"/>
              <a:t>If this man were a prophet, he would know who is touching him and what kind of woman she is—that she is a sinner.” [v. 39</a:t>
            </a:r>
            <a:r>
              <a:rPr lang="en-US" sz="3100" b="1" dirty="0" smtClean="0"/>
              <a:t>]</a:t>
            </a:r>
          </a:p>
          <a:p>
            <a:pPr marL="0" indent="0" algn="ctr">
              <a:buNone/>
            </a:pPr>
            <a:r>
              <a:rPr lang="en-US" b="1" dirty="0" smtClean="0">
                <a:solidFill>
                  <a:srgbClr val="800000"/>
                </a:solidFill>
              </a:rPr>
              <a:t>    </a:t>
            </a:r>
            <a:r>
              <a:rPr lang="en-US" sz="3500" b="1" dirty="0" smtClean="0">
                <a:solidFill>
                  <a:srgbClr val="800000"/>
                </a:solidFill>
              </a:rPr>
              <a:t>Rebuke</a:t>
            </a:r>
            <a:endParaRPr lang="en-US" sz="3500" dirty="0">
              <a:solidFill>
                <a:srgbClr val="800000"/>
              </a:solidFill>
            </a:endParaRPr>
          </a:p>
          <a:p>
            <a:pPr>
              <a:buFontTx/>
              <a:buChar char="-"/>
            </a:pPr>
            <a:r>
              <a:rPr lang="en-US" sz="3100" b="1" i="1" dirty="0"/>
              <a:t>Therefore, I tell you, her many sins have been forgiven—for she loved much. But he who has been forgiven little loves little</a:t>
            </a:r>
            <a:r>
              <a:rPr lang="en-US" sz="3100" b="1" dirty="0"/>
              <a:t>. </a:t>
            </a:r>
            <a:endParaRPr lang="en-US" sz="3100" b="1" dirty="0" smtClean="0"/>
          </a:p>
          <a:p>
            <a:pPr marL="0" indent="0">
              <a:buNone/>
            </a:pPr>
            <a:endParaRPr lang="en-US" dirty="0"/>
          </a:p>
          <a:p>
            <a:pPr>
              <a:buFontTx/>
              <a:buChar char="-"/>
            </a:pPr>
            <a:endParaRPr lang="en-US" dirty="0"/>
          </a:p>
          <a:p>
            <a:endParaRPr lang="en-US" dirty="0"/>
          </a:p>
        </p:txBody>
      </p:sp>
    </p:spTree>
    <p:extLst>
      <p:ext uri="{BB962C8B-B14F-4D97-AF65-F5344CB8AC3E}">
        <p14:creationId xmlns:p14="http://schemas.microsoft.com/office/powerpoint/2010/main" val="36127688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438400"/>
            <a:ext cx="8763000" cy="4267200"/>
          </a:xfrm>
          <a:solidFill>
            <a:srgbClr val="E9C85C">
              <a:alpha val="68000"/>
            </a:srgbClr>
          </a:solidFill>
        </p:spPr>
        <p:txBody>
          <a:bodyPr/>
          <a:lstStyle/>
          <a:p>
            <a:pPr marL="0" indent="0" algn="ctr">
              <a:buNone/>
            </a:pPr>
            <a:r>
              <a:rPr lang="en-US" sz="3600" b="1" dirty="0"/>
              <a:t>Grace Extended</a:t>
            </a:r>
            <a:endParaRPr lang="en-US" sz="3600" dirty="0"/>
          </a:p>
          <a:p>
            <a:pPr marL="0" indent="0">
              <a:buNone/>
            </a:pPr>
            <a:r>
              <a:rPr lang="en-US" b="1" dirty="0"/>
              <a:t>48 Then Jesus said to her, “Your sins are forgiven.”</a:t>
            </a:r>
          </a:p>
          <a:p>
            <a:pPr marL="0" indent="0">
              <a:buNone/>
            </a:pPr>
            <a:r>
              <a:rPr lang="en-US" b="1" dirty="0"/>
              <a:t>49 The other guests began to say among themselves, “Who is this who even forgives sins?”</a:t>
            </a:r>
          </a:p>
          <a:p>
            <a:pPr marL="0" indent="0">
              <a:buNone/>
            </a:pPr>
            <a:r>
              <a:rPr lang="en-US" b="1" dirty="0"/>
              <a:t>50 Jesus said to the woman, “Your faith has saved you; go in peace.”[Luke 7:48-50]</a:t>
            </a:r>
          </a:p>
          <a:p>
            <a:endParaRPr lang="en-US" dirty="0"/>
          </a:p>
        </p:txBody>
      </p:sp>
    </p:spTree>
    <p:extLst>
      <p:ext uri="{BB962C8B-B14F-4D97-AF65-F5344CB8AC3E}">
        <p14:creationId xmlns:p14="http://schemas.microsoft.com/office/powerpoint/2010/main" val="32011387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514600"/>
            <a:ext cx="8839200" cy="4191000"/>
          </a:xfrm>
          <a:solidFill>
            <a:srgbClr val="E9C85C">
              <a:alpha val="68000"/>
            </a:srgbClr>
          </a:solidFill>
        </p:spPr>
        <p:txBody>
          <a:bodyPr/>
          <a:lstStyle/>
          <a:p>
            <a:pPr marL="0" indent="0">
              <a:buNone/>
            </a:pPr>
            <a:endParaRPr lang="en-US" sz="3400" b="1" u="sng" dirty="0" smtClean="0"/>
          </a:p>
          <a:p>
            <a:pPr marL="0" indent="0">
              <a:buNone/>
            </a:pPr>
            <a:r>
              <a:rPr lang="en-US" sz="3400" b="1" u="sng" dirty="0" smtClean="0"/>
              <a:t>First</a:t>
            </a:r>
            <a:r>
              <a:rPr lang="en-US" sz="3400" b="1" u="sng" dirty="0"/>
              <a:t>, note that Jesus grants forgiveness</a:t>
            </a:r>
            <a:r>
              <a:rPr lang="en-US" sz="3400" b="1" dirty="0"/>
              <a:t>. </a:t>
            </a:r>
            <a:endParaRPr lang="en-US" sz="3400" b="1" dirty="0" smtClean="0"/>
          </a:p>
          <a:p>
            <a:pPr marL="0" indent="0">
              <a:buNone/>
            </a:pPr>
            <a:r>
              <a:rPr lang="en-US" sz="3400" b="1" u="sng" dirty="0"/>
              <a:t>Second, there is a caution</a:t>
            </a:r>
            <a:r>
              <a:rPr lang="en-US" sz="3400" b="1" dirty="0"/>
              <a:t>. </a:t>
            </a:r>
            <a:endParaRPr lang="en-US" sz="3400" b="1" u="sng" dirty="0" smtClean="0"/>
          </a:p>
          <a:p>
            <a:pPr marL="0" indent="0">
              <a:buNone/>
            </a:pPr>
            <a:r>
              <a:rPr lang="en-US" sz="3400" b="1" u="sng" dirty="0" smtClean="0">
                <a:solidFill>
                  <a:srgbClr val="800000"/>
                </a:solidFill>
              </a:rPr>
              <a:t>Applications</a:t>
            </a:r>
            <a:r>
              <a:rPr lang="en-US" sz="3400" u="sng" dirty="0" smtClean="0">
                <a:solidFill>
                  <a:srgbClr val="800000"/>
                </a:solidFill>
              </a:rPr>
              <a:t>:</a:t>
            </a:r>
            <a:endParaRPr lang="en-US" sz="3400" b="1" dirty="0" smtClean="0">
              <a:solidFill>
                <a:srgbClr val="800000"/>
              </a:solidFill>
            </a:endParaRPr>
          </a:p>
          <a:p>
            <a:pPr marL="0" indent="0">
              <a:buNone/>
            </a:pPr>
            <a:r>
              <a:rPr lang="en-US" sz="3400" b="1" dirty="0" smtClean="0"/>
              <a:t>First</a:t>
            </a:r>
            <a:r>
              <a:rPr lang="en-US" sz="3400" b="1" dirty="0"/>
              <a:t>, Jesus gives us an example to follow in relating to unbelievers.</a:t>
            </a:r>
            <a:r>
              <a:rPr lang="en-US" sz="3400" dirty="0"/>
              <a:t>  </a:t>
            </a:r>
          </a:p>
          <a:p>
            <a:endParaRPr lang="en-US" dirty="0"/>
          </a:p>
        </p:txBody>
      </p:sp>
    </p:spTree>
    <p:extLst>
      <p:ext uri="{BB962C8B-B14F-4D97-AF65-F5344CB8AC3E}">
        <p14:creationId xmlns:p14="http://schemas.microsoft.com/office/powerpoint/2010/main" val="27826187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514600"/>
            <a:ext cx="8915400" cy="4267200"/>
          </a:xfrm>
          <a:solidFill>
            <a:srgbClr val="E9C85C">
              <a:alpha val="68000"/>
            </a:srgbClr>
          </a:solidFill>
        </p:spPr>
        <p:txBody>
          <a:bodyPr/>
          <a:lstStyle/>
          <a:p>
            <a:pPr marL="0" indent="0" algn="ctr">
              <a:buNone/>
            </a:pPr>
            <a:r>
              <a:rPr lang="en-US" sz="4000" b="1" u="sng" dirty="0"/>
              <a:t>The message is: </a:t>
            </a:r>
            <a:endParaRPr lang="en-US" sz="4000" u="sng" dirty="0"/>
          </a:p>
          <a:p>
            <a:pPr marL="0" indent="0">
              <a:buNone/>
            </a:pPr>
            <a:r>
              <a:rPr lang="en-US" sz="3600" b="1" dirty="0"/>
              <a:t>If we are going to </a:t>
            </a:r>
            <a:r>
              <a:rPr lang="en-US" sz="3600" b="1" dirty="0">
                <a:solidFill>
                  <a:srgbClr val="800000"/>
                </a:solidFill>
              </a:rPr>
              <a:t>reach non-believers with the message of hope</a:t>
            </a:r>
            <a:r>
              <a:rPr lang="en-US" sz="3600" dirty="0"/>
              <a:t>; </a:t>
            </a:r>
            <a:r>
              <a:rPr lang="en-US" sz="3600" b="1" dirty="0"/>
              <a:t>if we are going to</a:t>
            </a:r>
            <a:r>
              <a:rPr lang="en-US" sz="3600" dirty="0"/>
              <a:t> </a:t>
            </a:r>
            <a:r>
              <a:rPr lang="en-US" sz="3600" b="1" dirty="0">
                <a:solidFill>
                  <a:srgbClr val="800000"/>
                </a:solidFill>
              </a:rPr>
              <a:t>be obedient to God’s command to “Go into all the world and preach the gospel”</a:t>
            </a:r>
            <a:r>
              <a:rPr lang="en-US" sz="3600" dirty="0"/>
              <a:t>, </a:t>
            </a:r>
            <a:r>
              <a:rPr lang="en-US" sz="3600" b="1" dirty="0"/>
              <a:t>then we must be </a:t>
            </a:r>
            <a:r>
              <a:rPr lang="en-US" sz="3600" b="1" dirty="0">
                <a:solidFill>
                  <a:srgbClr val="800000"/>
                </a:solidFill>
              </a:rPr>
              <a:t>willing to go where these people are. </a:t>
            </a:r>
            <a:endParaRPr lang="en-US" sz="3600" dirty="0">
              <a:solidFill>
                <a:srgbClr val="800000"/>
              </a:solidFill>
            </a:endParaRPr>
          </a:p>
          <a:p>
            <a:endParaRPr lang="en-US" dirty="0"/>
          </a:p>
        </p:txBody>
      </p:sp>
    </p:spTree>
    <p:extLst>
      <p:ext uri="{BB962C8B-B14F-4D97-AF65-F5344CB8AC3E}">
        <p14:creationId xmlns:p14="http://schemas.microsoft.com/office/powerpoint/2010/main" val="1583709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514600"/>
            <a:ext cx="8839200" cy="4191000"/>
          </a:xfrm>
          <a:solidFill>
            <a:srgbClr val="E9C85C">
              <a:alpha val="68000"/>
            </a:srgbClr>
          </a:solidFill>
        </p:spPr>
        <p:txBody>
          <a:bodyPr/>
          <a:lstStyle/>
          <a:p>
            <a:pPr marL="0" indent="0" algn="ctr">
              <a:buNone/>
            </a:pPr>
            <a:r>
              <a:rPr lang="en-US" b="1" u="sng" dirty="0"/>
              <a:t>Ask yourself some questions: </a:t>
            </a:r>
            <a:r>
              <a:rPr lang="en-US" dirty="0"/>
              <a:t> </a:t>
            </a:r>
          </a:p>
          <a:p>
            <a:pPr marL="0" indent="0">
              <a:buNone/>
            </a:pPr>
            <a:r>
              <a:rPr lang="en-US" b="1" dirty="0"/>
              <a:t>Are you pushing someone away simply because of their reputation? </a:t>
            </a:r>
            <a:endParaRPr lang="en-US" dirty="0"/>
          </a:p>
          <a:p>
            <a:pPr marL="0" indent="0">
              <a:buNone/>
            </a:pPr>
            <a:r>
              <a:rPr lang="en-US" b="1" dirty="0"/>
              <a:t>Their income level (high or low)? </a:t>
            </a:r>
            <a:endParaRPr lang="en-US" dirty="0"/>
          </a:p>
          <a:p>
            <a:pPr marL="0" indent="0">
              <a:buNone/>
            </a:pPr>
            <a:r>
              <a:rPr lang="en-US" b="1" dirty="0"/>
              <a:t>Their criminal record? </a:t>
            </a:r>
            <a:endParaRPr lang="en-US" dirty="0"/>
          </a:p>
          <a:p>
            <a:pPr marL="0" indent="0">
              <a:buNone/>
            </a:pPr>
            <a:r>
              <a:rPr lang="en-US" b="1" dirty="0"/>
              <a:t>Their religious beliefs? </a:t>
            </a:r>
            <a:endParaRPr lang="en-US" dirty="0"/>
          </a:p>
          <a:p>
            <a:pPr marL="0" indent="0">
              <a:buNone/>
            </a:pPr>
            <a:r>
              <a:rPr lang="en-US" b="1" dirty="0"/>
              <a:t>The way they have treated you in the past? </a:t>
            </a:r>
            <a:endParaRPr lang="en-US" dirty="0"/>
          </a:p>
          <a:p>
            <a:endParaRPr lang="en-US" dirty="0"/>
          </a:p>
        </p:txBody>
      </p:sp>
    </p:spTree>
    <p:extLst>
      <p:ext uri="{BB962C8B-B14F-4D97-AF65-F5344CB8AC3E}">
        <p14:creationId xmlns:p14="http://schemas.microsoft.com/office/powerpoint/2010/main" val="1896658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2746</TotalTime>
  <Words>474</Words>
  <Application>Microsoft Macintosh PowerPoint</Application>
  <PresentationFormat>On-screen Show (4:3)</PresentationFormat>
  <Paragraphs>44</Paragraphs>
  <Slides>14</Slides>
  <Notes>0</Notes>
  <HiddenSlides>0</HiddenSlides>
  <MMClips>0</MMClips>
  <ScaleCrop>false</ScaleCrop>
  <HeadingPairs>
    <vt:vector size="4" baseType="variant">
      <vt:variant>
        <vt:lpstr>Theme</vt:lpstr>
      </vt:variant>
      <vt:variant>
        <vt:i4>2</vt:i4>
      </vt:variant>
      <vt:variant>
        <vt:lpstr>Slide Titles</vt:lpstr>
      </vt:variant>
      <vt:variant>
        <vt:i4>14</vt:i4>
      </vt:variant>
    </vt:vector>
  </HeadingPairs>
  <TitlesOfParts>
    <vt:vector size="16" baseType="lpstr">
      <vt:lpstr>Default Design</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sundaysource.org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Jonathan R. Bailey</dc:creator>
  <cp:lastModifiedBy>Steve Garrett</cp:lastModifiedBy>
  <cp:revision>164</cp:revision>
  <dcterms:created xsi:type="dcterms:W3CDTF">2005-04-15T19:25:47Z</dcterms:created>
  <dcterms:modified xsi:type="dcterms:W3CDTF">2013-07-14T11:52:31Z</dcterms:modified>
</cp:coreProperties>
</file>