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5" r:id="rId7"/>
    <p:sldId id="267"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075"/>
    <a:srgbClr val="84D2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93F47-EB7C-6442-B00C-3117495902FE}" type="datetimeFigureOut">
              <a:rPr lang="en-US" smtClean="0"/>
              <a:t>3/24/13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35719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3F47-EB7C-6442-B00C-3117495902FE}" type="datetimeFigureOut">
              <a:rPr lang="en-US" smtClean="0"/>
              <a:t>3/24/13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71403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3F47-EB7C-6442-B00C-3117495902FE}" type="datetimeFigureOut">
              <a:rPr lang="en-US" smtClean="0"/>
              <a:t>3/24/13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385840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3F47-EB7C-6442-B00C-3117495902FE}" type="datetimeFigureOut">
              <a:rPr lang="en-US" smtClean="0"/>
              <a:t>3/24/13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60833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93F47-EB7C-6442-B00C-3117495902FE}" type="datetimeFigureOut">
              <a:rPr lang="en-US" smtClean="0"/>
              <a:t>3/24/13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369469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93F47-EB7C-6442-B00C-3117495902FE}" type="datetimeFigureOut">
              <a:rPr lang="en-US" smtClean="0"/>
              <a:t>3/24/13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137099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93F47-EB7C-6442-B00C-3117495902FE}" type="datetimeFigureOut">
              <a:rPr lang="en-US" smtClean="0"/>
              <a:t>3/24/13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202944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93F47-EB7C-6442-B00C-3117495902FE}" type="datetimeFigureOut">
              <a:rPr lang="en-US" smtClean="0"/>
              <a:t>3/24/13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371462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93F47-EB7C-6442-B00C-3117495902FE}" type="datetimeFigureOut">
              <a:rPr lang="en-US" smtClean="0"/>
              <a:t>3/24/13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87066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93F47-EB7C-6442-B00C-3117495902FE}" type="datetimeFigureOut">
              <a:rPr lang="en-US" smtClean="0"/>
              <a:t>3/24/13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91642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93F47-EB7C-6442-B00C-3117495902FE}" type="datetimeFigureOut">
              <a:rPr lang="en-US" smtClean="0"/>
              <a:t>3/24/13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80528-A94D-1940-9D6E-C1007354CEA4}" type="slidenum">
              <a:rPr lang="en-US" smtClean="0"/>
              <a:t>‹#›</a:t>
            </a:fld>
            <a:endParaRPr lang="en-US"/>
          </a:p>
        </p:txBody>
      </p:sp>
    </p:spTree>
    <p:extLst>
      <p:ext uri="{BB962C8B-B14F-4D97-AF65-F5344CB8AC3E}">
        <p14:creationId xmlns:p14="http://schemas.microsoft.com/office/powerpoint/2010/main" val="2846108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93F47-EB7C-6442-B00C-3117495902FE}" type="datetimeFigureOut">
              <a:rPr lang="en-US" smtClean="0"/>
              <a:t>3/24/13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80528-A94D-1940-9D6E-C1007354CEA4}" type="slidenum">
              <a:rPr lang="en-US" smtClean="0"/>
              <a:t>‹#›</a:t>
            </a:fld>
            <a:endParaRPr lang="en-US"/>
          </a:p>
        </p:txBody>
      </p:sp>
    </p:spTree>
    <p:extLst>
      <p:ext uri="{BB962C8B-B14F-4D97-AF65-F5344CB8AC3E}">
        <p14:creationId xmlns:p14="http://schemas.microsoft.com/office/powerpoint/2010/main" val="247367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02171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79400" y="266700"/>
            <a:ext cx="8610600" cy="5859463"/>
          </a:xfrm>
          <a:effectLst>
            <a:glow rad="101600">
              <a:schemeClr val="accent2">
                <a:satMod val="175000"/>
                <a:alpha val="40000"/>
              </a:schemeClr>
            </a:glow>
          </a:effectLst>
        </p:spPr>
        <p:txBody>
          <a:bodyPr>
            <a:normAutofit/>
          </a:bodyPr>
          <a:lstStyle/>
          <a:p>
            <a:pPr marL="0" indent="0">
              <a:buNone/>
            </a:pPr>
            <a:r>
              <a:rPr lang="en-US" sz="3600" b="1" dirty="0">
                <a:solidFill>
                  <a:srgbClr val="FFFF00"/>
                </a:solidFill>
                <a:effectLst>
                  <a:outerShdw blurRad="50800" dist="38100" dir="5400000" algn="t" rotWithShape="0">
                    <a:prstClr val="black">
                      <a:alpha val="40000"/>
                    </a:prstClr>
                  </a:outerShdw>
                </a:effectLst>
              </a:rPr>
              <a:t>For if you forgive men when they sin against you, your heavenly Father will also forgive you. But if you do not forgive men their sins, your Father will not forgive your sins. (Matthew 6:14-15)</a:t>
            </a:r>
            <a:endParaRPr lang="en-US" sz="3600" dirty="0">
              <a:solidFill>
                <a:srgbClr val="FFFF00"/>
              </a:solidFill>
              <a:effectLst>
                <a:outerShdw blurRad="50800" dist="38100" dir="5400000" algn="t" rotWithShape="0">
                  <a:prstClr val="black">
                    <a:alpha val="40000"/>
                  </a:prstClr>
                </a:outerShdw>
              </a:effectLst>
            </a:endParaRPr>
          </a:p>
          <a:p>
            <a:pPr marL="0" indent="0">
              <a:buNone/>
            </a:pPr>
            <a:endParaRPr lang="en-US" b="1" dirty="0" smtClean="0">
              <a:solidFill>
                <a:srgbClr val="FFFF00"/>
              </a:solidFill>
              <a:effectLst>
                <a:outerShdw blurRad="50800" dist="38100" dir="5400000" algn="t" rotWithShape="0">
                  <a:prstClr val="black">
                    <a:alpha val="40000"/>
                  </a:prstClr>
                </a:outerShdw>
              </a:effectLst>
            </a:endParaRPr>
          </a:p>
          <a:p>
            <a:pPr marL="0" indent="0">
              <a:buNone/>
            </a:pPr>
            <a:endParaRPr lang="en-US" dirty="0">
              <a:solidFill>
                <a:srgbClr val="84D24D"/>
              </a:solidFill>
            </a:endParaRPr>
          </a:p>
        </p:txBody>
      </p:sp>
    </p:spTree>
    <p:extLst>
      <p:ext uri="{BB962C8B-B14F-4D97-AF65-F5344CB8AC3E}">
        <p14:creationId xmlns:p14="http://schemas.microsoft.com/office/powerpoint/2010/main" val="343621651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28600" y="266700"/>
            <a:ext cx="8623300" cy="5859463"/>
          </a:xfrm>
          <a:effectLst>
            <a:glow rad="101600">
              <a:schemeClr val="accent2">
                <a:satMod val="175000"/>
                <a:alpha val="40000"/>
              </a:schemeClr>
            </a:glow>
          </a:effectLst>
        </p:spPr>
        <p:txBody>
          <a:bodyPr/>
          <a:lstStyle/>
          <a:p>
            <a:pPr marL="0" indent="0">
              <a:buNone/>
            </a:pPr>
            <a:r>
              <a:rPr lang="en-US" sz="3600" b="1" dirty="0" smtClean="0">
                <a:solidFill>
                  <a:srgbClr val="FFFF00"/>
                </a:solidFill>
                <a:effectLst>
                  <a:outerShdw blurRad="50800" dist="38100" dir="5400000" algn="t" rotWithShape="0">
                    <a:prstClr val="black">
                      <a:alpha val="40000"/>
                    </a:prstClr>
                  </a:outerShdw>
                </a:effectLst>
              </a:rPr>
              <a:t>1. </a:t>
            </a:r>
            <a:r>
              <a:rPr lang="en-US" sz="4000" b="1" dirty="0" smtClean="0">
                <a:solidFill>
                  <a:srgbClr val="FFFF00"/>
                </a:solidFill>
                <a:effectLst>
                  <a:outerShdw blurRad="50800" dist="38100" dir="5400000" algn="t" rotWithShape="0">
                    <a:prstClr val="black">
                      <a:alpha val="40000"/>
                    </a:prstClr>
                  </a:outerShdw>
                </a:effectLst>
              </a:rPr>
              <a:t>Forget About Keeping Count</a:t>
            </a:r>
          </a:p>
          <a:p>
            <a:pPr marL="0" indent="0">
              <a:buNone/>
            </a:pPr>
            <a:r>
              <a:rPr lang="en-US" b="1" dirty="0" smtClean="0">
                <a:solidFill>
                  <a:srgbClr val="FFFF00"/>
                </a:solidFill>
                <a:effectLst>
                  <a:outerShdw blurRad="50800" dist="38100" dir="5400000" algn="t" rotWithShape="0">
                    <a:prstClr val="black">
                      <a:alpha val="40000"/>
                    </a:prstClr>
                  </a:outerShdw>
                </a:effectLst>
              </a:rPr>
              <a:t>(</a:t>
            </a:r>
            <a:r>
              <a:rPr lang="en-US" b="1" dirty="0">
                <a:solidFill>
                  <a:srgbClr val="FFFF00"/>
                </a:solidFill>
                <a:effectLst>
                  <a:outerShdw blurRad="50800" dist="38100" dir="5400000" algn="t" rotWithShape="0">
                    <a:prstClr val="black">
                      <a:alpha val="40000"/>
                    </a:prstClr>
                  </a:outerShdw>
                </a:effectLst>
              </a:rPr>
              <a:t>v. 21-22) Then Peter came to Jesus and asked, "Lord how many times shall I forgive my brother when he sins against me? Up to seven times?" Jesus answered, "I tell you, not seven times, but seventy-seven times." [or "seventy times seven."]</a:t>
            </a:r>
            <a:endParaRPr lang="en-US" dirty="0">
              <a:solidFill>
                <a:srgbClr val="FFFF00"/>
              </a:solidFill>
              <a:effectLst>
                <a:outerShdw blurRad="50800" dist="38100" dir="5400000" algn="t" rotWithShape="0">
                  <a:prstClr val="black">
                    <a:alpha val="40000"/>
                  </a:prstClr>
                </a:outerShdw>
              </a:effectLst>
            </a:endParaRPr>
          </a:p>
          <a:p>
            <a:pPr marL="0" indent="0">
              <a:buNone/>
            </a:pPr>
            <a:endParaRPr lang="en-US" b="1" dirty="0" smtClean="0">
              <a:solidFill>
                <a:srgbClr val="FFFF00"/>
              </a:solidFill>
              <a:effectLst>
                <a:outerShdw blurRad="50800" dist="38100" dir="5400000" algn="t" rotWithShape="0">
                  <a:prstClr val="black">
                    <a:alpha val="40000"/>
                  </a:prstClr>
                </a:outerShdw>
              </a:effectLst>
            </a:endParaRPr>
          </a:p>
          <a:p>
            <a:pPr marL="0" indent="0">
              <a:buNone/>
            </a:pPr>
            <a:r>
              <a:rPr lang="en-US" sz="4000" b="1" dirty="0" smtClean="0">
                <a:solidFill>
                  <a:srgbClr val="FFFF00"/>
                </a:solidFill>
                <a:effectLst>
                  <a:outerShdw blurRad="50800" dist="38100" dir="5400000" algn="t" rotWithShape="0">
                    <a:prstClr val="black">
                      <a:alpha val="40000"/>
                    </a:prstClr>
                  </a:outerShdw>
                </a:effectLst>
              </a:rPr>
              <a:t>2</a:t>
            </a:r>
            <a:r>
              <a:rPr lang="en-US" sz="4000" b="1" dirty="0">
                <a:solidFill>
                  <a:srgbClr val="FFFF00"/>
                </a:solidFill>
                <a:effectLst>
                  <a:outerShdw blurRad="50800" dist="38100" dir="5400000" algn="t" rotWithShape="0">
                    <a:prstClr val="black">
                      <a:alpha val="40000"/>
                    </a:prstClr>
                  </a:outerShdw>
                </a:effectLst>
              </a:rPr>
              <a:t>. Cancel the Debt.</a:t>
            </a:r>
          </a:p>
          <a:p>
            <a:pPr marL="0" indent="0">
              <a:buNone/>
            </a:pPr>
            <a:endParaRPr lang="en-US" b="1" dirty="0" smtClean="0">
              <a:solidFill>
                <a:srgbClr val="FFFFFF"/>
              </a:solidFill>
            </a:endParaRPr>
          </a:p>
          <a:p>
            <a:endParaRPr lang="en-US" dirty="0"/>
          </a:p>
        </p:txBody>
      </p:sp>
    </p:spTree>
    <p:extLst>
      <p:ext uri="{BB962C8B-B14F-4D97-AF65-F5344CB8AC3E}">
        <p14:creationId xmlns:p14="http://schemas.microsoft.com/office/powerpoint/2010/main" val="229889894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317500" y="190500"/>
            <a:ext cx="8547100" cy="5935663"/>
          </a:xfrm>
        </p:spPr>
        <p:txBody>
          <a:bodyPr/>
          <a:lstStyle/>
          <a:p>
            <a:pPr marL="0" indent="0">
              <a:buNone/>
            </a:pPr>
            <a:r>
              <a:rPr lang="en-US" b="1" dirty="0">
                <a:solidFill>
                  <a:srgbClr val="FFFF00"/>
                </a:solidFill>
                <a:effectLst>
                  <a:outerShdw blurRad="50800" dist="38100" dir="5400000" algn="t" rotWithShape="0">
                    <a:prstClr val="black">
                      <a:alpha val="40000"/>
                    </a:prstClr>
                  </a:outerShdw>
                </a:effectLst>
              </a:rPr>
              <a:t>(v. 27) "The servant's master took pity on him, </a:t>
            </a:r>
            <a:r>
              <a:rPr lang="en-US" b="1" u="sng" dirty="0">
                <a:solidFill>
                  <a:srgbClr val="FFFF00"/>
                </a:solidFill>
                <a:effectLst>
                  <a:outerShdw blurRad="50800" dist="38100" dir="5400000" algn="t" rotWithShape="0">
                    <a:prstClr val="black">
                      <a:alpha val="40000"/>
                    </a:prstClr>
                  </a:outerShdw>
                </a:effectLst>
              </a:rPr>
              <a:t>cancelled the debt </a:t>
            </a:r>
            <a:r>
              <a:rPr lang="en-US" b="1" dirty="0">
                <a:solidFill>
                  <a:srgbClr val="FFFF00"/>
                </a:solidFill>
                <a:effectLst>
                  <a:outerShdw blurRad="50800" dist="38100" dir="5400000" algn="t" rotWithShape="0">
                    <a:prstClr val="black">
                      <a:alpha val="40000"/>
                    </a:prstClr>
                  </a:outerShdw>
                </a:effectLst>
              </a:rPr>
              <a:t>and let him go."</a:t>
            </a:r>
          </a:p>
          <a:p>
            <a:pPr marL="0" indent="0">
              <a:buNone/>
            </a:pPr>
            <a:endParaRPr lang="en-US" b="1" dirty="0" smtClean="0">
              <a:solidFill>
                <a:srgbClr val="FFFF00"/>
              </a:solidFill>
              <a:effectLst>
                <a:outerShdw blurRad="50800" dist="38100" dir="5400000" algn="t" rotWithShape="0">
                  <a:prstClr val="black">
                    <a:alpha val="40000"/>
                  </a:prstClr>
                </a:outerShdw>
              </a:effectLst>
            </a:endParaRPr>
          </a:p>
          <a:p>
            <a:pPr marL="0" indent="0">
              <a:buNone/>
            </a:pPr>
            <a:r>
              <a:rPr lang="en-US" b="1" dirty="0">
                <a:solidFill>
                  <a:srgbClr val="FFFF00"/>
                </a:solidFill>
                <a:effectLst>
                  <a:outerShdw blurRad="50800" dist="38100" dir="5400000" algn="t" rotWithShape="0">
                    <a:prstClr val="black">
                      <a:alpha val="40000"/>
                    </a:prstClr>
                  </a:outerShdw>
                </a:effectLst>
              </a:rPr>
              <a:t>...hurls our iniquities into the depths of the sea. (Micah 7:19)</a:t>
            </a:r>
          </a:p>
          <a:p>
            <a:pPr marL="0" indent="0">
              <a:buNone/>
            </a:pPr>
            <a:endParaRPr lang="en-US" b="1" dirty="0" smtClean="0">
              <a:solidFill>
                <a:srgbClr val="FFFF00"/>
              </a:solidFill>
              <a:effectLst>
                <a:outerShdw blurRad="50800" dist="38100" dir="5400000" algn="t" rotWithShape="0">
                  <a:prstClr val="black">
                    <a:alpha val="40000"/>
                  </a:prstClr>
                </a:outerShdw>
              </a:effectLst>
            </a:endParaRPr>
          </a:p>
          <a:p>
            <a:pPr marL="0" indent="0">
              <a:buNone/>
            </a:pPr>
            <a:r>
              <a:rPr lang="en-US" b="1" dirty="0">
                <a:solidFill>
                  <a:srgbClr val="FFFF00"/>
                </a:solidFill>
                <a:effectLst>
                  <a:outerShdw blurRad="50800" dist="38100" dir="5400000" algn="t" rotWithShape="0">
                    <a:prstClr val="black">
                      <a:alpha val="40000"/>
                    </a:prstClr>
                  </a:outerShdw>
                </a:effectLst>
              </a:rPr>
              <a:t>I have swept your offenses like a cloud, your sins like the morning mist. (Isaiah 44:22)</a:t>
            </a:r>
          </a:p>
          <a:p>
            <a:pPr marL="0" indent="0">
              <a:buNone/>
            </a:pPr>
            <a:endParaRPr lang="en-US" dirty="0" smtClean="0">
              <a:solidFill>
                <a:srgbClr val="FFFF00"/>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26221754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92100" y="241300"/>
            <a:ext cx="8597900" cy="5884863"/>
          </a:xfrm>
        </p:spPr>
        <p:txBody>
          <a:bodyPr/>
          <a:lstStyle/>
          <a:p>
            <a:pPr marL="0" indent="0">
              <a:buNone/>
            </a:pPr>
            <a:r>
              <a:rPr lang="en-US" sz="3600" b="1" dirty="0">
                <a:solidFill>
                  <a:srgbClr val="FFFF00"/>
                </a:solidFill>
                <a:effectLst>
                  <a:outerShdw blurRad="50800" dist="38100" dir="5400000" algn="t" rotWithShape="0">
                    <a:prstClr val="black">
                      <a:alpha val="40000"/>
                    </a:prstClr>
                  </a:outerShdw>
                </a:effectLst>
              </a:rPr>
              <a:t>You have put all my sins behind your back. </a:t>
            </a:r>
            <a:endParaRPr lang="en-US" sz="3600" b="1" dirty="0" smtClean="0">
              <a:solidFill>
                <a:srgbClr val="FFFF00"/>
              </a:solidFill>
              <a:effectLst>
                <a:outerShdw blurRad="50800" dist="38100" dir="5400000" algn="t" rotWithShape="0">
                  <a:prstClr val="black">
                    <a:alpha val="40000"/>
                  </a:prstClr>
                </a:outerShdw>
              </a:effectLst>
            </a:endParaRPr>
          </a:p>
          <a:p>
            <a:pPr marL="0" indent="0">
              <a:buNone/>
            </a:pPr>
            <a:r>
              <a:rPr lang="en-US" sz="3600" b="1" dirty="0" smtClean="0">
                <a:solidFill>
                  <a:srgbClr val="FFFF00"/>
                </a:solidFill>
                <a:effectLst>
                  <a:outerShdw blurRad="50800" dist="38100" dir="5400000" algn="t" rotWithShape="0">
                    <a:prstClr val="black">
                      <a:alpha val="40000"/>
                    </a:prstClr>
                  </a:outerShdw>
                </a:effectLst>
              </a:rPr>
              <a:t>(</a:t>
            </a:r>
            <a:r>
              <a:rPr lang="en-US" sz="3600" b="1" dirty="0">
                <a:solidFill>
                  <a:srgbClr val="FFFF00"/>
                </a:solidFill>
                <a:effectLst>
                  <a:outerShdw blurRad="50800" dist="38100" dir="5400000" algn="t" rotWithShape="0">
                    <a:prstClr val="black">
                      <a:alpha val="40000"/>
                    </a:prstClr>
                  </a:outerShdw>
                </a:effectLst>
              </a:rPr>
              <a:t>Isaiah 38:17)</a:t>
            </a:r>
            <a:endParaRPr lang="en-US" sz="3600" dirty="0">
              <a:solidFill>
                <a:srgbClr val="FFFF00"/>
              </a:solidFill>
              <a:effectLst>
                <a:outerShdw blurRad="50800" dist="38100" dir="5400000" algn="t" rotWithShape="0">
                  <a:prstClr val="black">
                    <a:alpha val="40000"/>
                  </a:prstClr>
                </a:outerShdw>
              </a:effectLst>
            </a:endParaRPr>
          </a:p>
          <a:p>
            <a:pPr marL="0" indent="0">
              <a:buNone/>
            </a:pPr>
            <a:endParaRPr lang="en-US" dirty="0" smtClean="0">
              <a:solidFill>
                <a:srgbClr val="FFFF00"/>
              </a:solidFill>
              <a:effectLst>
                <a:outerShdw blurRad="50800" dist="38100" dir="5400000" algn="t" rotWithShape="0">
                  <a:prstClr val="black">
                    <a:alpha val="40000"/>
                  </a:prstClr>
                </a:outerShdw>
              </a:effectLst>
            </a:endParaRPr>
          </a:p>
          <a:p>
            <a:pPr marL="0" indent="0">
              <a:buNone/>
            </a:pPr>
            <a:r>
              <a:rPr lang="en-US" sz="4000" b="1" dirty="0">
                <a:solidFill>
                  <a:srgbClr val="FFFF00"/>
                </a:solidFill>
                <a:effectLst>
                  <a:outerShdw blurRad="50800" dist="38100" dir="5400000" algn="t" rotWithShape="0">
                    <a:prstClr val="black">
                      <a:alpha val="40000"/>
                    </a:prstClr>
                  </a:outerShdw>
                </a:effectLst>
              </a:rPr>
              <a:t>3. Keep them Accountable.</a:t>
            </a:r>
            <a:endParaRPr lang="en-US" sz="4000" dirty="0">
              <a:solidFill>
                <a:srgbClr val="FFFF00"/>
              </a:solidFill>
              <a:effectLst>
                <a:outerShdw blurRad="50800" dist="38100" dir="5400000" algn="t" rotWithShape="0">
                  <a:prstClr val="black">
                    <a:alpha val="40000"/>
                  </a:prstClr>
                </a:outerShdw>
              </a:effectLst>
            </a:endParaRPr>
          </a:p>
          <a:p>
            <a:pPr marL="0" indent="0">
              <a:buNone/>
            </a:pPr>
            <a:endParaRPr lang="en-US" sz="3600" dirty="0" smtClean="0">
              <a:effectLst>
                <a:outerShdw blurRad="50800" dist="38100" dir="5400000" algn="t" rotWithShape="0">
                  <a:prstClr val="black">
                    <a:alpha val="40000"/>
                  </a:prstClr>
                </a:outerShdw>
              </a:effectLst>
            </a:endParaRPr>
          </a:p>
          <a:p>
            <a:pPr marL="0" indent="0">
              <a:buNone/>
            </a:pPr>
            <a:r>
              <a:rPr lang="en-US" sz="4000" b="1" dirty="0">
                <a:solidFill>
                  <a:srgbClr val="FFFF00"/>
                </a:solidFill>
                <a:effectLst>
                  <a:outerShdw blurRad="50800" dist="38100" dir="5400000" algn="t" rotWithShape="0">
                    <a:prstClr val="black">
                      <a:alpha val="40000"/>
                    </a:prstClr>
                  </a:outerShdw>
                </a:effectLst>
              </a:rPr>
              <a:t>4. Consider God's Mercy In Your Life</a:t>
            </a:r>
            <a:r>
              <a:rPr lang="en-US" sz="4000" b="1" dirty="0" smtClean="0">
                <a:solidFill>
                  <a:srgbClr val="FFFF00"/>
                </a:solidFill>
                <a:effectLst>
                  <a:outerShdw blurRad="50800" dist="38100" dir="5400000" algn="t" rotWithShape="0">
                    <a:prstClr val="black">
                      <a:alpha val="40000"/>
                    </a:prstClr>
                  </a:outerShdw>
                </a:effectLst>
              </a:rPr>
              <a:t>.</a:t>
            </a:r>
            <a:endParaRPr lang="en-US" sz="4000" dirty="0" smtClean="0">
              <a:solidFill>
                <a:srgbClr val="FFFF00"/>
              </a:solidFill>
              <a:effectLst>
                <a:outerShdw blurRad="50800" dist="38100" dir="5400000" algn="t" rotWithShape="0">
                  <a:prstClr val="black">
                    <a:alpha val="40000"/>
                  </a:prstClr>
                </a:outerShdw>
              </a:effectLst>
            </a:endParaRPr>
          </a:p>
          <a:p>
            <a:pPr marL="0" indent="0">
              <a:buNone/>
            </a:pPr>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23676655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92100" y="241300"/>
            <a:ext cx="8597900" cy="5884863"/>
          </a:xfrm>
        </p:spPr>
        <p:txBody>
          <a:bodyPr/>
          <a:lstStyle/>
          <a:p>
            <a:pPr marL="0" indent="0">
              <a:buNone/>
            </a:pPr>
            <a:r>
              <a:rPr lang="en-US" sz="4000" b="1" dirty="0">
                <a:solidFill>
                  <a:srgbClr val="FFFF00"/>
                </a:solidFill>
                <a:effectLst>
                  <a:outerShdw blurRad="50800" dist="38100" dir="5400000" algn="t" rotWithShape="0">
                    <a:prstClr val="black">
                      <a:alpha val="40000"/>
                    </a:prstClr>
                  </a:outerShdw>
                </a:effectLst>
              </a:rPr>
              <a:t>Jesus said...</a:t>
            </a:r>
          </a:p>
          <a:p>
            <a:pPr marL="0" indent="0">
              <a:buNone/>
            </a:pPr>
            <a:r>
              <a:rPr lang="en-US" sz="4000" b="1" dirty="0">
                <a:solidFill>
                  <a:srgbClr val="FFFF00"/>
                </a:solidFill>
                <a:effectLst>
                  <a:outerShdw blurRad="50800" dist="38100" dir="5400000" algn="t" rotWithShape="0">
                    <a:prstClr val="black">
                      <a:alpha val="40000"/>
                    </a:prstClr>
                  </a:outerShdw>
                </a:effectLst>
              </a:rPr>
              <a:t>(v. 35) "This is how my heavenly father will treat each of you unless you forgive your brother from your heart."</a:t>
            </a:r>
          </a:p>
          <a:p>
            <a:pPr marL="0" indent="0">
              <a:buNone/>
            </a:pPr>
            <a:endParaRPr lang="en-US" b="1"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31345518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92100" y="241300"/>
            <a:ext cx="8597900" cy="5884863"/>
          </a:xfrm>
          <a:effectLst>
            <a:glow rad="63500">
              <a:schemeClr val="accent2">
                <a:satMod val="175000"/>
                <a:alpha val="40000"/>
              </a:schemeClr>
            </a:glow>
            <a:outerShdw blurRad="50800" dist="38100" dir="5400000" algn="t" rotWithShape="0">
              <a:prstClr val="black">
                <a:alpha val="40000"/>
              </a:prstClr>
            </a:outerShdw>
          </a:effectLst>
        </p:spPr>
        <p:txBody>
          <a:bodyPr/>
          <a:lstStyle/>
          <a:p>
            <a:pPr marL="0" indent="0">
              <a:buNone/>
            </a:pPr>
            <a:r>
              <a:rPr lang="en-US" sz="4400" b="1" dirty="0" smtClean="0">
                <a:solidFill>
                  <a:srgbClr val="FFFF00"/>
                </a:solidFill>
              </a:rPr>
              <a:t>Do You Need to Forgive Someone?</a:t>
            </a:r>
            <a:endParaRPr lang="en-US" sz="4400" b="1" dirty="0">
              <a:solidFill>
                <a:srgbClr val="FFFF00"/>
              </a:solidFill>
            </a:endParaRPr>
          </a:p>
          <a:p>
            <a:pPr marL="0" indent="0">
              <a:buNone/>
            </a:pPr>
            <a:endParaRPr lang="en-US" b="1" dirty="0" smtClean="0">
              <a:solidFill>
                <a:srgbClr val="FFFF00"/>
              </a:solidFill>
            </a:endParaRPr>
          </a:p>
          <a:p>
            <a:pPr marL="0" indent="0">
              <a:buNone/>
            </a:pPr>
            <a:r>
              <a:rPr lang="en-US" sz="4000" b="1" dirty="0" smtClean="0">
                <a:solidFill>
                  <a:srgbClr val="FFFF00"/>
                </a:solidFill>
              </a:rPr>
              <a:t>Forgive them as God has forgiven you!</a:t>
            </a:r>
          </a:p>
          <a:p>
            <a:pPr marL="0" indent="0">
              <a:buNone/>
            </a:pPr>
            <a:r>
              <a:rPr lang="en-US" sz="4000" b="1" dirty="0" smtClean="0">
                <a:solidFill>
                  <a:srgbClr val="FFFF00"/>
                </a:solidFill>
              </a:rPr>
              <a:t>Forget about keeping count and cancel the debt!</a:t>
            </a:r>
          </a:p>
          <a:p>
            <a:pPr marL="0" indent="0">
              <a:buNone/>
            </a:pPr>
            <a:r>
              <a:rPr lang="en-US" sz="4000" b="1" dirty="0" smtClean="0">
                <a:solidFill>
                  <a:srgbClr val="FFFF00"/>
                </a:solidFill>
              </a:rPr>
              <a:t>Help them establish terms of accountability!</a:t>
            </a:r>
          </a:p>
          <a:p>
            <a:pPr marL="0" indent="0">
              <a:buNone/>
            </a:pPr>
            <a:endParaRPr lang="en-US" dirty="0">
              <a:solidFill>
                <a:srgbClr val="FFFF00"/>
              </a:solidFill>
            </a:endParaRPr>
          </a:p>
        </p:txBody>
      </p:sp>
    </p:spTree>
    <p:extLst>
      <p:ext uri="{BB962C8B-B14F-4D97-AF65-F5344CB8AC3E}">
        <p14:creationId xmlns:p14="http://schemas.microsoft.com/office/powerpoint/2010/main" val="260324554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60361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TotalTime>
  <Words>280</Words>
  <Application>Microsoft Macintosh PowerPoint</Application>
  <PresentationFormat>On-screen Show (4:3)</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TLV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9</cp:revision>
  <dcterms:created xsi:type="dcterms:W3CDTF">2013-03-23T13:15:03Z</dcterms:created>
  <dcterms:modified xsi:type="dcterms:W3CDTF">2013-03-24T20:06:02Z</dcterms:modified>
</cp:coreProperties>
</file>