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9"/>
  </p:handoutMasterIdLst>
  <p:sldIdLst>
    <p:sldId id="336" r:id="rId2"/>
    <p:sldId id="271" r:id="rId3"/>
    <p:sldId id="348" r:id="rId4"/>
    <p:sldId id="298" r:id="rId5"/>
    <p:sldId id="349" r:id="rId6"/>
    <p:sldId id="352" r:id="rId7"/>
    <p:sldId id="351" r:id="rId8"/>
    <p:sldId id="344" r:id="rId9"/>
    <p:sldId id="338" r:id="rId10"/>
    <p:sldId id="339" r:id="rId11"/>
    <p:sldId id="340" r:id="rId12"/>
    <p:sldId id="341" r:id="rId13"/>
    <p:sldId id="342" r:id="rId14"/>
    <p:sldId id="343" r:id="rId15"/>
    <p:sldId id="350" r:id="rId16"/>
    <p:sldId id="337" r:id="rId17"/>
    <p:sldId id="294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C79"/>
    <a:srgbClr val="76D6FF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86"/>
    <p:restoredTop sz="94667"/>
  </p:normalViewPr>
  <p:slideViewPr>
    <p:cSldViewPr snapToGrid="0" snapToObjects="1">
      <p:cViewPr>
        <p:scale>
          <a:sx n="86" d="100"/>
          <a:sy n="86" d="100"/>
        </p:scale>
        <p:origin x="-9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2/21/2018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8417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(1-12)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400" dirty="0"/>
              <a:t>“In that day the Branch of the Lord will be beautiful and glorious…”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virgin shall bear a son, his name will be “Immanuel.”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 child will be born; will sit on David’s throne, governing in peace forever.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mountain of the house of the Lord, nations flow to it.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God will remove </a:t>
            </a:r>
            <a:r>
              <a:rPr lang="en-US" sz="2400" dirty="0" smtClean="0"/>
              <a:t>jewelry/accessories </a:t>
            </a:r>
            <a:r>
              <a:rPr lang="en-US" sz="2400" dirty="0"/>
              <a:t>of wealthy Jerusalem women.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shoot will spring from the stem of Jesse.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sings a sad love song about his vineyard, Israel.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Assyria condemned as God’s tool that became prideful.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“</a:t>
            </a:r>
            <a:r>
              <a:rPr lang="en-US" sz="2400" dirty="0"/>
              <a:t>Come, let us reason together, says the Lord. Though your sins are as scarlet, they will be as white as snow.”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Isaiah </a:t>
            </a:r>
            <a:r>
              <a:rPr lang="en-US" sz="2400" dirty="0"/>
              <a:t>sees God and is called to the prophetic work.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Draw from the springs of salvation! Give thanks to His great and holy name!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Assyrian </a:t>
            </a:r>
            <a:r>
              <a:rPr lang="en-US" sz="2400" dirty="0"/>
              <a:t>conquest of Israel foretold w/ child named “swift-spoil-speedy-prey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1516" y="398417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19" y="210078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516" y="2470898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516" y="641940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1519" y="322185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516" y="46964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516" y="10175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519" y="58181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516" y="13876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971" y="3587299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973" y="2802833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971" y="5064978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7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(13-27)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Nations (“God’s oracle concerning</a:t>
            </a:r>
            <a:r>
              <a:rPr lang="en-US" sz="2400" dirty="0" smtClean="0"/>
              <a:t>…”)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Valley of Vision (Jerusalem)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Syria &amp; Israel</a:t>
            </a:r>
          </a:p>
          <a:p>
            <a:pPr marL="800100" lvl="1" indent="-342900">
              <a:buFont typeface="Wingdings" charset="2"/>
              <a:buChar char="q"/>
            </a:pPr>
            <a:r>
              <a:rPr lang="nb-NO" sz="2400" dirty="0" err="1"/>
              <a:t>Tyre</a:t>
            </a:r>
            <a:endParaRPr lang="nb-NO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Ethiopia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Babylon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Egypt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Moab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World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A happy song of a vineyard (restored Israel) that is secure and fruitful!</a:t>
            </a:r>
            <a:endParaRPr lang="nb-NO" sz="32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prepares a banquet on His mountain, swallows up death forever.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brings destruction on the whole earth. 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The wicked die and are destroyed, the dead of God’s people rise again.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72" y="2495949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13-14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972" y="3238670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15-16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971" y="1392922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970" y="2143904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973" y="2872595"/>
            <a:ext cx="826220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19-20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969" y="102999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969" y="176956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9170" y="249594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969" y="5436352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8969" y="469394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969" y="58220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969" y="398156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613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(28-39)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Lord slaughters the nations in a great, heavenly, bloody, greasy sacrifice.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foolishly shows off his wealth to the Babylonians.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“This </a:t>
            </a:r>
            <a:r>
              <a:rPr lang="en-US" sz="2400" dirty="0"/>
              <a:t>people draw near with their words and honor me with lip service, but they remove their hearts far from me.”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Assyria besieges and taunts the city of Jerusalem.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“The Destroyer” will be destroyed after he is done destroying.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falls fatally ill, prays to God and gets 15 years of life.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God’s warning to Judah: Do not trust in an Egyptian alliance!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/>
              <a:t>“Behold, I am laying in Zion a stone</a:t>
            </a:r>
            <a:r>
              <a:rPr lang="mr-IN" sz="2400" dirty="0"/>
              <a:t>…</a:t>
            </a:r>
            <a:r>
              <a:rPr lang="en-US" sz="2400" dirty="0"/>
              <a:t>he who believes in it will not be put to shame</a:t>
            </a:r>
            <a:r>
              <a:rPr lang="en-US" sz="2400" dirty="0" smtClean="0"/>
              <a:t>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Spirit is poured out, bringing life, righteousness, peace, and security to God’s people.</a:t>
            </a:r>
            <a:endParaRPr lang="en-US" sz="2400" dirty="0"/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calls to God and 185,000 Assyrians are killed.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ransomed return to Zion on the Highway of Holiness.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1322" y="4015740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319" y="17954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321" y="246739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323" y="544625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167" y="3633649"/>
            <a:ext cx="79137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30-31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323" y="46993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1321" y="286122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1325" y="69467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1324" y="5843855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1320" y="3252114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1318" y="13993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39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Upcoming Classes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Sunday, 25 February </a:t>
            </a:r>
            <a:r>
              <a:rPr lang="mr-IN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Isaiah 40</a:t>
            </a:r>
          </a:p>
          <a:p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Wednesday, 28 February </a:t>
            </a:r>
            <a:r>
              <a:rPr lang="mr-IN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Isaiah 41</a:t>
            </a:r>
          </a:p>
          <a:p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Sunday, March 4 </a:t>
            </a:r>
            <a:r>
              <a:rPr lang="mr-IN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Review Isaiah 1-39</a:t>
            </a:r>
          </a:p>
          <a:p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Wednesday March 7 </a:t>
            </a:r>
            <a:r>
              <a:rPr lang="mr-IN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Isaiah 42 </a:t>
            </a:r>
          </a:p>
        </p:txBody>
      </p:sp>
    </p:spTree>
    <p:extLst>
      <p:ext uri="{BB962C8B-B14F-4D97-AF65-F5344CB8AC3E}">
        <p14:creationId xmlns:p14="http://schemas.microsoft.com/office/powerpoint/2010/main" val="4028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95261"/>
            <a:ext cx="7772400" cy="305516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*Isaiah 40 for Sunday*</a:t>
            </a:r>
          </a:p>
        </p:txBody>
      </p:sp>
    </p:spTree>
    <p:extLst>
      <p:ext uri="{BB962C8B-B14F-4D97-AF65-F5344CB8AC3E}">
        <p14:creationId xmlns:p14="http://schemas.microsoft.com/office/powerpoint/2010/main" val="133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4047202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8650" y="304024"/>
            <a:ext cx="7886700" cy="2554545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ahoma" charset="0"/>
                <a:ea typeface="Tahoma" charset="0"/>
                <a:cs typeface="Tahoma" charset="0"/>
              </a:rPr>
              <a:t>Prophecies of Assyrian Crisis (28-33)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”Woe” to Ephraim (Israel) - 28:1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“Woe” to Ariel (Jerusalem) - 29:1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“Woe” to those who trust Egypt - 30:1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“Woe” to the Destroyer (Assyria) - 33:1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3067950"/>
            <a:ext cx="7886700" cy="1569660"/>
          </a:xfrm>
          <a:prstGeom prst="rect">
            <a:avLst/>
          </a:prstGeom>
          <a:solidFill>
            <a:srgbClr val="76D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Prophecies Beyond the Crisis (34-35)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God’s wrath against all his enemies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Restoration, Redemption, Return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4846991"/>
            <a:ext cx="7886700" cy="1477328"/>
          </a:xfrm>
          <a:prstGeom prst="rect">
            <a:avLst/>
          </a:prstGeom>
          <a:solidFill>
            <a:srgbClr val="D5FC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Account of the Crisis &amp; Beyond (36-39)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Assyrians besiege Jerusalem, God saves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Hezekiah shows off wealth to Babylonians</a:t>
            </a:r>
          </a:p>
        </p:txBody>
      </p:sp>
    </p:spTree>
    <p:extLst>
      <p:ext uri="{BB962C8B-B14F-4D97-AF65-F5344CB8AC3E}">
        <p14:creationId xmlns:p14="http://schemas.microsoft.com/office/powerpoint/2010/main" val="19533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0036"/>
            <a:ext cx="78867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Isaiah 38 </a:t>
            </a:r>
            <a:r>
              <a:rPr lang="mr-IN" sz="32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 Hezekiah’s Illness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050" y="1549151"/>
            <a:ext cx="7675901" cy="1200329"/>
          </a:xfrm>
          <a:prstGeom prst="rect">
            <a:avLst/>
          </a:prstGeom>
          <a:solidFill>
            <a:srgbClr val="D5FC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How does this story fit into </a:t>
            </a:r>
            <a:r>
              <a:rPr lang="en-US" sz="360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the larger section </a:t>
            </a:r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of Isaiah?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050" y="3227870"/>
            <a:ext cx="7675901" cy="646331"/>
          </a:xfrm>
          <a:prstGeom prst="rect">
            <a:avLst/>
          </a:prstGeom>
          <a:solidFill>
            <a:srgbClr val="D5FC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What do we learn about Hezekiah?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050" y="4352592"/>
            <a:ext cx="7675901" cy="646331"/>
          </a:xfrm>
          <a:prstGeom prst="rect">
            <a:avLst/>
          </a:prstGeom>
          <a:solidFill>
            <a:srgbClr val="D5FC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What do we learn about God?</a:t>
            </a:r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0036"/>
            <a:ext cx="78867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Isaiah 39 </a:t>
            </a:r>
            <a:r>
              <a:rPr lang="mr-IN" sz="32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 Hezekiah’s Mistake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1953886"/>
            <a:ext cx="7886700" cy="646331"/>
          </a:xfrm>
          <a:prstGeom prst="rect">
            <a:avLst/>
          </a:prstGeom>
          <a:solidFill>
            <a:srgbClr val="D5FC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What is Hezekiah doing and why?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2874714"/>
            <a:ext cx="7886700" cy="1200329"/>
          </a:xfrm>
          <a:prstGeom prst="rect">
            <a:avLst/>
          </a:prstGeom>
          <a:solidFill>
            <a:srgbClr val="D5FC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How might we make the same mistake?</a:t>
            </a:r>
          </a:p>
        </p:txBody>
      </p:sp>
    </p:spTree>
    <p:extLst>
      <p:ext uri="{BB962C8B-B14F-4D97-AF65-F5344CB8AC3E}">
        <p14:creationId xmlns:p14="http://schemas.microsoft.com/office/powerpoint/2010/main" val="95451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Babylon in Isaiah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085"/>
            <a:ext cx="7886700" cy="47828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Possible </a:t>
            </a:r>
            <a:r>
              <a:rPr lang="en-US" b="1" u="sng" dirty="0" smtClean="0"/>
              <a:t>References to Babylonian Exile/Return (?)</a:t>
            </a:r>
            <a:endParaRPr lang="en-US" b="1" u="sng" dirty="0"/>
          </a:p>
          <a:p>
            <a:r>
              <a:rPr lang="en-US" dirty="0" smtClean="0">
                <a:solidFill>
                  <a:srgbClr val="FFFF00"/>
                </a:solidFill>
              </a:rPr>
              <a:t>5:5-7 </a:t>
            </a:r>
            <a:r>
              <a:rPr lang="mr-IN" dirty="0" smtClean="0">
                <a:solidFill>
                  <a:srgbClr val="FFFF00"/>
                </a:solidFill>
              </a:rPr>
              <a:t>–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“I will lay it waste</a:t>
            </a:r>
            <a:r>
              <a:rPr lang="mr-IN" dirty="0" smtClean="0"/>
              <a:t>…</a:t>
            </a:r>
            <a:r>
              <a:rPr lang="en-US" dirty="0" smtClean="0"/>
              <a:t>the men of Judah His delightful plant.”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5:13 </a:t>
            </a:r>
            <a:r>
              <a:rPr lang="mr-IN" dirty="0">
                <a:solidFill>
                  <a:srgbClr val="FFFF00"/>
                </a:solidFill>
              </a:rPr>
              <a:t>–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“My people go into exile for lack of knowledge.”</a:t>
            </a:r>
          </a:p>
          <a:p>
            <a:r>
              <a:rPr lang="en-US" dirty="0">
                <a:solidFill>
                  <a:srgbClr val="FFFF00"/>
                </a:solidFill>
              </a:rPr>
              <a:t>6:11 </a:t>
            </a:r>
            <a:r>
              <a:rPr lang="mr-IN" dirty="0">
                <a:solidFill>
                  <a:srgbClr val="FFFF00"/>
                </a:solidFill>
              </a:rPr>
              <a:t>–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“Until the land is utterly desolate.”</a:t>
            </a:r>
          </a:p>
          <a:p>
            <a:r>
              <a:rPr lang="en-US" dirty="0">
                <a:solidFill>
                  <a:srgbClr val="FFFF00"/>
                </a:solidFill>
              </a:rPr>
              <a:t>11:12 </a:t>
            </a:r>
            <a:r>
              <a:rPr lang="mr-IN" dirty="0">
                <a:solidFill>
                  <a:srgbClr val="FFFF00"/>
                </a:solidFill>
              </a:rPr>
              <a:t>–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“Will gather the dispersed of Judah</a:t>
            </a:r>
            <a:r>
              <a:rPr lang="en-US" dirty="0" smtClean="0"/>
              <a:t>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32:13-14 </a:t>
            </a:r>
            <a:r>
              <a:rPr lang="mr-IN" dirty="0" smtClean="0">
                <a:solidFill>
                  <a:srgbClr val="FFFF00"/>
                </a:solidFill>
              </a:rPr>
              <a:t>–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“the land of my people, thorns and briars</a:t>
            </a:r>
            <a:r>
              <a:rPr lang="mr-IN" dirty="0" smtClean="0"/>
              <a:t>…</a:t>
            </a:r>
            <a:r>
              <a:rPr lang="en-US" dirty="0" smtClean="0"/>
              <a:t>the populated city forsaken.”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34:9-17 </a:t>
            </a:r>
            <a:r>
              <a:rPr lang="mr-IN" dirty="0" smtClean="0">
                <a:solidFill>
                  <a:srgbClr val="FFFF00"/>
                </a:solidFill>
              </a:rPr>
              <a:t>–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“Zion will be desolate</a:t>
            </a:r>
            <a:r>
              <a:rPr lang="mr-IN" dirty="0" smtClean="0"/>
              <a:t>…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35:10 </a:t>
            </a:r>
            <a:r>
              <a:rPr lang="mr-IN" dirty="0" smtClean="0">
                <a:solidFill>
                  <a:srgbClr val="FFFF00"/>
                </a:solidFill>
              </a:rPr>
              <a:t>–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“the ransomed will return to Zion</a:t>
            </a:r>
            <a:r>
              <a:rPr lang="mr-IN" dirty="0" smtClean="0"/>
              <a:t>…</a:t>
            </a:r>
            <a:r>
              <a:rPr lang="en-US" dirty="0" smtClean="0"/>
              <a:t>”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779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Babylon in Isaiah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9016"/>
            <a:ext cx="7886700" cy="4677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Isaiah 13-14 (also 21)</a:t>
            </a:r>
          </a:p>
          <a:p>
            <a:r>
              <a:rPr lang="en-US" dirty="0" smtClean="0"/>
              <a:t>Babylon judged for her arrogance &amp; wickedness.</a:t>
            </a:r>
          </a:p>
          <a:p>
            <a:r>
              <a:rPr lang="en-US" dirty="0" smtClean="0"/>
              <a:t>God will use the Medes to destroy Babylon.</a:t>
            </a:r>
          </a:p>
          <a:p>
            <a:r>
              <a:rPr lang="en-US" dirty="0" smtClean="0"/>
              <a:t>Implied that Babylon will oppress God’s people.</a:t>
            </a:r>
          </a:p>
          <a:p>
            <a:r>
              <a:rPr lang="en-US" dirty="0" smtClean="0"/>
              <a:t>After that, God will humble Babylon.</a:t>
            </a:r>
          </a:p>
          <a:p>
            <a:pPr marL="0" indent="0">
              <a:buNone/>
            </a:pPr>
            <a:r>
              <a:rPr lang="en-US" b="1" u="sng" dirty="0" smtClean="0"/>
              <a:t>Isaiah 39</a:t>
            </a:r>
          </a:p>
          <a:p>
            <a:r>
              <a:rPr lang="en-US" dirty="0" smtClean="0"/>
              <a:t>Hezekiah exposes Zion to Babylonians.</a:t>
            </a:r>
          </a:p>
          <a:p>
            <a:r>
              <a:rPr lang="en-US" dirty="0" smtClean="0"/>
              <a:t>God foretells that Babylon will carry it away.</a:t>
            </a:r>
          </a:p>
          <a:p>
            <a:r>
              <a:rPr lang="en-US" dirty="0" smtClean="0"/>
              <a:t>Not in Hezekiah’s time...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9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0864" y="1229192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2377590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932762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2358043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1391241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2095865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187530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199105"/>
            <a:ext cx="240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</a:t>
            </a:r>
            <a:r>
              <a:rPr lang="en-US" sz="28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Isaiah’s life</a:t>
            </a:r>
            <a:endParaRPr lang="en-US" sz="28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1797645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063" y="3597641"/>
            <a:ext cx="78098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Book of Isaiah: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1-39: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Present Crises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Syrian Crisis under Ahaz (1-12)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Assyrian Crisis under Hezekiah (28-39)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40-66: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Future Hope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Return after Babylonian Crisis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Highly Messianic</a:t>
            </a:r>
            <a:endParaRPr lang="en-US" sz="28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  <p:bldP spid="6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13837</TotalTime>
  <Words>948</Words>
  <Application>Microsoft Office PowerPoint</Application>
  <PresentationFormat>On-screen Show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Book of Isaiah</vt:lpstr>
      <vt:lpstr>Class Plan</vt:lpstr>
      <vt:lpstr>PowerPoint Presentation</vt:lpstr>
      <vt:lpstr>Isaiah 38 – Hezekiah’s Illness</vt:lpstr>
      <vt:lpstr>Isaiah 39 – Hezekiah’s Mistake</vt:lpstr>
      <vt:lpstr>Babylon in Isaiah (so far)</vt:lpstr>
      <vt:lpstr>Babylon in Isaiah (so far)</vt:lpstr>
      <vt:lpstr>PowerPoint Presentation</vt:lpstr>
      <vt:lpstr>Structure of Isaiah</vt:lpstr>
      <vt:lpstr>Isaiah Highlights (1-12)</vt:lpstr>
      <vt:lpstr>Structure of Isaiah</vt:lpstr>
      <vt:lpstr>Isaiah Highlights (13-27)</vt:lpstr>
      <vt:lpstr>Structure of Isaiah</vt:lpstr>
      <vt:lpstr>Isaiah Highlights (28-39)</vt:lpstr>
      <vt:lpstr>Upcoming Classes</vt:lpstr>
      <vt:lpstr>Book of Isaiah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Jon Baize</cp:lastModifiedBy>
  <cp:revision>145</cp:revision>
  <cp:lastPrinted>2018-02-01T00:01:42Z</cp:lastPrinted>
  <dcterms:created xsi:type="dcterms:W3CDTF">2017-12-06T22:33:32Z</dcterms:created>
  <dcterms:modified xsi:type="dcterms:W3CDTF">2018-02-21T23:14:34Z</dcterms:modified>
</cp:coreProperties>
</file>