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18"/>
  </p:handoutMasterIdLst>
  <p:sldIdLst>
    <p:sldId id="336" r:id="rId2"/>
    <p:sldId id="271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9" r:id="rId11"/>
    <p:sldId id="352" r:id="rId12"/>
    <p:sldId id="353" r:id="rId13"/>
    <p:sldId id="354" r:id="rId14"/>
    <p:sldId id="350" r:id="rId15"/>
    <p:sldId id="337" r:id="rId16"/>
    <p:sldId id="294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C79"/>
    <a:srgbClr val="76D6FF"/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851"/>
    <p:restoredTop sz="94667"/>
  </p:normalViewPr>
  <p:slideViewPr>
    <p:cSldViewPr snapToGrid="0" snapToObjects="1">
      <p:cViewPr varScale="1">
        <p:scale>
          <a:sx n="107" d="100"/>
          <a:sy n="107" d="100"/>
        </p:scale>
        <p:origin x="18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2/24/18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2/24/18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8092" y="3003187"/>
            <a:ext cx="5827816" cy="2853847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</a:t>
            </a:r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40-55</a:t>
            </a:r>
            <a:endParaRPr lang="en-US" sz="4800" dirty="0" smtClean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God’s Servant Fulfills His Mission</a:t>
            </a:r>
            <a:endParaRPr lang="en-US" sz="4400" dirty="0" smtClean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0036"/>
            <a:ext cx="7886700" cy="616245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40 </a:t>
            </a:r>
            <a:r>
              <a:rPr lang="mr-IN" sz="3200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 A New Call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2787" y="1431375"/>
            <a:ext cx="6698425" cy="12003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What is the message God is sending to His people?  </a:t>
            </a:r>
            <a:endParaRPr lang="en-US" sz="3600" dirty="0" smtClean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2787" y="2981594"/>
            <a:ext cx="6698426" cy="12003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What is the significance of the message for those in captivity?</a:t>
            </a:r>
            <a:endParaRPr lang="en-US" sz="3600" dirty="0" smtClean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2787" y="4531813"/>
            <a:ext cx="6698426" cy="12003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What is the significance of the message for us?</a:t>
            </a:r>
            <a:endParaRPr lang="en-US" sz="3600" dirty="0" smtClean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1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40 in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4085"/>
            <a:ext cx="7886700" cy="4782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Matthew 3</a:t>
            </a:r>
          </a:p>
          <a:p>
            <a:pPr marL="0" indent="0">
              <a:buNone/>
            </a:pPr>
            <a:r>
              <a:rPr lang="en-US" dirty="0" smtClean="0"/>
              <a:t>Now</a:t>
            </a:r>
            <a:r>
              <a:rPr lang="en-US" dirty="0"/>
              <a:t> in those days John the Baptist </a:t>
            </a:r>
            <a:r>
              <a:rPr lang="en-US" dirty="0" smtClean="0"/>
              <a:t>came</a:t>
            </a:r>
            <a:r>
              <a:rPr lang="en-US" dirty="0"/>
              <a:t>, preaching in the wilderness of Judea, saying, “Repent, for the kingdom of heaven is at hand.” For this is the one referred to by Isaiah the prophet when he said,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cap="small" dirty="0"/>
              <a:t>The voice of one</a:t>
            </a:r>
            <a:r>
              <a:rPr lang="en-US" dirty="0"/>
              <a:t> </a:t>
            </a:r>
            <a:r>
              <a:rPr lang="en-US" cap="small" dirty="0"/>
              <a:t>crying in the wilderness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‘</a:t>
            </a:r>
            <a:r>
              <a:rPr lang="en-US" cap="small" dirty="0"/>
              <a:t>Make ready the way of the Lord</a:t>
            </a:r>
            <a:r>
              <a:rPr lang="en-US" dirty="0"/>
              <a:t>,</a:t>
            </a:r>
            <a:br>
              <a:rPr lang="en-US" dirty="0"/>
            </a:br>
            <a:r>
              <a:rPr lang="en-US" cap="small" dirty="0"/>
              <a:t>Make His paths straight</a:t>
            </a:r>
            <a:r>
              <a:rPr lang="en-US" dirty="0"/>
              <a:t>!’”</a:t>
            </a:r>
          </a:p>
        </p:txBody>
      </p:sp>
    </p:spTree>
    <p:extLst>
      <p:ext uri="{BB962C8B-B14F-4D97-AF65-F5344CB8AC3E}">
        <p14:creationId xmlns:p14="http://schemas.microsoft.com/office/powerpoint/2010/main" val="105779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40 in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4085"/>
            <a:ext cx="7886700" cy="49829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1 Peter 2</a:t>
            </a:r>
          </a:p>
          <a:p>
            <a:pPr marL="0" indent="0">
              <a:buNone/>
            </a:pPr>
            <a:r>
              <a:rPr lang="en-US" sz="3000" dirty="0"/>
              <a:t>Since you have in obedience to the truth purified your souls for a sincere love of the brethren, fervently love one another from the heart, for you have been born again not of seed which is perishable but imperishable, </a:t>
            </a:r>
            <a:r>
              <a:rPr lang="en-US" sz="3000" i="1" dirty="0"/>
              <a:t>that is</a:t>
            </a:r>
            <a:r>
              <a:rPr lang="en-US" sz="3000" dirty="0"/>
              <a:t>, through the living and enduring word of God. For,</a:t>
            </a:r>
          </a:p>
          <a:p>
            <a:pPr marL="0" indent="0">
              <a:buNone/>
            </a:pPr>
            <a:r>
              <a:rPr lang="en-US" sz="3000" dirty="0"/>
              <a:t>“</a:t>
            </a:r>
            <a:r>
              <a:rPr lang="en-US" sz="3000" cap="small" dirty="0"/>
              <a:t>All flesh is like grass</a:t>
            </a:r>
            <a:r>
              <a:rPr lang="en-US" sz="3000" dirty="0"/>
              <a:t>,</a:t>
            </a:r>
            <a:br>
              <a:rPr lang="en-US" sz="3000" dirty="0"/>
            </a:br>
            <a:r>
              <a:rPr lang="en-US" sz="3000" cap="small" dirty="0"/>
              <a:t>And all its glory like the flower of grass</a:t>
            </a:r>
            <a:r>
              <a:rPr lang="en-US" sz="3000" dirty="0"/>
              <a:t>.</a:t>
            </a:r>
            <a:br>
              <a:rPr lang="en-US" sz="3000" dirty="0"/>
            </a:br>
            <a:r>
              <a:rPr lang="en-US" sz="3000" cap="small" dirty="0"/>
              <a:t>The grass withers</a:t>
            </a:r>
            <a:r>
              <a:rPr lang="en-US" sz="3000" dirty="0"/>
              <a:t>,</a:t>
            </a:r>
            <a:br>
              <a:rPr lang="en-US" sz="3000" dirty="0"/>
            </a:br>
            <a:r>
              <a:rPr lang="en-US" sz="3000" cap="small" dirty="0"/>
              <a:t>And the flower falls off</a:t>
            </a:r>
            <a:r>
              <a:rPr lang="en-US" sz="3000" dirty="0"/>
              <a:t>,</a:t>
            </a:r>
            <a:br>
              <a:rPr lang="en-US" sz="3000" dirty="0"/>
            </a:br>
            <a:r>
              <a:rPr lang="en-US" sz="3000" cap="small" dirty="0"/>
              <a:t>But the word of the Lord endures forever</a:t>
            </a:r>
            <a:r>
              <a:rPr lang="en-US" sz="3000" dirty="0"/>
              <a:t>.”</a:t>
            </a:r>
          </a:p>
          <a:p>
            <a:pPr marL="0" indent="0">
              <a:buNone/>
            </a:pPr>
            <a:r>
              <a:rPr lang="en-US" sz="3000" dirty="0"/>
              <a:t>And this is the word which was preached to you.</a:t>
            </a:r>
          </a:p>
        </p:txBody>
      </p:sp>
    </p:spTree>
    <p:extLst>
      <p:ext uri="{BB962C8B-B14F-4D97-AF65-F5344CB8AC3E}">
        <p14:creationId xmlns:p14="http://schemas.microsoft.com/office/powerpoint/2010/main" val="151148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40 in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4085"/>
            <a:ext cx="7886700" cy="49829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 smtClean="0"/>
              <a:t>Revelation 22</a:t>
            </a:r>
          </a:p>
          <a:p>
            <a:pPr marL="0" indent="0">
              <a:buNone/>
            </a:pPr>
            <a:r>
              <a:rPr lang="en-US" sz="3000" dirty="0" smtClean="0"/>
              <a:t>And </a:t>
            </a:r>
            <a:r>
              <a:rPr lang="en-US" sz="3000" dirty="0"/>
              <a:t>he </a:t>
            </a:r>
            <a:r>
              <a:rPr lang="en-US" sz="3000" dirty="0" smtClean="0"/>
              <a:t>said </a:t>
            </a:r>
            <a:r>
              <a:rPr lang="en-US" sz="3000" dirty="0"/>
              <a:t>to me, “Do not seal up the words of the prophecy of this book, for the time is near. Let the one who does wrong, still do wrong; and the one who is filthy, still be filthy; and let the one who is righteous, still practice righteousness; and the one who is holy, still keep himself holy.”</a:t>
            </a:r>
          </a:p>
          <a:p>
            <a:pPr marL="0" indent="0">
              <a:buNone/>
            </a:pPr>
            <a:r>
              <a:rPr lang="en-US" sz="3000" dirty="0"/>
              <a:t>“Behold, I am coming quickly, and My reward </a:t>
            </a:r>
            <a:r>
              <a:rPr lang="en-US" sz="3000" i="1" dirty="0"/>
              <a:t>is</a:t>
            </a:r>
            <a:r>
              <a:rPr lang="en-US" sz="3000" dirty="0"/>
              <a:t> with Me, to render to every man according to what he has done. I am the Alpha and the Omega, the first and the last, the beginning and the end.”</a:t>
            </a:r>
          </a:p>
        </p:txBody>
      </p:sp>
    </p:spTree>
    <p:extLst>
      <p:ext uri="{BB962C8B-B14F-4D97-AF65-F5344CB8AC3E}">
        <p14:creationId xmlns:p14="http://schemas.microsoft.com/office/powerpoint/2010/main" val="43305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Upcoming Classes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Wednesday</a:t>
            </a:r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, 28 February </a:t>
            </a:r>
            <a:r>
              <a:rPr lang="mr-IN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400" dirty="0" smtClean="0">
                <a:latin typeface="Tahoma" charset="0"/>
                <a:ea typeface="Tahoma" charset="0"/>
                <a:cs typeface="Tahoma" charset="0"/>
              </a:rPr>
              <a:t>Isaiah 41</a:t>
            </a:r>
          </a:p>
          <a:p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Sunday, March 4 </a:t>
            </a:r>
            <a:r>
              <a:rPr lang="mr-IN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400" dirty="0" smtClean="0">
                <a:latin typeface="Tahoma" charset="0"/>
                <a:ea typeface="Tahoma" charset="0"/>
                <a:cs typeface="Tahoma" charset="0"/>
              </a:rPr>
              <a:t>Review Isaiah 1-39</a:t>
            </a:r>
          </a:p>
          <a:p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Wednesday, </a:t>
            </a:r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March 7 </a:t>
            </a:r>
            <a:r>
              <a:rPr lang="mr-IN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400" dirty="0" smtClean="0"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3400" dirty="0" smtClean="0">
                <a:latin typeface="Tahoma" charset="0"/>
                <a:ea typeface="Tahoma" charset="0"/>
                <a:cs typeface="Tahoma" charset="0"/>
              </a:rPr>
              <a:t>42</a:t>
            </a:r>
          </a:p>
          <a:p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Sunday, March 11 </a:t>
            </a:r>
            <a:r>
              <a:rPr lang="mr-IN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400" dirty="0" smtClean="0">
                <a:latin typeface="Tahoma" charset="0"/>
                <a:ea typeface="Tahoma" charset="0"/>
                <a:cs typeface="Tahoma" charset="0"/>
              </a:rPr>
              <a:t>Isaiah 43 (Kerry)</a:t>
            </a:r>
            <a:r>
              <a:rPr lang="en-US" sz="3400" dirty="0" smtClean="0">
                <a:latin typeface="Tahoma" charset="0"/>
                <a:ea typeface="Tahoma" charset="0"/>
                <a:cs typeface="Tahoma" charset="0"/>
              </a:rPr>
              <a:t> </a:t>
            </a:r>
            <a:endParaRPr lang="en-US" sz="3400" dirty="0" smtClean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95261"/>
            <a:ext cx="7772400" cy="305516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</a:t>
            </a:r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40-55</a:t>
            </a:r>
            <a:endParaRPr lang="en-US" sz="4800" dirty="0" smtClean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The Servant Fulfills His Mission</a:t>
            </a:r>
            <a:endParaRPr lang="en-US" sz="4400" dirty="0" smtClean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4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*Isaiah </a:t>
            </a:r>
            <a:r>
              <a:rPr lang="en-US" sz="4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41 </a:t>
            </a:r>
            <a:r>
              <a:rPr lang="en-US" sz="4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for </a:t>
            </a:r>
            <a:r>
              <a:rPr lang="en-US" sz="4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Wednesday</a:t>
            </a:r>
            <a:r>
              <a:rPr lang="en-US" sz="4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*</a:t>
            </a:r>
            <a:endParaRPr lang="en-US" sz="4400" dirty="0" smtClean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3" y="281221"/>
            <a:ext cx="8842075" cy="6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1084" y="4819098"/>
            <a:ext cx="8249132" cy="10135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(1-12)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400" dirty="0"/>
              <a:t>“In that day the Branch of the Lord will be beautiful and glorious…”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virgin shall bear a son, his name will be “Immanuel.”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A child will be born; will sit on David’s throne, governing in peace forever.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mountain of the house of the Lord, nations flow to it.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God will remove </a:t>
            </a:r>
            <a:r>
              <a:rPr lang="en-US" sz="2400" dirty="0" smtClean="0"/>
              <a:t>jewelry/accessories </a:t>
            </a:r>
            <a:r>
              <a:rPr lang="en-US" sz="2400" dirty="0"/>
              <a:t>of wealthy Jerusalem women.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A </a:t>
            </a:r>
            <a:r>
              <a:rPr lang="en-US" sz="2400" dirty="0"/>
              <a:t>shoot will spring from the stem of Jesse.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God </a:t>
            </a:r>
            <a:r>
              <a:rPr lang="en-US" sz="2400" dirty="0"/>
              <a:t>sings a sad love song about his vineyard, Israel.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Assyria condemned as God’s tool that became prideful.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“</a:t>
            </a:r>
            <a:r>
              <a:rPr lang="en-US" sz="2400" dirty="0"/>
              <a:t>Come, let us reason together, says the Lord. Though your sins are as scarlet, they will be as white as snow.”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Isaiah </a:t>
            </a:r>
            <a:r>
              <a:rPr lang="en-US" sz="2400" dirty="0"/>
              <a:t>sees God and is called to the prophetic work.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Draw from the springs of salvation! Give thanks to His great and holy name!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Assyrian </a:t>
            </a:r>
            <a:r>
              <a:rPr lang="en-US" sz="2400" dirty="0"/>
              <a:t>conquest of Israel foretold w/ child named “swift-spoil-speedy-prey</a:t>
            </a:r>
            <a:r>
              <a:rPr lang="en-US" sz="2400" dirty="0" smtClean="0"/>
              <a:t>.”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41516" y="398417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1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519" y="2100784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141516" y="2470898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1516" y="641940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1519" y="3221854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5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1516" y="469641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1516" y="1017577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1519" y="5818177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1516" y="138761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9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971" y="3587299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7973" y="2802833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971" y="5064978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12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97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(13-27)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Nations (“God’s oracle concerning</a:t>
            </a:r>
            <a:r>
              <a:rPr lang="en-US" sz="2400" dirty="0" smtClean="0"/>
              <a:t>…”)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Valley of Vision (Jerusalem)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Syria &amp; Israel</a:t>
            </a:r>
          </a:p>
          <a:p>
            <a:pPr marL="800100" lvl="1" indent="-342900">
              <a:buFont typeface="Wingdings" charset="2"/>
              <a:buChar char="q"/>
            </a:pPr>
            <a:r>
              <a:rPr lang="nb-NO" sz="2400" dirty="0" err="1"/>
              <a:t>Tyre</a:t>
            </a:r>
            <a:endParaRPr lang="nb-NO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Ethiopia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Babylon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Egypt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Moab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World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A happy song of a vineyard (restored Israel) that is secure and fruitful!</a:t>
            </a:r>
            <a:endParaRPr lang="nb-NO" sz="32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God </a:t>
            </a:r>
            <a:r>
              <a:rPr lang="en-US" sz="2400" dirty="0"/>
              <a:t>prepares a banquet on His mountain, swallows up death forever.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God brings destruction on the whole earth. 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The wicked die and are destroyed, the dead of God’s people rise again.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97972" y="2495949"/>
            <a:ext cx="822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13-14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972" y="3238670"/>
            <a:ext cx="822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15-16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971" y="1392922"/>
            <a:ext cx="441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970" y="2143904"/>
            <a:ext cx="441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973" y="2872595"/>
            <a:ext cx="826220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19-20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969" y="1029991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8969" y="1769568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79170" y="249594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8969" y="5436352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8969" y="4693946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969" y="5822047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8969" y="3981561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27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0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0868" y="3302420"/>
            <a:ext cx="3636545" cy="830997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28-39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116139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(28-39)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Lord slaughters the nations in a great, heavenly, bloody, greasy sacrifice.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foolishly shows off his wealth to the Babylonians.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“This </a:t>
            </a:r>
            <a:r>
              <a:rPr lang="en-US" sz="2400" dirty="0"/>
              <a:t>people draw near with their words and honor me with lip service, but they remove their hearts far from me.”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Assyria besieges and taunts the city of Jerusalem.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“The Destroyer” will be destroyed after he is done destroying.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falls fatally ill, prays to God and gets 15 years of life.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God’s warning to Judah: Do not trust in an Egyptian alliance!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/>
              <a:t>“Behold, I am laying in Zion a stone</a:t>
            </a:r>
            <a:r>
              <a:rPr lang="mr-IN" sz="2400" dirty="0"/>
              <a:t>…</a:t>
            </a:r>
            <a:r>
              <a:rPr lang="en-US" sz="2400" dirty="0"/>
              <a:t>he who believes in it will not be put to shame</a:t>
            </a:r>
            <a:r>
              <a:rPr lang="en-US" sz="2400" dirty="0" smtClean="0"/>
              <a:t>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Spirit is poured out, bringing life, righteousness, peace, and security to God’s people.</a:t>
            </a:r>
            <a:endParaRPr lang="en-US" sz="2400" dirty="0"/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calls to God and 185,000 Assyrians are killed.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ransomed return to Zion on the Highway of Holiness.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511322" y="4015740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1319" y="179548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29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1321" y="2467396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1323" y="5446253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5167" y="3633649"/>
            <a:ext cx="79137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30-31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1323" y="469938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1321" y="286122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1325" y="694673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1324" y="5843855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1320" y="3252114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1318" y="1399347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39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9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60864" y="1229192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2377590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932762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2358043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1391241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2095865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187530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199105"/>
            <a:ext cx="240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</a:t>
            </a:r>
            <a:r>
              <a:rPr lang="en-US" sz="280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Isaiah’s life</a:t>
            </a:r>
            <a:endParaRPr lang="en-US" sz="28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02967" y="1797645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063" y="3597641"/>
            <a:ext cx="78098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Book of Isaiah: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1-39: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Present Crises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Syrian Crisis under Ahaz (1-12)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Assyrian Crisis under Hezekiah (28-39)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40-66: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Future Hope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Return after Babylonian Crisis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Highly Messianic</a:t>
            </a:r>
            <a:endParaRPr lang="en-US" sz="28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  <p:bldP spid="6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14542</TotalTime>
  <Words>721</Words>
  <Application>Microsoft Macintosh PowerPoint</Application>
  <PresentationFormat>On-screen Show (4:3)</PresentationFormat>
  <Paragraphs>139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Calibri Light</vt:lpstr>
      <vt:lpstr>Mangal</vt:lpstr>
      <vt:lpstr>Tahoma</vt:lpstr>
      <vt:lpstr>Wingdings</vt:lpstr>
      <vt:lpstr>Arial</vt:lpstr>
      <vt:lpstr>Office Theme</vt:lpstr>
      <vt:lpstr>Book of Isaiah</vt:lpstr>
      <vt:lpstr>Class Plan</vt:lpstr>
      <vt:lpstr>Structure of Isaiah</vt:lpstr>
      <vt:lpstr>Isaiah Highlights (1-12)</vt:lpstr>
      <vt:lpstr>Structure of Isaiah</vt:lpstr>
      <vt:lpstr>Isaiah Highlights (13-27)</vt:lpstr>
      <vt:lpstr>Structure of Isaiah</vt:lpstr>
      <vt:lpstr>Isaiah Highlights (28-39)</vt:lpstr>
      <vt:lpstr>PowerPoint Presentation</vt:lpstr>
      <vt:lpstr>Isaiah 40 – A New Call</vt:lpstr>
      <vt:lpstr>Isaiah 40 in the New Testament</vt:lpstr>
      <vt:lpstr>Isaiah 40 in the New Testament</vt:lpstr>
      <vt:lpstr>Isaiah 40 in the New Testament</vt:lpstr>
      <vt:lpstr>Upcoming Classes</vt:lpstr>
      <vt:lpstr>Book of Isaiah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Microsoft Office User</cp:lastModifiedBy>
  <cp:revision>149</cp:revision>
  <cp:lastPrinted>2018-02-01T00:01:42Z</cp:lastPrinted>
  <dcterms:created xsi:type="dcterms:W3CDTF">2017-12-06T22:33:32Z</dcterms:created>
  <dcterms:modified xsi:type="dcterms:W3CDTF">2018-02-25T14:22:35Z</dcterms:modified>
</cp:coreProperties>
</file>