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handoutMasterIdLst>
    <p:handoutMasterId r:id="rId23"/>
  </p:handoutMasterIdLst>
  <p:sldIdLst>
    <p:sldId id="336" r:id="rId2"/>
    <p:sldId id="271" r:id="rId3"/>
    <p:sldId id="349" r:id="rId4"/>
    <p:sldId id="352" r:id="rId5"/>
    <p:sldId id="355" r:id="rId6"/>
    <p:sldId id="356" r:id="rId7"/>
    <p:sldId id="354" r:id="rId8"/>
    <p:sldId id="358" r:id="rId9"/>
    <p:sldId id="357" r:id="rId10"/>
    <p:sldId id="350" r:id="rId11"/>
    <p:sldId id="338" r:id="rId12"/>
    <p:sldId id="339" r:id="rId13"/>
    <p:sldId id="340" r:id="rId14"/>
    <p:sldId id="341" r:id="rId15"/>
    <p:sldId id="342" r:id="rId16"/>
    <p:sldId id="343" r:id="rId17"/>
    <p:sldId id="359" r:id="rId18"/>
    <p:sldId id="360" r:id="rId19"/>
    <p:sldId id="337" r:id="rId20"/>
    <p:sldId id="344" r:id="rId21"/>
    <p:sldId id="294" r:id="rId22"/>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C79"/>
    <a:srgbClr val="76D6FF"/>
    <a:srgbClr val="9411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851"/>
    <p:restoredTop sz="94667"/>
  </p:normalViewPr>
  <p:slideViewPr>
    <p:cSldViewPr snapToGrid="0" snapToObjects="1">
      <p:cViewPr>
        <p:scale>
          <a:sx n="86" d="100"/>
          <a:sy n="86" d="100"/>
        </p:scale>
        <p:origin x="-90" y="-552"/>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1"/>
            <a:ext cx="3962400" cy="344091"/>
          </a:xfrm>
          <a:prstGeom prst="rect">
            <a:avLst/>
          </a:prstGeom>
        </p:spPr>
        <p:txBody>
          <a:bodyPr vert="horz" lIns="91440" tIns="45720" rIns="91440" bIns="45720" rtlCol="0"/>
          <a:lstStyle>
            <a:lvl1pPr algn="r">
              <a:defRPr sz="1200"/>
            </a:lvl1pPr>
          </a:lstStyle>
          <a:p>
            <a:fld id="{3511E626-ED7D-354F-989F-264FF872875C}" type="datetimeFigureOut">
              <a:rPr lang="en-US" smtClean="0"/>
              <a:t>2/28/2018</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62068972-C07B-C147-BBA6-F3129A1591BB}" type="slidenum">
              <a:rPr lang="en-US" smtClean="0"/>
              <a:t>‹#›</a:t>
            </a:fld>
            <a:endParaRPr lang="en-US"/>
          </a:p>
        </p:txBody>
      </p:sp>
    </p:spTree>
    <p:extLst>
      <p:ext uri="{BB962C8B-B14F-4D97-AF65-F5344CB8AC3E}">
        <p14:creationId xmlns:p14="http://schemas.microsoft.com/office/powerpoint/2010/main" val="14849292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2/28/2018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776788939"/>
      </p:ext>
    </p:extLst>
  </p:cSld>
  <p:clrMapOvr>
    <a:masterClrMapping/>
  </p:clrMapOvr>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2/28/2018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30977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2/28/2018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637304098"/>
      </p:ext>
    </p:extLst>
  </p:cSld>
  <p:clrMapOvr>
    <a:masterClrMapping/>
  </p:clrMapOvr>
  <p:extLst>
    <p:ext uri="{DCECCB84-F9BA-43D5-87BE-67443E8EF086}">
      <p15:sldGuideLst xmlns:p15="http://schemas.microsoft.com/office/powerpoint/2012/main" xmlns=""/>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2/28/2018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11554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2/28/2018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749528059"/>
      </p:ext>
    </p:extLst>
  </p:cSld>
  <p:clrMapOvr>
    <a:masterClrMapping/>
  </p:clrMapOvr>
  <p:extLst>
    <p:ext uri="{DCECCB84-F9BA-43D5-87BE-67443E8EF086}">
      <p15:sldGuideLst xmlns:p15="http://schemas.microsoft.com/office/powerpoint/2012/main" xmlns=""/>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2/28/2018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68935530"/>
      </p:ext>
    </p:extLst>
  </p:cSld>
  <p:clrMapOvr>
    <a:masterClrMapping/>
  </p:clrMapOvr>
  <p:extLst>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633830-2244-49AE-BC4A-47F415C177C6}" type="datetimeFigureOut">
              <a:rPr lang="en-US" smtClean="0">
                <a:solidFill>
                  <a:prstClr val="white">
                    <a:tint val="75000"/>
                  </a:prstClr>
                </a:solidFill>
              </a:rPr>
              <a:pPr/>
              <a:t>2/28/2018</a:t>
            </a:fld>
            <a:endParaRPr lang="en-US" dirty="0">
              <a:solidFill>
                <a:prstClr val="white">
                  <a:tint val="75000"/>
                </a:prstClr>
              </a:solidFill>
            </a:endParaRPr>
          </a:p>
        </p:txBody>
      </p:sp>
      <p:sp>
        <p:nvSpPr>
          <p:cNvPr id="8" name="Footer Placeholder 7"/>
          <p:cNvSpPr>
            <a:spLocks noGrp="1"/>
          </p:cNvSpPr>
          <p:nvPr>
            <p:ph type="ftr" sz="quarter" idx="11"/>
          </p:nvPr>
        </p:nvSpPr>
        <p:spPr/>
        <p:txBody>
          <a:bodyPr/>
          <a:lstStyle/>
          <a:p>
            <a:endParaRPr lang="en-US" dirty="0">
              <a:solidFill>
                <a:prstClr val="white">
                  <a:tint val="75000"/>
                </a:prstClr>
              </a:solidFill>
            </a:endParaRPr>
          </a:p>
        </p:txBody>
      </p:sp>
      <p:sp>
        <p:nvSpPr>
          <p:cNvPr id="9" name="Slide Number Placeholder 8"/>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02101301"/>
      </p:ext>
    </p:extLst>
  </p:cSld>
  <p:clrMapOvr>
    <a:masterClrMapping/>
  </p:clrMapOvr>
  <p:extLst>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C633830-2244-49AE-BC4A-47F415C177C6}" type="datetimeFigureOut">
              <a:rPr lang="en-US" smtClean="0">
                <a:solidFill>
                  <a:prstClr val="white">
                    <a:tint val="75000"/>
                  </a:prstClr>
                </a:solidFill>
              </a:rPr>
              <a:pPr/>
              <a:t>2/28/2018</a:t>
            </a:fld>
            <a:endParaRPr lang="en-US" dirty="0">
              <a:solidFill>
                <a:prstClr val="white">
                  <a:tint val="75000"/>
                </a:prstClr>
              </a:solidFill>
            </a:endParaRPr>
          </a:p>
        </p:txBody>
      </p:sp>
      <p:sp>
        <p:nvSpPr>
          <p:cNvPr id="4" name="Footer Placeholder 3"/>
          <p:cNvSpPr>
            <a:spLocks noGrp="1"/>
          </p:cNvSpPr>
          <p:nvPr>
            <p:ph type="ftr" sz="quarter" idx="11"/>
          </p:nvPr>
        </p:nvSpPr>
        <p:spPr/>
        <p:txBody>
          <a:bodyPr/>
          <a:lstStyle/>
          <a:p>
            <a:endParaRPr lang="en-US" dirty="0">
              <a:solidFill>
                <a:prstClr val="white">
                  <a:tint val="75000"/>
                </a:prstClr>
              </a:solidFill>
            </a:endParaRPr>
          </a:p>
        </p:txBody>
      </p:sp>
      <p:sp>
        <p:nvSpPr>
          <p:cNvPr id="5" name="Slide Number Placeholder 4"/>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94395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33830-2244-49AE-BC4A-47F415C177C6}" type="datetimeFigureOut">
              <a:rPr lang="en-US" smtClean="0">
                <a:solidFill>
                  <a:prstClr val="white">
                    <a:tint val="75000"/>
                  </a:prstClr>
                </a:solidFill>
              </a:rPr>
              <a:pPr/>
              <a:t>2/28/2018</a:t>
            </a:fld>
            <a:endParaRPr lang="en-US" dirty="0">
              <a:solidFill>
                <a:prstClr val="white">
                  <a:tint val="75000"/>
                </a:prstClr>
              </a:solidFill>
            </a:endParaRPr>
          </a:p>
        </p:txBody>
      </p:sp>
      <p:sp>
        <p:nvSpPr>
          <p:cNvPr id="3" name="Footer Placeholder 2"/>
          <p:cNvSpPr>
            <a:spLocks noGrp="1"/>
          </p:cNvSpPr>
          <p:nvPr>
            <p:ph type="ftr" sz="quarter" idx="11"/>
          </p:nvPr>
        </p:nvSpPr>
        <p:spPr/>
        <p:txBody>
          <a:bodyPr/>
          <a:lstStyle/>
          <a:p>
            <a:endParaRPr lang="en-US" dirty="0">
              <a:solidFill>
                <a:prstClr val="white">
                  <a:tint val="75000"/>
                </a:prstClr>
              </a:solidFill>
            </a:endParaRPr>
          </a:p>
        </p:txBody>
      </p:sp>
      <p:sp>
        <p:nvSpPr>
          <p:cNvPr id="4" name="Slide Number Placeholder 3"/>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198071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2/28/2018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19437687"/>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2/28/2018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62743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3C633830-2244-49AE-BC4A-47F415C177C6}" type="datetimeFigureOut">
              <a:rPr lang="en-US" smtClean="0">
                <a:solidFill>
                  <a:prstClr val="white">
                    <a:tint val="75000"/>
                  </a:prstClr>
                </a:solidFill>
              </a:rPr>
              <a:pPr defTabSz="457200"/>
              <a:t>2/28/2018</a:t>
            </a:fld>
            <a:endParaRPr lang="en-US" dirty="0">
              <a:solidFill>
                <a:prstClr val="white">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white">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2AC27A5A-7290-4DE1-BA94-4BE8A8E57DCF}" type="slidenum">
              <a:rPr lang="en-US" smtClean="0">
                <a:solidFill>
                  <a:prstClr val="white">
                    <a:tint val="75000"/>
                  </a:prstClr>
                </a:solidFill>
              </a:rPr>
              <a:pPr defTabSz="457200"/>
              <a:t>‹#›</a:t>
            </a:fld>
            <a:endParaRPr lang="en-US" dirty="0">
              <a:solidFill>
                <a:prstClr val="white">
                  <a:tint val="75000"/>
                </a:prstClr>
              </a:solidFill>
            </a:endParaRPr>
          </a:p>
        </p:txBody>
      </p:sp>
    </p:spTree>
    <p:extLst>
      <p:ext uri="{BB962C8B-B14F-4D97-AF65-F5344CB8AC3E}">
        <p14:creationId xmlns:p14="http://schemas.microsoft.com/office/powerpoint/2010/main" val="567699202"/>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15587"/>
            <a:ext cx="7772400" cy="2387600"/>
          </a:xfrm>
        </p:spPr>
        <p:txBody>
          <a:bodyPr/>
          <a:lstStyle/>
          <a:p>
            <a:r>
              <a:rPr lang="en-US" dirty="0" smtClean="0">
                <a:latin typeface="Tahoma" charset="0"/>
                <a:ea typeface="Tahoma" charset="0"/>
                <a:cs typeface="Tahoma" charset="0"/>
              </a:rPr>
              <a:t>Book of Isaiah</a:t>
            </a:r>
            <a:endParaRPr lang="en-US" dirty="0">
              <a:latin typeface="Tahoma" charset="0"/>
              <a:ea typeface="Tahoma" charset="0"/>
              <a:cs typeface="Tahoma" charset="0"/>
            </a:endParaRPr>
          </a:p>
        </p:txBody>
      </p:sp>
      <p:sp>
        <p:nvSpPr>
          <p:cNvPr id="3" name="Subtitle 2"/>
          <p:cNvSpPr>
            <a:spLocks noGrp="1"/>
          </p:cNvSpPr>
          <p:nvPr>
            <p:ph type="subTitle" idx="1"/>
          </p:nvPr>
        </p:nvSpPr>
        <p:spPr>
          <a:xfrm>
            <a:off x="1658092" y="3003187"/>
            <a:ext cx="5827816" cy="2853847"/>
          </a:xfrm>
        </p:spPr>
        <p:txBody>
          <a:bodyPr>
            <a:normAutofit/>
          </a:bodyPr>
          <a:lstStyle/>
          <a:p>
            <a:r>
              <a:rPr lang="en-US" sz="4800" dirty="0" smtClean="0">
                <a:solidFill>
                  <a:srgbClr val="FFFF00"/>
                </a:solidFill>
                <a:latin typeface="Tahoma" charset="0"/>
                <a:ea typeface="Tahoma" charset="0"/>
                <a:cs typeface="Tahoma" charset="0"/>
              </a:rPr>
              <a:t>Chapters 40-55</a:t>
            </a:r>
          </a:p>
          <a:p>
            <a:r>
              <a:rPr lang="en-US" sz="4400" dirty="0" smtClean="0">
                <a:solidFill>
                  <a:srgbClr val="00B0F0"/>
                </a:solidFill>
                <a:latin typeface="Tahoma" charset="0"/>
                <a:ea typeface="Tahoma" charset="0"/>
                <a:cs typeface="Tahoma" charset="0"/>
              </a:rPr>
              <a:t>God’s Servant Fulfills His Mission</a:t>
            </a:r>
          </a:p>
        </p:txBody>
      </p:sp>
    </p:spTree>
    <p:extLst>
      <p:ext uri="{BB962C8B-B14F-4D97-AF65-F5344CB8AC3E}">
        <p14:creationId xmlns:p14="http://schemas.microsoft.com/office/powerpoint/2010/main" val="841725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ahoma" charset="0"/>
                <a:ea typeface="Tahoma" charset="0"/>
                <a:cs typeface="Tahoma" charset="0"/>
              </a:rPr>
              <a:t>Upcoming Classes</a:t>
            </a:r>
            <a:endParaRPr lang="en-US" dirty="0">
              <a:latin typeface="Tahoma" charset="0"/>
              <a:ea typeface="Tahoma" charset="0"/>
              <a:cs typeface="Tahoma" charset="0"/>
            </a:endParaRPr>
          </a:p>
        </p:txBody>
      </p:sp>
      <p:sp>
        <p:nvSpPr>
          <p:cNvPr id="3" name="Content Placeholder 2"/>
          <p:cNvSpPr>
            <a:spLocks noGrp="1"/>
          </p:cNvSpPr>
          <p:nvPr>
            <p:ph idx="1"/>
          </p:nvPr>
        </p:nvSpPr>
        <p:spPr/>
        <p:txBody>
          <a:bodyPr>
            <a:normAutofit/>
          </a:bodyPr>
          <a:lstStyle/>
          <a:p>
            <a:r>
              <a:rPr lang="en-US" sz="3400" dirty="0" smtClean="0">
                <a:solidFill>
                  <a:srgbClr val="FFFF00"/>
                </a:solidFill>
                <a:latin typeface="Tahoma" charset="0"/>
                <a:ea typeface="Tahoma" charset="0"/>
                <a:cs typeface="Tahoma" charset="0"/>
              </a:rPr>
              <a:t>Sunday, March 4 </a:t>
            </a:r>
            <a:r>
              <a:rPr lang="mr-IN" sz="3400" dirty="0" smtClean="0">
                <a:solidFill>
                  <a:srgbClr val="FFFF00"/>
                </a:solidFill>
                <a:latin typeface="Tahoma" charset="0"/>
                <a:ea typeface="Tahoma" charset="0"/>
                <a:cs typeface="Tahoma" charset="0"/>
              </a:rPr>
              <a:t>–</a:t>
            </a:r>
            <a:r>
              <a:rPr lang="en-US" sz="3400" dirty="0" smtClean="0">
                <a:solidFill>
                  <a:srgbClr val="FFFF00"/>
                </a:solidFill>
                <a:latin typeface="Tahoma" charset="0"/>
                <a:ea typeface="Tahoma" charset="0"/>
                <a:cs typeface="Tahoma" charset="0"/>
              </a:rPr>
              <a:t> </a:t>
            </a:r>
            <a:r>
              <a:rPr lang="en-US" sz="3400" dirty="0" smtClean="0">
                <a:latin typeface="Tahoma" charset="0"/>
                <a:ea typeface="Tahoma" charset="0"/>
                <a:cs typeface="Tahoma" charset="0"/>
              </a:rPr>
              <a:t>Review Isaiah 1-39</a:t>
            </a:r>
          </a:p>
          <a:p>
            <a:r>
              <a:rPr lang="en-US" sz="3400" dirty="0" smtClean="0">
                <a:solidFill>
                  <a:srgbClr val="FFFF00"/>
                </a:solidFill>
                <a:latin typeface="Tahoma" charset="0"/>
                <a:ea typeface="Tahoma" charset="0"/>
                <a:cs typeface="Tahoma" charset="0"/>
              </a:rPr>
              <a:t>Wednesday, March 7 </a:t>
            </a:r>
            <a:r>
              <a:rPr lang="mr-IN" sz="3400" dirty="0" smtClean="0">
                <a:solidFill>
                  <a:srgbClr val="FFFF00"/>
                </a:solidFill>
                <a:latin typeface="Tahoma" charset="0"/>
                <a:ea typeface="Tahoma" charset="0"/>
                <a:cs typeface="Tahoma" charset="0"/>
              </a:rPr>
              <a:t>–</a:t>
            </a:r>
            <a:r>
              <a:rPr lang="en-US" sz="3400" dirty="0" smtClean="0">
                <a:solidFill>
                  <a:srgbClr val="FFFF00"/>
                </a:solidFill>
                <a:latin typeface="Tahoma" charset="0"/>
                <a:ea typeface="Tahoma" charset="0"/>
                <a:cs typeface="Tahoma" charset="0"/>
              </a:rPr>
              <a:t> </a:t>
            </a:r>
            <a:r>
              <a:rPr lang="en-US" sz="3400" dirty="0" smtClean="0">
                <a:latin typeface="Tahoma" charset="0"/>
                <a:ea typeface="Tahoma" charset="0"/>
                <a:cs typeface="Tahoma" charset="0"/>
              </a:rPr>
              <a:t>Isaiah 42</a:t>
            </a:r>
          </a:p>
          <a:p>
            <a:r>
              <a:rPr lang="en-US" sz="3400" dirty="0" smtClean="0">
                <a:solidFill>
                  <a:srgbClr val="FFFF00"/>
                </a:solidFill>
                <a:latin typeface="Tahoma" charset="0"/>
                <a:ea typeface="Tahoma" charset="0"/>
                <a:cs typeface="Tahoma" charset="0"/>
              </a:rPr>
              <a:t>Sunday, March 11 </a:t>
            </a:r>
            <a:r>
              <a:rPr lang="mr-IN" sz="3400" dirty="0" smtClean="0">
                <a:solidFill>
                  <a:srgbClr val="FFFF00"/>
                </a:solidFill>
                <a:latin typeface="Tahoma" charset="0"/>
                <a:ea typeface="Tahoma" charset="0"/>
                <a:cs typeface="Tahoma" charset="0"/>
              </a:rPr>
              <a:t>–</a:t>
            </a:r>
            <a:r>
              <a:rPr lang="en-US" sz="3400" dirty="0" smtClean="0">
                <a:solidFill>
                  <a:srgbClr val="FFFF00"/>
                </a:solidFill>
                <a:latin typeface="Tahoma" charset="0"/>
                <a:ea typeface="Tahoma" charset="0"/>
                <a:cs typeface="Tahoma" charset="0"/>
              </a:rPr>
              <a:t> </a:t>
            </a:r>
            <a:r>
              <a:rPr lang="en-US" sz="3400" dirty="0" smtClean="0">
                <a:latin typeface="Tahoma" charset="0"/>
                <a:ea typeface="Tahoma" charset="0"/>
                <a:cs typeface="Tahoma" charset="0"/>
              </a:rPr>
              <a:t>Isaiah 43 (Kerry) </a:t>
            </a:r>
          </a:p>
        </p:txBody>
      </p:sp>
    </p:spTree>
    <p:extLst>
      <p:ext uri="{BB962C8B-B14F-4D97-AF65-F5344CB8AC3E}">
        <p14:creationId xmlns:p14="http://schemas.microsoft.com/office/powerpoint/2010/main" val="40282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Tree>
    <p:extLst>
      <p:ext uri="{BB962C8B-B14F-4D97-AF65-F5344CB8AC3E}">
        <p14:creationId xmlns:p14="http://schemas.microsoft.com/office/powerpoint/2010/main" val="218357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(1-12)</a:t>
            </a:r>
            <a:endParaRPr lang="en-US" sz="2800" u="sng" dirty="0">
              <a:latin typeface="Tahoma" charset="0"/>
              <a:ea typeface="Tahoma" charset="0"/>
              <a:cs typeface="Tahoma" charset="0"/>
            </a:endParaRPr>
          </a:p>
        </p:txBody>
      </p:sp>
      <p:sp>
        <p:nvSpPr>
          <p:cNvPr id="5" name="TextBox 4"/>
          <p:cNvSpPr txBox="1"/>
          <p:nvPr/>
        </p:nvSpPr>
        <p:spPr>
          <a:xfrm>
            <a:off x="97972" y="620167"/>
            <a:ext cx="8948057" cy="6001643"/>
          </a:xfrm>
          <a:prstGeom prst="rect">
            <a:avLst/>
          </a:prstGeom>
          <a:noFill/>
        </p:spPr>
        <p:txBody>
          <a:bodyPr wrap="square" rtlCol="0">
            <a:spAutoFit/>
          </a:bodyPr>
          <a:lstStyle/>
          <a:p>
            <a:pPr marL="457200" indent="-457200">
              <a:buFont typeface="Wingdings" charset="2"/>
              <a:buChar char="q"/>
            </a:pPr>
            <a:r>
              <a:rPr lang="en-US" sz="2400" dirty="0"/>
              <a:t>“In that day the Branch of the Lord will be beautiful and glorious…” </a:t>
            </a:r>
          </a:p>
          <a:p>
            <a:pPr marL="457200" indent="-457200">
              <a:buFont typeface="Wingdings" charset="2"/>
              <a:buChar char="q"/>
            </a:pPr>
            <a:r>
              <a:rPr lang="en-US" sz="2400" dirty="0" smtClean="0"/>
              <a:t>The </a:t>
            </a:r>
            <a:r>
              <a:rPr lang="en-US" sz="2400" dirty="0"/>
              <a:t>virgin shall bear a son, his name will be “Immanuel.”</a:t>
            </a:r>
          </a:p>
          <a:p>
            <a:pPr marL="457200" indent="-457200">
              <a:buFont typeface="Wingdings" charset="2"/>
              <a:buChar char="q"/>
            </a:pPr>
            <a:r>
              <a:rPr lang="en-US" sz="2400" dirty="0"/>
              <a:t>A child will be born; will sit on David’s throne, governing in peace forever. </a:t>
            </a:r>
          </a:p>
          <a:p>
            <a:pPr marL="457200" indent="-457200">
              <a:buFont typeface="Wingdings" charset="2"/>
              <a:buChar char="q"/>
            </a:pPr>
            <a:r>
              <a:rPr lang="en-US" sz="2400" dirty="0" smtClean="0"/>
              <a:t>The </a:t>
            </a:r>
            <a:r>
              <a:rPr lang="en-US" sz="2400" dirty="0"/>
              <a:t>mountain of the house of the Lord, nations flow to it.</a:t>
            </a:r>
          </a:p>
          <a:p>
            <a:pPr marL="457200" indent="-457200">
              <a:buFont typeface="Wingdings" charset="2"/>
              <a:buChar char="q"/>
            </a:pPr>
            <a:r>
              <a:rPr lang="en-US" sz="2400" dirty="0"/>
              <a:t>God will remove </a:t>
            </a:r>
            <a:r>
              <a:rPr lang="en-US" sz="2400" dirty="0" smtClean="0"/>
              <a:t>jewelry/accessories </a:t>
            </a:r>
            <a:r>
              <a:rPr lang="en-US" sz="2400" dirty="0"/>
              <a:t>of wealthy Jerusalem women. </a:t>
            </a:r>
          </a:p>
          <a:p>
            <a:pPr marL="457200" indent="-457200">
              <a:buFont typeface="Wingdings" charset="2"/>
              <a:buChar char="q"/>
            </a:pPr>
            <a:r>
              <a:rPr lang="en-US" sz="2400" dirty="0" smtClean="0"/>
              <a:t>A </a:t>
            </a:r>
            <a:r>
              <a:rPr lang="en-US" sz="2400" dirty="0"/>
              <a:t>shoot will spring from the stem of Jesse.</a:t>
            </a:r>
          </a:p>
          <a:p>
            <a:pPr marL="457200" indent="-457200">
              <a:buFont typeface="Wingdings" charset="2"/>
              <a:buChar char="q"/>
            </a:pPr>
            <a:r>
              <a:rPr lang="en-US" sz="2400" dirty="0" smtClean="0"/>
              <a:t>God </a:t>
            </a:r>
            <a:r>
              <a:rPr lang="en-US" sz="2400" dirty="0"/>
              <a:t>sings a sad love song about his vineyard, Israel. </a:t>
            </a:r>
          </a:p>
          <a:p>
            <a:pPr marL="457200" indent="-457200">
              <a:buFont typeface="Wingdings" charset="2"/>
              <a:buChar char="q"/>
            </a:pPr>
            <a:r>
              <a:rPr lang="en-US" sz="2400" dirty="0"/>
              <a:t>Assyria condemned as God’s tool that became prideful. </a:t>
            </a:r>
          </a:p>
          <a:p>
            <a:pPr marL="457200" indent="-457200">
              <a:buFont typeface="Wingdings" charset="2"/>
              <a:buChar char="q"/>
            </a:pPr>
            <a:r>
              <a:rPr lang="en-US" sz="2400" dirty="0" smtClean="0"/>
              <a:t>“</a:t>
            </a:r>
            <a:r>
              <a:rPr lang="en-US" sz="2400" dirty="0"/>
              <a:t>Come, let us reason together, says the Lord. Though your sins are as scarlet, they will be as white as snow.”</a:t>
            </a:r>
          </a:p>
          <a:p>
            <a:pPr marL="457200" indent="-457200">
              <a:buFont typeface="Wingdings" charset="2"/>
              <a:buChar char="q"/>
            </a:pPr>
            <a:r>
              <a:rPr lang="en-US" sz="2400" dirty="0" smtClean="0"/>
              <a:t>Isaiah </a:t>
            </a:r>
            <a:r>
              <a:rPr lang="en-US" sz="2400" dirty="0"/>
              <a:t>sees God and is called to the prophetic work. </a:t>
            </a:r>
          </a:p>
          <a:p>
            <a:pPr marL="457200" indent="-457200">
              <a:buFont typeface="Wingdings" charset="2"/>
              <a:buChar char="q"/>
            </a:pPr>
            <a:r>
              <a:rPr lang="en-US" sz="2400" dirty="0"/>
              <a:t>Draw from the springs of salvation! Give thanks to His great and holy name!</a:t>
            </a:r>
          </a:p>
          <a:p>
            <a:pPr marL="457200" indent="-457200">
              <a:buFont typeface="Wingdings" charset="2"/>
              <a:buChar char="q"/>
            </a:pPr>
            <a:r>
              <a:rPr lang="en-US" sz="2400" dirty="0" smtClean="0"/>
              <a:t>Assyrian </a:t>
            </a:r>
            <a:r>
              <a:rPr lang="en-US" sz="2400" dirty="0"/>
              <a:t>conquest of Israel foretold w/ child named “swift-spoil-speedy-prey</a:t>
            </a:r>
            <a:r>
              <a:rPr lang="en-US" sz="2400" dirty="0" smtClean="0"/>
              <a:t>.”</a:t>
            </a:r>
            <a:endParaRPr lang="en-US" sz="2400" dirty="0"/>
          </a:p>
        </p:txBody>
      </p:sp>
      <p:sp>
        <p:nvSpPr>
          <p:cNvPr id="7" name="Rectangle 6"/>
          <p:cNvSpPr/>
          <p:nvPr/>
        </p:nvSpPr>
        <p:spPr>
          <a:xfrm>
            <a:off x="141516" y="398417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solidFill>
                  <a:schemeClr val="bg1"/>
                </a:solidFill>
              </a:rPr>
              <a:t>1</a:t>
            </a:r>
            <a:endParaRPr lang="en-US" sz="2400" b="1">
              <a:solidFill>
                <a:schemeClr val="bg1"/>
              </a:solidFill>
            </a:endParaRPr>
          </a:p>
        </p:txBody>
      </p:sp>
      <p:sp>
        <p:nvSpPr>
          <p:cNvPr id="8" name="Rectangle 7"/>
          <p:cNvSpPr/>
          <p:nvPr/>
        </p:nvSpPr>
        <p:spPr>
          <a:xfrm>
            <a:off x="141519" y="2100784"/>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bg1"/>
                </a:solidFill>
              </a:rPr>
              <a:t>2</a:t>
            </a:r>
          </a:p>
        </p:txBody>
      </p:sp>
      <p:sp>
        <p:nvSpPr>
          <p:cNvPr id="9" name="Rectangle 8"/>
          <p:cNvSpPr/>
          <p:nvPr/>
        </p:nvSpPr>
        <p:spPr>
          <a:xfrm>
            <a:off x="141516" y="2470898"/>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3</a:t>
            </a:r>
            <a:endParaRPr lang="en-US" sz="2400" b="1" dirty="0">
              <a:solidFill>
                <a:schemeClr val="bg1"/>
              </a:solidFill>
            </a:endParaRPr>
          </a:p>
        </p:txBody>
      </p:sp>
      <p:sp>
        <p:nvSpPr>
          <p:cNvPr id="10" name="Rectangle 9"/>
          <p:cNvSpPr/>
          <p:nvPr/>
        </p:nvSpPr>
        <p:spPr>
          <a:xfrm>
            <a:off x="141516" y="641940"/>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4</a:t>
            </a:r>
          </a:p>
        </p:txBody>
      </p:sp>
      <p:sp>
        <p:nvSpPr>
          <p:cNvPr id="11" name="Rectangle 10"/>
          <p:cNvSpPr/>
          <p:nvPr/>
        </p:nvSpPr>
        <p:spPr>
          <a:xfrm>
            <a:off x="141519" y="3221854"/>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5</a:t>
            </a:r>
            <a:endParaRPr lang="en-US" sz="2400" b="1" dirty="0">
              <a:solidFill>
                <a:schemeClr val="bg1"/>
              </a:solidFill>
            </a:endParaRPr>
          </a:p>
        </p:txBody>
      </p:sp>
      <p:sp>
        <p:nvSpPr>
          <p:cNvPr id="12" name="Rectangle 11"/>
          <p:cNvSpPr/>
          <p:nvPr/>
        </p:nvSpPr>
        <p:spPr>
          <a:xfrm>
            <a:off x="141516" y="469641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6</a:t>
            </a:r>
          </a:p>
        </p:txBody>
      </p:sp>
      <p:sp>
        <p:nvSpPr>
          <p:cNvPr id="13" name="Rectangle 12"/>
          <p:cNvSpPr/>
          <p:nvPr/>
        </p:nvSpPr>
        <p:spPr>
          <a:xfrm>
            <a:off x="141516" y="1017577"/>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7</a:t>
            </a:r>
            <a:endParaRPr lang="en-US" sz="2400" b="1" dirty="0">
              <a:solidFill>
                <a:schemeClr val="bg1"/>
              </a:solidFill>
            </a:endParaRPr>
          </a:p>
        </p:txBody>
      </p:sp>
      <p:sp>
        <p:nvSpPr>
          <p:cNvPr id="14" name="Rectangle 13"/>
          <p:cNvSpPr/>
          <p:nvPr/>
        </p:nvSpPr>
        <p:spPr>
          <a:xfrm>
            <a:off x="141519" y="5818177"/>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8</a:t>
            </a:r>
          </a:p>
        </p:txBody>
      </p:sp>
      <p:sp>
        <p:nvSpPr>
          <p:cNvPr id="15" name="Rectangle 14"/>
          <p:cNvSpPr/>
          <p:nvPr/>
        </p:nvSpPr>
        <p:spPr>
          <a:xfrm>
            <a:off x="141516" y="138761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9</a:t>
            </a:r>
            <a:endParaRPr lang="en-US" sz="2400" b="1" dirty="0">
              <a:solidFill>
                <a:schemeClr val="bg1"/>
              </a:solidFill>
            </a:endParaRPr>
          </a:p>
        </p:txBody>
      </p:sp>
      <p:sp>
        <p:nvSpPr>
          <p:cNvPr id="16" name="Rectangle 15"/>
          <p:cNvSpPr/>
          <p:nvPr/>
        </p:nvSpPr>
        <p:spPr>
          <a:xfrm>
            <a:off x="97971" y="3587299"/>
            <a:ext cx="457200" cy="457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10</a:t>
            </a:r>
            <a:endParaRPr lang="en-US" sz="2000" b="1" dirty="0">
              <a:solidFill>
                <a:schemeClr val="bg1"/>
              </a:solidFill>
            </a:endParaRPr>
          </a:p>
        </p:txBody>
      </p:sp>
      <p:sp>
        <p:nvSpPr>
          <p:cNvPr id="17" name="Rectangle 16"/>
          <p:cNvSpPr/>
          <p:nvPr/>
        </p:nvSpPr>
        <p:spPr>
          <a:xfrm>
            <a:off x="97973" y="2802833"/>
            <a:ext cx="457200" cy="457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11</a:t>
            </a:r>
            <a:endParaRPr lang="en-US" sz="2000" b="1" dirty="0">
              <a:solidFill>
                <a:schemeClr val="bg1"/>
              </a:solidFill>
            </a:endParaRPr>
          </a:p>
        </p:txBody>
      </p:sp>
      <p:sp>
        <p:nvSpPr>
          <p:cNvPr id="18" name="Rectangle 17"/>
          <p:cNvSpPr/>
          <p:nvPr/>
        </p:nvSpPr>
        <p:spPr>
          <a:xfrm>
            <a:off x="97971" y="5064978"/>
            <a:ext cx="457200" cy="457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12</a:t>
            </a:r>
            <a:endParaRPr lang="en-US" sz="2000" b="1" dirty="0">
              <a:solidFill>
                <a:schemeClr val="bg1"/>
              </a:solidFill>
            </a:endParaRPr>
          </a:p>
        </p:txBody>
      </p:sp>
    </p:spTree>
    <p:extLst>
      <p:ext uri="{BB962C8B-B14F-4D97-AF65-F5344CB8AC3E}">
        <p14:creationId xmlns:p14="http://schemas.microsoft.com/office/powerpoint/2010/main" val="2024971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Tree>
    <p:extLst>
      <p:ext uri="{BB962C8B-B14F-4D97-AF65-F5344CB8AC3E}">
        <p14:creationId xmlns:p14="http://schemas.microsoft.com/office/powerpoint/2010/main" val="368708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(13-27)</a:t>
            </a:r>
            <a:endParaRPr lang="en-US" sz="2800" u="sng" dirty="0">
              <a:latin typeface="Tahoma" charset="0"/>
              <a:ea typeface="Tahoma" charset="0"/>
              <a:cs typeface="Tahoma" charset="0"/>
            </a:endParaRPr>
          </a:p>
        </p:txBody>
      </p:sp>
      <p:sp>
        <p:nvSpPr>
          <p:cNvPr id="5" name="TextBox 4"/>
          <p:cNvSpPr txBox="1"/>
          <p:nvPr/>
        </p:nvSpPr>
        <p:spPr>
          <a:xfrm>
            <a:off x="97972" y="620167"/>
            <a:ext cx="8948057" cy="6001643"/>
          </a:xfrm>
          <a:prstGeom prst="rect">
            <a:avLst/>
          </a:prstGeom>
          <a:noFill/>
        </p:spPr>
        <p:txBody>
          <a:bodyPr wrap="square" rtlCol="0">
            <a:spAutoFit/>
          </a:bodyPr>
          <a:lstStyle/>
          <a:p>
            <a:r>
              <a:rPr lang="en-US" sz="2400" dirty="0"/>
              <a:t>The Nations (“God’s oracle concerning</a:t>
            </a:r>
            <a:r>
              <a:rPr lang="en-US" sz="2400" dirty="0" smtClean="0"/>
              <a:t>…”)</a:t>
            </a:r>
            <a:endParaRPr lang="en-US" sz="2400" dirty="0"/>
          </a:p>
          <a:p>
            <a:pPr marL="800100" lvl="1" indent="-342900">
              <a:buFont typeface="Wingdings" charset="2"/>
              <a:buChar char="q"/>
            </a:pPr>
            <a:r>
              <a:rPr lang="en-US" sz="2400" dirty="0"/>
              <a:t>Valley of Vision (Jerusalem)</a:t>
            </a:r>
          </a:p>
          <a:p>
            <a:pPr marL="800100" lvl="1" indent="-342900">
              <a:buFont typeface="Wingdings" charset="2"/>
              <a:buChar char="q"/>
            </a:pPr>
            <a:r>
              <a:rPr lang="en-US" sz="2400" dirty="0" smtClean="0"/>
              <a:t>Syria &amp; Israel</a:t>
            </a:r>
          </a:p>
          <a:p>
            <a:pPr marL="800100" lvl="1" indent="-342900">
              <a:buFont typeface="Wingdings" charset="2"/>
              <a:buChar char="q"/>
            </a:pPr>
            <a:r>
              <a:rPr lang="nb-NO" sz="2400" dirty="0" err="1"/>
              <a:t>Tyre</a:t>
            </a:r>
            <a:endParaRPr lang="nb-NO" sz="2400" dirty="0"/>
          </a:p>
          <a:p>
            <a:pPr marL="800100" lvl="1" indent="-342900">
              <a:buFont typeface="Wingdings" charset="2"/>
              <a:buChar char="q"/>
            </a:pPr>
            <a:r>
              <a:rPr lang="en-US" sz="2400" dirty="0" smtClean="0"/>
              <a:t>Ethiopia</a:t>
            </a:r>
            <a:endParaRPr lang="en-US" sz="2400" dirty="0"/>
          </a:p>
          <a:p>
            <a:pPr marL="800100" lvl="1" indent="-342900">
              <a:buFont typeface="Wingdings" charset="2"/>
              <a:buChar char="q"/>
            </a:pPr>
            <a:r>
              <a:rPr lang="en-US" sz="2400" dirty="0"/>
              <a:t>Babylon</a:t>
            </a:r>
          </a:p>
          <a:p>
            <a:pPr marL="800100" lvl="1" indent="-342900">
              <a:buFont typeface="Wingdings" charset="2"/>
              <a:buChar char="q"/>
            </a:pPr>
            <a:r>
              <a:rPr lang="en-US" sz="2400" dirty="0" smtClean="0"/>
              <a:t>Egypt</a:t>
            </a:r>
            <a:endParaRPr lang="en-US" sz="2400" dirty="0"/>
          </a:p>
          <a:p>
            <a:pPr marL="800100" lvl="1" indent="-342900">
              <a:buFont typeface="Wingdings" charset="2"/>
              <a:buChar char="q"/>
            </a:pPr>
            <a:r>
              <a:rPr lang="en-US" sz="2400" dirty="0"/>
              <a:t>Moab</a:t>
            </a:r>
          </a:p>
          <a:p>
            <a:r>
              <a:rPr lang="en-US" sz="2400" dirty="0" smtClean="0"/>
              <a:t>The </a:t>
            </a:r>
            <a:r>
              <a:rPr lang="en-US" sz="2400" dirty="0"/>
              <a:t>World</a:t>
            </a:r>
          </a:p>
          <a:p>
            <a:pPr marL="800100" lvl="1" indent="-342900">
              <a:buFont typeface="Wingdings" charset="2"/>
              <a:buChar char="q"/>
            </a:pPr>
            <a:r>
              <a:rPr lang="en-US" sz="2400" dirty="0"/>
              <a:t>A happy song of a vineyard (restored Israel) that is secure and fruitful!</a:t>
            </a:r>
            <a:endParaRPr lang="nb-NO" sz="3200" dirty="0"/>
          </a:p>
          <a:p>
            <a:pPr marL="800100" lvl="1" indent="-342900">
              <a:buFont typeface="Wingdings" charset="2"/>
              <a:buChar char="q"/>
            </a:pPr>
            <a:r>
              <a:rPr lang="en-US" sz="2400" dirty="0" smtClean="0"/>
              <a:t>God </a:t>
            </a:r>
            <a:r>
              <a:rPr lang="en-US" sz="2400" dirty="0"/>
              <a:t>prepares a banquet on His mountain, swallows up death forever.</a:t>
            </a:r>
          </a:p>
          <a:p>
            <a:pPr marL="800100" lvl="1" indent="-342900">
              <a:buFont typeface="Wingdings" charset="2"/>
              <a:buChar char="q"/>
            </a:pPr>
            <a:r>
              <a:rPr lang="en-US" sz="2400" dirty="0" smtClean="0"/>
              <a:t>God brings destruction on the whole earth. </a:t>
            </a:r>
          </a:p>
          <a:p>
            <a:pPr marL="800100" lvl="1" indent="-342900">
              <a:buFont typeface="Wingdings" charset="2"/>
              <a:buChar char="q"/>
            </a:pPr>
            <a:r>
              <a:rPr lang="en-US" sz="2400" dirty="0" smtClean="0"/>
              <a:t>The wicked die and are destroyed, the dead of God’s people rise again. </a:t>
            </a:r>
          </a:p>
        </p:txBody>
      </p:sp>
      <p:sp>
        <p:nvSpPr>
          <p:cNvPr id="4" name="Rectangle 3"/>
          <p:cNvSpPr/>
          <p:nvPr/>
        </p:nvSpPr>
        <p:spPr>
          <a:xfrm>
            <a:off x="97972" y="2495949"/>
            <a:ext cx="822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13-14</a:t>
            </a:r>
            <a:endParaRPr lang="en-US" sz="2000" b="1" dirty="0">
              <a:solidFill>
                <a:schemeClr val="bg1"/>
              </a:solidFill>
            </a:endParaRPr>
          </a:p>
        </p:txBody>
      </p:sp>
      <p:sp>
        <p:nvSpPr>
          <p:cNvPr id="9" name="Rectangle 8"/>
          <p:cNvSpPr/>
          <p:nvPr/>
        </p:nvSpPr>
        <p:spPr>
          <a:xfrm>
            <a:off x="97972" y="3238670"/>
            <a:ext cx="822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15-16</a:t>
            </a:r>
            <a:endParaRPr lang="en-US" sz="2000" b="1" dirty="0">
              <a:solidFill>
                <a:schemeClr val="bg1"/>
              </a:solidFill>
            </a:endParaRPr>
          </a:p>
        </p:txBody>
      </p:sp>
      <p:sp>
        <p:nvSpPr>
          <p:cNvPr id="10" name="Rectangle 9"/>
          <p:cNvSpPr/>
          <p:nvPr/>
        </p:nvSpPr>
        <p:spPr>
          <a:xfrm>
            <a:off x="478971" y="1392922"/>
            <a:ext cx="441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17</a:t>
            </a:r>
            <a:endParaRPr lang="en-US" sz="2000" b="1" dirty="0">
              <a:solidFill>
                <a:schemeClr val="bg1"/>
              </a:solidFill>
            </a:endParaRPr>
          </a:p>
        </p:txBody>
      </p:sp>
      <p:sp>
        <p:nvSpPr>
          <p:cNvPr id="11" name="Rectangle 10"/>
          <p:cNvSpPr/>
          <p:nvPr/>
        </p:nvSpPr>
        <p:spPr>
          <a:xfrm>
            <a:off x="478970" y="2143904"/>
            <a:ext cx="441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18</a:t>
            </a:r>
            <a:endParaRPr lang="en-US" sz="2000" b="1" dirty="0">
              <a:solidFill>
                <a:schemeClr val="bg1"/>
              </a:solidFill>
            </a:endParaRPr>
          </a:p>
        </p:txBody>
      </p:sp>
      <p:sp>
        <p:nvSpPr>
          <p:cNvPr id="12" name="Rectangle 11"/>
          <p:cNvSpPr/>
          <p:nvPr/>
        </p:nvSpPr>
        <p:spPr>
          <a:xfrm>
            <a:off x="97973" y="2872595"/>
            <a:ext cx="826220"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19-20</a:t>
            </a:r>
            <a:endParaRPr lang="en-US" sz="2000" b="1" dirty="0">
              <a:solidFill>
                <a:schemeClr val="bg1"/>
              </a:solidFill>
            </a:endParaRPr>
          </a:p>
        </p:txBody>
      </p:sp>
      <p:sp>
        <p:nvSpPr>
          <p:cNvPr id="13" name="Rectangle 12"/>
          <p:cNvSpPr/>
          <p:nvPr/>
        </p:nvSpPr>
        <p:spPr>
          <a:xfrm>
            <a:off x="478969" y="102999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22</a:t>
            </a:r>
            <a:endParaRPr lang="en-US" sz="2000" b="1" dirty="0">
              <a:solidFill>
                <a:schemeClr val="bg1"/>
              </a:solidFill>
            </a:endParaRPr>
          </a:p>
        </p:txBody>
      </p:sp>
      <p:sp>
        <p:nvSpPr>
          <p:cNvPr id="14" name="Rectangle 13"/>
          <p:cNvSpPr/>
          <p:nvPr/>
        </p:nvSpPr>
        <p:spPr>
          <a:xfrm>
            <a:off x="478969" y="1769568"/>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23</a:t>
            </a:r>
            <a:endParaRPr lang="en-US" sz="2000" b="1" dirty="0">
              <a:solidFill>
                <a:schemeClr val="bg1"/>
              </a:solidFill>
            </a:endParaRPr>
          </a:p>
        </p:txBody>
      </p:sp>
      <p:sp>
        <p:nvSpPr>
          <p:cNvPr id="15" name="Rectangle 14"/>
          <p:cNvSpPr/>
          <p:nvPr/>
        </p:nvSpPr>
        <p:spPr>
          <a:xfrm>
            <a:off x="2079170" y="249594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21</a:t>
            </a:r>
            <a:endParaRPr lang="en-US" sz="2000" b="1" dirty="0">
              <a:solidFill>
                <a:schemeClr val="bg1"/>
              </a:solidFill>
            </a:endParaRPr>
          </a:p>
        </p:txBody>
      </p:sp>
      <p:sp>
        <p:nvSpPr>
          <p:cNvPr id="16" name="Rectangle 15"/>
          <p:cNvSpPr/>
          <p:nvPr/>
        </p:nvSpPr>
        <p:spPr>
          <a:xfrm>
            <a:off x="478969" y="5436352"/>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24</a:t>
            </a:r>
            <a:endParaRPr lang="en-US" sz="2000" b="1" dirty="0">
              <a:solidFill>
                <a:schemeClr val="bg1"/>
              </a:solidFill>
            </a:endParaRPr>
          </a:p>
        </p:txBody>
      </p:sp>
      <p:sp>
        <p:nvSpPr>
          <p:cNvPr id="17" name="Rectangle 16"/>
          <p:cNvSpPr/>
          <p:nvPr/>
        </p:nvSpPr>
        <p:spPr>
          <a:xfrm>
            <a:off x="478969" y="4693946"/>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25</a:t>
            </a:r>
            <a:endParaRPr lang="en-US" sz="2000" b="1" dirty="0">
              <a:solidFill>
                <a:schemeClr val="bg1"/>
              </a:solidFill>
            </a:endParaRPr>
          </a:p>
        </p:txBody>
      </p:sp>
      <p:sp>
        <p:nvSpPr>
          <p:cNvPr id="18" name="Rectangle 17"/>
          <p:cNvSpPr/>
          <p:nvPr/>
        </p:nvSpPr>
        <p:spPr>
          <a:xfrm>
            <a:off x="478969" y="5822047"/>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26</a:t>
            </a:r>
            <a:endParaRPr lang="en-US" sz="2000" b="1" dirty="0">
              <a:solidFill>
                <a:schemeClr val="bg1"/>
              </a:solidFill>
            </a:endParaRPr>
          </a:p>
        </p:txBody>
      </p:sp>
      <p:sp>
        <p:nvSpPr>
          <p:cNvPr id="19" name="Rectangle 18"/>
          <p:cNvSpPr/>
          <p:nvPr/>
        </p:nvSpPr>
        <p:spPr>
          <a:xfrm>
            <a:off x="478969" y="398156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27</a:t>
            </a:r>
            <a:endParaRPr lang="en-US" sz="2000" b="1" dirty="0">
              <a:solidFill>
                <a:schemeClr val="bg1"/>
              </a:solidFill>
            </a:endParaRPr>
          </a:p>
        </p:txBody>
      </p:sp>
    </p:spTree>
    <p:extLst>
      <p:ext uri="{BB962C8B-B14F-4D97-AF65-F5344CB8AC3E}">
        <p14:creationId xmlns:p14="http://schemas.microsoft.com/office/powerpoint/2010/main" val="1401101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
        <p:nvSpPr>
          <p:cNvPr id="7" name="TextBox 6"/>
          <p:cNvSpPr txBox="1"/>
          <p:nvPr/>
        </p:nvSpPr>
        <p:spPr>
          <a:xfrm>
            <a:off x="4520868" y="3302420"/>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28-39</a:t>
            </a:r>
            <a:r>
              <a:rPr lang="en-US" sz="2400" dirty="0" smtClean="0">
                <a:solidFill>
                  <a:sysClr val="windowText" lastClr="000000"/>
                </a:solidFill>
              </a:rPr>
              <a:t> : The Rise and Fall of Jerusalem</a:t>
            </a:r>
          </a:p>
        </p:txBody>
      </p:sp>
    </p:spTree>
    <p:extLst>
      <p:ext uri="{BB962C8B-B14F-4D97-AF65-F5344CB8AC3E}">
        <p14:creationId xmlns:p14="http://schemas.microsoft.com/office/powerpoint/2010/main" val="1161393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(28-39)</a:t>
            </a:r>
            <a:endParaRPr lang="en-US" sz="2800" u="sng" dirty="0">
              <a:latin typeface="Tahoma" charset="0"/>
              <a:ea typeface="Tahoma" charset="0"/>
              <a:cs typeface="Tahoma" charset="0"/>
            </a:endParaRPr>
          </a:p>
        </p:txBody>
      </p:sp>
      <p:sp>
        <p:nvSpPr>
          <p:cNvPr id="5" name="TextBox 4"/>
          <p:cNvSpPr txBox="1"/>
          <p:nvPr/>
        </p:nvSpPr>
        <p:spPr>
          <a:xfrm>
            <a:off x="97972" y="620167"/>
            <a:ext cx="8948057" cy="5632311"/>
          </a:xfrm>
          <a:prstGeom prst="rect">
            <a:avLst/>
          </a:prstGeom>
          <a:noFill/>
        </p:spPr>
        <p:txBody>
          <a:bodyPr wrap="square" rtlCol="0">
            <a:spAutoFit/>
          </a:bodyPr>
          <a:lstStyle/>
          <a:p>
            <a:pPr marL="914400" lvl="1" indent="-457200">
              <a:buFont typeface="Wingdings" charset="2"/>
              <a:buChar char="q"/>
            </a:pPr>
            <a:r>
              <a:rPr lang="en-US" sz="2400" dirty="0" smtClean="0"/>
              <a:t>The Lord slaughters the nations in a great, heavenly, bloody, greasy sacrifice.</a:t>
            </a:r>
          </a:p>
          <a:p>
            <a:pPr marL="914400" lvl="1" indent="-457200">
              <a:buFont typeface="Wingdings" charset="2"/>
              <a:buChar char="q"/>
            </a:pPr>
            <a:r>
              <a:rPr lang="en-US" sz="2400" dirty="0" smtClean="0"/>
              <a:t>Hezekiah foolishly shows off his wealth to the Babylonians.</a:t>
            </a:r>
          </a:p>
          <a:p>
            <a:pPr marL="914400" lvl="1" indent="-457200">
              <a:buFont typeface="Wingdings" charset="2"/>
              <a:buChar char="q"/>
            </a:pPr>
            <a:r>
              <a:rPr lang="en-US" sz="2400" dirty="0" smtClean="0"/>
              <a:t>“This </a:t>
            </a:r>
            <a:r>
              <a:rPr lang="en-US" sz="2400" dirty="0"/>
              <a:t>people draw near with their words and honor me with lip service, but they remove their hearts far from me.”</a:t>
            </a:r>
          </a:p>
          <a:p>
            <a:pPr marL="914400" lvl="1" indent="-457200">
              <a:buFont typeface="Wingdings" charset="2"/>
              <a:buChar char="q"/>
            </a:pPr>
            <a:r>
              <a:rPr lang="en-US" sz="2400" dirty="0" smtClean="0"/>
              <a:t>Assyria besieges and taunts the city of Jerusalem.</a:t>
            </a:r>
          </a:p>
          <a:p>
            <a:pPr marL="914400" lvl="1" indent="-457200">
              <a:buFont typeface="Wingdings" charset="2"/>
              <a:buChar char="q"/>
            </a:pPr>
            <a:r>
              <a:rPr lang="en-US" sz="2400" dirty="0" smtClean="0"/>
              <a:t>“The Destroyer” will be destroyed after he is done destroying.</a:t>
            </a:r>
          </a:p>
          <a:p>
            <a:pPr marL="914400" lvl="1" indent="-457200">
              <a:buFont typeface="Wingdings" charset="2"/>
              <a:buChar char="q"/>
            </a:pPr>
            <a:r>
              <a:rPr lang="en-US" sz="2400" dirty="0" smtClean="0"/>
              <a:t>Hezekiah falls fatally ill, prays to God and gets 15 years of life.</a:t>
            </a:r>
          </a:p>
          <a:p>
            <a:pPr marL="914400" lvl="1" indent="-457200">
              <a:buFont typeface="Wingdings" charset="2"/>
              <a:buChar char="q"/>
            </a:pPr>
            <a:r>
              <a:rPr lang="en-US" sz="2400" dirty="0" smtClean="0"/>
              <a:t>God’s warning to Judah: Do not trust in an Egyptian alliance!</a:t>
            </a:r>
          </a:p>
          <a:p>
            <a:pPr marL="914400" lvl="1" indent="-457200">
              <a:buFont typeface="Wingdings" charset="2"/>
              <a:buChar char="q"/>
            </a:pPr>
            <a:r>
              <a:rPr lang="en-US" sz="2400" dirty="0"/>
              <a:t>“Behold, I am laying in Zion a stone</a:t>
            </a:r>
            <a:r>
              <a:rPr lang="mr-IN" sz="2400" dirty="0"/>
              <a:t>…</a:t>
            </a:r>
            <a:r>
              <a:rPr lang="en-US" sz="2400" dirty="0"/>
              <a:t>he who believes in it will not be put to shame</a:t>
            </a:r>
            <a:r>
              <a:rPr lang="en-US" sz="2400" dirty="0" smtClean="0"/>
              <a:t>.”</a:t>
            </a:r>
          </a:p>
          <a:p>
            <a:pPr marL="914400" lvl="1" indent="-457200">
              <a:buFont typeface="Wingdings" charset="2"/>
              <a:buChar char="q"/>
            </a:pPr>
            <a:r>
              <a:rPr lang="en-US" sz="2400" dirty="0" smtClean="0"/>
              <a:t>The Spirit is poured out, bringing life, righteousness, peace, and security to God’s people.</a:t>
            </a:r>
            <a:endParaRPr lang="en-US" sz="2400" dirty="0"/>
          </a:p>
          <a:p>
            <a:pPr marL="914400" lvl="1" indent="-457200">
              <a:buFont typeface="Wingdings" charset="2"/>
              <a:buChar char="q"/>
            </a:pPr>
            <a:r>
              <a:rPr lang="en-US" sz="2400" dirty="0" smtClean="0"/>
              <a:t>Hezekiah calls to God and 185,000 Assyrians are killed.</a:t>
            </a:r>
          </a:p>
          <a:p>
            <a:pPr marL="914400" lvl="1" indent="-457200">
              <a:buFont typeface="Wingdings" charset="2"/>
              <a:buChar char="q"/>
            </a:pPr>
            <a:r>
              <a:rPr lang="en-US" sz="2400" dirty="0" smtClean="0"/>
              <a:t>The ransomed return to Zion on the Highway of Holiness.</a:t>
            </a:r>
          </a:p>
        </p:txBody>
      </p:sp>
      <p:sp>
        <p:nvSpPr>
          <p:cNvPr id="4" name="Rectangle 3"/>
          <p:cNvSpPr/>
          <p:nvPr/>
        </p:nvSpPr>
        <p:spPr>
          <a:xfrm>
            <a:off x="511322" y="4015740"/>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28</a:t>
            </a:r>
            <a:endParaRPr lang="en-US" sz="2000" b="1" dirty="0">
              <a:solidFill>
                <a:schemeClr val="bg1"/>
              </a:solidFill>
            </a:endParaRPr>
          </a:p>
        </p:txBody>
      </p:sp>
      <p:sp>
        <p:nvSpPr>
          <p:cNvPr id="6" name="Rectangle 5"/>
          <p:cNvSpPr/>
          <p:nvPr/>
        </p:nvSpPr>
        <p:spPr>
          <a:xfrm>
            <a:off x="511319" y="179548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29</a:t>
            </a:r>
            <a:endParaRPr lang="en-US" sz="2000" b="1" dirty="0">
              <a:solidFill>
                <a:schemeClr val="bg1"/>
              </a:solidFill>
            </a:endParaRPr>
          </a:p>
        </p:txBody>
      </p:sp>
      <p:sp>
        <p:nvSpPr>
          <p:cNvPr id="7" name="Rectangle 6"/>
          <p:cNvSpPr/>
          <p:nvPr/>
        </p:nvSpPr>
        <p:spPr>
          <a:xfrm>
            <a:off x="511321" y="2467396"/>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36</a:t>
            </a:r>
            <a:endParaRPr lang="en-US" sz="2000" b="1" dirty="0">
              <a:solidFill>
                <a:schemeClr val="bg1"/>
              </a:solidFill>
            </a:endParaRPr>
          </a:p>
        </p:txBody>
      </p:sp>
      <p:sp>
        <p:nvSpPr>
          <p:cNvPr id="8" name="Rectangle 7"/>
          <p:cNvSpPr/>
          <p:nvPr/>
        </p:nvSpPr>
        <p:spPr>
          <a:xfrm>
            <a:off x="511323" y="5446253"/>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37</a:t>
            </a:r>
            <a:endParaRPr lang="en-US" sz="2000" b="1" dirty="0">
              <a:solidFill>
                <a:schemeClr val="bg1"/>
              </a:solidFill>
            </a:endParaRPr>
          </a:p>
        </p:txBody>
      </p:sp>
      <p:sp>
        <p:nvSpPr>
          <p:cNvPr id="10" name="Rectangle 9"/>
          <p:cNvSpPr/>
          <p:nvPr/>
        </p:nvSpPr>
        <p:spPr>
          <a:xfrm>
            <a:off x="165167" y="3633649"/>
            <a:ext cx="79137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30-31</a:t>
            </a:r>
            <a:endParaRPr lang="en-US" sz="2000" b="1" dirty="0">
              <a:solidFill>
                <a:schemeClr val="bg1"/>
              </a:solidFill>
            </a:endParaRPr>
          </a:p>
        </p:txBody>
      </p:sp>
      <p:sp>
        <p:nvSpPr>
          <p:cNvPr id="9" name="Rectangle 8"/>
          <p:cNvSpPr/>
          <p:nvPr/>
        </p:nvSpPr>
        <p:spPr>
          <a:xfrm>
            <a:off x="511323" y="469938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32</a:t>
            </a:r>
            <a:endParaRPr lang="en-US" sz="2000" b="1" dirty="0">
              <a:solidFill>
                <a:schemeClr val="bg1"/>
              </a:solidFill>
            </a:endParaRPr>
          </a:p>
        </p:txBody>
      </p:sp>
      <p:sp>
        <p:nvSpPr>
          <p:cNvPr id="12" name="Rectangle 11"/>
          <p:cNvSpPr/>
          <p:nvPr/>
        </p:nvSpPr>
        <p:spPr>
          <a:xfrm>
            <a:off x="511321" y="286122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33</a:t>
            </a:r>
            <a:endParaRPr lang="en-US" sz="2000" b="1" dirty="0">
              <a:solidFill>
                <a:schemeClr val="bg1"/>
              </a:solidFill>
            </a:endParaRPr>
          </a:p>
        </p:txBody>
      </p:sp>
      <p:sp>
        <p:nvSpPr>
          <p:cNvPr id="13" name="Rectangle 12"/>
          <p:cNvSpPr/>
          <p:nvPr/>
        </p:nvSpPr>
        <p:spPr>
          <a:xfrm>
            <a:off x="511325" y="694673"/>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34</a:t>
            </a:r>
            <a:endParaRPr lang="en-US" sz="2000" b="1" dirty="0">
              <a:solidFill>
                <a:schemeClr val="bg1"/>
              </a:solidFill>
            </a:endParaRPr>
          </a:p>
        </p:txBody>
      </p:sp>
      <p:sp>
        <p:nvSpPr>
          <p:cNvPr id="14" name="Rectangle 13"/>
          <p:cNvSpPr/>
          <p:nvPr/>
        </p:nvSpPr>
        <p:spPr>
          <a:xfrm>
            <a:off x="511324" y="5843855"/>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35</a:t>
            </a:r>
            <a:endParaRPr lang="en-US" sz="2000" b="1" dirty="0">
              <a:solidFill>
                <a:schemeClr val="bg1"/>
              </a:solidFill>
            </a:endParaRPr>
          </a:p>
        </p:txBody>
      </p:sp>
      <p:sp>
        <p:nvSpPr>
          <p:cNvPr id="15" name="Rectangle 14"/>
          <p:cNvSpPr/>
          <p:nvPr/>
        </p:nvSpPr>
        <p:spPr>
          <a:xfrm>
            <a:off x="511320" y="3252114"/>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38</a:t>
            </a:r>
            <a:endParaRPr lang="en-US" sz="2000" b="1" dirty="0">
              <a:solidFill>
                <a:schemeClr val="bg1"/>
              </a:solidFill>
            </a:endParaRPr>
          </a:p>
        </p:txBody>
      </p:sp>
      <p:sp>
        <p:nvSpPr>
          <p:cNvPr id="16" name="Rectangle 15"/>
          <p:cNvSpPr/>
          <p:nvPr/>
        </p:nvSpPr>
        <p:spPr>
          <a:xfrm>
            <a:off x="511318" y="1399347"/>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39</a:t>
            </a:r>
            <a:endParaRPr lang="en-US" sz="2000" b="1" dirty="0">
              <a:solidFill>
                <a:schemeClr val="bg1"/>
              </a:solidFill>
            </a:endParaRPr>
          </a:p>
        </p:txBody>
      </p:sp>
    </p:spTree>
    <p:extLst>
      <p:ext uri="{BB962C8B-B14F-4D97-AF65-F5344CB8AC3E}">
        <p14:creationId xmlns:p14="http://schemas.microsoft.com/office/powerpoint/2010/main" val="1062090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10" grpId="0" animBg="1"/>
      <p:bldP spid="9" grpId="0" animBg="1"/>
      <p:bldP spid="12" grpId="0" animBg="1"/>
      <p:bldP spid="13" grpId="0" animBg="1"/>
      <p:bldP spid="14" grpId="0" animBg="1"/>
      <p:bldP spid="15" grpId="0" animBg="1"/>
      <p:bldP spid="1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
        <p:nvSpPr>
          <p:cNvPr id="7" name="TextBox 6"/>
          <p:cNvSpPr txBox="1"/>
          <p:nvPr/>
        </p:nvSpPr>
        <p:spPr>
          <a:xfrm>
            <a:off x="4520868" y="3302420"/>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28-39</a:t>
            </a:r>
            <a:r>
              <a:rPr lang="en-US" sz="2400" dirty="0" smtClean="0">
                <a:solidFill>
                  <a:sysClr val="windowText" lastClr="000000"/>
                </a:solidFill>
              </a:rPr>
              <a:t> : The Rise and Fall of Jerusalem</a:t>
            </a:r>
          </a:p>
        </p:txBody>
      </p:sp>
      <p:sp>
        <p:nvSpPr>
          <p:cNvPr id="8" name="TextBox 7"/>
          <p:cNvSpPr txBox="1"/>
          <p:nvPr/>
        </p:nvSpPr>
        <p:spPr>
          <a:xfrm>
            <a:off x="4520868" y="4220521"/>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40-55</a:t>
            </a:r>
            <a:r>
              <a:rPr lang="en-US" sz="2400" dirty="0" smtClean="0">
                <a:solidFill>
                  <a:sysClr val="windowText" lastClr="000000"/>
                </a:solidFill>
              </a:rPr>
              <a:t> : God’s Servant Fulfills His Mission</a:t>
            </a:r>
          </a:p>
        </p:txBody>
      </p:sp>
    </p:spTree>
    <p:extLst>
      <p:ext uri="{BB962C8B-B14F-4D97-AF65-F5344CB8AC3E}">
        <p14:creationId xmlns:p14="http://schemas.microsoft.com/office/powerpoint/2010/main" val="1892665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(28-39)</a:t>
            </a:r>
            <a:endParaRPr lang="en-US" sz="2800" u="sng" dirty="0">
              <a:latin typeface="Tahoma" charset="0"/>
              <a:ea typeface="Tahoma" charset="0"/>
              <a:cs typeface="Tahoma" charset="0"/>
            </a:endParaRPr>
          </a:p>
        </p:txBody>
      </p:sp>
      <p:sp>
        <p:nvSpPr>
          <p:cNvPr id="5" name="TextBox 4"/>
          <p:cNvSpPr txBox="1"/>
          <p:nvPr/>
        </p:nvSpPr>
        <p:spPr>
          <a:xfrm>
            <a:off x="97972" y="620167"/>
            <a:ext cx="8948057" cy="830997"/>
          </a:xfrm>
          <a:prstGeom prst="rect">
            <a:avLst/>
          </a:prstGeom>
          <a:noFill/>
        </p:spPr>
        <p:txBody>
          <a:bodyPr wrap="square" rtlCol="0">
            <a:spAutoFit/>
          </a:bodyPr>
          <a:lstStyle/>
          <a:p>
            <a:pPr marL="914400" lvl="1" indent="-457200">
              <a:buFont typeface="Wingdings" charset="2"/>
              <a:buChar char="q"/>
            </a:pPr>
            <a:r>
              <a:rPr lang="en-US" sz="2400" dirty="0"/>
              <a:t>A voice cries, “In the wilderness prepare the way of the Lord!”</a:t>
            </a:r>
          </a:p>
          <a:p>
            <a:pPr marL="914400" lvl="1" indent="-457200">
              <a:buFont typeface="Wingdings" charset="2"/>
              <a:buChar char="q"/>
            </a:pPr>
            <a:r>
              <a:rPr lang="en-US" sz="2400" dirty="0" smtClean="0"/>
              <a:t>Do </a:t>
            </a:r>
            <a:r>
              <a:rPr lang="en-US" sz="2400" dirty="0"/>
              <a:t>not fear, </a:t>
            </a:r>
            <a:r>
              <a:rPr lang="en-US" sz="2400" dirty="0" smtClean="0"/>
              <a:t>worm </a:t>
            </a:r>
            <a:r>
              <a:rPr lang="en-US" sz="2400" dirty="0"/>
              <a:t>Jacob, I will help </a:t>
            </a:r>
            <a:r>
              <a:rPr lang="en-US" sz="2400" dirty="0" smtClean="0"/>
              <a:t>you</a:t>
            </a:r>
            <a:r>
              <a:rPr lang="mr-IN" sz="2400" dirty="0" smtClean="0"/>
              <a:t>…</a:t>
            </a:r>
            <a:r>
              <a:rPr lang="en-US" sz="2400" dirty="0" smtClean="0"/>
              <a:t>pulverize </a:t>
            </a:r>
            <a:r>
              <a:rPr lang="en-US" sz="2400" dirty="0"/>
              <a:t>mountains</a:t>
            </a:r>
            <a:r>
              <a:rPr lang="en-US" sz="2400" dirty="0" smtClean="0"/>
              <a:t>.</a:t>
            </a:r>
          </a:p>
        </p:txBody>
      </p:sp>
      <p:sp>
        <p:nvSpPr>
          <p:cNvPr id="13" name="Rectangle 12"/>
          <p:cNvSpPr/>
          <p:nvPr/>
        </p:nvSpPr>
        <p:spPr>
          <a:xfrm>
            <a:off x="511325" y="693925"/>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40</a:t>
            </a:r>
            <a:endParaRPr lang="en-US" sz="2000" b="1" dirty="0">
              <a:solidFill>
                <a:schemeClr val="bg1"/>
              </a:solidFill>
            </a:endParaRPr>
          </a:p>
        </p:txBody>
      </p:sp>
      <p:sp>
        <p:nvSpPr>
          <p:cNvPr id="17" name="Rectangle 16"/>
          <p:cNvSpPr/>
          <p:nvPr/>
        </p:nvSpPr>
        <p:spPr>
          <a:xfrm>
            <a:off x="511325" y="1078482"/>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41</a:t>
            </a:r>
            <a:endParaRPr lang="en-US" sz="2000" b="1" dirty="0">
              <a:solidFill>
                <a:schemeClr val="bg1"/>
              </a:solidFill>
            </a:endParaRPr>
          </a:p>
        </p:txBody>
      </p:sp>
    </p:spTree>
    <p:extLst>
      <p:ext uri="{BB962C8B-B14F-4D97-AF65-F5344CB8AC3E}">
        <p14:creationId xmlns:p14="http://schemas.microsoft.com/office/powerpoint/2010/main" val="257083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15587"/>
            <a:ext cx="7772400" cy="2387600"/>
          </a:xfrm>
        </p:spPr>
        <p:txBody>
          <a:bodyPr/>
          <a:lstStyle/>
          <a:p>
            <a:r>
              <a:rPr lang="en-US" dirty="0" smtClean="0">
                <a:latin typeface="Tahoma" charset="0"/>
                <a:ea typeface="Tahoma" charset="0"/>
                <a:cs typeface="Tahoma" charset="0"/>
              </a:rPr>
              <a:t>Book of Isaiah</a:t>
            </a:r>
            <a:endParaRPr lang="en-US" dirty="0">
              <a:latin typeface="Tahoma" charset="0"/>
              <a:ea typeface="Tahoma" charset="0"/>
              <a:cs typeface="Tahoma" charset="0"/>
            </a:endParaRPr>
          </a:p>
        </p:txBody>
      </p:sp>
      <p:sp>
        <p:nvSpPr>
          <p:cNvPr id="3" name="Subtitle 2"/>
          <p:cNvSpPr>
            <a:spLocks noGrp="1"/>
          </p:cNvSpPr>
          <p:nvPr>
            <p:ph type="subTitle" idx="1"/>
          </p:nvPr>
        </p:nvSpPr>
        <p:spPr>
          <a:xfrm>
            <a:off x="685800" y="3095261"/>
            <a:ext cx="7772400" cy="3055168"/>
          </a:xfrm>
        </p:spPr>
        <p:txBody>
          <a:bodyPr>
            <a:normAutofit/>
          </a:bodyPr>
          <a:lstStyle/>
          <a:p>
            <a:r>
              <a:rPr lang="en-US" sz="4800" dirty="0" smtClean="0">
                <a:solidFill>
                  <a:srgbClr val="FFFF00"/>
                </a:solidFill>
                <a:latin typeface="Tahoma" charset="0"/>
                <a:ea typeface="Tahoma" charset="0"/>
                <a:cs typeface="Tahoma" charset="0"/>
              </a:rPr>
              <a:t>Chapters 40-55</a:t>
            </a:r>
          </a:p>
          <a:p>
            <a:r>
              <a:rPr lang="en-US" sz="4400" dirty="0" smtClean="0">
                <a:solidFill>
                  <a:srgbClr val="00B0F0"/>
                </a:solidFill>
                <a:latin typeface="Tahoma" charset="0"/>
                <a:ea typeface="Tahoma" charset="0"/>
                <a:cs typeface="Tahoma" charset="0"/>
              </a:rPr>
              <a:t> The Servant Fulfills His Mission</a:t>
            </a:r>
          </a:p>
        </p:txBody>
      </p:sp>
    </p:spTree>
    <p:extLst>
      <p:ext uri="{BB962C8B-B14F-4D97-AF65-F5344CB8AC3E}">
        <p14:creationId xmlns:p14="http://schemas.microsoft.com/office/powerpoint/2010/main" val="13306716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t"/>
          <a:lstStyle/>
          <a:p>
            <a:pPr algn="ctr"/>
            <a:r>
              <a:rPr lang="en-US" dirty="0" smtClean="0">
                <a:latin typeface="Tahoma" charset="0"/>
                <a:ea typeface="Tahoma" charset="0"/>
                <a:cs typeface="Tahoma" charset="0"/>
              </a:rPr>
              <a:t>Class Plan</a:t>
            </a:r>
            <a:endParaRPr lang="en-US" dirty="0">
              <a:latin typeface="Tahoma" charset="0"/>
              <a:ea typeface="Tahoma" charset="0"/>
              <a:cs typeface="Tahoma"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650" y="1216794"/>
            <a:ext cx="7886700" cy="5328852"/>
          </a:xfrm>
          <a:prstGeom prst="rect">
            <a:avLst/>
          </a:prstGeom>
        </p:spPr>
      </p:pic>
      <p:sp>
        <p:nvSpPr>
          <p:cNvPr id="2" name="Oval 1"/>
          <p:cNvSpPr/>
          <p:nvPr/>
        </p:nvSpPr>
        <p:spPr>
          <a:xfrm>
            <a:off x="441084" y="4819098"/>
            <a:ext cx="8249132" cy="1013551"/>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Tree>
    <p:extLst>
      <p:ext uri="{BB962C8B-B14F-4D97-AF65-F5344CB8AC3E}">
        <p14:creationId xmlns:p14="http://schemas.microsoft.com/office/powerpoint/2010/main" val="1221192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60864" y="1229192"/>
            <a:ext cx="3301257" cy="66588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3200" dirty="0">
                <a:solidFill>
                  <a:sysClr val="windowText" lastClr="000000"/>
                </a:solidFill>
                <a:latin typeface="Tahoma" charset="0"/>
                <a:ea typeface="Tahoma" charset="0"/>
                <a:cs typeface="Tahoma" charset="0"/>
              </a:rPr>
              <a:t>Israel (Northern)</a:t>
            </a:r>
          </a:p>
        </p:txBody>
      </p:sp>
      <p:sp>
        <p:nvSpPr>
          <p:cNvPr id="4" name="Rectangle 3"/>
          <p:cNvSpPr/>
          <p:nvPr/>
        </p:nvSpPr>
        <p:spPr>
          <a:xfrm>
            <a:off x="2060865" y="2377590"/>
            <a:ext cx="4574971" cy="66729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3200" dirty="0">
                <a:solidFill>
                  <a:sysClr val="windowText" lastClr="000000"/>
                </a:solidFill>
                <a:latin typeface="Tahoma" charset="0"/>
                <a:ea typeface="Tahoma" charset="0"/>
                <a:cs typeface="Tahoma" charset="0"/>
              </a:rPr>
              <a:t>Judah (Southern)</a:t>
            </a:r>
          </a:p>
        </p:txBody>
      </p:sp>
      <p:sp>
        <p:nvSpPr>
          <p:cNvPr id="7" name="Rectangle 6"/>
          <p:cNvSpPr/>
          <p:nvPr/>
        </p:nvSpPr>
        <p:spPr>
          <a:xfrm>
            <a:off x="5360981" y="932762"/>
            <a:ext cx="1728612" cy="101823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a:solidFill>
                  <a:prstClr val="white"/>
                </a:solidFill>
                <a:latin typeface="Tahoma" charset="0"/>
                <a:ea typeface="Tahoma" charset="0"/>
                <a:cs typeface="Tahoma" charset="0"/>
              </a:rPr>
              <a:t>Assyrian Captivity</a:t>
            </a:r>
          </a:p>
        </p:txBody>
      </p:sp>
      <p:sp>
        <p:nvSpPr>
          <p:cNvPr id="8" name="Rectangle 7"/>
          <p:cNvSpPr/>
          <p:nvPr/>
        </p:nvSpPr>
        <p:spPr>
          <a:xfrm>
            <a:off x="6032311" y="2358043"/>
            <a:ext cx="1896347" cy="1134668"/>
          </a:xfrm>
          <a:prstGeom prst="rect">
            <a:avLst/>
          </a:prstGeom>
          <a:solidFill>
            <a:schemeClr val="tx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dirty="0">
                <a:solidFill>
                  <a:prstClr val="white"/>
                </a:solidFill>
                <a:latin typeface="Tahoma" charset="0"/>
                <a:ea typeface="Tahoma" charset="0"/>
                <a:cs typeface="Tahoma" charset="0"/>
              </a:rPr>
              <a:t>Babylonian Captivity</a:t>
            </a:r>
          </a:p>
        </p:txBody>
      </p:sp>
      <p:sp>
        <p:nvSpPr>
          <p:cNvPr id="9" name="Rectangle 8"/>
          <p:cNvSpPr/>
          <p:nvPr/>
        </p:nvSpPr>
        <p:spPr>
          <a:xfrm>
            <a:off x="277786" y="1391241"/>
            <a:ext cx="1780599" cy="148204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dirty="0">
                <a:solidFill>
                  <a:sysClr val="windowText" lastClr="000000"/>
                </a:solidFill>
                <a:latin typeface="Tahoma" charset="0"/>
                <a:ea typeface="Tahoma" charset="0"/>
                <a:cs typeface="Tahoma" charset="0"/>
              </a:rPr>
              <a:t>Israel </a:t>
            </a:r>
            <a:r>
              <a:rPr lang="en-US" sz="2800">
                <a:solidFill>
                  <a:sysClr val="windowText" lastClr="000000"/>
                </a:solidFill>
                <a:latin typeface="Tahoma" charset="0"/>
                <a:ea typeface="Tahoma" charset="0"/>
                <a:cs typeface="Tahoma" charset="0"/>
              </a:rPr>
              <a:t>(United Kingdom</a:t>
            </a:r>
            <a:r>
              <a:rPr lang="en-US" sz="2800" dirty="0">
                <a:solidFill>
                  <a:sysClr val="windowText" lastClr="000000"/>
                </a:solidFill>
                <a:latin typeface="Tahoma" charset="0"/>
                <a:ea typeface="Tahoma" charset="0"/>
                <a:cs typeface="Tahoma" charset="0"/>
              </a:rPr>
              <a:t>)</a:t>
            </a:r>
          </a:p>
        </p:txBody>
      </p:sp>
      <p:sp>
        <p:nvSpPr>
          <p:cNvPr id="10" name="5-Point Star 9"/>
          <p:cNvSpPr/>
          <p:nvPr/>
        </p:nvSpPr>
        <p:spPr>
          <a:xfrm>
            <a:off x="5113265" y="2095865"/>
            <a:ext cx="497711" cy="492889"/>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11" name="5-Point Star 10"/>
          <p:cNvSpPr/>
          <p:nvPr/>
        </p:nvSpPr>
        <p:spPr>
          <a:xfrm>
            <a:off x="3460828" y="187530"/>
            <a:ext cx="497711" cy="492889"/>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12" name="TextBox 11"/>
          <p:cNvSpPr txBox="1"/>
          <p:nvPr/>
        </p:nvSpPr>
        <p:spPr>
          <a:xfrm>
            <a:off x="3981685" y="199105"/>
            <a:ext cx="2404125" cy="523220"/>
          </a:xfrm>
          <a:prstGeom prst="rect">
            <a:avLst/>
          </a:prstGeom>
          <a:noFill/>
        </p:spPr>
        <p:txBody>
          <a:bodyPr wrap="square" rtlCol="0">
            <a:spAutoFit/>
          </a:bodyPr>
          <a:lstStyle/>
          <a:p>
            <a:pPr defTabSz="457200"/>
            <a:r>
              <a:rPr lang="en-US" sz="2800">
                <a:solidFill>
                  <a:prstClr val="white"/>
                </a:solidFill>
                <a:latin typeface="Tahoma" charset="0"/>
                <a:ea typeface="Tahoma" charset="0"/>
                <a:cs typeface="Tahoma" charset="0"/>
              </a:rPr>
              <a:t>= </a:t>
            </a:r>
            <a:r>
              <a:rPr lang="en-US" sz="2800" smtClean="0">
                <a:solidFill>
                  <a:prstClr val="white"/>
                </a:solidFill>
                <a:latin typeface="Tahoma" charset="0"/>
                <a:ea typeface="Tahoma" charset="0"/>
                <a:cs typeface="Tahoma" charset="0"/>
              </a:rPr>
              <a:t>Isaiah’s life</a:t>
            </a:r>
            <a:endParaRPr lang="en-US" sz="2800" dirty="0">
              <a:solidFill>
                <a:prstClr val="white"/>
              </a:solidFill>
              <a:latin typeface="Tahoma" charset="0"/>
              <a:ea typeface="Tahoma" charset="0"/>
              <a:cs typeface="Tahoma" charset="0"/>
            </a:endParaRPr>
          </a:p>
        </p:txBody>
      </p:sp>
      <p:sp>
        <p:nvSpPr>
          <p:cNvPr id="15" name="Rectangle 14"/>
          <p:cNvSpPr/>
          <p:nvPr/>
        </p:nvSpPr>
        <p:spPr>
          <a:xfrm>
            <a:off x="7602967" y="1797645"/>
            <a:ext cx="1308126" cy="71375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a:solidFill>
                  <a:sysClr val="windowText" lastClr="000000"/>
                </a:solidFill>
                <a:latin typeface="Tahoma" charset="0"/>
                <a:ea typeface="Tahoma" charset="0"/>
                <a:cs typeface="Tahoma" charset="0"/>
              </a:rPr>
              <a:t>Return</a:t>
            </a:r>
            <a:endParaRPr lang="en-US" sz="2800" dirty="0">
              <a:solidFill>
                <a:sysClr val="windowText" lastClr="000000"/>
              </a:solidFill>
              <a:latin typeface="Tahoma" charset="0"/>
              <a:ea typeface="Tahoma" charset="0"/>
              <a:cs typeface="Tahoma" charset="0"/>
            </a:endParaRPr>
          </a:p>
        </p:txBody>
      </p:sp>
      <p:sp>
        <p:nvSpPr>
          <p:cNvPr id="6" name="TextBox 5"/>
          <p:cNvSpPr txBox="1"/>
          <p:nvPr/>
        </p:nvSpPr>
        <p:spPr>
          <a:xfrm>
            <a:off x="667063" y="3597641"/>
            <a:ext cx="7809875" cy="3108543"/>
          </a:xfrm>
          <a:prstGeom prst="rect">
            <a:avLst/>
          </a:prstGeom>
          <a:noFill/>
        </p:spPr>
        <p:txBody>
          <a:bodyPr wrap="square" rtlCol="0">
            <a:spAutoFit/>
          </a:bodyPr>
          <a:lstStyle/>
          <a:p>
            <a:r>
              <a:rPr lang="en-US" sz="2800" dirty="0" smtClean="0">
                <a:latin typeface="Tahoma" charset="0"/>
                <a:ea typeface="Tahoma" charset="0"/>
                <a:cs typeface="Tahoma" charset="0"/>
              </a:rPr>
              <a:t>Book of Isaiah:</a:t>
            </a:r>
          </a:p>
          <a:p>
            <a:pPr marL="285750" indent="-285750">
              <a:buFont typeface="Arial" charset="0"/>
              <a:buChar char="•"/>
            </a:pPr>
            <a:r>
              <a:rPr lang="en-US" sz="2800" dirty="0" smtClean="0">
                <a:solidFill>
                  <a:srgbClr val="FFFF00"/>
                </a:solidFill>
                <a:latin typeface="Tahoma" charset="0"/>
                <a:ea typeface="Tahoma" charset="0"/>
                <a:cs typeface="Tahoma" charset="0"/>
              </a:rPr>
              <a:t>1-39: </a:t>
            </a:r>
            <a:r>
              <a:rPr lang="en-US" sz="2800" dirty="0" smtClean="0">
                <a:latin typeface="Tahoma" charset="0"/>
                <a:ea typeface="Tahoma" charset="0"/>
                <a:cs typeface="Tahoma" charset="0"/>
              </a:rPr>
              <a:t>Present Crises</a:t>
            </a:r>
          </a:p>
          <a:p>
            <a:pPr marL="742950" lvl="1" indent="-285750">
              <a:buFont typeface="Arial" charset="0"/>
              <a:buChar char="•"/>
            </a:pPr>
            <a:r>
              <a:rPr lang="en-US" sz="2800" dirty="0" smtClean="0">
                <a:latin typeface="Tahoma" charset="0"/>
                <a:ea typeface="Tahoma" charset="0"/>
                <a:cs typeface="Tahoma" charset="0"/>
              </a:rPr>
              <a:t>Syrian Crisis under Ahaz (1-12)</a:t>
            </a:r>
          </a:p>
          <a:p>
            <a:pPr marL="742950" lvl="1" indent="-285750">
              <a:buFont typeface="Arial" charset="0"/>
              <a:buChar char="•"/>
            </a:pPr>
            <a:r>
              <a:rPr lang="en-US" sz="2800" dirty="0" smtClean="0">
                <a:latin typeface="Tahoma" charset="0"/>
                <a:ea typeface="Tahoma" charset="0"/>
                <a:cs typeface="Tahoma" charset="0"/>
              </a:rPr>
              <a:t>Assyrian Crisis under Hezekiah (28-39)</a:t>
            </a:r>
          </a:p>
          <a:p>
            <a:pPr marL="285750" indent="-285750">
              <a:buFont typeface="Arial" charset="0"/>
              <a:buChar char="•"/>
            </a:pPr>
            <a:r>
              <a:rPr lang="en-US" sz="2800" dirty="0" smtClean="0">
                <a:solidFill>
                  <a:srgbClr val="FFFF00"/>
                </a:solidFill>
                <a:latin typeface="Tahoma" charset="0"/>
                <a:ea typeface="Tahoma" charset="0"/>
                <a:cs typeface="Tahoma" charset="0"/>
              </a:rPr>
              <a:t>40-66: </a:t>
            </a:r>
            <a:r>
              <a:rPr lang="en-US" sz="2800" dirty="0" smtClean="0">
                <a:latin typeface="Tahoma" charset="0"/>
                <a:ea typeface="Tahoma" charset="0"/>
                <a:cs typeface="Tahoma" charset="0"/>
              </a:rPr>
              <a:t>Future Hope</a:t>
            </a:r>
          </a:p>
          <a:p>
            <a:pPr marL="742950" lvl="1" indent="-285750">
              <a:buFont typeface="Arial" charset="0"/>
              <a:buChar char="•"/>
            </a:pPr>
            <a:r>
              <a:rPr lang="en-US" sz="2800" dirty="0" smtClean="0">
                <a:latin typeface="Tahoma" charset="0"/>
                <a:ea typeface="Tahoma" charset="0"/>
                <a:cs typeface="Tahoma" charset="0"/>
              </a:rPr>
              <a:t>Return after Babylonian Crisis</a:t>
            </a:r>
          </a:p>
          <a:p>
            <a:pPr marL="742950" lvl="1" indent="-285750">
              <a:buFont typeface="Arial" charset="0"/>
              <a:buChar char="•"/>
            </a:pPr>
            <a:r>
              <a:rPr lang="en-US" sz="2800" dirty="0" smtClean="0">
                <a:latin typeface="Tahoma" charset="0"/>
                <a:ea typeface="Tahoma" charset="0"/>
                <a:cs typeface="Tahoma" charset="0"/>
              </a:rPr>
              <a:t>Highly Messianic</a:t>
            </a:r>
            <a:endParaRPr lang="en-US" sz="2800" dirty="0">
              <a:latin typeface="Tahoma" charset="0"/>
              <a:ea typeface="Tahoma" charset="0"/>
              <a:cs typeface="Tahoma" charset="0"/>
            </a:endParaRPr>
          </a:p>
        </p:txBody>
      </p:sp>
    </p:spTree>
    <p:extLst>
      <p:ext uri="{BB962C8B-B14F-4D97-AF65-F5344CB8AC3E}">
        <p14:creationId xmlns:p14="http://schemas.microsoft.com/office/powerpoint/2010/main" val="402738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22" presetClass="entr" presetSubtype="8"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animEffect transition="in" filter="wipe(left)">
                                      <p:cBhvr>
                                        <p:cTn id="9" dur="500"/>
                                        <p:tgtEl>
                                          <p:spTgt spid="3"/>
                                        </p:tgtEl>
                                      </p:cBhvr>
                                    </p:animEffect>
                                  </p:childTnLst>
                                </p:cTn>
                              </p:par>
                              <p:par>
                                <p:cTn id="10" presetID="22" presetClass="entr" presetSubtype="8"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8" grpId="0" animBg="1"/>
      <p:bldP spid="9" grpId="0" animBg="1"/>
      <p:bldP spid="10" grpId="0" animBg="1"/>
      <p:bldP spid="11" grpId="0" animBg="1"/>
      <p:bldP spid="12" grpId="0"/>
      <p:bldP spid="15" grpId="0" animBg="1"/>
      <p:bldP spid="6" grpId="0" uiExpand="1" build="p" bldLvl="2"/>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963" y="281221"/>
            <a:ext cx="8842075" cy="6295558"/>
          </a:xfrm>
          <a:prstGeom prst="rect">
            <a:avLst/>
          </a:prstGeom>
        </p:spPr>
      </p:pic>
    </p:spTree>
    <p:extLst>
      <p:ext uri="{BB962C8B-B14F-4D97-AF65-F5344CB8AC3E}">
        <p14:creationId xmlns:p14="http://schemas.microsoft.com/office/powerpoint/2010/main" val="15117640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00036"/>
            <a:ext cx="7886700" cy="616245"/>
          </a:xfrm>
        </p:spPr>
        <p:txBody>
          <a:bodyPr anchor="t">
            <a:normAutofit/>
          </a:bodyPr>
          <a:lstStyle/>
          <a:p>
            <a:pPr algn="ctr"/>
            <a:r>
              <a:rPr lang="en-US" sz="3200" dirty="0" smtClean="0">
                <a:latin typeface="Tahoma" charset="0"/>
                <a:ea typeface="Tahoma" charset="0"/>
                <a:cs typeface="Tahoma" charset="0"/>
              </a:rPr>
              <a:t>Themes Laid Out in Isaiah 41</a:t>
            </a:r>
            <a:endParaRPr lang="en-US" sz="3200" dirty="0">
              <a:latin typeface="Tahoma" charset="0"/>
              <a:ea typeface="Tahoma" charset="0"/>
              <a:cs typeface="Tahoma" charset="0"/>
            </a:endParaRPr>
          </a:p>
        </p:txBody>
      </p:sp>
      <p:sp>
        <p:nvSpPr>
          <p:cNvPr id="4" name="TextBox 3"/>
          <p:cNvSpPr txBox="1"/>
          <p:nvPr/>
        </p:nvSpPr>
        <p:spPr>
          <a:xfrm>
            <a:off x="1222787" y="1431375"/>
            <a:ext cx="6698425" cy="646331"/>
          </a:xfrm>
          <a:prstGeom prst="rect">
            <a:avLst/>
          </a:prstGeom>
          <a:solidFill>
            <a:srgbClr val="FFFF00"/>
          </a:solidFill>
          <a:ln>
            <a:noFill/>
          </a:ln>
        </p:spPr>
        <p:txBody>
          <a:bodyPr wrap="square" rtlCol="0">
            <a:spAutoFit/>
          </a:bodyPr>
          <a:lstStyle/>
          <a:p>
            <a:pPr algn="ctr"/>
            <a:r>
              <a:rPr lang="en-US" sz="3600" dirty="0" smtClean="0">
                <a:solidFill>
                  <a:sysClr val="windowText" lastClr="000000"/>
                </a:solidFill>
                <a:latin typeface="Tahoma" charset="0"/>
                <a:ea typeface="Tahoma" charset="0"/>
                <a:cs typeface="Tahoma" charset="0"/>
              </a:rPr>
              <a:t>God is coming.</a:t>
            </a:r>
          </a:p>
        </p:txBody>
      </p:sp>
      <p:sp>
        <p:nvSpPr>
          <p:cNvPr id="7" name="TextBox 6"/>
          <p:cNvSpPr txBox="1"/>
          <p:nvPr/>
        </p:nvSpPr>
        <p:spPr>
          <a:xfrm>
            <a:off x="1222787" y="2392800"/>
            <a:ext cx="6698425" cy="646331"/>
          </a:xfrm>
          <a:prstGeom prst="rect">
            <a:avLst/>
          </a:prstGeom>
          <a:solidFill>
            <a:srgbClr val="FFFF00"/>
          </a:solidFill>
          <a:ln>
            <a:noFill/>
          </a:ln>
        </p:spPr>
        <p:txBody>
          <a:bodyPr wrap="square" rtlCol="0">
            <a:spAutoFit/>
          </a:bodyPr>
          <a:lstStyle/>
          <a:p>
            <a:pPr algn="ctr"/>
            <a:r>
              <a:rPr lang="en-US" sz="3600" dirty="0" smtClean="0">
                <a:solidFill>
                  <a:sysClr val="windowText" lastClr="000000"/>
                </a:solidFill>
                <a:latin typeface="Tahoma" charset="0"/>
                <a:ea typeface="Tahoma" charset="0"/>
                <a:cs typeface="Tahoma" charset="0"/>
              </a:rPr>
              <a:t>There is no God but Jehovah.</a:t>
            </a:r>
          </a:p>
        </p:txBody>
      </p:sp>
      <p:sp>
        <p:nvSpPr>
          <p:cNvPr id="8" name="TextBox 7"/>
          <p:cNvSpPr txBox="1"/>
          <p:nvPr/>
        </p:nvSpPr>
        <p:spPr>
          <a:xfrm>
            <a:off x="1222787" y="3354225"/>
            <a:ext cx="6698425" cy="646331"/>
          </a:xfrm>
          <a:prstGeom prst="rect">
            <a:avLst/>
          </a:prstGeom>
          <a:solidFill>
            <a:srgbClr val="FFFF00"/>
          </a:solidFill>
          <a:ln>
            <a:noFill/>
          </a:ln>
        </p:spPr>
        <p:txBody>
          <a:bodyPr wrap="square" rtlCol="0">
            <a:spAutoFit/>
          </a:bodyPr>
          <a:lstStyle/>
          <a:p>
            <a:pPr algn="ctr"/>
            <a:r>
              <a:rPr lang="en-US" sz="3600" dirty="0" smtClean="0">
                <a:solidFill>
                  <a:sysClr val="windowText" lastClr="000000"/>
                </a:solidFill>
                <a:latin typeface="Tahoma" charset="0"/>
                <a:ea typeface="Tahoma" charset="0"/>
                <a:cs typeface="Tahoma" charset="0"/>
              </a:rPr>
              <a:t>Idols, nations, are nothing.</a:t>
            </a:r>
          </a:p>
        </p:txBody>
      </p:sp>
      <p:sp>
        <p:nvSpPr>
          <p:cNvPr id="9" name="TextBox 8"/>
          <p:cNvSpPr txBox="1"/>
          <p:nvPr/>
        </p:nvSpPr>
        <p:spPr>
          <a:xfrm>
            <a:off x="1222786" y="4315650"/>
            <a:ext cx="6698425" cy="646331"/>
          </a:xfrm>
          <a:prstGeom prst="rect">
            <a:avLst/>
          </a:prstGeom>
          <a:solidFill>
            <a:srgbClr val="FFFF00"/>
          </a:solidFill>
          <a:ln>
            <a:noFill/>
          </a:ln>
        </p:spPr>
        <p:txBody>
          <a:bodyPr wrap="square" rtlCol="0">
            <a:spAutoFit/>
          </a:bodyPr>
          <a:lstStyle/>
          <a:p>
            <a:pPr algn="ctr"/>
            <a:r>
              <a:rPr lang="en-US" sz="3600" dirty="0" smtClean="0">
                <a:solidFill>
                  <a:sysClr val="windowText" lastClr="000000"/>
                </a:solidFill>
                <a:latin typeface="Tahoma" charset="0"/>
                <a:ea typeface="Tahoma" charset="0"/>
                <a:cs typeface="Tahoma" charset="0"/>
              </a:rPr>
              <a:t>God will strengthen His people.</a:t>
            </a:r>
          </a:p>
        </p:txBody>
      </p:sp>
    </p:spTree>
    <p:extLst>
      <p:ext uri="{BB962C8B-B14F-4D97-AF65-F5344CB8AC3E}">
        <p14:creationId xmlns:p14="http://schemas.microsoft.com/office/powerpoint/2010/main" val="954512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34282"/>
          </a:xfrm>
        </p:spPr>
        <p:txBody>
          <a:bodyPr>
            <a:normAutofit/>
          </a:bodyPr>
          <a:lstStyle/>
          <a:p>
            <a:pPr algn="ctr"/>
            <a:r>
              <a:rPr lang="en-US" sz="3600" dirty="0" smtClean="0">
                <a:latin typeface="Tahoma" charset="0"/>
                <a:ea typeface="Tahoma" charset="0"/>
                <a:cs typeface="Tahoma" charset="0"/>
              </a:rPr>
              <a:t>God Lays Outs a Challenge</a:t>
            </a:r>
            <a:endParaRPr lang="en-US" sz="3600" dirty="0">
              <a:latin typeface="Tahoma" charset="0"/>
              <a:ea typeface="Tahoma" charset="0"/>
              <a:cs typeface="Tahoma" charset="0"/>
            </a:endParaRPr>
          </a:p>
        </p:txBody>
      </p:sp>
      <p:sp>
        <p:nvSpPr>
          <p:cNvPr id="3" name="Content Placeholder 2"/>
          <p:cNvSpPr>
            <a:spLocks noGrp="1"/>
          </p:cNvSpPr>
          <p:nvPr>
            <p:ph idx="1"/>
          </p:nvPr>
        </p:nvSpPr>
        <p:spPr>
          <a:xfrm>
            <a:off x="273132" y="1413164"/>
            <a:ext cx="8550234" cy="3431968"/>
          </a:xfrm>
        </p:spPr>
        <p:txBody>
          <a:bodyPr>
            <a:normAutofit/>
          </a:bodyPr>
          <a:lstStyle/>
          <a:p>
            <a:r>
              <a:rPr lang="en-US" smtClean="0">
                <a:latin typeface="Tahoma" charset="0"/>
                <a:ea typeface="Tahoma" charset="0"/>
                <a:cs typeface="Tahoma" charset="0"/>
              </a:rPr>
              <a:t>Isaiah </a:t>
            </a:r>
            <a:r>
              <a:rPr lang="en-US" dirty="0" smtClean="0">
                <a:latin typeface="Tahoma" charset="0"/>
                <a:ea typeface="Tahoma" charset="0"/>
                <a:cs typeface="Tahoma" charset="0"/>
              </a:rPr>
              <a:t>41:1 </a:t>
            </a:r>
            <a:r>
              <a:rPr lang="mr-IN" dirty="0" smtClean="0">
                <a:latin typeface="Tahoma" charset="0"/>
                <a:ea typeface="Tahoma" charset="0"/>
                <a:cs typeface="Tahoma" charset="0"/>
              </a:rPr>
              <a:t>–</a:t>
            </a:r>
            <a:r>
              <a:rPr lang="en-US" dirty="0" smtClean="0">
                <a:latin typeface="Tahoma" charset="0"/>
                <a:ea typeface="Tahoma" charset="0"/>
                <a:cs typeface="Tahoma" charset="0"/>
              </a:rPr>
              <a:t> “Let us come together for judgment.”</a:t>
            </a:r>
          </a:p>
          <a:p>
            <a:r>
              <a:rPr lang="en-US" dirty="0" smtClean="0">
                <a:latin typeface="Tahoma" charset="0"/>
                <a:ea typeface="Tahoma" charset="0"/>
                <a:cs typeface="Tahoma" charset="0"/>
              </a:rPr>
              <a:t>Isaiah 41:21 </a:t>
            </a:r>
            <a:r>
              <a:rPr lang="mr-IN" dirty="0" smtClean="0">
                <a:latin typeface="Tahoma" charset="0"/>
                <a:ea typeface="Tahoma" charset="0"/>
                <a:cs typeface="Tahoma" charset="0"/>
              </a:rPr>
              <a:t>–</a:t>
            </a:r>
            <a:r>
              <a:rPr lang="en-US" dirty="0" smtClean="0">
                <a:latin typeface="Tahoma" charset="0"/>
                <a:ea typeface="Tahoma" charset="0"/>
                <a:cs typeface="Tahoma" charset="0"/>
              </a:rPr>
              <a:t> “Present your case,” the Lord says.</a:t>
            </a:r>
            <a:endParaRPr lang="en-US" dirty="0">
              <a:latin typeface="Tahoma" charset="0"/>
              <a:ea typeface="Tahoma" charset="0"/>
              <a:cs typeface="Tahoma" charset="0"/>
            </a:endParaRPr>
          </a:p>
        </p:txBody>
      </p:sp>
      <p:sp>
        <p:nvSpPr>
          <p:cNvPr id="4" name="TextBox 3"/>
          <p:cNvSpPr txBox="1"/>
          <p:nvPr/>
        </p:nvSpPr>
        <p:spPr>
          <a:xfrm>
            <a:off x="688489" y="3122427"/>
            <a:ext cx="7767019" cy="646331"/>
          </a:xfrm>
          <a:prstGeom prst="rect">
            <a:avLst/>
          </a:prstGeom>
          <a:noFill/>
          <a:ln w="38100">
            <a:solidFill>
              <a:srgbClr val="FFFF00"/>
            </a:solidFill>
          </a:ln>
        </p:spPr>
        <p:txBody>
          <a:bodyPr wrap="square" rtlCol="0">
            <a:spAutoFit/>
          </a:bodyPr>
          <a:lstStyle/>
          <a:p>
            <a:pPr algn="ctr"/>
            <a:r>
              <a:rPr lang="en-US" sz="3600" dirty="0" smtClean="0">
                <a:solidFill>
                  <a:srgbClr val="FFFF00"/>
                </a:solidFill>
                <a:latin typeface="Tahoma" charset="0"/>
                <a:ea typeface="Tahoma" charset="0"/>
                <a:cs typeface="Tahoma" charset="0"/>
              </a:rPr>
              <a:t>Who is God challenging in 41:1-7?</a:t>
            </a:r>
          </a:p>
        </p:txBody>
      </p:sp>
      <p:sp>
        <p:nvSpPr>
          <p:cNvPr id="5" name="TextBox 4"/>
          <p:cNvSpPr txBox="1"/>
          <p:nvPr/>
        </p:nvSpPr>
        <p:spPr>
          <a:xfrm>
            <a:off x="688490" y="4198801"/>
            <a:ext cx="7767019" cy="646331"/>
          </a:xfrm>
          <a:prstGeom prst="rect">
            <a:avLst/>
          </a:prstGeom>
          <a:noFill/>
          <a:ln w="38100">
            <a:solidFill>
              <a:srgbClr val="FFFF00"/>
            </a:solidFill>
          </a:ln>
        </p:spPr>
        <p:txBody>
          <a:bodyPr wrap="square" rtlCol="0">
            <a:spAutoFit/>
          </a:bodyPr>
          <a:lstStyle/>
          <a:p>
            <a:pPr algn="ctr"/>
            <a:r>
              <a:rPr lang="en-US" sz="3600" dirty="0" smtClean="0">
                <a:solidFill>
                  <a:srgbClr val="FFFF00"/>
                </a:solidFill>
                <a:latin typeface="Tahoma" charset="0"/>
                <a:ea typeface="Tahoma" charset="0"/>
                <a:cs typeface="Tahoma" charset="0"/>
              </a:rPr>
              <a:t>Who is God challenging in 41:21-29?</a:t>
            </a:r>
          </a:p>
        </p:txBody>
      </p:sp>
    </p:spTree>
    <p:extLst>
      <p:ext uri="{BB962C8B-B14F-4D97-AF65-F5344CB8AC3E}">
        <p14:creationId xmlns:p14="http://schemas.microsoft.com/office/powerpoint/2010/main" val="1057791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latin typeface="Tahoma" charset="0"/>
                <a:ea typeface="Tahoma" charset="0"/>
                <a:cs typeface="Tahoma" charset="0"/>
              </a:rPr>
              <a:t>God’s “Servant” so far in Isaiah</a:t>
            </a:r>
            <a:endParaRPr lang="en-US" sz="3600" dirty="0">
              <a:latin typeface="Tahoma" charset="0"/>
              <a:ea typeface="Tahoma" charset="0"/>
              <a:cs typeface="Tahoma" charset="0"/>
            </a:endParaRPr>
          </a:p>
        </p:txBody>
      </p:sp>
      <p:sp>
        <p:nvSpPr>
          <p:cNvPr id="3" name="Content Placeholder 2"/>
          <p:cNvSpPr>
            <a:spLocks noGrp="1"/>
          </p:cNvSpPr>
          <p:nvPr>
            <p:ph idx="1"/>
          </p:nvPr>
        </p:nvSpPr>
        <p:spPr>
          <a:xfrm>
            <a:off x="273132" y="1690689"/>
            <a:ext cx="8550234" cy="1788781"/>
          </a:xfrm>
        </p:spPr>
        <p:txBody>
          <a:bodyPr>
            <a:normAutofit/>
          </a:bodyPr>
          <a:lstStyle/>
          <a:p>
            <a:r>
              <a:rPr lang="en-US" dirty="0" smtClean="0">
                <a:latin typeface="Tahoma" charset="0"/>
                <a:ea typeface="Tahoma" charset="0"/>
                <a:cs typeface="Tahoma" charset="0"/>
              </a:rPr>
              <a:t>Isaiah 20:3 </a:t>
            </a:r>
            <a:r>
              <a:rPr lang="mr-IN" dirty="0" smtClean="0">
                <a:latin typeface="Tahoma" charset="0"/>
                <a:ea typeface="Tahoma" charset="0"/>
                <a:cs typeface="Tahoma" charset="0"/>
              </a:rPr>
              <a:t>–</a:t>
            </a:r>
            <a:r>
              <a:rPr lang="en-US" dirty="0">
                <a:latin typeface="Tahoma" charset="0"/>
                <a:ea typeface="Tahoma" charset="0"/>
                <a:cs typeface="Tahoma" charset="0"/>
              </a:rPr>
              <a:t> “Even as my servant, Isaiah</a:t>
            </a:r>
            <a:r>
              <a:rPr lang="mr-IN" dirty="0">
                <a:latin typeface="Tahoma" charset="0"/>
                <a:ea typeface="Tahoma" charset="0"/>
                <a:cs typeface="Tahoma" charset="0"/>
              </a:rPr>
              <a:t>…</a:t>
            </a:r>
            <a:r>
              <a:rPr lang="en-US" dirty="0" smtClean="0">
                <a:latin typeface="Tahoma" charset="0"/>
                <a:ea typeface="Tahoma" charset="0"/>
                <a:cs typeface="Tahoma" charset="0"/>
              </a:rPr>
              <a:t>”</a:t>
            </a:r>
          </a:p>
          <a:p>
            <a:r>
              <a:rPr lang="en-US" dirty="0" smtClean="0">
                <a:latin typeface="Tahoma" charset="0"/>
                <a:ea typeface="Tahoma" charset="0"/>
                <a:cs typeface="Tahoma" charset="0"/>
              </a:rPr>
              <a:t>Isaiah 22:20 </a:t>
            </a:r>
            <a:r>
              <a:rPr lang="mr-IN" dirty="0" smtClean="0">
                <a:latin typeface="Tahoma" charset="0"/>
                <a:ea typeface="Tahoma" charset="0"/>
                <a:cs typeface="Tahoma" charset="0"/>
              </a:rPr>
              <a:t>–</a:t>
            </a:r>
            <a:r>
              <a:rPr lang="en-US" dirty="0" smtClean="0">
                <a:latin typeface="Tahoma" charset="0"/>
                <a:ea typeface="Tahoma" charset="0"/>
                <a:cs typeface="Tahoma" charset="0"/>
              </a:rPr>
              <a:t> “I will summon my servant, </a:t>
            </a:r>
            <a:r>
              <a:rPr lang="en-US" dirty="0" err="1" smtClean="0">
                <a:latin typeface="Tahoma" charset="0"/>
                <a:ea typeface="Tahoma" charset="0"/>
                <a:cs typeface="Tahoma" charset="0"/>
              </a:rPr>
              <a:t>Eliakim</a:t>
            </a:r>
            <a:r>
              <a:rPr lang="en-US" dirty="0" smtClean="0">
                <a:latin typeface="Tahoma" charset="0"/>
                <a:ea typeface="Tahoma" charset="0"/>
                <a:cs typeface="Tahoma" charset="0"/>
              </a:rPr>
              <a:t>.”</a:t>
            </a:r>
          </a:p>
          <a:p>
            <a:r>
              <a:rPr lang="en-US" dirty="0" smtClean="0">
                <a:latin typeface="Tahoma" charset="0"/>
                <a:ea typeface="Tahoma" charset="0"/>
                <a:cs typeface="Tahoma" charset="0"/>
              </a:rPr>
              <a:t>Isaiah 37:35 </a:t>
            </a:r>
            <a:r>
              <a:rPr lang="mr-IN" dirty="0" smtClean="0">
                <a:latin typeface="Tahoma" charset="0"/>
                <a:ea typeface="Tahoma" charset="0"/>
                <a:cs typeface="Tahoma" charset="0"/>
              </a:rPr>
              <a:t>–</a:t>
            </a:r>
            <a:r>
              <a:rPr lang="en-US" dirty="0" smtClean="0">
                <a:latin typeface="Tahoma" charset="0"/>
                <a:ea typeface="Tahoma" charset="0"/>
                <a:cs typeface="Tahoma" charset="0"/>
              </a:rPr>
              <a:t> “for my servant, David’s sake.”</a:t>
            </a:r>
            <a:endParaRPr lang="en-US" dirty="0">
              <a:latin typeface="Tahoma" charset="0"/>
              <a:ea typeface="Tahoma" charset="0"/>
              <a:cs typeface="Tahoma" charset="0"/>
            </a:endParaRPr>
          </a:p>
        </p:txBody>
      </p:sp>
      <p:sp>
        <p:nvSpPr>
          <p:cNvPr id="4" name="TextBox 3"/>
          <p:cNvSpPr txBox="1"/>
          <p:nvPr/>
        </p:nvSpPr>
        <p:spPr>
          <a:xfrm>
            <a:off x="1353601" y="3736166"/>
            <a:ext cx="6389296" cy="1754326"/>
          </a:xfrm>
          <a:prstGeom prst="rect">
            <a:avLst/>
          </a:prstGeom>
          <a:noFill/>
          <a:ln w="38100">
            <a:solidFill>
              <a:srgbClr val="FFFF00"/>
            </a:solidFill>
          </a:ln>
        </p:spPr>
        <p:txBody>
          <a:bodyPr wrap="square" rtlCol="0">
            <a:spAutoFit/>
          </a:bodyPr>
          <a:lstStyle/>
          <a:p>
            <a:pPr algn="ctr"/>
            <a:r>
              <a:rPr lang="en-US" sz="3600" dirty="0" smtClean="0">
                <a:solidFill>
                  <a:srgbClr val="FFFF00"/>
                </a:solidFill>
                <a:latin typeface="Tahoma" charset="0"/>
                <a:ea typeface="Tahoma" charset="0"/>
                <a:cs typeface="Tahoma" charset="0"/>
              </a:rPr>
              <a:t>God’s servant is not just one who does God’s will, but one </a:t>
            </a:r>
            <a:r>
              <a:rPr lang="en-US" sz="3600" i="1" dirty="0" smtClean="0">
                <a:solidFill>
                  <a:srgbClr val="FFFF00"/>
                </a:solidFill>
                <a:latin typeface="Tahoma" charset="0"/>
                <a:ea typeface="Tahoma" charset="0"/>
                <a:cs typeface="Tahoma" charset="0"/>
              </a:rPr>
              <a:t>to whom God is committed</a:t>
            </a:r>
            <a:r>
              <a:rPr lang="en-US" sz="3600" dirty="0" smtClean="0">
                <a:solidFill>
                  <a:srgbClr val="FFFF00"/>
                </a:solidFill>
                <a:latin typeface="Tahoma" charset="0"/>
                <a:ea typeface="Tahoma" charset="0"/>
                <a:cs typeface="Tahoma" charset="0"/>
              </a:rPr>
              <a:t>. </a:t>
            </a:r>
          </a:p>
        </p:txBody>
      </p:sp>
    </p:spTree>
    <p:extLst>
      <p:ext uri="{BB962C8B-B14F-4D97-AF65-F5344CB8AC3E}">
        <p14:creationId xmlns:p14="http://schemas.microsoft.com/office/powerpoint/2010/main" val="1954838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latin typeface="Tahoma" charset="0"/>
                <a:ea typeface="Tahoma" charset="0"/>
                <a:cs typeface="Tahoma" charset="0"/>
              </a:rPr>
              <a:t>God’s “Servant” in Isaiah 41?</a:t>
            </a:r>
            <a:endParaRPr lang="en-US" sz="3600" dirty="0">
              <a:latin typeface="Tahoma" charset="0"/>
              <a:ea typeface="Tahoma" charset="0"/>
              <a:cs typeface="Tahoma" charset="0"/>
            </a:endParaRPr>
          </a:p>
        </p:txBody>
      </p:sp>
      <p:sp>
        <p:nvSpPr>
          <p:cNvPr id="3" name="Content Placeholder 2"/>
          <p:cNvSpPr>
            <a:spLocks noGrp="1"/>
          </p:cNvSpPr>
          <p:nvPr>
            <p:ph idx="1"/>
          </p:nvPr>
        </p:nvSpPr>
        <p:spPr>
          <a:xfrm>
            <a:off x="273132" y="1690690"/>
            <a:ext cx="8550234" cy="1040636"/>
          </a:xfrm>
        </p:spPr>
        <p:txBody>
          <a:bodyPr>
            <a:normAutofit/>
          </a:bodyPr>
          <a:lstStyle/>
          <a:p>
            <a:pPr marL="0" indent="0" algn="ctr">
              <a:buNone/>
            </a:pPr>
            <a:r>
              <a:rPr lang="en-US" dirty="0" smtClean="0">
                <a:latin typeface="Tahoma" charset="0"/>
                <a:ea typeface="Tahoma" charset="0"/>
                <a:cs typeface="Tahoma" charset="0"/>
              </a:rPr>
              <a:t>41:8 </a:t>
            </a:r>
            <a:r>
              <a:rPr lang="mr-IN" dirty="0" smtClean="0">
                <a:latin typeface="Tahoma" charset="0"/>
                <a:ea typeface="Tahoma" charset="0"/>
                <a:cs typeface="Tahoma" charset="0"/>
              </a:rPr>
              <a:t>–</a:t>
            </a:r>
            <a:r>
              <a:rPr lang="en-US" dirty="0" smtClean="0">
                <a:latin typeface="Tahoma" charset="0"/>
                <a:ea typeface="Tahoma" charset="0"/>
                <a:cs typeface="Tahoma" charset="0"/>
              </a:rPr>
              <a:t> But you, Israel, my </a:t>
            </a:r>
            <a:r>
              <a:rPr lang="en-US" i="1" dirty="0" smtClean="0">
                <a:latin typeface="Tahoma" charset="0"/>
                <a:ea typeface="Tahoma" charset="0"/>
                <a:cs typeface="Tahoma" charset="0"/>
              </a:rPr>
              <a:t>servant</a:t>
            </a:r>
            <a:r>
              <a:rPr lang="en-US" dirty="0" smtClean="0">
                <a:latin typeface="Tahoma" charset="0"/>
                <a:ea typeface="Tahoma" charset="0"/>
                <a:cs typeface="Tahoma" charset="0"/>
              </a:rPr>
              <a:t>, Jacob, whom I have chosen </a:t>
            </a:r>
            <a:r>
              <a:rPr lang="mr-IN" dirty="0" smtClean="0">
                <a:latin typeface="Tahoma" charset="0"/>
                <a:ea typeface="Tahoma" charset="0"/>
                <a:cs typeface="Tahoma" charset="0"/>
              </a:rPr>
              <a:t>…</a:t>
            </a:r>
            <a:r>
              <a:rPr lang="en-US" dirty="0" smtClean="0">
                <a:latin typeface="Tahoma" charset="0"/>
                <a:ea typeface="Tahoma" charset="0"/>
                <a:cs typeface="Tahoma" charset="0"/>
              </a:rPr>
              <a:t> said to you, “You are my </a:t>
            </a:r>
            <a:r>
              <a:rPr lang="en-US" i="1" dirty="0" smtClean="0">
                <a:latin typeface="Tahoma" charset="0"/>
                <a:ea typeface="Tahoma" charset="0"/>
                <a:cs typeface="Tahoma" charset="0"/>
              </a:rPr>
              <a:t>servant</a:t>
            </a:r>
            <a:r>
              <a:rPr lang="en-US" dirty="0" smtClean="0">
                <a:latin typeface="Tahoma" charset="0"/>
                <a:ea typeface="Tahoma" charset="0"/>
                <a:cs typeface="Tahoma" charset="0"/>
              </a:rPr>
              <a:t>.”</a:t>
            </a:r>
            <a:endParaRPr lang="en-US" dirty="0">
              <a:latin typeface="Tahoma" charset="0"/>
              <a:ea typeface="Tahoma" charset="0"/>
              <a:cs typeface="Tahoma" charset="0"/>
            </a:endParaRPr>
          </a:p>
        </p:txBody>
      </p:sp>
      <p:sp>
        <p:nvSpPr>
          <p:cNvPr id="4" name="TextBox 3"/>
          <p:cNvSpPr txBox="1"/>
          <p:nvPr/>
        </p:nvSpPr>
        <p:spPr>
          <a:xfrm>
            <a:off x="1134001" y="3415533"/>
            <a:ext cx="6875998" cy="1200329"/>
          </a:xfrm>
          <a:prstGeom prst="rect">
            <a:avLst/>
          </a:prstGeom>
          <a:noFill/>
          <a:ln w="38100">
            <a:solidFill>
              <a:srgbClr val="FFFF00"/>
            </a:solidFill>
          </a:ln>
        </p:spPr>
        <p:txBody>
          <a:bodyPr wrap="square" rtlCol="0">
            <a:spAutoFit/>
          </a:bodyPr>
          <a:lstStyle/>
          <a:p>
            <a:pPr algn="ctr"/>
            <a:r>
              <a:rPr lang="en-US" sz="3600" dirty="0" smtClean="0">
                <a:solidFill>
                  <a:srgbClr val="FFFF00"/>
                </a:solidFill>
                <a:latin typeface="Tahoma" charset="0"/>
                <a:ea typeface="Tahoma" charset="0"/>
                <a:cs typeface="Tahoma" charset="0"/>
              </a:rPr>
              <a:t>Because Israel is God’s servant, what will He do </a:t>
            </a:r>
            <a:r>
              <a:rPr lang="en-US" sz="3600" smtClean="0">
                <a:solidFill>
                  <a:srgbClr val="FFFF00"/>
                </a:solidFill>
                <a:latin typeface="Tahoma" charset="0"/>
                <a:ea typeface="Tahoma" charset="0"/>
                <a:cs typeface="Tahoma" charset="0"/>
              </a:rPr>
              <a:t>for them?</a:t>
            </a:r>
            <a:endParaRPr lang="en-US" sz="3600" dirty="0" smtClean="0">
              <a:solidFill>
                <a:srgbClr val="FFFF00"/>
              </a:solidFill>
              <a:latin typeface="Tahoma" charset="0"/>
              <a:ea typeface="Tahoma" charset="0"/>
              <a:cs typeface="Tahoma" charset="0"/>
            </a:endParaRPr>
          </a:p>
        </p:txBody>
      </p:sp>
    </p:spTree>
    <p:extLst>
      <p:ext uri="{BB962C8B-B14F-4D97-AF65-F5344CB8AC3E}">
        <p14:creationId xmlns:p14="http://schemas.microsoft.com/office/powerpoint/2010/main" val="1087739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latin typeface="Tahoma" charset="0"/>
                <a:ea typeface="Tahoma" charset="0"/>
                <a:cs typeface="Tahoma" charset="0"/>
              </a:rPr>
              <a:t>Isaiah 41 in our Hymns</a:t>
            </a:r>
            <a:endParaRPr lang="en-US" sz="3200" dirty="0">
              <a:latin typeface="Tahoma" charset="0"/>
              <a:ea typeface="Tahoma" charset="0"/>
              <a:cs typeface="Tahoma" charset="0"/>
            </a:endParaRPr>
          </a:p>
        </p:txBody>
      </p:sp>
      <p:sp>
        <p:nvSpPr>
          <p:cNvPr id="3" name="Content Placeholder 2"/>
          <p:cNvSpPr>
            <a:spLocks noGrp="1"/>
          </p:cNvSpPr>
          <p:nvPr>
            <p:ph idx="1"/>
          </p:nvPr>
        </p:nvSpPr>
        <p:spPr>
          <a:xfrm>
            <a:off x="628650" y="1690689"/>
            <a:ext cx="7886700" cy="4686360"/>
          </a:xfrm>
        </p:spPr>
        <p:txBody>
          <a:bodyPr>
            <a:normAutofit/>
          </a:bodyPr>
          <a:lstStyle/>
          <a:p>
            <a:pPr marL="0" indent="0">
              <a:buNone/>
            </a:pPr>
            <a:r>
              <a:rPr lang="en-US" i="1" dirty="0" smtClean="0">
                <a:latin typeface="Tahoma" charset="0"/>
                <a:ea typeface="Tahoma" charset="0"/>
                <a:cs typeface="Tahoma" charset="0"/>
              </a:rPr>
              <a:t>”Fear not, I am with thee, O be not dismayed,</a:t>
            </a:r>
          </a:p>
          <a:p>
            <a:pPr marL="0" indent="0">
              <a:buNone/>
            </a:pPr>
            <a:r>
              <a:rPr lang="en-US" i="1" dirty="0" smtClean="0">
                <a:latin typeface="Tahoma" charset="0"/>
                <a:ea typeface="Tahoma" charset="0"/>
                <a:cs typeface="Tahoma" charset="0"/>
              </a:rPr>
              <a:t>For I am thy God, and will still give thee aid.</a:t>
            </a:r>
          </a:p>
          <a:p>
            <a:pPr marL="0" indent="0">
              <a:buNone/>
            </a:pPr>
            <a:r>
              <a:rPr lang="en-US" i="1" dirty="0" smtClean="0">
                <a:latin typeface="Tahoma" charset="0"/>
                <a:ea typeface="Tahoma" charset="0"/>
                <a:cs typeface="Tahoma" charset="0"/>
              </a:rPr>
              <a:t>I’ll strengthen thee, help thee, and cause thee 	to stand,</a:t>
            </a:r>
          </a:p>
          <a:p>
            <a:pPr marL="0" indent="0">
              <a:buNone/>
            </a:pPr>
            <a:r>
              <a:rPr lang="en-US" i="1" dirty="0" smtClean="0">
                <a:latin typeface="Tahoma" charset="0"/>
                <a:ea typeface="Tahoma" charset="0"/>
                <a:cs typeface="Tahoma" charset="0"/>
              </a:rPr>
              <a:t>Upheld by my gracious, omnipotent hand.”</a:t>
            </a:r>
          </a:p>
          <a:p>
            <a:pPr marL="0" indent="0">
              <a:buNone/>
            </a:pPr>
            <a:r>
              <a:rPr lang="en-US" dirty="0" smtClean="0">
                <a:latin typeface="Tahoma" charset="0"/>
                <a:ea typeface="Tahoma" charset="0"/>
                <a:cs typeface="Tahoma" charset="0"/>
              </a:rPr>
              <a:t>- How Firm a Foundation</a:t>
            </a:r>
          </a:p>
          <a:p>
            <a:pPr marL="0" indent="0">
              <a:buNone/>
            </a:pPr>
            <a:r>
              <a:rPr lang="en-US" dirty="0" smtClean="0">
                <a:latin typeface="Tahoma" charset="0"/>
                <a:ea typeface="Tahoma" charset="0"/>
                <a:cs typeface="Tahoma" charset="0"/>
              </a:rPr>
              <a:t>(Isaiah 41:10)</a:t>
            </a:r>
          </a:p>
        </p:txBody>
      </p:sp>
    </p:spTree>
    <p:extLst>
      <p:ext uri="{BB962C8B-B14F-4D97-AF65-F5344CB8AC3E}">
        <p14:creationId xmlns:p14="http://schemas.microsoft.com/office/powerpoint/2010/main" val="4330570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Isaiah 41 in the New Testament</a:t>
            </a:r>
            <a:endParaRPr lang="en-US" dirty="0"/>
          </a:p>
        </p:txBody>
      </p:sp>
      <p:sp>
        <p:nvSpPr>
          <p:cNvPr id="3" name="Content Placeholder 2"/>
          <p:cNvSpPr>
            <a:spLocks noGrp="1"/>
          </p:cNvSpPr>
          <p:nvPr>
            <p:ph idx="1"/>
          </p:nvPr>
        </p:nvSpPr>
        <p:spPr>
          <a:xfrm>
            <a:off x="628650" y="1394085"/>
            <a:ext cx="7886700" cy="4982964"/>
          </a:xfrm>
        </p:spPr>
        <p:txBody>
          <a:bodyPr>
            <a:normAutofit fontScale="92500"/>
          </a:bodyPr>
          <a:lstStyle/>
          <a:p>
            <a:pPr marL="0" indent="0">
              <a:buNone/>
            </a:pPr>
            <a:r>
              <a:rPr lang="en-US" b="1" u="sng" dirty="0" smtClean="0"/>
              <a:t>Revelation 22</a:t>
            </a:r>
          </a:p>
          <a:p>
            <a:pPr marL="0" indent="0">
              <a:buNone/>
            </a:pPr>
            <a:r>
              <a:rPr lang="en-US" sz="3000" dirty="0" smtClean="0"/>
              <a:t>And </a:t>
            </a:r>
            <a:r>
              <a:rPr lang="en-US" sz="3000" dirty="0"/>
              <a:t>he </a:t>
            </a:r>
            <a:r>
              <a:rPr lang="en-US" sz="3000" dirty="0" smtClean="0"/>
              <a:t>said </a:t>
            </a:r>
            <a:r>
              <a:rPr lang="en-US" sz="3000" dirty="0"/>
              <a:t>to me, “Do not seal up the words of the prophecy of this book, for the time is near. Let the one who does wrong, still do wrong; and the one who is filthy, still be filthy; and let the one who is righteous, still practice righteousness; and the one who is holy, still keep himself holy.”</a:t>
            </a:r>
          </a:p>
          <a:p>
            <a:pPr marL="0" indent="0">
              <a:buNone/>
            </a:pPr>
            <a:r>
              <a:rPr lang="en-US" sz="3000" dirty="0"/>
              <a:t>“Behold, </a:t>
            </a:r>
            <a:r>
              <a:rPr lang="en-US" sz="3000" dirty="0">
                <a:solidFill>
                  <a:srgbClr val="FFFF00"/>
                </a:solidFill>
              </a:rPr>
              <a:t>I am coming quickly, and My reward </a:t>
            </a:r>
            <a:r>
              <a:rPr lang="en-US" sz="3000" i="1" dirty="0">
                <a:solidFill>
                  <a:srgbClr val="FFFF00"/>
                </a:solidFill>
              </a:rPr>
              <a:t>is</a:t>
            </a:r>
            <a:r>
              <a:rPr lang="en-US" sz="3000" dirty="0">
                <a:solidFill>
                  <a:srgbClr val="FFFF00"/>
                </a:solidFill>
              </a:rPr>
              <a:t> with Me</a:t>
            </a:r>
            <a:r>
              <a:rPr lang="en-US" sz="3000" dirty="0"/>
              <a:t>, to render to every man according to what he has done. I am the Alpha and the Omega,</a:t>
            </a:r>
            <a:r>
              <a:rPr lang="en-US" sz="3000" dirty="0">
                <a:solidFill>
                  <a:srgbClr val="FFFF00"/>
                </a:solidFill>
              </a:rPr>
              <a:t> the first and the last</a:t>
            </a:r>
            <a:r>
              <a:rPr lang="en-US" sz="3000" dirty="0"/>
              <a:t>, the beginning and the end.”</a:t>
            </a:r>
          </a:p>
        </p:txBody>
      </p:sp>
    </p:spTree>
    <p:extLst>
      <p:ext uri="{BB962C8B-B14F-4D97-AF65-F5344CB8AC3E}">
        <p14:creationId xmlns:p14="http://schemas.microsoft.com/office/powerpoint/2010/main" val="19357440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Isaiah 41 in the New Testament</a:t>
            </a:r>
            <a:endParaRPr lang="en-US" dirty="0"/>
          </a:p>
        </p:txBody>
      </p:sp>
      <p:sp>
        <p:nvSpPr>
          <p:cNvPr id="3" name="Content Placeholder 2"/>
          <p:cNvSpPr>
            <a:spLocks noGrp="1"/>
          </p:cNvSpPr>
          <p:nvPr>
            <p:ph idx="1"/>
          </p:nvPr>
        </p:nvSpPr>
        <p:spPr>
          <a:xfrm>
            <a:off x="628650" y="1394085"/>
            <a:ext cx="7886700" cy="4982964"/>
          </a:xfrm>
        </p:spPr>
        <p:txBody>
          <a:bodyPr>
            <a:normAutofit/>
          </a:bodyPr>
          <a:lstStyle/>
          <a:p>
            <a:pPr marL="0" indent="0">
              <a:buNone/>
            </a:pPr>
            <a:r>
              <a:rPr lang="en-US" b="1" u="sng" dirty="0" smtClean="0"/>
              <a:t>1 Corinthians 8 (ESV)</a:t>
            </a:r>
          </a:p>
          <a:p>
            <a:pPr marL="0" indent="0">
              <a:buNone/>
            </a:pPr>
            <a:r>
              <a:rPr lang="en-US" dirty="0"/>
              <a:t>Therefore, as to the eating of food offered to idols, we know that </a:t>
            </a:r>
            <a:r>
              <a:rPr lang="en-US" dirty="0">
                <a:solidFill>
                  <a:srgbClr val="FFFF00"/>
                </a:solidFill>
              </a:rPr>
              <a:t>“an idol has no real existence,” </a:t>
            </a:r>
            <a:r>
              <a:rPr lang="en-US" dirty="0"/>
              <a:t>and that </a:t>
            </a:r>
            <a:r>
              <a:rPr lang="en-US" dirty="0">
                <a:solidFill>
                  <a:srgbClr val="FFFF00"/>
                </a:solidFill>
              </a:rPr>
              <a:t>“there is no God but one.”</a:t>
            </a:r>
            <a:r>
              <a:rPr lang="en-US" dirty="0"/>
              <a:t> For although there may be so-called gods in heaven or on earth—as indeed there are many “gods” and many “lords”— yet for us there is one God, the Father, from whom are all things and for whom we exist, and one Lord, Jesus Christ, through whom are all things and through whom we exist.</a:t>
            </a:r>
          </a:p>
        </p:txBody>
      </p:sp>
    </p:spTree>
    <p:extLst>
      <p:ext uri="{BB962C8B-B14F-4D97-AF65-F5344CB8AC3E}">
        <p14:creationId xmlns:p14="http://schemas.microsoft.com/office/powerpoint/2010/main" val="7487546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14883</TotalTime>
  <Words>975</Words>
  <Application>Microsoft Office PowerPoint</Application>
  <PresentationFormat>On-screen Show (4:3)</PresentationFormat>
  <Paragraphs>166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Book of Isaiah</vt:lpstr>
      <vt:lpstr>Class Plan</vt:lpstr>
      <vt:lpstr>Themes Laid Out in Isaiah 41</vt:lpstr>
      <vt:lpstr>God Lays Outs a Challenge</vt:lpstr>
      <vt:lpstr>God’s “Servant” so far in Isaiah</vt:lpstr>
      <vt:lpstr>God’s “Servant” in Isaiah 41?</vt:lpstr>
      <vt:lpstr>Isaiah 41 in our Hymns</vt:lpstr>
      <vt:lpstr>Isaiah 41 in the New Testament</vt:lpstr>
      <vt:lpstr>Isaiah 41 in the New Testament</vt:lpstr>
      <vt:lpstr>Upcoming Classes</vt:lpstr>
      <vt:lpstr>Structure of Isaiah</vt:lpstr>
      <vt:lpstr>Isaiah Highlights (1-12)</vt:lpstr>
      <vt:lpstr>Structure of Isaiah</vt:lpstr>
      <vt:lpstr>Isaiah Highlights (13-27)</vt:lpstr>
      <vt:lpstr>Structure of Isaiah</vt:lpstr>
      <vt:lpstr>Isaiah Highlights (28-39)</vt:lpstr>
      <vt:lpstr>Structure of Isaiah</vt:lpstr>
      <vt:lpstr>Isaiah Highlights (28-39)</vt:lpstr>
      <vt:lpstr>Book of Isaiah</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Book of Isaiah</dc:title>
  <dc:creator>Microsoft Office User</dc:creator>
  <cp:lastModifiedBy>Jon Baize</cp:lastModifiedBy>
  <cp:revision>158</cp:revision>
  <cp:lastPrinted>2018-02-01T00:01:42Z</cp:lastPrinted>
  <dcterms:created xsi:type="dcterms:W3CDTF">2017-12-06T22:33:32Z</dcterms:created>
  <dcterms:modified xsi:type="dcterms:W3CDTF">2018-02-28T23:35:26Z</dcterms:modified>
</cp:coreProperties>
</file>