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27"/>
  </p:handoutMasterIdLst>
  <p:sldIdLst>
    <p:sldId id="336" r:id="rId2"/>
    <p:sldId id="355" r:id="rId3"/>
    <p:sldId id="344" r:id="rId4"/>
    <p:sldId id="362" r:id="rId5"/>
    <p:sldId id="363" r:id="rId6"/>
    <p:sldId id="294" r:id="rId7"/>
    <p:sldId id="338" r:id="rId8"/>
    <p:sldId id="365" r:id="rId9"/>
    <p:sldId id="366" r:id="rId10"/>
    <p:sldId id="367" r:id="rId11"/>
    <p:sldId id="368" r:id="rId12"/>
    <p:sldId id="369" r:id="rId13"/>
    <p:sldId id="371" r:id="rId14"/>
    <p:sldId id="372" r:id="rId15"/>
    <p:sldId id="373" r:id="rId16"/>
    <p:sldId id="364" r:id="rId17"/>
    <p:sldId id="339" r:id="rId18"/>
    <p:sldId id="340" r:id="rId19"/>
    <p:sldId id="341" r:id="rId20"/>
    <p:sldId id="342" r:id="rId21"/>
    <p:sldId id="343" r:id="rId22"/>
    <p:sldId id="359" r:id="rId23"/>
    <p:sldId id="360" r:id="rId24"/>
    <p:sldId id="271" r:id="rId25"/>
    <p:sldId id="337" r:id="rId2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100"/>
    <a:srgbClr val="D5FC79"/>
    <a:srgbClr val="76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7274"/>
    <p:restoredTop sz="94667"/>
  </p:normalViewPr>
  <p:slideViewPr>
    <p:cSldViewPr snapToGrid="0" snapToObjects="1">
      <p:cViewPr>
        <p:scale>
          <a:sx n="86" d="100"/>
          <a:sy n="86" d="100"/>
        </p:scale>
        <p:origin x="-90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1E626-ED7D-354F-989F-264FF872875C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68972-C07B-C147-BBA6-F3129A15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8893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0409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5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2805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553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130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76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3/3/2018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99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8092" y="3003187"/>
            <a:ext cx="5827816" cy="2853847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Mid-Term Review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1-39</a:t>
            </a:r>
            <a:endParaRPr lang="en-US" sz="4400" dirty="0" smtClean="0">
              <a:solidFill>
                <a:srgbClr val="00B0F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72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>
            <a:off x="2073794" y="37286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37286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134303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360720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134303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209749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150258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01757" y="4891635"/>
            <a:ext cx="4795132" cy="1200329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Concerning Judah</a:t>
            </a:r>
            <a:endParaRPr lang="en-US" sz="3600" dirty="0" smtClean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 1:21-2:25</a:t>
            </a:r>
          </a:p>
        </p:txBody>
      </p:sp>
    </p:spTree>
    <p:extLst>
      <p:ext uri="{BB962C8B-B14F-4D97-AF65-F5344CB8AC3E}">
        <p14:creationId xmlns:p14="http://schemas.microsoft.com/office/powerpoint/2010/main" val="21292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>
            <a:off x="2073794" y="37286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37286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134303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360720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134303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209749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150258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98590" y="4813258"/>
            <a:ext cx="5746819" cy="1200329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Concerning Judah </a:t>
            </a:r>
            <a:r>
              <a:rPr lang="en-US" sz="360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&amp; Israel</a:t>
            </a:r>
            <a:endParaRPr lang="en-US" sz="3600" dirty="0" smtClean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 4:2-5:7</a:t>
            </a:r>
          </a:p>
        </p:txBody>
      </p:sp>
    </p:spTree>
    <p:extLst>
      <p:ext uri="{BB962C8B-B14F-4D97-AF65-F5344CB8AC3E}">
        <p14:creationId xmlns:p14="http://schemas.microsoft.com/office/powerpoint/2010/main" val="43703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>
            <a:off x="2073794" y="37286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37286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134303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360720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134303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209749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150258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3499" y="4983076"/>
            <a:ext cx="5577002" cy="1200329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Concerning Egypt/Assyria</a:t>
            </a:r>
            <a:endParaRPr lang="en-US" sz="3600" dirty="0" smtClean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 19:11-25</a:t>
            </a:r>
          </a:p>
        </p:txBody>
      </p:sp>
    </p:spTree>
    <p:extLst>
      <p:ext uri="{BB962C8B-B14F-4D97-AF65-F5344CB8AC3E}">
        <p14:creationId xmlns:p14="http://schemas.microsoft.com/office/powerpoint/2010/main" val="105642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>
            <a:off x="2073794" y="37286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37286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134303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360720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134303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209749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150258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3499" y="4983076"/>
            <a:ext cx="5577002" cy="1200329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Concerning World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 24:17-25:12</a:t>
            </a:r>
          </a:p>
        </p:txBody>
      </p:sp>
    </p:spTree>
    <p:extLst>
      <p:ext uri="{BB962C8B-B14F-4D97-AF65-F5344CB8AC3E}">
        <p14:creationId xmlns:p14="http://schemas.microsoft.com/office/powerpoint/2010/main" val="79600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>
            <a:off x="2073794" y="37286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37286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134303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360720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134303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209749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150258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3499" y="4983076"/>
            <a:ext cx="5577002" cy="1200329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Concerning Judah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 32:9-20</a:t>
            </a:r>
          </a:p>
        </p:txBody>
      </p:sp>
    </p:spTree>
    <p:extLst>
      <p:ext uri="{BB962C8B-B14F-4D97-AF65-F5344CB8AC3E}">
        <p14:creationId xmlns:p14="http://schemas.microsoft.com/office/powerpoint/2010/main" val="175743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>
            <a:off x="2073794" y="37286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37286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134303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360720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134303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209749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150258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3499" y="4983076"/>
            <a:ext cx="5577002" cy="1200329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Concerning Jerusalem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36-37</a:t>
            </a:r>
          </a:p>
        </p:txBody>
      </p:sp>
    </p:spTree>
    <p:extLst>
      <p:ext uri="{BB962C8B-B14F-4D97-AF65-F5344CB8AC3E}">
        <p14:creationId xmlns:p14="http://schemas.microsoft.com/office/powerpoint/2010/main" val="75625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31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8" y="82098"/>
            <a:ext cx="7886700" cy="559842"/>
          </a:xfrm>
        </p:spPr>
        <p:txBody>
          <a:bodyPr anchor="t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Isaiah Highlights (1-12)</a:t>
            </a:r>
            <a:endParaRPr lang="en-US" sz="2800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2" y="620167"/>
            <a:ext cx="894805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q"/>
            </a:pPr>
            <a:r>
              <a:rPr lang="en-US" sz="2400" dirty="0"/>
              <a:t>“In that day the Branch of the Lord will be beautiful and glorious…”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The </a:t>
            </a:r>
            <a:r>
              <a:rPr lang="en-US" sz="2400" dirty="0"/>
              <a:t>virgin shall bear a son, his name will be “Immanuel.”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A child will be born; will sit on David’s throne, governing in peace forever.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The </a:t>
            </a:r>
            <a:r>
              <a:rPr lang="en-US" sz="2400" dirty="0"/>
              <a:t>mountain of the house of the Lord, nations flow to it.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God will remove </a:t>
            </a:r>
            <a:r>
              <a:rPr lang="en-US" sz="2400" dirty="0" smtClean="0"/>
              <a:t>jewelry/accessories </a:t>
            </a:r>
            <a:r>
              <a:rPr lang="en-US" sz="2400" dirty="0"/>
              <a:t>of wealthy Jerusalem women.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A </a:t>
            </a:r>
            <a:r>
              <a:rPr lang="en-US" sz="2400" dirty="0"/>
              <a:t>shoot will spring from the stem of Jesse.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God </a:t>
            </a:r>
            <a:r>
              <a:rPr lang="en-US" sz="2400" dirty="0"/>
              <a:t>sings a sad love song about his vineyard, Israel.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Assyria condemned as God’s tool that became prideful.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“</a:t>
            </a:r>
            <a:r>
              <a:rPr lang="en-US" sz="2400" dirty="0"/>
              <a:t>Come, let us reason together, says the Lord. Though your sins are as scarlet, they will be as white as snow.”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Isaiah </a:t>
            </a:r>
            <a:r>
              <a:rPr lang="en-US" sz="2400" dirty="0"/>
              <a:t>sees God and is called to the prophetic work.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Draw from the springs of salvation! Give thanks to His great and holy name!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Assyrian </a:t>
            </a:r>
            <a:r>
              <a:rPr lang="en-US" sz="2400" dirty="0"/>
              <a:t>conquest of Israel foretold w/ child named “swift-spoil-speedy-prey</a:t>
            </a:r>
            <a:r>
              <a:rPr lang="en-US" sz="2400" dirty="0" smtClean="0"/>
              <a:t>.”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41516" y="3984172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1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1519" y="2100784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141516" y="2470898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1516" y="641940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1519" y="3221854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5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1516" y="4696412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1516" y="1017577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7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1519" y="5818177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1516" y="1387612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9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971" y="3587299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7973" y="2802833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7971" y="5064978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12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97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8" y="82098"/>
            <a:ext cx="7886700" cy="559842"/>
          </a:xfrm>
        </p:spPr>
        <p:txBody>
          <a:bodyPr anchor="t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Isaiah Highlights (13-27)</a:t>
            </a:r>
            <a:endParaRPr lang="en-US" sz="2800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2" y="620167"/>
            <a:ext cx="894805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Nations (“God’s oracle concerning</a:t>
            </a:r>
            <a:r>
              <a:rPr lang="en-US" sz="2400" dirty="0" smtClean="0"/>
              <a:t>…”)</a:t>
            </a:r>
            <a:endParaRPr lang="en-US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Valley of Vision (Jerusalem)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Syria &amp; Israel</a:t>
            </a:r>
          </a:p>
          <a:p>
            <a:pPr marL="800100" lvl="1" indent="-342900">
              <a:buFont typeface="Wingdings" charset="2"/>
              <a:buChar char="q"/>
            </a:pPr>
            <a:r>
              <a:rPr lang="nb-NO" sz="2400" dirty="0" err="1"/>
              <a:t>Tyre</a:t>
            </a:r>
            <a:endParaRPr lang="nb-NO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Ethiopia</a:t>
            </a:r>
            <a:endParaRPr lang="en-US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Babylon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Egypt</a:t>
            </a:r>
            <a:endParaRPr lang="en-US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Moab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World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A happy song of a vineyard (restored Israel) that is secure and fruitful!</a:t>
            </a:r>
            <a:endParaRPr lang="nb-NO" sz="32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God </a:t>
            </a:r>
            <a:r>
              <a:rPr lang="en-US" sz="2400" dirty="0"/>
              <a:t>prepares a banquet on His mountain, swallows up death forever.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God brings destruction on the whole earth. 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The wicked die and are destroyed, the dead of God’s people rise again.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97972" y="2495949"/>
            <a:ext cx="822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13-14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972" y="3238670"/>
            <a:ext cx="822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15-16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8971" y="1392922"/>
            <a:ext cx="441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17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970" y="2143904"/>
            <a:ext cx="441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973" y="2872595"/>
            <a:ext cx="826220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19-20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8969" y="1029991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8969" y="1769568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79170" y="249594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21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8969" y="5436352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8969" y="4693946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25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8969" y="5822047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26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8969" y="3981561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27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0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The Prophets of Israel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132" y="1690689"/>
            <a:ext cx="8550234" cy="1788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”Interpreters of History”</a:t>
            </a:r>
          </a:p>
          <a:p>
            <a:pPr lvl="1"/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Past, present, and future.</a:t>
            </a:r>
          </a:p>
          <a:p>
            <a:pPr lvl="1"/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What does is mean?</a:t>
            </a:r>
            <a:endParaRPr lang="en-US" sz="28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5075" y="3749229"/>
            <a:ext cx="6013850" cy="1200329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The prophets </a:t>
            </a:r>
            <a:r>
              <a:rPr lang="en-US" sz="360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reveal what </a:t>
            </a:r>
            <a:r>
              <a:rPr lang="en-US" sz="36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God is </a:t>
            </a:r>
            <a:r>
              <a:rPr lang="en-US" sz="360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up to in history.</a:t>
            </a:r>
            <a:endParaRPr lang="en-US" sz="3600" dirty="0" smtClean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3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0868" y="3302420"/>
            <a:ext cx="3636545" cy="830997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28-39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The Rise and Fall of Jerusalem</a:t>
            </a:r>
          </a:p>
        </p:txBody>
      </p:sp>
    </p:spTree>
    <p:extLst>
      <p:ext uri="{BB962C8B-B14F-4D97-AF65-F5344CB8AC3E}">
        <p14:creationId xmlns:p14="http://schemas.microsoft.com/office/powerpoint/2010/main" val="116139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8" y="82098"/>
            <a:ext cx="7886700" cy="559842"/>
          </a:xfrm>
        </p:spPr>
        <p:txBody>
          <a:bodyPr anchor="t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Isaiah Highlights (28-39)</a:t>
            </a:r>
            <a:endParaRPr lang="en-US" sz="2800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2" y="620167"/>
            <a:ext cx="89480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The Lord slaughters the nations in a great, heavenly, bloody, greasy sacrifice.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Hezekiah foolishly shows off his wealth to the Babylonians.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“This </a:t>
            </a:r>
            <a:r>
              <a:rPr lang="en-US" sz="2400" dirty="0"/>
              <a:t>people draw near with their words and honor me with lip service, but they remove their hearts far from me.”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Assyria besieges and taunts the city of Jerusalem.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“The Destroyer” will be destroyed after he is done destroying.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Hezekiah falls fatally ill, prays to God and gets 15 years of life.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God’s warning to Judah: Do not trust in an Egyptian alliance!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/>
              <a:t>“Behold, I am laying in Zion a stone</a:t>
            </a:r>
            <a:r>
              <a:rPr lang="mr-IN" sz="2400" dirty="0"/>
              <a:t>…</a:t>
            </a:r>
            <a:r>
              <a:rPr lang="en-US" sz="2400" dirty="0"/>
              <a:t>he who believes in it will not be put to shame</a:t>
            </a:r>
            <a:r>
              <a:rPr lang="en-US" sz="2400" dirty="0" smtClean="0"/>
              <a:t>.”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The Spirit is poured out, bringing life, righteousness, peace, and security to God’s people.</a:t>
            </a:r>
            <a:endParaRPr lang="en-US" sz="2400" dirty="0"/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Hezekiah calls to God and 185,000 Assyrians are killed.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The ransomed return to Zion on the Highway of Holiness.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511322" y="4015740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28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1319" y="179548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29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1321" y="2467396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1323" y="5446253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37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5167" y="3633649"/>
            <a:ext cx="79137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30-31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1323" y="469938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1321" y="286122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1325" y="694673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1324" y="5843855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35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1320" y="3252114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1318" y="1399347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39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09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0868" y="3302420"/>
            <a:ext cx="3636545" cy="830997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28-39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The Rise and Fall of Jerusalem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20868" y="4220521"/>
            <a:ext cx="3636545" cy="830997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40-55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God’s Servant Fulfills His Mission</a:t>
            </a:r>
          </a:p>
        </p:txBody>
      </p:sp>
    </p:spTree>
    <p:extLst>
      <p:ext uri="{BB962C8B-B14F-4D97-AF65-F5344CB8AC3E}">
        <p14:creationId xmlns:p14="http://schemas.microsoft.com/office/powerpoint/2010/main" val="189266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8" y="82098"/>
            <a:ext cx="7886700" cy="559842"/>
          </a:xfrm>
        </p:spPr>
        <p:txBody>
          <a:bodyPr anchor="t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Isaiah Highlights (28-39)</a:t>
            </a:r>
            <a:endParaRPr lang="en-US" sz="2800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2" y="620167"/>
            <a:ext cx="8948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charset="2"/>
              <a:buChar char="q"/>
            </a:pPr>
            <a:r>
              <a:rPr lang="en-US" sz="2400" dirty="0"/>
              <a:t>A voice cries, “In the wilderness prepare the way of the Lord!”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Do </a:t>
            </a:r>
            <a:r>
              <a:rPr lang="en-US" sz="2400" dirty="0"/>
              <a:t>not fear, </a:t>
            </a:r>
            <a:r>
              <a:rPr lang="en-US" sz="2400" dirty="0" smtClean="0"/>
              <a:t>worm </a:t>
            </a:r>
            <a:r>
              <a:rPr lang="en-US" sz="2400" dirty="0"/>
              <a:t>Jacob, I will help </a:t>
            </a:r>
            <a:r>
              <a:rPr lang="en-US" sz="2400" dirty="0" smtClean="0"/>
              <a:t>you</a:t>
            </a:r>
            <a:r>
              <a:rPr lang="mr-IN" sz="2400" dirty="0" smtClean="0"/>
              <a:t>…</a:t>
            </a:r>
            <a:r>
              <a:rPr lang="en-US" sz="2400" dirty="0" smtClean="0"/>
              <a:t>pulverize </a:t>
            </a:r>
            <a:r>
              <a:rPr lang="en-US" sz="2400" dirty="0"/>
              <a:t>mountains</a:t>
            </a:r>
            <a:r>
              <a:rPr lang="en-US" sz="2400" dirty="0" smtClean="0"/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1325" y="693925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40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1325" y="1078482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41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8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Class Plan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45" y="1180309"/>
            <a:ext cx="7888305" cy="5357586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441084" y="4832953"/>
            <a:ext cx="8249132" cy="10135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95261"/>
            <a:ext cx="7772400" cy="3055168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40-55</a:t>
            </a:r>
          </a:p>
          <a:p>
            <a:r>
              <a:rPr lang="en-US" sz="44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The Servant Fulfills His Mission</a:t>
            </a:r>
          </a:p>
        </p:txBody>
      </p:sp>
    </p:spTree>
    <p:extLst>
      <p:ext uri="{BB962C8B-B14F-4D97-AF65-F5344CB8AC3E}">
        <p14:creationId xmlns:p14="http://schemas.microsoft.com/office/powerpoint/2010/main" val="13306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62539" y="2442336"/>
            <a:ext cx="4835243" cy="822960"/>
          </a:xfrm>
          <a:prstGeom prst="rect">
            <a:avLst/>
          </a:prstGeom>
          <a:solidFill>
            <a:srgbClr val="941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smtClean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Slaves in Egypt (400 years)</a:t>
            </a:r>
            <a:endParaRPr lang="en-US" sz="2800" dirty="0">
              <a:solidFill>
                <a:schemeClr val="tx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21513" y="3348778"/>
            <a:ext cx="3768587" cy="8229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Wilderness </a:t>
            </a:r>
            <a:r>
              <a:rPr lang="en-US" sz="28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(</a:t>
            </a:r>
            <a:r>
              <a:rPr lang="en-US" sz="280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40 years</a:t>
            </a:r>
            <a:r>
              <a:rPr lang="en-US" sz="28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)</a:t>
            </a:r>
            <a:endParaRPr lang="en-US" sz="28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10161" y="4255421"/>
            <a:ext cx="3165840" cy="82296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Conquer Canaan</a:t>
            </a:r>
            <a:endParaRPr lang="en-US" sz="28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4670" y="1535894"/>
            <a:ext cx="5373686" cy="82296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 smtClean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Abraham, Isaac, Jacob, 12 sons</a:t>
            </a:r>
            <a:endParaRPr lang="en-US" sz="2800" dirty="0">
              <a:solidFill>
                <a:schemeClr val="tx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History of Israel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2633" y="516206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(United Kingdom)</a:t>
            </a:r>
          </a:p>
        </p:txBody>
      </p:sp>
    </p:spTree>
    <p:extLst>
      <p:ext uri="{BB962C8B-B14F-4D97-AF65-F5344CB8AC3E}">
        <p14:creationId xmlns:p14="http://schemas.microsoft.com/office/powerpoint/2010/main" val="40273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60864" y="1755672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5" y="2904070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1459242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1" y="2884523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6" y="1917721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(United Kingdom)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113265" y="2622345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795809" y="3650760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6666" y="3662335"/>
            <a:ext cx="2404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= </a:t>
            </a:r>
            <a:r>
              <a:rPr lang="en-US" sz="280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Isaiah’s life</a:t>
            </a:r>
            <a:endParaRPr lang="en-US" sz="28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02967" y="2324125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063" y="4484343"/>
            <a:ext cx="78098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Isaiah 1:1 </a:t>
            </a:r>
            <a:r>
              <a:rPr lang="mr-IN" sz="2800" dirty="0" smtClean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 “</a:t>
            </a:r>
            <a:r>
              <a:rPr lang="en-US" sz="2800" dirty="0">
                <a:latin typeface="Tahoma" charset="0"/>
                <a:ea typeface="Tahoma" charset="0"/>
                <a:cs typeface="Tahoma" charset="0"/>
              </a:rPr>
              <a:t>The vision of Isaiah the son of </a:t>
            </a:r>
            <a:r>
              <a:rPr lang="en-US" sz="2800" dirty="0" err="1">
                <a:latin typeface="Tahoma" charset="0"/>
                <a:ea typeface="Tahoma" charset="0"/>
                <a:cs typeface="Tahoma" charset="0"/>
              </a:rPr>
              <a:t>Amoz</a:t>
            </a:r>
            <a:r>
              <a:rPr lang="en-US" sz="2800" dirty="0">
                <a:latin typeface="Tahoma" charset="0"/>
                <a:ea typeface="Tahoma" charset="0"/>
                <a:cs typeface="Tahoma" charset="0"/>
              </a:rPr>
              <a:t>, which he saw concerning Judah and Jerusalem in the days of </a:t>
            </a:r>
            <a:r>
              <a:rPr lang="en-US" sz="2800" dirty="0" err="1">
                <a:latin typeface="Tahoma" charset="0"/>
                <a:ea typeface="Tahoma" charset="0"/>
                <a:cs typeface="Tahoma" charset="0"/>
              </a:rPr>
              <a:t>Uzziah</a:t>
            </a:r>
            <a:r>
              <a:rPr lang="en-US" sz="2800" dirty="0">
                <a:latin typeface="Tahoma" charset="0"/>
                <a:ea typeface="Tahoma" charset="0"/>
                <a:cs typeface="Tahoma" charset="0"/>
              </a:rPr>
              <a:t>, </a:t>
            </a:r>
            <a:r>
              <a:rPr lang="en-US" sz="2800" dirty="0" err="1">
                <a:latin typeface="Tahoma" charset="0"/>
                <a:ea typeface="Tahoma" charset="0"/>
                <a:cs typeface="Tahoma" charset="0"/>
              </a:rPr>
              <a:t>Jotham</a:t>
            </a:r>
            <a:r>
              <a:rPr lang="en-US" sz="2800" dirty="0">
                <a:latin typeface="Tahoma" charset="0"/>
                <a:ea typeface="Tahoma" charset="0"/>
                <a:cs typeface="Tahoma" charset="0"/>
              </a:rPr>
              <a:t>, Ahaz, and Hezekiah, kings of Judah</a:t>
            </a: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.”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28650" y="226576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History of Israel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6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10" grpId="0" animBg="1"/>
      <p:bldP spid="11" grpId="0" animBg="1"/>
      <p:bldP spid="12" grpId="0"/>
      <p:bldP spid="15" grpId="0" animBg="1"/>
      <p:bldP spid="6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60864" y="1229192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5" y="2377590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932762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1" y="2358043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6" y="1391241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</a:t>
            </a:r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(United Kingdom</a:t>
            </a:r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113265" y="2095865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28" y="187530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199105"/>
            <a:ext cx="2404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= </a:t>
            </a:r>
            <a:r>
              <a:rPr lang="en-US" sz="280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Isaiah’s life</a:t>
            </a:r>
            <a:endParaRPr lang="en-US" sz="28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02967" y="1797645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063" y="3597641"/>
            <a:ext cx="78098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Book of Isaiah: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1-39: </a:t>
            </a: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Present Crises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Ahaz: Threat from Israel &amp; Syria (ch.1-12)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Hezekiah: Threat from Assyria (ch.28-39)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40-66: </a:t>
            </a: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Future Hope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Return after Babylonian Crisis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Highly Messianic</a:t>
            </a:r>
            <a:endParaRPr lang="en-US" sz="28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47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63" y="281221"/>
            <a:ext cx="8842075" cy="62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7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</p:spTree>
    <p:extLst>
      <p:ext uri="{BB962C8B-B14F-4D97-AF65-F5344CB8AC3E}">
        <p14:creationId xmlns:p14="http://schemas.microsoft.com/office/powerpoint/2010/main" val="21835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972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Isaiah 1-39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132" y="1214848"/>
            <a:ext cx="8550234" cy="538189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Isaiah 1-12 : </a:t>
            </a:r>
            <a:r>
              <a:rPr lang="en-US" sz="3200" i="1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Judah</a:t>
            </a:r>
          </a:p>
          <a:p>
            <a:pPr lvl="1"/>
            <a:r>
              <a:rPr lang="en-US" sz="2800" b="1" dirty="0" smtClean="0">
                <a:latin typeface="Tahoma" charset="0"/>
                <a:ea typeface="Tahoma" charset="0"/>
                <a:cs typeface="Tahoma" charset="0"/>
              </a:rPr>
              <a:t>1-5 </a:t>
            </a:r>
            <a:r>
              <a:rPr lang="mr-IN" sz="2800" b="1" dirty="0" smtClean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b="1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General messages of judgment and hope</a:t>
            </a:r>
          </a:p>
          <a:p>
            <a:pPr lvl="1"/>
            <a:r>
              <a:rPr lang="en-US" sz="2800" b="1" dirty="0" smtClean="0">
                <a:latin typeface="Tahoma" charset="0"/>
                <a:ea typeface="Tahoma" charset="0"/>
                <a:cs typeface="Tahoma" charset="0"/>
              </a:rPr>
              <a:t>6 </a:t>
            </a:r>
            <a:r>
              <a:rPr lang="mr-IN" sz="2800" b="1" dirty="0" smtClean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b="1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Isaiah’s call to the work of a prophet</a:t>
            </a:r>
          </a:p>
          <a:p>
            <a:pPr lvl="1"/>
            <a:r>
              <a:rPr lang="en-US" sz="2800" b="1" dirty="0" smtClean="0">
                <a:latin typeface="Tahoma" charset="0"/>
                <a:ea typeface="Tahoma" charset="0"/>
                <a:cs typeface="Tahoma" charset="0"/>
              </a:rPr>
              <a:t>7-12 </a:t>
            </a:r>
            <a:r>
              <a:rPr lang="mr-IN" sz="2800" b="1" dirty="0" smtClean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b="1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Specific messages for Syrian crisis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Isaiah 13-27 : </a:t>
            </a:r>
            <a:r>
              <a:rPr lang="en-US" sz="3200" i="1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the Nations</a:t>
            </a:r>
          </a:p>
          <a:p>
            <a:pPr lvl="1"/>
            <a:r>
              <a:rPr lang="en-US" sz="2800" b="1" dirty="0" smtClean="0">
                <a:latin typeface="Tahoma" charset="0"/>
                <a:ea typeface="Tahoma" charset="0"/>
                <a:cs typeface="Tahoma" charset="0"/>
              </a:rPr>
              <a:t>13-23 </a:t>
            </a:r>
            <a:r>
              <a:rPr lang="mr-IN" sz="2800" b="1" dirty="0" smtClean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b="1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Judgment and hope for nations</a:t>
            </a:r>
          </a:p>
          <a:p>
            <a:pPr lvl="1"/>
            <a:r>
              <a:rPr lang="en-US" sz="2800" b="1" dirty="0" smtClean="0">
                <a:latin typeface="Tahoma" charset="0"/>
                <a:ea typeface="Tahoma" charset="0"/>
                <a:cs typeface="Tahoma" charset="0"/>
              </a:rPr>
              <a:t>24-27 </a:t>
            </a:r>
            <a:r>
              <a:rPr lang="mr-IN" sz="2800" b="1" dirty="0" smtClean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b="1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Judgment and hope for whole world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Isaiah 28-39 : </a:t>
            </a:r>
            <a:r>
              <a:rPr lang="en-US" sz="3200" i="1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Jerusalem</a:t>
            </a:r>
          </a:p>
          <a:p>
            <a:pPr lvl="1"/>
            <a:r>
              <a:rPr lang="en-US" sz="2800" b="1" dirty="0" smtClean="0">
                <a:latin typeface="Tahoma" charset="0"/>
                <a:ea typeface="Tahoma" charset="0"/>
                <a:cs typeface="Tahoma" charset="0"/>
              </a:rPr>
              <a:t>28-33 </a:t>
            </a:r>
            <a:r>
              <a:rPr lang="mr-IN" sz="2800" b="1" dirty="0" smtClean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b="1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Specific messages for Assyrian crisis</a:t>
            </a:r>
          </a:p>
          <a:p>
            <a:pPr lvl="1"/>
            <a:r>
              <a:rPr lang="en-US" sz="2800" b="1" dirty="0" smtClean="0">
                <a:latin typeface="Tahoma" charset="0"/>
                <a:ea typeface="Tahoma" charset="0"/>
                <a:cs typeface="Tahoma" charset="0"/>
              </a:rPr>
              <a:t>34-35 </a:t>
            </a:r>
            <a:r>
              <a:rPr lang="mr-IN" sz="2800" b="1" dirty="0" smtClean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b="1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General message for Jerusalem</a:t>
            </a:r>
          </a:p>
          <a:p>
            <a:pPr lvl="1"/>
            <a:r>
              <a:rPr lang="en-US" sz="2800" b="1" dirty="0" smtClean="0">
                <a:latin typeface="Tahoma" charset="0"/>
                <a:ea typeface="Tahoma" charset="0"/>
                <a:cs typeface="Tahoma" charset="0"/>
              </a:rPr>
              <a:t>36-39 </a:t>
            </a:r>
            <a:r>
              <a:rPr lang="mr-IN" sz="2800" b="1" dirty="0" smtClean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b="1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The stories of Hezekiah</a:t>
            </a:r>
            <a:endParaRPr lang="en-US" sz="28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Judgment and Hope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3794" y="187509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09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284526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510943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284526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</p:spTree>
    <p:extLst>
      <p:ext uri="{BB962C8B-B14F-4D97-AF65-F5344CB8AC3E}">
        <p14:creationId xmlns:p14="http://schemas.microsoft.com/office/powerpoint/2010/main" val="140621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15209</TotalTime>
  <Words>910</Words>
  <Application>Microsoft Office PowerPoint</Application>
  <PresentationFormat>On-screen Show (4:3)</PresentationFormat>
  <Paragraphs>208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Book of Isaiah</vt:lpstr>
      <vt:lpstr>The Prophets of Israel</vt:lpstr>
      <vt:lpstr>History of Israel</vt:lpstr>
      <vt:lpstr>History of Israel</vt:lpstr>
      <vt:lpstr>PowerPoint Presentation</vt:lpstr>
      <vt:lpstr>PowerPoint Presentation</vt:lpstr>
      <vt:lpstr>Structure of Isaiah</vt:lpstr>
      <vt:lpstr>Isaiah 1-39</vt:lpstr>
      <vt:lpstr>Judgment and Hope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Structure of Isaiah</vt:lpstr>
      <vt:lpstr>Isaiah Highlights (1-12)</vt:lpstr>
      <vt:lpstr>Structure of Isaiah</vt:lpstr>
      <vt:lpstr>Isaiah Highlights (13-27)</vt:lpstr>
      <vt:lpstr>Structure of Isaiah</vt:lpstr>
      <vt:lpstr>Isaiah Highlights (28-39)</vt:lpstr>
      <vt:lpstr>Structure of Isaiah</vt:lpstr>
      <vt:lpstr>Isaiah Highlights (28-39)</vt:lpstr>
      <vt:lpstr>Class Plan</vt:lpstr>
      <vt:lpstr>Book of Isaiah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Isaiah</dc:title>
  <dc:creator>Microsoft Office User</dc:creator>
  <cp:lastModifiedBy>Jon Baize</cp:lastModifiedBy>
  <cp:revision>169</cp:revision>
  <cp:lastPrinted>2018-02-01T00:01:42Z</cp:lastPrinted>
  <dcterms:created xsi:type="dcterms:W3CDTF">2017-12-06T22:33:32Z</dcterms:created>
  <dcterms:modified xsi:type="dcterms:W3CDTF">2018-03-04T04:16:36Z</dcterms:modified>
</cp:coreProperties>
</file>