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2"/>
  </p:handoutMasterIdLst>
  <p:sldIdLst>
    <p:sldId id="336" r:id="rId2"/>
    <p:sldId id="271" r:id="rId3"/>
    <p:sldId id="344" r:id="rId4"/>
    <p:sldId id="294" r:id="rId5"/>
    <p:sldId id="349" r:id="rId6"/>
    <p:sldId id="355" r:id="rId7"/>
    <p:sldId id="361" r:id="rId8"/>
    <p:sldId id="362" r:id="rId9"/>
    <p:sldId id="358" r:id="rId10"/>
    <p:sldId id="357" r:id="rId11"/>
    <p:sldId id="363" r:id="rId12"/>
    <p:sldId id="338" r:id="rId13"/>
    <p:sldId id="364" r:id="rId14"/>
    <p:sldId id="340" r:id="rId15"/>
    <p:sldId id="341" r:id="rId16"/>
    <p:sldId id="342" r:id="rId17"/>
    <p:sldId id="343" r:id="rId18"/>
    <p:sldId id="359" r:id="rId19"/>
    <p:sldId id="360" r:id="rId20"/>
    <p:sldId id="337" r:id="rId2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D5FC79"/>
    <a:srgbClr val="941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35721"/>
    <p:restoredTop sz="94667"/>
  </p:normalViewPr>
  <p:slideViewPr>
    <p:cSldViewPr snapToGrid="0" snapToObjects="1">
      <p:cViewPr varScale="1">
        <p:scale>
          <a:sx n="95" d="100"/>
          <a:sy n="95" d="100"/>
        </p:scale>
        <p:origin x="184" y="65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3/7/2018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3/7/2018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3/7/2018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3/7/2018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3/7/2018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3/7/2018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3/7/2018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3/7/2018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3/7/2018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3/7/2018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3/7/2018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3/7/2018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3/7/2018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God’s Servant Fulfills His Mission</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42 in the New Testament</a:t>
            </a:r>
            <a:endParaRPr lang="en-US" dirty="0"/>
          </a:p>
        </p:txBody>
      </p:sp>
      <p:sp>
        <p:nvSpPr>
          <p:cNvPr id="3" name="Content Placeholder 2"/>
          <p:cNvSpPr>
            <a:spLocks noGrp="1"/>
          </p:cNvSpPr>
          <p:nvPr>
            <p:ph idx="1"/>
          </p:nvPr>
        </p:nvSpPr>
        <p:spPr>
          <a:xfrm>
            <a:off x="628650" y="1394085"/>
            <a:ext cx="7886700" cy="4982964"/>
          </a:xfrm>
        </p:spPr>
        <p:txBody>
          <a:bodyPr>
            <a:normAutofit/>
          </a:bodyPr>
          <a:lstStyle/>
          <a:p>
            <a:pPr marL="0" indent="0">
              <a:buNone/>
            </a:pPr>
            <a:r>
              <a:rPr lang="en-US" b="1" u="sng" dirty="0"/>
              <a:t>2</a:t>
            </a:r>
            <a:r>
              <a:rPr lang="en-US" b="1" u="sng" dirty="0" smtClean="0"/>
              <a:t> Corinthians 5</a:t>
            </a:r>
          </a:p>
          <a:p>
            <a:pPr marL="0" indent="0">
              <a:buNone/>
            </a:pPr>
            <a:r>
              <a:rPr lang="en-US" dirty="0"/>
              <a:t>From now on, therefore, we regard no one according to the flesh. Even though we once regarded Christ according to the flesh, we regard him thus no longer. Therefore, if anyone is in Christ, he is a new creation. </a:t>
            </a:r>
            <a:r>
              <a:rPr lang="en-US" dirty="0">
                <a:solidFill>
                  <a:srgbClr val="FFFF00"/>
                </a:solidFill>
              </a:rPr>
              <a:t>The old has passed away; behold, the new has come.</a:t>
            </a:r>
            <a:r>
              <a:rPr lang="en-US" dirty="0"/>
              <a:t> All this is from God, who through Christ reconciled us to himself and gave us the ministry of reconciliation; that is, in Christ God was </a:t>
            </a:r>
            <a:r>
              <a:rPr lang="en-US" dirty="0" smtClean="0">
                <a:solidFill>
                  <a:srgbClr val="FFFF00"/>
                </a:solidFill>
              </a:rPr>
              <a:t>reconciling the </a:t>
            </a:r>
            <a:r>
              <a:rPr lang="en-US" dirty="0">
                <a:solidFill>
                  <a:srgbClr val="FFFF00"/>
                </a:solidFill>
              </a:rPr>
              <a:t>world to himself</a:t>
            </a:r>
            <a:r>
              <a:rPr lang="en-US" dirty="0"/>
              <a:t>, not counting their trespasses against them, and entrusting to us the message of reconciliation.</a:t>
            </a:r>
          </a:p>
        </p:txBody>
      </p:sp>
    </p:spTree>
    <p:extLst>
      <p:ext uri="{BB962C8B-B14F-4D97-AF65-F5344CB8AC3E}">
        <p14:creationId xmlns:p14="http://schemas.microsoft.com/office/powerpoint/2010/main" val="748754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30656"/>
            <a:ext cx="7886700" cy="697192"/>
          </a:xfrm>
        </p:spPr>
        <p:txBody>
          <a:bodyPr/>
          <a:lstStyle/>
          <a:p>
            <a:r>
              <a:rPr lang="en-US" dirty="0" smtClean="0"/>
              <a:t>Isaiah 42 in the New Testament</a:t>
            </a:r>
            <a:endParaRPr lang="en-US" dirty="0"/>
          </a:p>
        </p:txBody>
      </p:sp>
      <p:sp>
        <p:nvSpPr>
          <p:cNvPr id="3" name="Content Placeholder 2"/>
          <p:cNvSpPr>
            <a:spLocks noGrp="1"/>
          </p:cNvSpPr>
          <p:nvPr>
            <p:ph idx="1"/>
          </p:nvPr>
        </p:nvSpPr>
        <p:spPr>
          <a:xfrm>
            <a:off x="628650" y="927848"/>
            <a:ext cx="7886700" cy="5449201"/>
          </a:xfrm>
        </p:spPr>
        <p:txBody>
          <a:bodyPr>
            <a:normAutofit fontScale="92500" lnSpcReduction="10000"/>
          </a:bodyPr>
          <a:lstStyle/>
          <a:p>
            <a:pPr marL="0" indent="0">
              <a:buNone/>
            </a:pPr>
            <a:r>
              <a:rPr lang="en-US" b="1" u="sng" dirty="0" smtClean="0"/>
              <a:t>Revelation 21</a:t>
            </a:r>
          </a:p>
          <a:p>
            <a:pPr marL="0" indent="0">
              <a:buNone/>
            </a:pPr>
            <a:r>
              <a:rPr lang="en-US" dirty="0" smtClean="0"/>
              <a:t>Then I saw a new heaven and a new earth, for the first heaven and the first earth had passed away, and the sea was no more. And I saw the holy city, new Jerusalem, coming down out of heaven from God, prepared as a bride adorned for her husband. And I heard a loud voice from the throne saying, “Behold,</a:t>
            </a:r>
            <a:r>
              <a:rPr lang="en-US" dirty="0"/>
              <a:t> the dwelling place of God is with man. He will dwell with them, and they will be his people</a:t>
            </a:r>
            <a:r>
              <a:rPr lang="en-US" dirty="0" smtClean="0"/>
              <a:t>, and </a:t>
            </a:r>
            <a:r>
              <a:rPr lang="en-US" dirty="0"/>
              <a:t>God himself will be with them as their God. He will wipe away every tear from their eyes, and death shall be no more, neither shall there be mourning, nor crying, nor pain anymore, for </a:t>
            </a:r>
            <a:r>
              <a:rPr lang="en-US" dirty="0">
                <a:solidFill>
                  <a:srgbClr val="FFFF00"/>
                </a:solidFill>
              </a:rPr>
              <a:t>the former things have passed away</a:t>
            </a:r>
            <a:r>
              <a:rPr lang="en-US" dirty="0" smtClean="0"/>
              <a:t>.”</a:t>
            </a:r>
            <a:endParaRPr lang="en-US" dirty="0"/>
          </a:p>
          <a:p>
            <a:pPr marL="0" indent="0">
              <a:buNone/>
            </a:pPr>
            <a:r>
              <a:rPr lang="en-US" dirty="0"/>
              <a:t>And he who was seated on the throne said, “Behold, </a:t>
            </a:r>
            <a:r>
              <a:rPr lang="en-US" dirty="0">
                <a:solidFill>
                  <a:srgbClr val="FFFF00"/>
                </a:solidFill>
              </a:rPr>
              <a:t>I am making all things new.</a:t>
            </a:r>
            <a:r>
              <a:rPr lang="en-US" dirty="0"/>
              <a:t>”</a:t>
            </a:r>
          </a:p>
        </p:txBody>
      </p:sp>
    </p:spTree>
    <p:extLst>
      <p:ext uri="{BB962C8B-B14F-4D97-AF65-F5344CB8AC3E}">
        <p14:creationId xmlns:p14="http://schemas.microsoft.com/office/powerpoint/2010/main" val="309799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1007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419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218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964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3876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87299"/>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02833"/>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4959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386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929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439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725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299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695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5632311"/>
          </a:xfrm>
          <a:prstGeom prst="rect">
            <a:avLst/>
          </a:prstGeom>
          <a:noFill/>
        </p:spPr>
        <p:txBody>
          <a:bodyPr wrap="square" rtlCol="0">
            <a:spAutoFit/>
          </a:bodyPr>
          <a:lstStyle/>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Hezekiah foolishly shows off his wealth to the Babylonians.</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Assyria besieges and taunts the city of Jerusalem.</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Hezekiah falls fatally ill, prays to God and gets 15 years of life.</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Hezekiah calls to God and 185,000 Assyrians are killed.</a:t>
            </a:r>
          </a:p>
          <a:p>
            <a:pPr marL="914400" lvl="1" indent="-457200">
              <a:buFont typeface="Wingdings" charset="2"/>
              <a:buChar char="q"/>
            </a:pPr>
            <a:r>
              <a:rPr lang="en-US" sz="2400" dirty="0" smtClean="0"/>
              <a:t>The ransomed return to Zion on the Highway of Holiness.</a:t>
            </a:r>
          </a:p>
        </p:txBody>
      </p:sp>
      <p:sp>
        <p:nvSpPr>
          <p:cNvPr id="4" name="Rectangle 3"/>
          <p:cNvSpPr/>
          <p:nvPr/>
        </p:nvSpPr>
        <p:spPr>
          <a:xfrm>
            <a:off x="511322" y="40157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9" y="17954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21" y="246739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23" y="544625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67" y="3633649"/>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23" y="46993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21" y="286122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69467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24" y="584385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20" y="325211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8" y="13993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1200329"/>
          </a:xfrm>
          <a:prstGeom prst="rect">
            <a:avLst/>
          </a:prstGeom>
          <a:noFill/>
        </p:spPr>
        <p:txBody>
          <a:bodyPr wrap="square" rtlCol="0">
            <a:spAutoFit/>
          </a:bodyPr>
          <a:lstStyle/>
          <a:p>
            <a:pPr marL="914400" lvl="1" indent="-457200">
              <a:buFont typeface="Wingdings" charset="2"/>
              <a:buChar char="q"/>
            </a:pPr>
            <a:r>
              <a:rPr lang="en-US" sz="2400" dirty="0"/>
              <a:t>A voice cries, “In the wilderness prepare the way of the Lord!”</a:t>
            </a:r>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smtClean="0"/>
              <a:t>“My Servant, whom I uphold</a:t>
            </a:r>
            <a:r>
              <a:rPr lang="mr-IN" sz="2400" dirty="0" smtClean="0"/>
              <a:t>…</a:t>
            </a:r>
            <a:r>
              <a:rPr lang="en-US" sz="2400" dirty="0" smtClean="0"/>
              <a:t>I have put my Spirit upon him.”</a:t>
            </a:r>
          </a:p>
        </p:txBody>
      </p:sp>
      <p:sp>
        <p:nvSpPr>
          <p:cNvPr id="13" name="Rectangle 12"/>
          <p:cNvSpPr/>
          <p:nvPr/>
        </p:nvSpPr>
        <p:spPr>
          <a:xfrm>
            <a:off x="511325" y="69392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07848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4" y="144959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1216794"/>
            <a:ext cx="7886700" cy="5328852"/>
          </a:xfrm>
          <a:prstGeom prst="rect">
            <a:avLst/>
          </a:prstGeom>
        </p:spPr>
      </p:pic>
      <p:sp>
        <p:nvSpPr>
          <p:cNvPr id="2" name="Oval 1"/>
          <p:cNvSpPr/>
          <p:nvPr/>
        </p:nvSpPr>
        <p:spPr>
          <a:xfrm>
            <a:off x="441084" y="4819098"/>
            <a:ext cx="8249132" cy="101355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685800" y="3095261"/>
            <a:ext cx="7772400" cy="3055168"/>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 The Servant Fulfills His Mission</a:t>
            </a: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0036"/>
            <a:ext cx="7886700" cy="616245"/>
          </a:xfrm>
        </p:spPr>
        <p:txBody>
          <a:bodyPr anchor="t">
            <a:normAutofit/>
          </a:bodyPr>
          <a:lstStyle/>
          <a:p>
            <a:pPr algn="ctr"/>
            <a:r>
              <a:rPr lang="en-US" sz="3200" dirty="0" smtClean="0">
                <a:latin typeface="Tahoma" charset="0"/>
                <a:ea typeface="Tahoma" charset="0"/>
                <a:cs typeface="Tahoma" charset="0"/>
              </a:rPr>
              <a:t>Themes Laid Out in </a:t>
            </a:r>
            <a:r>
              <a:rPr lang="en-US" sz="3200" smtClean="0">
                <a:latin typeface="Tahoma" charset="0"/>
                <a:ea typeface="Tahoma" charset="0"/>
                <a:cs typeface="Tahoma" charset="0"/>
              </a:rPr>
              <a:t>Isaiah 40</a:t>
            </a:r>
            <a:endParaRPr lang="en-US" sz="3200" dirty="0">
              <a:latin typeface="Tahoma" charset="0"/>
              <a:ea typeface="Tahoma" charset="0"/>
              <a:cs typeface="Tahoma" charset="0"/>
            </a:endParaRPr>
          </a:p>
        </p:txBody>
      </p:sp>
      <p:sp>
        <p:nvSpPr>
          <p:cNvPr id="4" name="TextBox 3"/>
          <p:cNvSpPr txBox="1"/>
          <p:nvPr/>
        </p:nvSpPr>
        <p:spPr>
          <a:xfrm>
            <a:off x="1222787" y="1431375"/>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God is coming.</a:t>
            </a:r>
          </a:p>
        </p:txBody>
      </p:sp>
      <p:sp>
        <p:nvSpPr>
          <p:cNvPr id="7" name="TextBox 6"/>
          <p:cNvSpPr txBox="1"/>
          <p:nvPr/>
        </p:nvSpPr>
        <p:spPr>
          <a:xfrm>
            <a:off x="1222787" y="2392800"/>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There is no God but Jehovah.</a:t>
            </a:r>
          </a:p>
        </p:txBody>
      </p:sp>
      <p:sp>
        <p:nvSpPr>
          <p:cNvPr id="8" name="TextBox 7"/>
          <p:cNvSpPr txBox="1"/>
          <p:nvPr/>
        </p:nvSpPr>
        <p:spPr>
          <a:xfrm>
            <a:off x="1222787" y="3354225"/>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Idols, nations, are nothing.</a:t>
            </a:r>
          </a:p>
        </p:txBody>
      </p:sp>
      <p:sp>
        <p:nvSpPr>
          <p:cNvPr id="9" name="TextBox 8"/>
          <p:cNvSpPr txBox="1"/>
          <p:nvPr/>
        </p:nvSpPr>
        <p:spPr>
          <a:xfrm>
            <a:off x="1222786" y="4315650"/>
            <a:ext cx="6698425" cy="646331"/>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God will strengthen His people.</a:t>
            </a:r>
          </a:p>
        </p:txBody>
      </p:sp>
    </p:spTree>
    <p:extLst>
      <p:ext uri="{BB962C8B-B14F-4D97-AF65-F5344CB8AC3E}">
        <p14:creationId xmlns:p14="http://schemas.microsoft.com/office/powerpoint/2010/main" val="95451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68027"/>
          </a:xfrm>
        </p:spPr>
        <p:txBody>
          <a:bodyPr>
            <a:normAutofit/>
          </a:bodyPr>
          <a:lstStyle/>
          <a:p>
            <a:pPr algn="ctr"/>
            <a:r>
              <a:rPr lang="en-US" sz="3200" dirty="0" smtClean="0">
                <a:latin typeface="Tahoma" charset="0"/>
                <a:ea typeface="Tahoma" charset="0"/>
                <a:cs typeface="Tahoma" charset="0"/>
              </a:rPr>
              <a:t>God’s “Servant” in Isaiah</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296882" y="1300896"/>
            <a:ext cx="8550234" cy="1633831"/>
          </a:xfrm>
        </p:spPr>
        <p:txBody>
          <a:bodyPr>
            <a:normAutofit/>
          </a:bodyPr>
          <a:lstStyle/>
          <a:p>
            <a:r>
              <a:rPr lang="en-US" dirty="0" smtClean="0">
                <a:solidFill>
                  <a:srgbClr val="76D6FF"/>
                </a:solidFill>
                <a:latin typeface="Tahoma" charset="0"/>
                <a:ea typeface="Tahoma" charset="0"/>
                <a:cs typeface="Tahoma" charset="0"/>
              </a:rPr>
              <a:t>Isaiah 20:3 </a:t>
            </a:r>
            <a:r>
              <a:rPr lang="mr-IN" dirty="0" smtClean="0">
                <a:solidFill>
                  <a:srgbClr val="76D6FF"/>
                </a:solidFill>
                <a:latin typeface="Tahoma" charset="0"/>
                <a:ea typeface="Tahoma" charset="0"/>
                <a:cs typeface="Tahoma" charset="0"/>
              </a:rPr>
              <a:t>–</a:t>
            </a:r>
            <a:r>
              <a:rPr lang="en-US" dirty="0">
                <a:solidFill>
                  <a:srgbClr val="76D6FF"/>
                </a:solidFill>
                <a:latin typeface="Tahoma" charset="0"/>
                <a:ea typeface="Tahoma" charset="0"/>
                <a:cs typeface="Tahoma" charset="0"/>
              </a:rPr>
              <a:t> “Even as my servant, Isaiah</a:t>
            </a:r>
            <a:r>
              <a:rPr lang="mr-IN" dirty="0">
                <a:solidFill>
                  <a:srgbClr val="76D6FF"/>
                </a:solidFill>
                <a:latin typeface="Tahoma" charset="0"/>
                <a:ea typeface="Tahoma" charset="0"/>
                <a:cs typeface="Tahoma" charset="0"/>
              </a:rPr>
              <a:t>…</a:t>
            </a:r>
            <a:r>
              <a:rPr lang="en-US" dirty="0" smtClean="0">
                <a:solidFill>
                  <a:srgbClr val="76D6FF"/>
                </a:solidFill>
                <a:latin typeface="Tahoma" charset="0"/>
                <a:ea typeface="Tahoma" charset="0"/>
                <a:cs typeface="Tahoma" charset="0"/>
              </a:rPr>
              <a:t>”</a:t>
            </a:r>
          </a:p>
          <a:p>
            <a:r>
              <a:rPr lang="en-US" dirty="0" smtClean="0">
                <a:solidFill>
                  <a:srgbClr val="76D6FF"/>
                </a:solidFill>
                <a:latin typeface="Tahoma" charset="0"/>
                <a:ea typeface="Tahoma" charset="0"/>
                <a:cs typeface="Tahoma" charset="0"/>
              </a:rPr>
              <a:t>Isaiah 22:20 </a:t>
            </a:r>
            <a:r>
              <a:rPr lang="mr-IN" dirty="0" smtClean="0">
                <a:solidFill>
                  <a:srgbClr val="76D6FF"/>
                </a:solidFill>
                <a:latin typeface="Tahoma" charset="0"/>
                <a:ea typeface="Tahoma" charset="0"/>
                <a:cs typeface="Tahoma" charset="0"/>
              </a:rPr>
              <a:t>–</a:t>
            </a:r>
            <a:r>
              <a:rPr lang="en-US" dirty="0" smtClean="0">
                <a:solidFill>
                  <a:srgbClr val="76D6FF"/>
                </a:solidFill>
                <a:latin typeface="Tahoma" charset="0"/>
                <a:ea typeface="Tahoma" charset="0"/>
                <a:cs typeface="Tahoma" charset="0"/>
              </a:rPr>
              <a:t> “I will summon my servant, </a:t>
            </a:r>
            <a:r>
              <a:rPr lang="en-US" dirty="0" err="1" smtClean="0">
                <a:solidFill>
                  <a:srgbClr val="76D6FF"/>
                </a:solidFill>
                <a:latin typeface="Tahoma" charset="0"/>
                <a:ea typeface="Tahoma" charset="0"/>
                <a:cs typeface="Tahoma" charset="0"/>
              </a:rPr>
              <a:t>Eliakim</a:t>
            </a:r>
            <a:r>
              <a:rPr lang="en-US" dirty="0" smtClean="0">
                <a:solidFill>
                  <a:srgbClr val="76D6FF"/>
                </a:solidFill>
                <a:latin typeface="Tahoma" charset="0"/>
                <a:ea typeface="Tahoma" charset="0"/>
                <a:cs typeface="Tahoma" charset="0"/>
              </a:rPr>
              <a:t>.”</a:t>
            </a:r>
          </a:p>
          <a:p>
            <a:r>
              <a:rPr lang="en-US" dirty="0" smtClean="0">
                <a:solidFill>
                  <a:srgbClr val="76D6FF"/>
                </a:solidFill>
                <a:latin typeface="Tahoma" charset="0"/>
                <a:ea typeface="Tahoma" charset="0"/>
                <a:cs typeface="Tahoma" charset="0"/>
              </a:rPr>
              <a:t>Isaiah 37:35 </a:t>
            </a:r>
            <a:r>
              <a:rPr lang="mr-IN" dirty="0" smtClean="0">
                <a:solidFill>
                  <a:srgbClr val="76D6FF"/>
                </a:solidFill>
                <a:latin typeface="Tahoma" charset="0"/>
                <a:ea typeface="Tahoma" charset="0"/>
                <a:cs typeface="Tahoma" charset="0"/>
              </a:rPr>
              <a:t>–</a:t>
            </a:r>
            <a:r>
              <a:rPr lang="en-US" dirty="0" smtClean="0">
                <a:solidFill>
                  <a:srgbClr val="76D6FF"/>
                </a:solidFill>
                <a:latin typeface="Tahoma" charset="0"/>
                <a:ea typeface="Tahoma" charset="0"/>
                <a:cs typeface="Tahoma" charset="0"/>
              </a:rPr>
              <a:t> “for my servant, David’s sake.”</a:t>
            </a:r>
            <a:endParaRPr lang="en-US" dirty="0">
              <a:solidFill>
                <a:srgbClr val="76D6FF"/>
              </a:solidFill>
              <a:latin typeface="Tahoma" charset="0"/>
              <a:ea typeface="Tahoma" charset="0"/>
              <a:cs typeface="Tahoma" charset="0"/>
            </a:endParaRPr>
          </a:p>
        </p:txBody>
      </p:sp>
      <p:sp>
        <p:nvSpPr>
          <p:cNvPr id="4" name="TextBox 3"/>
          <p:cNvSpPr txBox="1"/>
          <p:nvPr/>
        </p:nvSpPr>
        <p:spPr>
          <a:xfrm>
            <a:off x="1691861" y="3069713"/>
            <a:ext cx="5760275" cy="1569660"/>
          </a:xfrm>
          <a:prstGeom prst="rect">
            <a:avLst/>
          </a:prstGeom>
          <a:noFill/>
          <a:ln w="38100">
            <a:solidFill>
              <a:srgbClr val="FFFF00"/>
            </a:solidFill>
          </a:ln>
        </p:spPr>
        <p:txBody>
          <a:bodyPr wrap="square" rtlCol="0">
            <a:spAutoFit/>
          </a:bodyPr>
          <a:lstStyle/>
          <a:p>
            <a:pPr algn="ctr"/>
            <a:r>
              <a:rPr lang="en-US" sz="3200" dirty="0" smtClean="0">
                <a:solidFill>
                  <a:srgbClr val="FFFF00"/>
                </a:solidFill>
                <a:latin typeface="Tahoma" charset="0"/>
                <a:ea typeface="Tahoma" charset="0"/>
                <a:cs typeface="Tahoma" charset="0"/>
              </a:rPr>
              <a:t>God’s servant is not just one who does God’s will, but one </a:t>
            </a:r>
            <a:r>
              <a:rPr lang="en-US" sz="3200" i="1" dirty="0" smtClean="0">
                <a:solidFill>
                  <a:srgbClr val="FFFF00"/>
                </a:solidFill>
                <a:latin typeface="Tahoma" charset="0"/>
                <a:ea typeface="Tahoma" charset="0"/>
                <a:cs typeface="Tahoma" charset="0"/>
              </a:rPr>
              <a:t>to whom God is committed</a:t>
            </a:r>
            <a:r>
              <a:rPr lang="en-US" sz="3200" dirty="0" smtClean="0">
                <a:solidFill>
                  <a:srgbClr val="FFFF00"/>
                </a:solidFill>
                <a:latin typeface="Tahoma" charset="0"/>
                <a:ea typeface="Tahoma" charset="0"/>
                <a:cs typeface="Tahoma" charset="0"/>
              </a:rPr>
              <a:t>. </a:t>
            </a:r>
          </a:p>
        </p:txBody>
      </p:sp>
      <p:sp>
        <p:nvSpPr>
          <p:cNvPr id="5" name="Rectangle 4"/>
          <p:cNvSpPr/>
          <p:nvPr/>
        </p:nvSpPr>
        <p:spPr>
          <a:xfrm>
            <a:off x="747772" y="4876285"/>
            <a:ext cx="7648451" cy="1569660"/>
          </a:xfrm>
          <a:prstGeom prst="rect">
            <a:avLst/>
          </a:prstGeom>
        </p:spPr>
        <p:txBody>
          <a:bodyPr wrap="square">
            <a:spAutoFit/>
          </a:bodyPr>
          <a:lstStyle/>
          <a:p>
            <a:pPr algn="ctr"/>
            <a:r>
              <a:rPr lang="en-US" sz="3200" dirty="0">
                <a:latin typeface="Tahoma" charset="0"/>
                <a:ea typeface="Tahoma" charset="0"/>
                <a:cs typeface="Tahoma" charset="0"/>
              </a:rPr>
              <a:t>41:8 </a:t>
            </a:r>
            <a:r>
              <a:rPr lang="mr-IN" sz="3200" dirty="0">
                <a:latin typeface="Tahoma" charset="0"/>
                <a:ea typeface="Tahoma" charset="0"/>
                <a:cs typeface="Tahoma" charset="0"/>
              </a:rPr>
              <a:t>–</a:t>
            </a:r>
            <a:r>
              <a:rPr lang="en-US" sz="3200" dirty="0">
                <a:latin typeface="Tahoma" charset="0"/>
                <a:ea typeface="Tahoma" charset="0"/>
                <a:cs typeface="Tahoma" charset="0"/>
              </a:rPr>
              <a:t> But you, Israel, my </a:t>
            </a:r>
            <a:r>
              <a:rPr lang="en-US" sz="3200" i="1" dirty="0">
                <a:latin typeface="Tahoma" charset="0"/>
                <a:ea typeface="Tahoma" charset="0"/>
                <a:cs typeface="Tahoma" charset="0"/>
              </a:rPr>
              <a:t>servant</a:t>
            </a:r>
            <a:r>
              <a:rPr lang="en-US" sz="3200" dirty="0">
                <a:latin typeface="Tahoma" charset="0"/>
                <a:ea typeface="Tahoma" charset="0"/>
                <a:cs typeface="Tahoma" charset="0"/>
              </a:rPr>
              <a:t>, Jacob, whom I have chosen </a:t>
            </a:r>
            <a:r>
              <a:rPr lang="mr-IN" sz="3200" dirty="0">
                <a:latin typeface="Tahoma" charset="0"/>
                <a:ea typeface="Tahoma" charset="0"/>
                <a:cs typeface="Tahoma" charset="0"/>
              </a:rPr>
              <a:t>…</a:t>
            </a:r>
            <a:r>
              <a:rPr lang="en-US" sz="3200" dirty="0">
                <a:latin typeface="Tahoma" charset="0"/>
                <a:ea typeface="Tahoma" charset="0"/>
                <a:cs typeface="Tahoma" charset="0"/>
              </a:rPr>
              <a:t> said to you, “You are my </a:t>
            </a:r>
            <a:r>
              <a:rPr lang="en-US" sz="3200" i="1" dirty="0">
                <a:latin typeface="Tahoma" charset="0"/>
                <a:ea typeface="Tahoma" charset="0"/>
                <a:cs typeface="Tahoma" charset="0"/>
              </a:rPr>
              <a:t>servant</a:t>
            </a:r>
            <a:r>
              <a:rPr lang="en-US" sz="3200" dirty="0">
                <a:latin typeface="Tahoma" charset="0"/>
                <a:ea typeface="Tahoma" charset="0"/>
                <a:cs typeface="Tahoma" charset="0"/>
              </a:rPr>
              <a:t>.”</a:t>
            </a:r>
          </a:p>
        </p:txBody>
      </p:sp>
    </p:spTree>
    <p:extLst>
      <p:ext uri="{BB962C8B-B14F-4D97-AF65-F5344CB8AC3E}">
        <p14:creationId xmlns:p14="http://schemas.microsoft.com/office/powerpoint/2010/main" val="195483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0036"/>
            <a:ext cx="7886700" cy="616245"/>
          </a:xfrm>
        </p:spPr>
        <p:txBody>
          <a:bodyPr anchor="t">
            <a:normAutofit/>
          </a:bodyPr>
          <a:lstStyle/>
          <a:p>
            <a:pPr algn="ctr"/>
            <a:r>
              <a:rPr lang="en-US" sz="3200" dirty="0" smtClean="0">
                <a:latin typeface="Tahoma" charset="0"/>
                <a:ea typeface="Tahoma" charset="0"/>
                <a:cs typeface="Tahoma" charset="0"/>
              </a:rPr>
              <a:t>Isaiah 42</a:t>
            </a:r>
            <a:endParaRPr lang="en-US" sz="3200" dirty="0">
              <a:latin typeface="Tahoma" charset="0"/>
              <a:ea typeface="Tahoma" charset="0"/>
              <a:cs typeface="Tahoma" charset="0"/>
            </a:endParaRPr>
          </a:p>
        </p:txBody>
      </p:sp>
      <p:sp>
        <p:nvSpPr>
          <p:cNvPr id="4" name="TextBox 3"/>
          <p:cNvSpPr txBox="1"/>
          <p:nvPr/>
        </p:nvSpPr>
        <p:spPr>
          <a:xfrm>
            <a:off x="1222786" y="1382873"/>
            <a:ext cx="6698425" cy="1200329"/>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How does this fit with Babylonian captivity/return?</a:t>
            </a:r>
          </a:p>
        </p:txBody>
      </p:sp>
      <p:sp>
        <p:nvSpPr>
          <p:cNvPr id="7" name="TextBox 6"/>
          <p:cNvSpPr txBox="1"/>
          <p:nvPr/>
        </p:nvSpPr>
        <p:spPr>
          <a:xfrm>
            <a:off x="1222786" y="2821146"/>
            <a:ext cx="6698425" cy="1200329"/>
          </a:xfrm>
          <a:prstGeom prst="rect">
            <a:avLst/>
          </a:prstGeom>
          <a:solidFill>
            <a:srgbClr val="FFFF00"/>
          </a:solidFill>
          <a:ln>
            <a:noFill/>
          </a:ln>
        </p:spPr>
        <p:txBody>
          <a:bodyPr wrap="square" rtlCol="0">
            <a:spAutoFit/>
          </a:bodyPr>
          <a:lstStyle/>
          <a:p>
            <a:pPr algn="ctr"/>
            <a:r>
              <a:rPr lang="en-US" sz="3600" dirty="0" smtClean="0">
                <a:solidFill>
                  <a:sysClr val="windowText" lastClr="000000"/>
                </a:solidFill>
                <a:latin typeface="Tahoma" charset="0"/>
                <a:ea typeface="Tahoma" charset="0"/>
                <a:cs typeface="Tahoma" charset="0"/>
              </a:rPr>
              <a:t>How are the themes introduced in chapter 40 built upon?</a:t>
            </a:r>
          </a:p>
        </p:txBody>
      </p:sp>
      <p:sp>
        <p:nvSpPr>
          <p:cNvPr id="8" name="TextBox 7"/>
          <p:cNvSpPr txBox="1"/>
          <p:nvPr/>
        </p:nvSpPr>
        <p:spPr>
          <a:xfrm>
            <a:off x="1222785" y="4259419"/>
            <a:ext cx="6698425" cy="1200329"/>
          </a:xfrm>
          <a:prstGeom prst="rect">
            <a:avLst/>
          </a:prstGeom>
          <a:solidFill>
            <a:srgbClr val="FFFF00"/>
          </a:solidFill>
          <a:ln>
            <a:noFill/>
          </a:ln>
        </p:spPr>
        <p:txBody>
          <a:bodyPr wrap="square" rtlCol="0">
            <a:spAutoFit/>
          </a:bodyPr>
          <a:lstStyle/>
          <a:p>
            <a:pPr algn="ctr"/>
            <a:r>
              <a:rPr lang="en-US" sz="3600" smtClean="0">
                <a:solidFill>
                  <a:sysClr val="windowText" lastClr="000000"/>
                </a:solidFill>
                <a:latin typeface="Tahoma" charset="0"/>
                <a:ea typeface="Tahoma" charset="0"/>
                <a:cs typeface="Tahoma" charset="0"/>
              </a:rPr>
              <a:t>What do we learn about God’s servant?</a:t>
            </a:r>
            <a:endParaRPr lang="en-US" sz="3600" dirty="0" smtClean="0">
              <a:solidFill>
                <a:sysClr val="windowText" lastClr="000000"/>
              </a:solidFill>
              <a:latin typeface="Tahoma" charset="0"/>
              <a:ea typeface="Tahoma" charset="0"/>
              <a:cs typeface="Tahoma" charset="0"/>
            </a:endParaRPr>
          </a:p>
        </p:txBody>
      </p:sp>
    </p:spTree>
    <p:extLst>
      <p:ext uri="{BB962C8B-B14F-4D97-AF65-F5344CB8AC3E}">
        <p14:creationId xmlns:p14="http://schemas.microsoft.com/office/powerpoint/2010/main" val="204251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42 in the New Testament</a:t>
            </a:r>
            <a:endParaRPr lang="en-US" dirty="0"/>
          </a:p>
        </p:txBody>
      </p:sp>
      <p:sp>
        <p:nvSpPr>
          <p:cNvPr id="3" name="Content Placeholder 2"/>
          <p:cNvSpPr>
            <a:spLocks noGrp="1"/>
          </p:cNvSpPr>
          <p:nvPr>
            <p:ph idx="1"/>
          </p:nvPr>
        </p:nvSpPr>
        <p:spPr>
          <a:xfrm>
            <a:off x="628650" y="1394085"/>
            <a:ext cx="7886700" cy="4982964"/>
          </a:xfrm>
        </p:spPr>
        <p:txBody>
          <a:bodyPr>
            <a:normAutofit/>
          </a:bodyPr>
          <a:lstStyle/>
          <a:p>
            <a:pPr marL="0" indent="0">
              <a:buNone/>
            </a:pPr>
            <a:r>
              <a:rPr lang="en-US" b="1" u="sng" dirty="0" smtClean="0"/>
              <a:t>Luke 3</a:t>
            </a:r>
          </a:p>
          <a:p>
            <a:pPr marL="0" indent="0">
              <a:buNone/>
            </a:pPr>
            <a:r>
              <a:rPr lang="en-US" sz="3200" dirty="0"/>
              <a:t>Now when all the people were baptized, and when Jesus also had been baptized and was praying, the heavens were opened, and </a:t>
            </a:r>
            <a:r>
              <a:rPr lang="en-US" sz="3200" dirty="0">
                <a:solidFill>
                  <a:srgbClr val="FFFF00"/>
                </a:solidFill>
              </a:rPr>
              <a:t>the Holy Spirit descended on him </a:t>
            </a:r>
            <a:r>
              <a:rPr lang="en-US" sz="3200" dirty="0"/>
              <a:t>in bodily form, like a dove; and a voice came from heaven, “You are my beloved Son; </a:t>
            </a:r>
            <a:r>
              <a:rPr lang="en-US" sz="3200" dirty="0">
                <a:solidFill>
                  <a:srgbClr val="FFFF00"/>
                </a:solidFill>
              </a:rPr>
              <a:t>with you I am well pleased</a:t>
            </a:r>
            <a:r>
              <a:rPr lang="en-US" sz="3200" dirty="0"/>
              <a:t>.”</a:t>
            </a:r>
            <a:endParaRPr lang="en-US" sz="3000" dirty="0"/>
          </a:p>
        </p:txBody>
      </p:sp>
    </p:spTree>
    <p:extLst>
      <p:ext uri="{BB962C8B-B14F-4D97-AF65-F5344CB8AC3E}">
        <p14:creationId xmlns:p14="http://schemas.microsoft.com/office/powerpoint/2010/main" val="732410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42 in the New Testament</a:t>
            </a:r>
            <a:endParaRPr lang="en-US" dirty="0"/>
          </a:p>
        </p:txBody>
      </p:sp>
      <p:sp>
        <p:nvSpPr>
          <p:cNvPr id="3" name="Content Placeholder 2"/>
          <p:cNvSpPr>
            <a:spLocks noGrp="1"/>
          </p:cNvSpPr>
          <p:nvPr>
            <p:ph idx="1"/>
          </p:nvPr>
        </p:nvSpPr>
        <p:spPr>
          <a:xfrm>
            <a:off x="628650" y="1062317"/>
            <a:ext cx="7886700" cy="5580530"/>
          </a:xfrm>
        </p:spPr>
        <p:txBody>
          <a:bodyPr>
            <a:normAutofit fontScale="92500" lnSpcReduction="20000"/>
          </a:bodyPr>
          <a:lstStyle/>
          <a:p>
            <a:pPr marL="0" indent="0">
              <a:buNone/>
            </a:pPr>
            <a:r>
              <a:rPr lang="en-US" b="1" u="sng" dirty="0" smtClean="0"/>
              <a:t>Matthew 12</a:t>
            </a:r>
          </a:p>
          <a:p>
            <a:pPr marL="0" indent="0">
              <a:buNone/>
            </a:pPr>
            <a:r>
              <a:rPr lang="en-US" sz="3200" dirty="0" smtClean="0"/>
              <a:t>Jesus</a:t>
            </a:r>
            <a:r>
              <a:rPr lang="en-US" sz="3200" dirty="0"/>
              <a:t>, aware of </a:t>
            </a:r>
            <a:r>
              <a:rPr lang="en-US" sz="3200" dirty="0" smtClean="0"/>
              <a:t>[the Pharisees’ plot],</a:t>
            </a:r>
            <a:r>
              <a:rPr lang="en-US" sz="3200" dirty="0"/>
              <a:t> withdrew from there. And many followed him, and he healed them all and ordered them not to make him known. This was to fulfill what was spoken by the prophet Isaiah:</a:t>
            </a:r>
          </a:p>
          <a:p>
            <a:pPr marL="0" indent="0">
              <a:buNone/>
            </a:pPr>
            <a:r>
              <a:rPr lang="en-US" sz="3200" dirty="0"/>
              <a:t>“</a:t>
            </a:r>
            <a:r>
              <a:rPr lang="en-US" sz="3200" dirty="0">
                <a:solidFill>
                  <a:srgbClr val="FFFF00"/>
                </a:solidFill>
              </a:rPr>
              <a:t>Behold, my servant whom I have chosen,</a:t>
            </a:r>
            <a:br>
              <a:rPr lang="en-US" sz="3200" dirty="0">
                <a:solidFill>
                  <a:srgbClr val="FFFF00"/>
                </a:solidFill>
              </a:rPr>
            </a:br>
            <a:r>
              <a:rPr lang="en-US" sz="3200" dirty="0">
                <a:solidFill>
                  <a:srgbClr val="FFFF00"/>
                </a:solidFill>
              </a:rPr>
              <a:t>    my beloved with whom my soul is well pleased.</a:t>
            </a:r>
            <a:br>
              <a:rPr lang="en-US" sz="3200" dirty="0">
                <a:solidFill>
                  <a:srgbClr val="FFFF00"/>
                </a:solidFill>
              </a:rPr>
            </a:br>
            <a:r>
              <a:rPr lang="en-US" sz="3200" dirty="0">
                <a:solidFill>
                  <a:srgbClr val="FFFF00"/>
                </a:solidFill>
              </a:rPr>
              <a:t>I will put my Spirit upon him,</a:t>
            </a:r>
            <a:br>
              <a:rPr lang="en-US" sz="3200" dirty="0">
                <a:solidFill>
                  <a:srgbClr val="FFFF00"/>
                </a:solidFill>
              </a:rPr>
            </a:br>
            <a:r>
              <a:rPr lang="en-US" sz="3200" dirty="0">
                <a:solidFill>
                  <a:srgbClr val="FFFF00"/>
                </a:solidFill>
              </a:rPr>
              <a:t>    and he will proclaim justice to the Gentiles.</a:t>
            </a:r>
            <a:br>
              <a:rPr lang="en-US" sz="3200" dirty="0">
                <a:solidFill>
                  <a:srgbClr val="FFFF00"/>
                </a:solidFill>
              </a:rPr>
            </a:br>
            <a:r>
              <a:rPr lang="en-US" sz="3200" dirty="0">
                <a:solidFill>
                  <a:srgbClr val="FFFF00"/>
                </a:solidFill>
              </a:rPr>
              <a:t>He will not quarrel or cry aloud,</a:t>
            </a:r>
            <a:br>
              <a:rPr lang="en-US" sz="3200" dirty="0">
                <a:solidFill>
                  <a:srgbClr val="FFFF00"/>
                </a:solidFill>
              </a:rPr>
            </a:br>
            <a:r>
              <a:rPr lang="en-US" sz="3200" dirty="0">
                <a:solidFill>
                  <a:srgbClr val="FFFF00"/>
                </a:solidFill>
              </a:rPr>
              <a:t>    nor will anyone hear his voice in the streets;</a:t>
            </a:r>
            <a:br>
              <a:rPr lang="en-US" sz="3200" dirty="0">
                <a:solidFill>
                  <a:srgbClr val="FFFF00"/>
                </a:solidFill>
              </a:rPr>
            </a:br>
            <a:r>
              <a:rPr lang="en-US" sz="3200" dirty="0">
                <a:solidFill>
                  <a:srgbClr val="FFFF00"/>
                </a:solidFill>
              </a:rPr>
              <a:t>a bruised reed he will not break,</a:t>
            </a:r>
            <a:br>
              <a:rPr lang="en-US" sz="3200" dirty="0">
                <a:solidFill>
                  <a:srgbClr val="FFFF00"/>
                </a:solidFill>
              </a:rPr>
            </a:br>
            <a:r>
              <a:rPr lang="en-US" sz="3200" dirty="0">
                <a:solidFill>
                  <a:srgbClr val="FFFF00"/>
                </a:solidFill>
              </a:rPr>
              <a:t>    and a smoldering wick he will not quench,</a:t>
            </a:r>
            <a:br>
              <a:rPr lang="en-US" sz="3200" dirty="0">
                <a:solidFill>
                  <a:srgbClr val="FFFF00"/>
                </a:solidFill>
              </a:rPr>
            </a:br>
            <a:r>
              <a:rPr lang="en-US" sz="3200" dirty="0">
                <a:solidFill>
                  <a:srgbClr val="FFFF00"/>
                </a:solidFill>
              </a:rPr>
              <a:t>until he brings justice to victory;</a:t>
            </a:r>
            <a:br>
              <a:rPr lang="en-US" sz="3200" dirty="0">
                <a:solidFill>
                  <a:srgbClr val="FFFF00"/>
                </a:solidFill>
              </a:rPr>
            </a:br>
            <a:r>
              <a:rPr lang="en-US" sz="3200" dirty="0">
                <a:solidFill>
                  <a:srgbClr val="FFFF00"/>
                </a:solidFill>
              </a:rPr>
              <a:t>    and in his name the Gentiles will hope</a:t>
            </a:r>
            <a:r>
              <a:rPr lang="en-US" sz="3200" dirty="0"/>
              <a:t>.”</a:t>
            </a:r>
          </a:p>
        </p:txBody>
      </p:sp>
    </p:spTree>
    <p:extLst>
      <p:ext uri="{BB962C8B-B14F-4D97-AF65-F5344CB8AC3E}">
        <p14:creationId xmlns:p14="http://schemas.microsoft.com/office/powerpoint/2010/main" val="1935744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15303</TotalTime>
  <Words>903</Words>
  <Application>Microsoft Office PowerPoint</Application>
  <PresentationFormat>On-screen Show (4:3)</PresentationFormat>
  <Paragraphs>161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Book of Isaiah</vt:lpstr>
      <vt:lpstr>Class Plan</vt:lpstr>
      <vt:lpstr>PowerPoint Presentation</vt:lpstr>
      <vt:lpstr>PowerPoint Presentation</vt:lpstr>
      <vt:lpstr>Themes Laid Out in Isaiah 40</vt:lpstr>
      <vt:lpstr>God’s “Servant” in Isaiah</vt:lpstr>
      <vt:lpstr>Isaiah 42</vt:lpstr>
      <vt:lpstr>Isaiah 42 in the New Testament</vt:lpstr>
      <vt:lpstr>Isaiah 42 in the New Testament</vt:lpstr>
      <vt:lpstr>Isaiah 42 in the New Testament</vt:lpstr>
      <vt:lpstr>Isaiah 42 in the New Testament</vt:lpstr>
      <vt:lpstr>Structure of Isaiah</vt:lpstr>
      <vt:lpstr>Isaiah Highlights (1-12)</vt:lpstr>
      <vt:lpstr>Structure of Isaiah</vt:lpstr>
      <vt:lpstr>Isaiah Highlights (13-27)</vt:lpstr>
      <vt:lpstr>Structure of Isaiah</vt:lpstr>
      <vt:lpstr>Isaiah Highlights (28-39)</vt:lpstr>
      <vt:lpstr>Structure of Isaiah</vt:lpstr>
      <vt:lpstr>Isaiah Highlights (28-39)</vt:lpstr>
      <vt:lpstr>Book of Isaiah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167</cp:revision>
  <cp:lastPrinted>2018-02-01T00:01:42Z</cp:lastPrinted>
  <dcterms:created xsi:type="dcterms:W3CDTF">2017-12-06T22:33:32Z</dcterms:created>
  <dcterms:modified xsi:type="dcterms:W3CDTF">2018-03-08T00:15:45Z</dcterms:modified>
</cp:coreProperties>
</file>