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3"/>
  </p:handoutMasterIdLst>
  <p:sldIdLst>
    <p:sldId id="336" r:id="rId2"/>
    <p:sldId id="271" r:id="rId3"/>
    <p:sldId id="294" r:id="rId4"/>
    <p:sldId id="349" r:id="rId5"/>
    <p:sldId id="355" r:id="rId6"/>
    <p:sldId id="361" r:id="rId7"/>
    <p:sldId id="365" r:id="rId8"/>
    <p:sldId id="358" r:id="rId9"/>
    <p:sldId id="368" r:id="rId10"/>
    <p:sldId id="366" r:id="rId11"/>
    <p:sldId id="367" r:id="rId12"/>
    <p:sldId id="338" r:id="rId13"/>
    <p:sldId id="364" r:id="rId14"/>
    <p:sldId id="340" r:id="rId15"/>
    <p:sldId id="341" r:id="rId16"/>
    <p:sldId id="342" r:id="rId17"/>
    <p:sldId id="343" r:id="rId18"/>
    <p:sldId id="359" r:id="rId19"/>
    <p:sldId id="360" r:id="rId20"/>
    <p:sldId id="337" r:id="rId21"/>
    <p:sldId id="344"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D5FC79"/>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21"/>
    <p:restoredTop sz="94667"/>
  </p:normalViewPr>
  <p:slideViewPr>
    <p:cSldViewPr snapToGrid="0" snapToObjects="1">
      <p:cViewPr>
        <p:scale>
          <a:sx n="86" d="100"/>
          <a:sy n="86" d="100"/>
        </p:scale>
        <p:origin x="-90" y="-55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3/14/2018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3/14/2018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3/14/2018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45 in the New Testament</a:t>
            </a:r>
            <a:endParaRPr lang="en-US" dirty="0"/>
          </a:p>
        </p:txBody>
      </p:sp>
      <p:sp>
        <p:nvSpPr>
          <p:cNvPr id="3" name="Content Placeholder 2"/>
          <p:cNvSpPr>
            <a:spLocks noGrp="1"/>
          </p:cNvSpPr>
          <p:nvPr>
            <p:ph idx="1"/>
          </p:nvPr>
        </p:nvSpPr>
        <p:spPr>
          <a:xfrm>
            <a:off x="260537" y="1062317"/>
            <a:ext cx="8622926" cy="5580530"/>
          </a:xfrm>
        </p:spPr>
        <p:txBody>
          <a:bodyPr>
            <a:normAutofit fontScale="92500"/>
          </a:bodyPr>
          <a:lstStyle/>
          <a:p>
            <a:pPr marL="0" indent="0">
              <a:buNone/>
            </a:pPr>
            <a:r>
              <a:rPr lang="en-US" b="1" u="sng" dirty="0" smtClean="0"/>
              <a:t>Romans 14</a:t>
            </a:r>
          </a:p>
          <a:p>
            <a:pPr marL="0" indent="0">
              <a:buNone/>
            </a:pPr>
            <a:r>
              <a:rPr lang="en-US" sz="3000" dirty="0">
                <a:latin typeface="Tahoma" charset="0"/>
                <a:ea typeface="Tahoma" charset="0"/>
                <a:cs typeface="Tahoma" charset="0"/>
              </a:rPr>
              <a:t>Why do you pass judgment on your brother? Or you, why do you despise your brother? For we will all stand before the judgment seat of God; for it is written,</a:t>
            </a:r>
          </a:p>
          <a:p>
            <a:pPr marL="0" indent="0">
              <a:buNone/>
            </a:pPr>
            <a:r>
              <a:rPr lang="en-US" sz="3000" dirty="0">
                <a:solidFill>
                  <a:srgbClr val="FFFF00"/>
                </a:solidFill>
                <a:latin typeface="Tahoma" charset="0"/>
                <a:ea typeface="Tahoma" charset="0"/>
                <a:cs typeface="Tahoma" charset="0"/>
              </a:rPr>
              <a:t>“As I live, says the Lord, every knee shall bow to me,</a:t>
            </a:r>
            <a:br>
              <a:rPr lang="en-US" sz="3000" dirty="0">
                <a:solidFill>
                  <a:srgbClr val="FFFF00"/>
                </a:solidFill>
                <a:latin typeface="Tahoma" charset="0"/>
                <a:ea typeface="Tahoma" charset="0"/>
                <a:cs typeface="Tahoma" charset="0"/>
              </a:rPr>
            </a:br>
            <a:r>
              <a:rPr lang="en-US" sz="3000" dirty="0">
                <a:solidFill>
                  <a:srgbClr val="FFFF00"/>
                </a:solidFill>
                <a:latin typeface="Tahoma" charset="0"/>
                <a:ea typeface="Tahoma" charset="0"/>
                <a:cs typeface="Tahoma" charset="0"/>
              </a:rPr>
              <a:t>    and every tongue shall confess to God.”</a:t>
            </a:r>
          </a:p>
          <a:p>
            <a:pPr marL="0" indent="0">
              <a:buNone/>
            </a:pPr>
            <a:r>
              <a:rPr lang="en-US" sz="3000" dirty="0">
                <a:latin typeface="Tahoma" charset="0"/>
                <a:ea typeface="Tahoma" charset="0"/>
                <a:cs typeface="Tahoma" charset="0"/>
              </a:rPr>
              <a:t>So then each of us will give an account of himself to God.</a:t>
            </a:r>
          </a:p>
          <a:p>
            <a:pPr marL="0" indent="0">
              <a:buNone/>
            </a:pPr>
            <a:r>
              <a:rPr lang="en-US" sz="3000" dirty="0">
                <a:latin typeface="Tahoma" charset="0"/>
                <a:ea typeface="Tahoma" charset="0"/>
                <a:cs typeface="Tahoma" charset="0"/>
              </a:rPr>
              <a:t>Therefore let us not pass judgment on one another any longer, but rather decide never to put a stumbling block or hindrance in the way of a brother.</a:t>
            </a:r>
          </a:p>
        </p:txBody>
      </p:sp>
    </p:spTree>
    <p:extLst>
      <p:ext uri="{BB962C8B-B14F-4D97-AF65-F5344CB8AC3E}">
        <p14:creationId xmlns:p14="http://schemas.microsoft.com/office/powerpoint/2010/main" val="1854174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45 in the New Testament</a:t>
            </a:r>
            <a:endParaRPr lang="en-US" dirty="0"/>
          </a:p>
        </p:txBody>
      </p:sp>
      <p:sp>
        <p:nvSpPr>
          <p:cNvPr id="3" name="Content Placeholder 2"/>
          <p:cNvSpPr>
            <a:spLocks noGrp="1"/>
          </p:cNvSpPr>
          <p:nvPr>
            <p:ph idx="1"/>
          </p:nvPr>
        </p:nvSpPr>
        <p:spPr>
          <a:xfrm>
            <a:off x="628650" y="1062317"/>
            <a:ext cx="7886700" cy="5580530"/>
          </a:xfrm>
        </p:spPr>
        <p:txBody>
          <a:bodyPr>
            <a:normAutofit/>
          </a:bodyPr>
          <a:lstStyle/>
          <a:p>
            <a:pPr marL="0" indent="0">
              <a:buNone/>
            </a:pPr>
            <a:r>
              <a:rPr lang="en-US" b="1" u="sng" dirty="0" smtClean="0"/>
              <a:t>Philippians 2</a:t>
            </a:r>
          </a:p>
          <a:p>
            <a:pPr marL="0" indent="0">
              <a:buNone/>
            </a:pPr>
            <a:r>
              <a:rPr lang="en-US" sz="3200" dirty="0">
                <a:latin typeface="Tahoma" charset="0"/>
                <a:ea typeface="Tahoma" charset="0"/>
                <a:cs typeface="Tahoma" charset="0"/>
              </a:rPr>
              <a:t>Therefore God has highly exalted him and bestowed on him the name that is above every name, so that at the name of Jesus </a:t>
            </a:r>
            <a:r>
              <a:rPr lang="en-US" sz="3200" dirty="0">
                <a:solidFill>
                  <a:srgbClr val="FFFF00"/>
                </a:solidFill>
                <a:latin typeface="Tahoma" charset="0"/>
                <a:ea typeface="Tahoma" charset="0"/>
                <a:cs typeface="Tahoma" charset="0"/>
              </a:rPr>
              <a:t>every knee should bow, in heaven and on earth and under the earth, and every tongue confess</a:t>
            </a:r>
            <a:r>
              <a:rPr lang="en-US" sz="3200" dirty="0">
                <a:latin typeface="Tahoma" charset="0"/>
                <a:ea typeface="Tahoma" charset="0"/>
                <a:cs typeface="Tahoma" charset="0"/>
              </a:rPr>
              <a:t> that Jesus Christ is Lord, to the glory of God the Father.</a:t>
            </a:r>
            <a:endParaRPr lang="en-US" sz="3000" dirty="0">
              <a:latin typeface="Tahoma" charset="0"/>
              <a:ea typeface="Tahoma" charset="0"/>
              <a:cs typeface="Tahoma" charset="0"/>
            </a:endParaRPr>
          </a:p>
        </p:txBody>
      </p:sp>
    </p:spTree>
    <p:extLst>
      <p:ext uri="{BB962C8B-B14F-4D97-AF65-F5344CB8AC3E}">
        <p14:creationId xmlns:p14="http://schemas.microsoft.com/office/powerpoint/2010/main" val="1841727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1007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419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218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964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3876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87299"/>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02833"/>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4959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386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929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439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725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299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695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2308324"/>
          </a:xfrm>
          <a:prstGeom prst="rect">
            <a:avLst/>
          </a:prstGeom>
          <a:noFill/>
        </p:spPr>
        <p:txBody>
          <a:bodyPr wrap="square" rtlCol="0">
            <a:spAutoFit/>
          </a:bodyPr>
          <a:lstStyle/>
          <a:p>
            <a:pPr marL="914400" lvl="1" indent="-457200">
              <a:buFont typeface="Wingdings" charset="2"/>
              <a:buChar char="q"/>
            </a:pPr>
            <a:r>
              <a:rPr lang="en-US" sz="2400" dirty="0"/>
              <a:t>A voice cries, “In the wilderness prepare the way of the Lord!”</a:t>
            </a:r>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smtClean="0"/>
              <a:t>“My Servant, whom I uphold</a:t>
            </a:r>
            <a:r>
              <a:rPr lang="mr-IN" sz="2400" dirty="0" smtClean="0"/>
              <a:t>…</a:t>
            </a:r>
            <a:r>
              <a:rPr lang="en-US" sz="2400" dirty="0" smtClean="0"/>
              <a:t>I have put my Spirit upon him.”</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God chooses Cyrus, His anointed, to rebuild Jerusalem.</a:t>
            </a:r>
          </a:p>
        </p:txBody>
      </p:sp>
      <p:sp>
        <p:nvSpPr>
          <p:cNvPr id="13" name="Rectangle 12"/>
          <p:cNvSpPr/>
          <p:nvPr/>
        </p:nvSpPr>
        <p:spPr>
          <a:xfrm>
            <a:off x="511325" y="69392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06503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4" y="142269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3" y="179380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72" y="2475344"/>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36"/>
            <a:ext cx="7886700" cy="616245"/>
          </a:xfrm>
        </p:spPr>
        <p:txBody>
          <a:bodyPr anchor="t">
            <a:normAutofit/>
          </a:bodyPr>
          <a:lstStyle/>
          <a:p>
            <a:pPr algn="ctr"/>
            <a:r>
              <a:rPr lang="en-US" sz="3200" dirty="0" smtClean="0">
                <a:latin typeface="Tahoma" charset="0"/>
                <a:ea typeface="Tahoma" charset="0"/>
                <a:cs typeface="Tahoma" charset="0"/>
              </a:rPr>
              <a:t>Themes Laid Out in </a:t>
            </a:r>
            <a:r>
              <a:rPr lang="en-US" sz="3200" smtClean="0">
                <a:latin typeface="Tahoma" charset="0"/>
                <a:ea typeface="Tahoma" charset="0"/>
                <a:cs typeface="Tahoma" charset="0"/>
              </a:rPr>
              <a:t>Isaiah 40</a:t>
            </a:r>
            <a:endParaRPr lang="en-US" sz="3200" dirty="0">
              <a:latin typeface="Tahoma" charset="0"/>
              <a:ea typeface="Tahoma" charset="0"/>
              <a:cs typeface="Tahoma" charset="0"/>
            </a:endParaRPr>
          </a:p>
        </p:txBody>
      </p:sp>
      <p:sp>
        <p:nvSpPr>
          <p:cNvPr id="4" name="TextBox 3"/>
          <p:cNvSpPr txBox="1"/>
          <p:nvPr/>
        </p:nvSpPr>
        <p:spPr>
          <a:xfrm>
            <a:off x="1222787" y="143137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is coming.</a:t>
            </a:r>
          </a:p>
        </p:txBody>
      </p:sp>
      <p:sp>
        <p:nvSpPr>
          <p:cNvPr id="7" name="TextBox 6"/>
          <p:cNvSpPr txBox="1"/>
          <p:nvPr/>
        </p:nvSpPr>
        <p:spPr>
          <a:xfrm>
            <a:off x="1222787" y="239280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There is no God but Jehovah.</a:t>
            </a:r>
          </a:p>
        </p:txBody>
      </p:sp>
      <p:sp>
        <p:nvSpPr>
          <p:cNvPr id="8" name="TextBox 7"/>
          <p:cNvSpPr txBox="1"/>
          <p:nvPr/>
        </p:nvSpPr>
        <p:spPr>
          <a:xfrm>
            <a:off x="1222787" y="335422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Idols, nations, are nothing.</a:t>
            </a:r>
          </a:p>
        </p:txBody>
      </p:sp>
      <p:sp>
        <p:nvSpPr>
          <p:cNvPr id="9" name="TextBox 8"/>
          <p:cNvSpPr txBox="1"/>
          <p:nvPr/>
        </p:nvSpPr>
        <p:spPr>
          <a:xfrm>
            <a:off x="1222786" y="431565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will strengthen His people.</a:t>
            </a:r>
          </a:p>
        </p:txBody>
      </p:sp>
    </p:spTree>
    <p:extLst>
      <p:ext uri="{BB962C8B-B14F-4D97-AF65-F5344CB8AC3E}">
        <p14:creationId xmlns:p14="http://schemas.microsoft.com/office/powerpoint/2010/main" val="95451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027"/>
          </a:xfrm>
        </p:spPr>
        <p:txBody>
          <a:bodyPr>
            <a:normAutofit/>
          </a:bodyPr>
          <a:lstStyle/>
          <a:p>
            <a:pPr algn="ctr"/>
            <a:r>
              <a:rPr lang="en-US" sz="3200" dirty="0" smtClean="0">
                <a:latin typeface="Tahoma" charset="0"/>
                <a:ea typeface="Tahoma" charset="0"/>
                <a:cs typeface="Tahoma" charset="0"/>
              </a:rPr>
              <a:t>God’s “Servant” in Isaiah 41-55</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2672496"/>
            <a:ext cx="8550234" cy="3849328"/>
          </a:xfrm>
        </p:spPr>
        <p:txBody>
          <a:bodyPr>
            <a:normAutofit/>
          </a:bodyPr>
          <a:lstStyle/>
          <a:p>
            <a:r>
              <a:rPr lang="en-US" dirty="0">
                <a:latin typeface="Tahoma" charset="0"/>
                <a:ea typeface="Tahoma" charset="0"/>
                <a:cs typeface="Tahoma" charset="0"/>
              </a:rPr>
              <a:t>41:8 </a:t>
            </a:r>
            <a:r>
              <a:rPr lang="mr-IN" dirty="0">
                <a:latin typeface="Tahoma" charset="0"/>
                <a:ea typeface="Tahoma" charset="0"/>
                <a:cs typeface="Tahoma" charset="0"/>
              </a:rPr>
              <a:t>–</a:t>
            </a:r>
            <a:r>
              <a:rPr lang="en-US" dirty="0">
                <a:latin typeface="Tahoma" charset="0"/>
                <a:ea typeface="Tahoma" charset="0"/>
                <a:cs typeface="Tahoma" charset="0"/>
              </a:rPr>
              <a:t> But you, Israel, my </a:t>
            </a:r>
            <a:r>
              <a:rPr lang="en-US" i="1" dirty="0">
                <a:latin typeface="Tahoma" charset="0"/>
                <a:ea typeface="Tahoma" charset="0"/>
                <a:cs typeface="Tahoma" charset="0"/>
              </a:rPr>
              <a:t>servant</a:t>
            </a:r>
            <a:r>
              <a:rPr lang="en-US" dirty="0">
                <a:latin typeface="Tahoma" charset="0"/>
                <a:ea typeface="Tahoma" charset="0"/>
                <a:cs typeface="Tahoma" charset="0"/>
              </a:rPr>
              <a:t>, Jacob, whom I have chosen </a:t>
            </a:r>
            <a:r>
              <a:rPr lang="mr-IN" dirty="0">
                <a:latin typeface="Tahoma" charset="0"/>
                <a:ea typeface="Tahoma" charset="0"/>
                <a:cs typeface="Tahoma" charset="0"/>
              </a:rPr>
              <a:t>…</a:t>
            </a:r>
            <a:r>
              <a:rPr lang="en-US" dirty="0">
                <a:latin typeface="Tahoma" charset="0"/>
                <a:ea typeface="Tahoma" charset="0"/>
                <a:cs typeface="Tahoma" charset="0"/>
              </a:rPr>
              <a:t> said to you, “You are my </a:t>
            </a:r>
            <a:r>
              <a:rPr lang="en-US" i="1" dirty="0">
                <a:latin typeface="Tahoma" charset="0"/>
                <a:ea typeface="Tahoma" charset="0"/>
                <a:cs typeface="Tahoma" charset="0"/>
              </a:rPr>
              <a:t>servant</a:t>
            </a:r>
            <a:r>
              <a:rPr lang="en-US" dirty="0" smtClean="0">
                <a:latin typeface="Tahoma" charset="0"/>
                <a:ea typeface="Tahoma" charset="0"/>
                <a:cs typeface="Tahoma" charset="0"/>
              </a:rPr>
              <a:t>.”</a:t>
            </a:r>
          </a:p>
          <a:p>
            <a:r>
              <a:rPr lang="en-US" dirty="0" smtClean="0">
                <a:latin typeface="Tahoma" charset="0"/>
                <a:ea typeface="Tahoma" charset="0"/>
                <a:cs typeface="Tahoma" charset="0"/>
              </a:rPr>
              <a:t>42:1 </a:t>
            </a:r>
            <a:r>
              <a:rPr lang="mr-IN" dirty="0" smtClean="0">
                <a:latin typeface="Tahoma" charset="0"/>
                <a:ea typeface="Tahoma" charset="0"/>
                <a:cs typeface="Tahoma" charset="0"/>
              </a:rPr>
              <a:t>–</a:t>
            </a:r>
            <a:r>
              <a:rPr lang="en-US" dirty="0" smtClean="0">
                <a:latin typeface="Tahoma" charset="0"/>
                <a:ea typeface="Tahoma" charset="0"/>
                <a:cs typeface="Tahoma" charset="0"/>
              </a:rPr>
              <a:t> “Behold,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uphold; my chosen one, in whom my soul delights</a:t>
            </a:r>
            <a:r>
              <a:rPr lang="mr-IN" dirty="0" smtClean="0">
                <a:latin typeface="Tahoma" charset="0"/>
                <a:ea typeface="Tahoma" charset="0"/>
                <a:cs typeface="Tahoma" charset="0"/>
              </a:rPr>
              <a:t>…</a:t>
            </a:r>
            <a:r>
              <a:rPr lang="en-US" dirty="0" smtClean="0">
                <a:latin typeface="Tahoma" charset="0"/>
                <a:ea typeface="Tahoma" charset="0"/>
                <a:cs typeface="Tahoma" charset="0"/>
              </a:rPr>
              <a:t>”</a:t>
            </a:r>
          </a:p>
          <a:p>
            <a:r>
              <a:rPr lang="en-US" dirty="0" smtClean="0">
                <a:latin typeface="Tahoma" charset="0"/>
                <a:ea typeface="Tahoma" charset="0"/>
                <a:cs typeface="Tahoma" charset="0"/>
              </a:rPr>
              <a:t>42:19 </a:t>
            </a:r>
            <a:r>
              <a:rPr lang="mr-IN" dirty="0" smtClean="0">
                <a:latin typeface="Tahoma" charset="0"/>
                <a:ea typeface="Tahoma" charset="0"/>
                <a:cs typeface="Tahoma" charset="0"/>
              </a:rPr>
              <a:t>–</a:t>
            </a:r>
            <a:r>
              <a:rPr lang="en-US" dirty="0" smtClean="0">
                <a:latin typeface="Tahoma" charset="0"/>
                <a:ea typeface="Tahoma" charset="0"/>
                <a:cs typeface="Tahoma" charset="0"/>
              </a:rPr>
              <a:t> “Who is blind but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or so deaf as my messenger?”</a:t>
            </a:r>
          </a:p>
          <a:p>
            <a:r>
              <a:rPr lang="en-US" dirty="0" smtClean="0">
                <a:latin typeface="Tahoma" charset="0"/>
                <a:ea typeface="Tahoma" charset="0"/>
                <a:cs typeface="Tahoma" charset="0"/>
              </a:rPr>
              <a:t>43:10 </a:t>
            </a:r>
            <a:r>
              <a:rPr lang="mr-IN" dirty="0" smtClean="0">
                <a:latin typeface="Tahoma" charset="0"/>
                <a:ea typeface="Tahoma" charset="0"/>
                <a:cs typeface="Tahoma" charset="0"/>
              </a:rPr>
              <a:t>–</a:t>
            </a:r>
            <a:r>
              <a:rPr lang="en-US" dirty="0" smtClean="0">
                <a:latin typeface="Tahoma" charset="0"/>
                <a:ea typeface="Tahoma" charset="0"/>
                <a:cs typeface="Tahoma" charset="0"/>
              </a:rPr>
              <a:t> “You are my witnesses, declares the Lord, and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have chosen.”</a:t>
            </a:r>
          </a:p>
        </p:txBody>
      </p:sp>
      <p:sp>
        <p:nvSpPr>
          <p:cNvPr id="4" name="TextBox 3"/>
          <p:cNvSpPr txBox="1"/>
          <p:nvPr/>
        </p:nvSpPr>
        <p:spPr>
          <a:xfrm>
            <a:off x="296883" y="1314215"/>
            <a:ext cx="8550233" cy="1077218"/>
          </a:xfrm>
          <a:prstGeom prst="rect">
            <a:avLst/>
          </a:prstGeom>
          <a:noFill/>
          <a:ln w="38100">
            <a:solidFill>
              <a:srgbClr val="FFFF00"/>
            </a:solidFill>
          </a:ln>
        </p:spPr>
        <p:txBody>
          <a:bodyPr wrap="square" rtlCol="0">
            <a:spAutoFit/>
          </a:bodyPr>
          <a:lstStyle/>
          <a:p>
            <a:pPr algn="ctr"/>
            <a:r>
              <a:rPr lang="en-US" sz="3200" dirty="0" smtClean="0">
                <a:solidFill>
                  <a:srgbClr val="FFFF00"/>
                </a:solidFill>
                <a:latin typeface="Tahoma" charset="0"/>
                <a:ea typeface="Tahoma" charset="0"/>
                <a:cs typeface="Tahoma" charset="0"/>
              </a:rPr>
              <a:t>God’s servant is not just one who does God’s will, but one </a:t>
            </a:r>
            <a:r>
              <a:rPr lang="en-US" sz="3200" i="1" dirty="0" smtClean="0">
                <a:solidFill>
                  <a:srgbClr val="FFFF00"/>
                </a:solidFill>
                <a:latin typeface="Tahoma" charset="0"/>
                <a:ea typeface="Tahoma" charset="0"/>
                <a:cs typeface="Tahoma" charset="0"/>
              </a:rPr>
              <a:t>to whom God is committed</a:t>
            </a:r>
            <a:r>
              <a:rPr lang="en-US" sz="3200" dirty="0" smtClean="0">
                <a:solidFill>
                  <a:srgbClr val="FFFF00"/>
                </a:solidFill>
                <a:latin typeface="Tahoma" charset="0"/>
                <a:ea typeface="Tahoma" charset="0"/>
                <a:cs typeface="Tahoma" charset="0"/>
              </a:rPr>
              <a:t>. </a:t>
            </a:r>
          </a:p>
        </p:txBody>
      </p:sp>
    </p:spTree>
    <p:extLst>
      <p:ext uri="{BB962C8B-B14F-4D97-AF65-F5344CB8AC3E}">
        <p14:creationId xmlns:p14="http://schemas.microsoft.com/office/powerpoint/2010/main" val="195483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44:1-23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a:t>
            </a:r>
            <a:r>
              <a:rPr lang="en-US" sz="3200" dirty="0">
                <a:latin typeface="Tahoma" charset="0"/>
                <a:ea typeface="Tahoma" charset="0"/>
                <a:cs typeface="Tahoma" charset="0"/>
              </a:rPr>
              <a:t>R</a:t>
            </a:r>
            <a:r>
              <a:rPr lang="en-US" sz="3200" dirty="0" smtClean="0">
                <a:latin typeface="Tahoma" charset="0"/>
                <a:ea typeface="Tahoma" charset="0"/>
                <a:cs typeface="Tahoma" charset="0"/>
              </a:rPr>
              <a:t>edeems His Servant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398493"/>
            <a:ext cx="7886700" cy="4778469"/>
          </a:xfrm>
        </p:spPr>
        <p:txBody>
          <a:bodyPr/>
          <a:lstStyle/>
          <a:p>
            <a:r>
              <a:rPr lang="en-US" dirty="0" smtClean="0">
                <a:solidFill>
                  <a:srgbClr val="FFFF00"/>
                </a:solidFill>
                <a:latin typeface="Tahoma" charset="0"/>
                <a:ea typeface="Tahoma" charset="0"/>
                <a:cs typeface="Tahoma" charset="0"/>
              </a:rPr>
              <a:t>44:1-2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a:t>
            </a:r>
            <a:r>
              <a:rPr lang="mr-IN" dirty="0" smtClean="0">
                <a:latin typeface="Tahoma" charset="0"/>
                <a:ea typeface="Tahoma" charset="0"/>
                <a:cs typeface="Tahoma" charset="0"/>
              </a:rPr>
              <a:t>…</a:t>
            </a:r>
            <a:r>
              <a:rPr lang="en-US" dirty="0" smtClean="0">
                <a:latin typeface="Tahoma" charset="0"/>
                <a:ea typeface="Tahoma" charset="0"/>
                <a:cs typeface="Tahoma" charset="0"/>
              </a:rPr>
              <a:t>Jacob, my servant</a:t>
            </a:r>
            <a:r>
              <a:rPr lang="mr-IN" dirty="0" smtClean="0">
                <a:latin typeface="Tahoma" charset="0"/>
                <a:ea typeface="Tahoma" charset="0"/>
                <a:cs typeface="Tahoma" charset="0"/>
              </a:rPr>
              <a:t>…</a:t>
            </a:r>
            <a:r>
              <a:rPr lang="en-US" dirty="0" smtClean="0">
                <a:latin typeface="Tahoma" charset="0"/>
                <a:ea typeface="Tahoma" charset="0"/>
                <a:cs typeface="Tahoma" charset="0"/>
              </a:rPr>
              <a:t>”</a:t>
            </a:r>
          </a:p>
          <a:p>
            <a:r>
              <a:rPr lang="en-US" dirty="0" smtClean="0">
                <a:solidFill>
                  <a:srgbClr val="FFFF00"/>
                </a:solidFill>
                <a:latin typeface="Tahoma" charset="0"/>
                <a:ea typeface="Tahoma" charset="0"/>
                <a:cs typeface="Tahoma" charset="0"/>
              </a:rPr>
              <a:t>44:2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a:t>
            </a:r>
            <a:r>
              <a:rPr lang="en-US" dirty="0" err="1" smtClean="0">
                <a:latin typeface="Tahoma" charset="0"/>
                <a:ea typeface="Tahoma" charset="0"/>
                <a:cs typeface="Tahoma" charset="0"/>
              </a:rPr>
              <a:t>Jeshuran</a:t>
            </a:r>
            <a:r>
              <a:rPr lang="en-US" dirty="0" smtClean="0">
                <a:latin typeface="Tahoma" charset="0"/>
                <a:ea typeface="Tahoma" charset="0"/>
                <a:cs typeface="Tahoma" charset="0"/>
              </a:rPr>
              <a:t>” see Deuteronomy 32-33</a:t>
            </a:r>
          </a:p>
          <a:p>
            <a:r>
              <a:rPr lang="en-US" dirty="0" smtClean="0">
                <a:solidFill>
                  <a:srgbClr val="FFFF00"/>
                </a:solidFill>
                <a:latin typeface="Tahoma" charset="0"/>
                <a:ea typeface="Tahoma" charset="0"/>
                <a:cs typeface="Tahoma" charset="0"/>
              </a:rPr>
              <a:t>44:3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“pour out my Spirit</a:t>
            </a:r>
            <a:r>
              <a:rPr lang="mr-IN" dirty="0" smtClean="0">
                <a:latin typeface="Tahoma" charset="0"/>
                <a:ea typeface="Tahoma" charset="0"/>
                <a:cs typeface="Tahoma" charset="0"/>
              </a:rPr>
              <a:t>…</a:t>
            </a:r>
            <a:r>
              <a:rPr lang="en-US" dirty="0" smtClean="0">
                <a:latin typeface="Tahoma" charset="0"/>
                <a:ea typeface="Tahoma" charset="0"/>
                <a:cs typeface="Tahoma" charset="0"/>
              </a:rPr>
              <a:t>” see 32:15; Acts 2</a:t>
            </a:r>
          </a:p>
          <a:p>
            <a:r>
              <a:rPr lang="en-US" dirty="0" smtClean="0">
                <a:solidFill>
                  <a:srgbClr val="FFFF00"/>
                </a:solidFill>
                <a:latin typeface="Tahoma" charset="0"/>
                <a:ea typeface="Tahoma" charset="0"/>
                <a:cs typeface="Tahoma" charset="0"/>
              </a:rPr>
              <a:t>44:6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“Israel’s Redeemer” 41:18; 43:1,14</a:t>
            </a:r>
          </a:p>
          <a:p>
            <a:r>
              <a:rPr lang="en-US" dirty="0" smtClean="0">
                <a:solidFill>
                  <a:srgbClr val="FFFF00"/>
                </a:solidFill>
                <a:latin typeface="Tahoma" charset="0"/>
                <a:ea typeface="Tahoma" charset="0"/>
                <a:cs typeface="Tahoma" charset="0"/>
              </a:rPr>
              <a:t>44:6-7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God’s challenge, see 41:1, 28</a:t>
            </a:r>
          </a:p>
          <a:p>
            <a:r>
              <a:rPr lang="en-US" dirty="0" smtClean="0">
                <a:solidFill>
                  <a:srgbClr val="FFFF00"/>
                </a:solidFill>
                <a:latin typeface="Tahoma" charset="0"/>
                <a:ea typeface="Tahoma" charset="0"/>
                <a:cs typeface="Tahoma" charset="0"/>
              </a:rPr>
              <a:t>44:9-20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Folly of Idols, see 40:18-20; 41:23</a:t>
            </a:r>
          </a:p>
          <a:p>
            <a:r>
              <a:rPr lang="en-US" dirty="0" smtClean="0">
                <a:solidFill>
                  <a:srgbClr val="FFFF00"/>
                </a:solidFill>
                <a:latin typeface="Tahoma" charset="0"/>
                <a:ea typeface="Tahoma" charset="0"/>
                <a:cs typeface="Tahoma" charset="0"/>
              </a:rPr>
              <a:t>44:18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“so that they cannot see</a:t>
            </a:r>
            <a:r>
              <a:rPr lang="mr-IN" dirty="0" smtClean="0">
                <a:latin typeface="Tahoma" charset="0"/>
                <a:ea typeface="Tahoma" charset="0"/>
                <a:cs typeface="Tahoma" charset="0"/>
              </a:rPr>
              <a:t>…</a:t>
            </a:r>
            <a:r>
              <a:rPr lang="en-US" dirty="0" smtClean="0">
                <a:latin typeface="Tahoma" charset="0"/>
                <a:ea typeface="Tahoma" charset="0"/>
                <a:cs typeface="Tahoma" charset="0"/>
              </a:rPr>
              <a:t>” see 43:8</a:t>
            </a:r>
          </a:p>
          <a:p>
            <a:r>
              <a:rPr lang="en-US" dirty="0" smtClean="0">
                <a:solidFill>
                  <a:srgbClr val="FFFF00"/>
                </a:solidFill>
                <a:latin typeface="Tahoma" charset="0"/>
                <a:ea typeface="Tahoma" charset="0"/>
                <a:cs typeface="Tahoma" charset="0"/>
              </a:rPr>
              <a:t>44:21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”Israel, you are my servant</a:t>
            </a:r>
            <a:r>
              <a:rPr lang="mr-IN" dirty="0" smtClean="0">
                <a:latin typeface="Tahoma" charset="0"/>
                <a:ea typeface="Tahoma" charset="0"/>
                <a:cs typeface="Tahoma" charset="0"/>
              </a:rPr>
              <a:t>…</a:t>
            </a:r>
            <a:r>
              <a:rPr lang="en-US" dirty="0" smtClean="0">
                <a:latin typeface="Tahoma" charset="0"/>
                <a:ea typeface="Tahoma" charset="0"/>
                <a:cs typeface="Tahoma" charset="0"/>
              </a:rPr>
              <a:t>”</a:t>
            </a:r>
          </a:p>
          <a:p>
            <a:endParaRPr lang="en-US" dirty="0"/>
          </a:p>
        </p:txBody>
      </p:sp>
    </p:spTree>
    <p:extLst>
      <p:ext uri="{BB962C8B-B14F-4D97-AF65-F5344CB8AC3E}">
        <p14:creationId xmlns:p14="http://schemas.microsoft.com/office/powerpoint/2010/main" val="20425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44:24 - 45:25 </a:t>
            </a:r>
            <a:r>
              <a:rPr lang="mr-IN" sz="3200" dirty="0" smtClean="0">
                <a:latin typeface="Tahoma" charset="0"/>
                <a:ea typeface="Tahoma" charset="0"/>
                <a:cs typeface="Tahoma" charset="0"/>
              </a:rPr>
              <a:t>–</a:t>
            </a:r>
            <a:r>
              <a:rPr lang="en-US" sz="3200" dirty="0">
                <a:latin typeface="Tahoma" charset="0"/>
                <a:ea typeface="Tahoma" charset="0"/>
                <a:cs typeface="Tahoma" charset="0"/>
              </a:rPr>
              <a:t> </a:t>
            </a:r>
            <a:r>
              <a:rPr lang="en-US" sz="3200" dirty="0" smtClean="0">
                <a:latin typeface="Tahoma" charset="0"/>
                <a:ea typeface="Tahoma" charset="0"/>
                <a:cs typeface="Tahoma" charset="0"/>
              </a:rPr>
              <a:t>God Uses Cyrus</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398493"/>
            <a:ext cx="7886700" cy="4778469"/>
          </a:xfrm>
        </p:spPr>
        <p:txBody>
          <a:bodyPr/>
          <a:lstStyle/>
          <a:p>
            <a:r>
              <a:rPr lang="en-US" dirty="0" smtClean="0">
                <a:solidFill>
                  <a:srgbClr val="FFFF00"/>
                </a:solidFill>
                <a:latin typeface="Tahoma" charset="0"/>
                <a:ea typeface="Tahoma" charset="0"/>
                <a:cs typeface="Tahoma" charset="0"/>
              </a:rPr>
              <a:t>44:24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“Redeemer who formed you” see 44:2</a:t>
            </a:r>
          </a:p>
          <a:p>
            <a:r>
              <a:rPr lang="en-US" dirty="0" smtClean="0">
                <a:solidFill>
                  <a:srgbClr val="FFFF00"/>
                </a:solidFill>
                <a:latin typeface="Tahoma" charset="0"/>
                <a:ea typeface="Tahoma" charset="0"/>
                <a:cs typeface="Tahoma" charset="0"/>
              </a:rPr>
              <a:t>44:24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“stretch out heavens” see 42:5, 44:12</a:t>
            </a:r>
          </a:p>
          <a:p>
            <a:r>
              <a:rPr lang="en-US" dirty="0" smtClean="0">
                <a:solidFill>
                  <a:srgbClr val="FFFF00"/>
                </a:solidFill>
                <a:latin typeface="Tahoma" charset="0"/>
                <a:ea typeface="Tahoma" charset="0"/>
                <a:cs typeface="Tahoma" charset="0"/>
              </a:rPr>
              <a:t>44:28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Cyrus, see 2 Chronicles 26, Ezra 1</a:t>
            </a:r>
          </a:p>
          <a:p>
            <a:r>
              <a:rPr lang="en-US" dirty="0" smtClean="0">
                <a:solidFill>
                  <a:srgbClr val="FFFF00"/>
                </a:solidFill>
                <a:latin typeface="Tahoma" charset="0"/>
                <a:ea typeface="Tahoma" charset="0"/>
                <a:cs typeface="Tahoma" charset="0"/>
              </a:rPr>
              <a:t>44:28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“shepherd” </a:t>
            </a:r>
            <a:r>
              <a:rPr lang="mr-IN" dirty="0" smtClean="0">
                <a:latin typeface="Tahoma" charset="0"/>
                <a:ea typeface="Tahoma" charset="0"/>
                <a:cs typeface="Tahoma" charset="0"/>
              </a:rPr>
              <a:t>–</a:t>
            </a:r>
            <a:r>
              <a:rPr lang="en-US" dirty="0" smtClean="0">
                <a:latin typeface="Tahoma" charset="0"/>
                <a:ea typeface="Tahoma" charset="0"/>
                <a:cs typeface="Tahoma" charset="0"/>
              </a:rPr>
              <a:t> word for king (nations)</a:t>
            </a:r>
          </a:p>
          <a:p>
            <a:r>
              <a:rPr lang="en-US" dirty="0" smtClean="0">
                <a:solidFill>
                  <a:srgbClr val="FFFF00"/>
                </a:solidFill>
                <a:latin typeface="Tahoma" charset="0"/>
                <a:ea typeface="Tahoma" charset="0"/>
                <a:cs typeface="Tahoma" charset="0"/>
              </a:rPr>
              <a:t>45:1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“anointed” </a:t>
            </a:r>
            <a:r>
              <a:rPr lang="mr-IN" dirty="0" smtClean="0">
                <a:latin typeface="Tahoma" charset="0"/>
                <a:ea typeface="Tahoma" charset="0"/>
                <a:cs typeface="Tahoma" charset="0"/>
              </a:rPr>
              <a:t>–</a:t>
            </a:r>
            <a:r>
              <a:rPr lang="en-US" dirty="0" smtClean="0">
                <a:latin typeface="Tahoma" charset="0"/>
                <a:ea typeface="Tahoma" charset="0"/>
                <a:cs typeface="Tahoma" charset="0"/>
              </a:rPr>
              <a:t> “messiah” (Israel’s kings)</a:t>
            </a:r>
          </a:p>
          <a:p>
            <a:r>
              <a:rPr lang="en-US" dirty="0" smtClean="0">
                <a:solidFill>
                  <a:srgbClr val="FFFF00"/>
                </a:solidFill>
                <a:latin typeface="Tahoma" charset="0"/>
                <a:ea typeface="Tahoma" charset="0"/>
                <a:cs typeface="Tahoma" charset="0"/>
              </a:rPr>
              <a:t>45:6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“that men may know</a:t>
            </a:r>
            <a:r>
              <a:rPr lang="mr-IN" dirty="0" smtClean="0">
                <a:latin typeface="Tahoma" charset="0"/>
                <a:ea typeface="Tahoma" charset="0"/>
                <a:cs typeface="Tahoma" charset="0"/>
              </a:rPr>
              <a:t>…</a:t>
            </a:r>
            <a:r>
              <a:rPr lang="en-US" dirty="0" smtClean="0">
                <a:latin typeface="Tahoma" charset="0"/>
                <a:ea typeface="Tahoma" charset="0"/>
                <a:cs typeface="Tahoma" charset="0"/>
              </a:rPr>
              <a:t>”</a:t>
            </a:r>
          </a:p>
          <a:p>
            <a:r>
              <a:rPr lang="en-US" dirty="0" smtClean="0">
                <a:solidFill>
                  <a:srgbClr val="FFFF00"/>
                </a:solidFill>
                <a:latin typeface="Tahoma" charset="0"/>
                <a:ea typeface="Tahoma" charset="0"/>
                <a:cs typeface="Tahoma" charset="0"/>
              </a:rPr>
              <a:t>45:13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“I have aroused him</a:t>
            </a:r>
            <a:r>
              <a:rPr lang="mr-IN" dirty="0" smtClean="0">
                <a:latin typeface="Tahoma" charset="0"/>
                <a:ea typeface="Tahoma" charset="0"/>
                <a:cs typeface="Tahoma" charset="0"/>
              </a:rPr>
              <a:t>…</a:t>
            </a:r>
            <a:r>
              <a:rPr lang="en-US" dirty="0" smtClean="0">
                <a:latin typeface="Tahoma" charset="0"/>
                <a:ea typeface="Tahoma" charset="0"/>
                <a:cs typeface="Tahoma" charset="0"/>
              </a:rPr>
              <a:t>” Cyrus</a:t>
            </a:r>
          </a:p>
          <a:p>
            <a:r>
              <a:rPr lang="en-US" dirty="0" smtClean="0">
                <a:solidFill>
                  <a:srgbClr val="FFFF00"/>
                </a:solidFill>
                <a:latin typeface="Tahoma" charset="0"/>
                <a:ea typeface="Tahoma" charset="0"/>
                <a:cs typeface="Tahoma" charset="0"/>
              </a:rPr>
              <a:t>45:21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”set forth your case” God’s challenge</a:t>
            </a:r>
          </a:p>
          <a:p>
            <a:endParaRPr lang="en-US" dirty="0"/>
          </a:p>
        </p:txBody>
      </p:sp>
    </p:spTree>
    <p:extLst>
      <p:ext uri="{BB962C8B-B14F-4D97-AF65-F5344CB8AC3E}">
        <p14:creationId xmlns:p14="http://schemas.microsoft.com/office/powerpoint/2010/main" val="8834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44 in the New Testament</a:t>
            </a:r>
            <a:endParaRPr lang="en-US" dirty="0"/>
          </a:p>
        </p:txBody>
      </p:sp>
      <p:sp>
        <p:nvSpPr>
          <p:cNvPr id="3" name="Content Placeholder 2"/>
          <p:cNvSpPr>
            <a:spLocks noGrp="1"/>
          </p:cNvSpPr>
          <p:nvPr>
            <p:ph idx="1"/>
          </p:nvPr>
        </p:nvSpPr>
        <p:spPr>
          <a:xfrm>
            <a:off x="215154" y="1062317"/>
            <a:ext cx="8713693" cy="5580530"/>
          </a:xfrm>
        </p:spPr>
        <p:txBody>
          <a:bodyPr>
            <a:normAutofit fontScale="85000" lnSpcReduction="10000"/>
          </a:bodyPr>
          <a:lstStyle/>
          <a:p>
            <a:pPr marL="0" indent="0">
              <a:buNone/>
            </a:pPr>
            <a:r>
              <a:rPr lang="en-US" b="1" u="sng" dirty="0" smtClean="0"/>
              <a:t>Revelation 1</a:t>
            </a:r>
          </a:p>
          <a:p>
            <a:pPr marL="0" indent="0">
              <a:buNone/>
            </a:pPr>
            <a:r>
              <a:rPr lang="en-US" sz="3200" dirty="0">
                <a:ea typeface="Tahoma" charset="0"/>
                <a:cs typeface="Tahoma" charset="0"/>
              </a:rPr>
              <a:t>Then I turned to see the voice that was speaking to me, and on turning I saw seven golden lampstands, and in the midst of the lampstands one like a son of man, clothed with a long robe and with a golden sash around his chest</a:t>
            </a:r>
            <a:r>
              <a:rPr lang="en-US" sz="3200" dirty="0" smtClean="0">
                <a:ea typeface="Tahoma" charset="0"/>
                <a:cs typeface="Tahoma" charset="0"/>
              </a:rPr>
              <a:t>. The </a:t>
            </a:r>
            <a:r>
              <a:rPr lang="en-US" sz="3200" dirty="0">
                <a:ea typeface="Tahoma" charset="0"/>
                <a:cs typeface="Tahoma" charset="0"/>
              </a:rPr>
              <a:t>hairs of his head were white, like white wool, like snow. His eyes were like a flame of fire, his feet were like burnished bronze, refined in a furnace, and his voice was like the roar of many waters. In his right hand he held seven stars, from his mouth came a sharp two-edged sword, and his face was like the sun shining in full strength.</a:t>
            </a:r>
          </a:p>
          <a:p>
            <a:pPr marL="0" indent="0">
              <a:buNone/>
            </a:pPr>
            <a:r>
              <a:rPr lang="en-US" sz="3200" dirty="0">
                <a:ea typeface="Tahoma" charset="0"/>
                <a:cs typeface="Tahoma" charset="0"/>
              </a:rPr>
              <a:t>When I saw him, I fell at his feet as though dead. But he laid his right hand on me, saying, “Fear not, </a:t>
            </a:r>
            <a:r>
              <a:rPr lang="en-US" sz="3200" dirty="0">
                <a:solidFill>
                  <a:srgbClr val="FFFF00"/>
                </a:solidFill>
                <a:ea typeface="Tahoma" charset="0"/>
                <a:cs typeface="Tahoma" charset="0"/>
              </a:rPr>
              <a:t>I am the first and the last</a:t>
            </a:r>
            <a:r>
              <a:rPr lang="en-US" sz="3200" dirty="0">
                <a:ea typeface="Tahoma" charset="0"/>
                <a:cs typeface="Tahoma" charset="0"/>
              </a:rPr>
              <a:t>, and the living one. I died, and behold I am alive forevermore, and I have the keys of Death and Hades.</a:t>
            </a:r>
          </a:p>
        </p:txBody>
      </p:sp>
    </p:spTree>
    <p:extLst>
      <p:ext uri="{BB962C8B-B14F-4D97-AF65-F5344CB8AC3E}">
        <p14:creationId xmlns:p14="http://schemas.microsoft.com/office/powerpoint/2010/main" val="193574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45 in the New Testament</a:t>
            </a:r>
            <a:endParaRPr lang="en-US" dirty="0"/>
          </a:p>
        </p:txBody>
      </p:sp>
      <p:sp>
        <p:nvSpPr>
          <p:cNvPr id="3" name="Content Placeholder 2"/>
          <p:cNvSpPr>
            <a:spLocks noGrp="1"/>
          </p:cNvSpPr>
          <p:nvPr>
            <p:ph idx="1"/>
          </p:nvPr>
        </p:nvSpPr>
        <p:spPr>
          <a:xfrm>
            <a:off x="215154" y="1062317"/>
            <a:ext cx="8713693" cy="5580530"/>
          </a:xfrm>
        </p:spPr>
        <p:txBody>
          <a:bodyPr>
            <a:normAutofit fontScale="92500"/>
          </a:bodyPr>
          <a:lstStyle/>
          <a:p>
            <a:pPr marL="0" indent="0">
              <a:buNone/>
            </a:pPr>
            <a:r>
              <a:rPr lang="en-US" b="1" u="sng" dirty="0" smtClean="0"/>
              <a:t>Romans 9</a:t>
            </a:r>
          </a:p>
          <a:p>
            <a:pPr marL="0" indent="0">
              <a:buNone/>
            </a:pPr>
            <a:r>
              <a:rPr lang="en-US" sz="3000" dirty="0">
                <a:ea typeface="Tahoma" charset="0"/>
                <a:cs typeface="Tahoma" charset="0"/>
              </a:rPr>
              <a:t>You will say to me then, “Why does he still find fault? For who can resist his will?” </a:t>
            </a:r>
            <a:r>
              <a:rPr lang="en-US" sz="3000" dirty="0">
                <a:solidFill>
                  <a:srgbClr val="FFFF00"/>
                </a:solidFill>
                <a:ea typeface="Tahoma" charset="0"/>
                <a:cs typeface="Tahoma" charset="0"/>
              </a:rPr>
              <a:t>But who are you, O man, to answer back to God?</a:t>
            </a:r>
            <a:r>
              <a:rPr lang="en-US" sz="3000" dirty="0">
                <a:ea typeface="Tahoma" charset="0"/>
                <a:cs typeface="Tahoma" charset="0"/>
              </a:rPr>
              <a:t> </a:t>
            </a:r>
            <a:r>
              <a:rPr lang="en-US" sz="3000" dirty="0">
                <a:solidFill>
                  <a:srgbClr val="FFFF00"/>
                </a:solidFill>
                <a:ea typeface="Tahoma" charset="0"/>
                <a:cs typeface="Tahoma" charset="0"/>
              </a:rPr>
              <a:t>Will what is molded say to its molder, “Why have you made me like this?” </a:t>
            </a:r>
            <a:r>
              <a:rPr lang="en-US" sz="3000" dirty="0" smtClean="0">
                <a:solidFill>
                  <a:srgbClr val="FFFF00"/>
                </a:solidFill>
                <a:ea typeface="Tahoma" charset="0"/>
                <a:cs typeface="Tahoma" charset="0"/>
              </a:rPr>
              <a:t>Has </a:t>
            </a:r>
            <a:r>
              <a:rPr lang="en-US" sz="3000" dirty="0">
                <a:solidFill>
                  <a:srgbClr val="FFFF00"/>
                </a:solidFill>
                <a:ea typeface="Tahoma" charset="0"/>
                <a:cs typeface="Tahoma" charset="0"/>
              </a:rPr>
              <a:t>the potter no right over the clay,</a:t>
            </a:r>
            <a:r>
              <a:rPr lang="en-US" sz="3000" dirty="0">
                <a:ea typeface="Tahoma" charset="0"/>
                <a:cs typeface="Tahoma" charset="0"/>
              </a:rPr>
              <a:t> to make out of the same lump one vessel for honorable use and another for dishonorable use</a:t>
            </a:r>
            <a:r>
              <a:rPr lang="en-US" sz="3000" dirty="0" smtClean="0">
                <a:ea typeface="Tahoma" charset="0"/>
                <a:cs typeface="Tahoma" charset="0"/>
              </a:rPr>
              <a:t>? What </a:t>
            </a:r>
            <a:r>
              <a:rPr lang="en-US" sz="3000" dirty="0">
                <a:ea typeface="Tahoma" charset="0"/>
                <a:cs typeface="Tahoma" charset="0"/>
              </a:rPr>
              <a:t>if God, desiring to show his wrath and to make known his power, has endured with much patience vessels of wrath prepared for destruction, in order to make known the riches of his glory for vessels of mercy, which he has prepared beforehand for glory— even us whom he has called, not from the Jews only but also from the Gentiles?</a:t>
            </a:r>
          </a:p>
        </p:txBody>
      </p:sp>
    </p:spTree>
    <p:extLst>
      <p:ext uri="{BB962C8B-B14F-4D97-AF65-F5344CB8AC3E}">
        <p14:creationId xmlns:p14="http://schemas.microsoft.com/office/powerpoint/2010/main" val="1464789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15452</TotalTime>
  <Words>1139</Words>
  <Application>Microsoft Office PowerPoint</Application>
  <PresentationFormat>On-screen Show (4:3)</PresentationFormat>
  <Paragraphs>181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Book of Isaiah</vt:lpstr>
      <vt:lpstr>Class Plan</vt:lpstr>
      <vt:lpstr>PowerPoint Presentation</vt:lpstr>
      <vt:lpstr>Themes Laid Out in Isaiah 40</vt:lpstr>
      <vt:lpstr>God’s “Servant” in Isaiah 41-55</vt:lpstr>
      <vt:lpstr>Isaiah 44:1-23 – God Redeems His Servant</vt:lpstr>
      <vt:lpstr>Isaiah 44:24 - 45:25 – God Uses Cyrus</vt:lpstr>
      <vt:lpstr>Isaiah 44 in the New Testament</vt:lpstr>
      <vt:lpstr>Isaiah 45 in the New Testament</vt:lpstr>
      <vt:lpstr>Isaiah 45 in the New Testament</vt:lpstr>
      <vt:lpstr>Isaiah 45 in the New Testament</vt:lpstr>
      <vt:lpstr>Structure of Isaiah</vt:lpstr>
      <vt:lpstr>Isaiah Highlights (1-12)</vt:lpstr>
      <vt:lpstr>Structure of Isaiah</vt:lpstr>
      <vt:lpstr>Isaiah Highlights (13-27)</vt:lpstr>
      <vt:lpstr>Structure of Isaiah</vt:lpstr>
      <vt:lpstr>Isaiah Highlights (28-39)</vt:lpstr>
      <vt:lpstr>Structure of Isaiah</vt:lpstr>
      <vt:lpstr>Isaiah Highlights (28-39)</vt:lpstr>
      <vt:lpstr>Book of Isaiah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176</cp:revision>
  <cp:lastPrinted>2018-02-01T00:01:42Z</cp:lastPrinted>
  <dcterms:created xsi:type="dcterms:W3CDTF">2017-12-06T22:33:32Z</dcterms:created>
  <dcterms:modified xsi:type="dcterms:W3CDTF">2018-03-14T22:11:45Z</dcterms:modified>
</cp:coreProperties>
</file>