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23"/>
  </p:handoutMasterIdLst>
  <p:sldIdLst>
    <p:sldId id="336" r:id="rId2"/>
    <p:sldId id="338" r:id="rId3"/>
    <p:sldId id="364" r:id="rId4"/>
    <p:sldId id="340" r:id="rId5"/>
    <p:sldId id="341" r:id="rId6"/>
    <p:sldId id="342" r:id="rId7"/>
    <p:sldId id="343" r:id="rId8"/>
    <p:sldId id="359" r:id="rId9"/>
    <p:sldId id="360" r:id="rId10"/>
    <p:sldId id="271" r:id="rId11"/>
    <p:sldId id="361" r:id="rId12"/>
    <p:sldId id="358" r:id="rId13"/>
    <p:sldId id="369" r:id="rId14"/>
    <p:sldId id="365" r:id="rId15"/>
    <p:sldId id="368" r:id="rId16"/>
    <p:sldId id="370" r:id="rId17"/>
    <p:sldId id="337" r:id="rId18"/>
    <p:sldId id="344" r:id="rId19"/>
    <p:sldId id="355" r:id="rId20"/>
    <p:sldId id="294" r:id="rId21"/>
    <p:sldId id="349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D6FF"/>
    <a:srgbClr val="D5FC79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721"/>
    <p:restoredTop sz="94667"/>
  </p:normalViewPr>
  <p:slideViewPr>
    <p:cSldViewPr snapToGrid="0" snapToObjects="1">
      <p:cViewPr varScale="1">
        <p:scale>
          <a:sx n="95" d="100"/>
          <a:sy n="95" d="100"/>
        </p:scale>
        <p:origin x="18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3/17/18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3/17/18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8092" y="3003187"/>
            <a:ext cx="5827816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40-55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God’s Servant Fulfills His Mission</a:t>
            </a:r>
          </a:p>
        </p:txBody>
      </p:sp>
    </p:spTree>
    <p:extLst>
      <p:ext uri="{BB962C8B-B14F-4D97-AF65-F5344CB8AC3E}">
        <p14:creationId xmlns:p14="http://schemas.microsoft.com/office/powerpoint/2010/main" val="8417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45" y="1180309"/>
            <a:ext cx="7888305" cy="535758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4819098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37" y="365127"/>
            <a:ext cx="8165726" cy="576168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46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3733" y="1465729"/>
            <a:ext cx="5896534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What are the main ideas </a:t>
            </a:r>
            <a:r>
              <a:rPr lang="en-US" sz="360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of this chapter?</a:t>
            </a:r>
            <a:endParaRPr lang="en-US" sz="360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3733" y="2909046"/>
            <a:ext cx="5896534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Are there ideas/images that we haven’t seen? 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3733" y="4352363"/>
            <a:ext cx="5896534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What do we learn from this for our walk in Christ? 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1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4784"/>
            <a:ext cx="7886700" cy="818215"/>
          </a:xfrm>
        </p:spPr>
        <p:txBody>
          <a:bodyPr/>
          <a:lstStyle/>
          <a:p>
            <a:r>
              <a:rPr lang="en-US" dirty="0" smtClean="0"/>
              <a:t>Isaiah </a:t>
            </a:r>
            <a:r>
              <a:rPr lang="en-US" dirty="0" smtClean="0"/>
              <a:t>in </a:t>
            </a:r>
            <a:r>
              <a:rPr lang="en-US" dirty="0" smtClean="0"/>
              <a:t>Our Hymns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4" y="1062317"/>
            <a:ext cx="8713693" cy="558053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u="sng" dirty="0" smtClean="0"/>
              <a:t>How Firm a Foundation</a:t>
            </a:r>
            <a:endParaRPr lang="en-US" sz="5100" b="1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400" dirty="0">
                <a:ea typeface="Tahoma" charset="0"/>
                <a:cs typeface="Tahoma" charset="0"/>
              </a:rPr>
              <a:t>Fear not, I am with thee, O be not dismayed</a:t>
            </a:r>
            <a:r>
              <a:rPr lang="en-US" sz="4400" dirty="0" smtClean="0">
                <a:ea typeface="Tahoma" charset="0"/>
                <a:cs typeface="Tahoma" charset="0"/>
              </a:rPr>
              <a:t>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For </a:t>
            </a:r>
            <a:r>
              <a:rPr lang="en-US" sz="4400" dirty="0">
                <a:ea typeface="Tahoma" charset="0"/>
                <a:cs typeface="Tahoma" charset="0"/>
              </a:rPr>
              <a:t>I am thy God and will still give thee aid</a:t>
            </a:r>
            <a:r>
              <a:rPr lang="en-US" sz="4400" dirty="0" smtClean="0">
                <a:ea typeface="Tahoma" charset="0"/>
                <a:cs typeface="Tahoma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I’ll </a:t>
            </a:r>
            <a:r>
              <a:rPr lang="en-US" sz="4400" dirty="0">
                <a:ea typeface="Tahoma" charset="0"/>
                <a:cs typeface="Tahoma" charset="0"/>
              </a:rPr>
              <a:t>strengthen and help thee, and cause thee to </a:t>
            </a:r>
            <a:r>
              <a:rPr lang="en-US" sz="4400" dirty="0" smtClean="0">
                <a:ea typeface="Tahoma" charset="0"/>
                <a:cs typeface="Tahoma" charset="0"/>
              </a:rPr>
              <a:t>stand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Upheld </a:t>
            </a:r>
            <a:r>
              <a:rPr lang="en-US" sz="4400" dirty="0">
                <a:ea typeface="Tahoma" charset="0"/>
                <a:cs typeface="Tahoma" charset="0"/>
              </a:rPr>
              <a:t>by My righteous, omnipotent hand</a:t>
            </a:r>
            <a:r>
              <a:rPr lang="en-US" sz="4400" dirty="0" smtClean="0">
                <a:ea typeface="Tahoma" charset="0"/>
                <a:cs typeface="Tahoma" charset="0"/>
              </a:rPr>
              <a:t>. </a:t>
            </a:r>
            <a:r>
              <a:rPr lang="en-US" sz="4400" dirty="0" smtClean="0">
                <a:solidFill>
                  <a:srgbClr val="FFFF00"/>
                </a:solidFill>
                <a:ea typeface="Tahoma" charset="0"/>
                <a:cs typeface="Tahoma" charset="0"/>
              </a:rPr>
              <a:t>(Isaiah 41)</a:t>
            </a:r>
          </a:p>
          <a:p>
            <a:pPr marL="0" indent="0">
              <a:buNone/>
            </a:pPr>
            <a:endParaRPr lang="en-US" sz="4400" dirty="0" smtClean="0">
              <a:ea typeface="Tahoma" charset="0"/>
              <a:cs typeface="Tahoma" charset="0"/>
            </a:endParaRPr>
          </a:p>
          <a:p>
            <a:pPr marL="0" indent="0"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When </a:t>
            </a:r>
            <a:r>
              <a:rPr lang="en-US" sz="4400" dirty="0">
                <a:ea typeface="Tahoma" charset="0"/>
                <a:cs typeface="Tahoma" charset="0"/>
              </a:rPr>
              <a:t>through the deep waters I call thee to go</a:t>
            </a:r>
            <a:r>
              <a:rPr lang="en-US" sz="4400" dirty="0" smtClean="0">
                <a:ea typeface="Tahoma" charset="0"/>
                <a:cs typeface="Tahoma" charset="0"/>
              </a:rPr>
              <a:t>,</a:t>
            </a:r>
          </a:p>
          <a:p>
            <a:pPr marL="0" indent="0"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The </a:t>
            </a:r>
            <a:r>
              <a:rPr lang="en-US" sz="4400" dirty="0">
                <a:ea typeface="Tahoma" charset="0"/>
                <a:cs typeface="Tahoma" charset="0"/>
              </a:rPr>
              <a:t>rivers of woe shall not thee overflow</a:t>
            </a:r>
            <a:r>
              <a:rPr lang="en-US" sz="4400" dirty="0" smtClean="0">
                <a:ea typeface="Tahoma" charset="0"/>
                <a:cs typeface="Tahoma" charset="0"/>
              </a:rPr>
              <a:t>;</a:t>
            </a:r>
          </a:p>
          <a:p>
            <a:pPr marL="0" indent="0"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For </a:t>
            </a:r>
            <a:r>
              <a:rPr lang="en-US" sz="4400" dirty="0">
                <a:ea typeface="Tahoma" charset="0"/>
                <a:cs typeface="Tahoma" charset="0"/>
              </a:rPr>
              <a:t>I will be with thee, thy troubles to bless</a:t>
            </a:r>
            <a:r>
              <a:rPr lang="en-US" sz="4400" dirty="0" smtClean="0">
                <a:ea typeface="Tahoma" charset="0"/>
                <a:cs typeface="Tahoma" charset="0"/>
              </a:rPr>
              <a:t>,</a:t>
            </a:r>
          </a:p>
          <a:p>
            <a:pPr marL="0" indent="0"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And </a:t>
            </a:r>
            <a:r>
              <a:rPr lang="en-US" sz="4400" dirty="0">
                <a:ea typeface="Tahoma" charset="0"/>
                <a:cs typeface="Tahoma" charset="0"/>
              </a:rPr>
              <a:t>sanctify to thee thy deepest distress</a:t>
            </a:r>
            <a:r>
              <a:rPr lang="en-US" sz="4400" dirty="0" smtClean="0">
                <a:ea typeface="Tahoma" charset="0"/>
                <a:cs typeface="Tahoma" charset="0"/>
              </a:rPr>
              <a:t>.  </a:t>
            </a:r>
            <a:r>
              <a:rPr lang="en-US" sz="4400" dirty="0" smtClean="0">
                <a:solidFill>
                  <a:srgbClr val="FFFF00"/>
                </a:solidFill>
                <a:ea typeface="Tahoma" charset="0"/>
                <a:cs typeface="Tahoma" charset="0"/>
              </a:rPr>
              <a:t>(Isaiah 43)</a:t>
            </a:r>
          </a:p>
          <a:p>
            <a:pPr marL="0" indent="0">
              <a:buNone/>
            </a:pPr>
            <a:endParaRPr lang="en-US" sz="4400" dirty="0" smtClean="0">
              <a:ea typeface="Tahoma" charset="0"/>
              <a:cs typeface="Tahoma" charset="0"/>
            </a:endParaRPr>
          </a:p>
          <a:p>
            <a:pPr marL="0" indent="0"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Even </a:t>
            </a:r>
            <a:r>
              <a:rPr lang="en-US" sz="4400" dirty="0">
                <a:ea typeface="Tahoma" charset="0"/>
                <a:cs typeface="Tahoma" charset="0"/>
              </a:rPr>
              <a:t>down to old age all My people shall </a:t>
            </a:r>
            <a:r>
              <a:rPr lang="en-US" sz="4400" dirty="0" smtClean="0">
                <a:ea typeface="Tahoma" charset="0"/>
                <a:cs typeface="Tahoma" charset="0"/>
              </a:rPr>
              <a:t>prove</a:t>
            </a:r>
          </a:p>
          <a:p>
            <a:pPr marL="0" indent="0"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My </a:t>
            </a:r>
            <a:r>
              <a:rPr lang="en-US" sz="4400" dirty="0">
                <a:ea typeface="Tahoma" charset="0"/>
                <a:cs typeface="Tahoma" charset="0"/>
              </a:rPr>
              <a:t>sovereign, eternal, unchangeable love</a:t>
            </a:r>
            <a:r>
              <a:rPr lang="en-US" sz="4400" dirty="0" smtClean="0">
                <a:ea typeface="Tahoma" charset="0"/>
                <a:cs typeface="Tahoma" charset="0"/>
              </a:rPr>
              <a:t>;</a:t>
            </a:r>
          </a:p>
          <a:p>
            <a:pPr marL="0" indent="0"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And </a:t>
            </a:r>
            <a:r>
              <a:rPr lang="en-US" sz="4400" dirty="0">
                <a:ea typeface="Tahoma" charset="0"/>
                <a:cs typeface="Tahoma" charset="0"/>
              </a:rPr>
              <a:t>when hoary hairs shall their temples adorn</a:t>
            </a:r>
            <a:r>
              <a:rPr lang="en-US" sz="4400" dirty="0" smtClean="0">
                <a:ea typeface="Tahoma" charset="0"/>
                <a:cs typeface="Tahoma" charset="0"/>
              </a:rPr>
              <a:t>,</a:t>
            </a:r>
          </a:p>
          <a:p>
            <a:pPr marL="0" indent="0">
              <a:buNone/>
            </a:pPr>
            <a:r>
              <a:rPr lang="en-US" sz="4400" dirty="0" smtClean="0">
                <a:ea typeface="Tahoma" charset="0"/>
                <a:cs typeface="Tahoma" charset="0"/>
              </a:rPr>
              <a:t>Like </a:t>
            </a:r>
            <a:r>
              <a:rPr lang="en-US" sz="4400" dirty="0">
                <a:ea typeface="Tahoma" charset="0"/>
                <a:cs typeface="Tahoma" charset="0"/>
              </a:rPr>
              <a:t>lambs they shall still in My bosom be borne</a:t>
            </a:r>
            <a:r>
              <a:rPr lang="en-US" sz="4400" dirty="0" smtClean="0">
                <a:ea typeface="Tahoma" charset="0"/>
                <a:cs typeface="Tahoma" charset="0"/>
              </a:rPr>
              <a:t>. </a:t>
            </a:r>
            <a:r>
              <a:rPr lang="en-US" sz="4400" dirty="0" smtClean="0">
                <a:solidFill>
                  <a:srgbClr val="FFFF00"/>
                </a:solidFill>
                <a:ea typeface="Tahoma" charset="0"/>
                <a:cs typeface="Tahoma" charset="0"/>
              </a:rPr>
              <a:t>(Isaiah 46)</a:t>
            </a:r>
            <a:endParaRPr lang="en-US" sz="4400" dirty="0">
              <a:solidFill>
                <a:srgbClr val="FFFF00"/>
              </a:solidFill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7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Babylon in Isaiah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9016"/>
            <a:ext cx="7886700" cy="4677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Isaiah 13-14 (also 21)</a:t>
            </a:r>
          </a:p>
          <a:p>
            <a:r>
              <a:rPr lang="en-US" dirty="0" smtClean="0"/>
              <a:t>Babylon judged for her arrogance &amp; wickedness.</a:t>
            </a:r>
          </a:p>
          <a:p>
            <a:r>
              <a:rPr lang="en-US" dirty="0" smtClean="0"/>
              <a:t>God will use the Medes to destroy Babylon.</a:t>
            </a:r>
          </a:p>
          <a:p>
            <a:r>
              <a:rPr lang="en-US" dirty="0" smtClean="0"/>
              <a:t>Implied that Babylon will oppress God’s people.</a:t>
            </a:r>
          </a:p>
          <a:p>
            <a:r>
              <a:rPr lang="en-US" dirty="0" smtClean="0"/>
              <a:t>After that, God will humble Babylon.</a:t>
            </a:r>
          </a:p>
          <a:p>
            <a:pPr marL="0" indent="0">
              <a:buNone/>
            </a:pPr>
            <a:r>
              <a:rPr lang="en-US" b="1" u="sng" dirty="0" smtClean="0"/>
              <a:t>Isaiah 39</a:t>
            </a:r>
          </a:p>
          <a:p>
            <a:r>
              <a:rPr lang="en-US" dirty="0" smtClean="0"/>
              <a:t>Hezekiah exposes Zion to Babylonians.</a:t>
            </a:r>
          </a:p>
          <a:p>
            <a:r>
              <a:rPr lang="en-US" dirty="0" smtClean="0"/>
              <a:t>God foretells that Babylon will carry it away.</a:t>
            </a:r>
          </a:p>
          <a:p>
            <a:r>
              <a:rPr lang="en-US" dirty="0" smtClean="0"/>
              <a:t>Not in Hezekiah’s time...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01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37" y="365127"/>
            <a:ext cx="8165726" cy="576168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47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3733" y="1465729"/>
            <a:ext cx="5896534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What is God judging Babylon for?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3733" y="2909046"/>
            <a:ext cx="5896534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How does their punishment match their sin?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3733" y="4352363"/>
            <a:ext cx="5896534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What do we learn from this for our walk in Christ? 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4784"/>
            <a:ext cx="7886700" cy="818215"/>
          </a:xfrm>
        </p:spPr>
        <p:txBody>
          <a:bodyPr/>
          <a:lstStyle/>
          <a:p>
            <a:r>
              <a:rPr lang="en-US" dirty="0" smtClean="0"/>
              <a:t>Isaiah </a:t>
            </a:r>
            <a:r>
              <a:rPr lang="en-US" dirty="0" smtClean="0"/>
              <a:t>47 </a:t>
            </a:r>
            <a:r>
              <a:rPr lang="en-US" dirty="0" smtClean="0"/>
              <a:t>in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4" y="1062317"/>
            <a:ext cx="8713693" cy="5580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Revelation 18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/>
              <a:t>After this I saw another angel coming down from heaven, having great authority, and the earth was made bright with his glory. And he called out with a mighty voice,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>
                <a:solidFill>
                  <a:srgbClr val="FFFF00"/>
                </a:solidFill>
              </a:rPr>
              <a:t>Fallen, fallen is Babylon the great!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/>
              <a:t>    She has become a dwelling place for demons,</a:t>
            </a:r>
            <a:br>
              <a:rPr lang="en-US" dirty="0"/>
            </a:br>
            <a:r>
              <a:rPr lang="en-US" dirty="0"/>
              <a:t>a haunt for every unclean spirit,</a:t>
            </a:r>
            <a:br>
              <a:rPr lang="en-US" dirty="0"/>
            </a:br>
            <a:r>
              <a:rPr lang="en-US" dirty="0"/>
              <a:t>    a haunt for every unclean bird,</a:t>
            </a:r>
            <a:br>
              <a:rPr lang="en-US" dirty="0"/>
            </a:br>
            <a:r>
              <a:rPr lang="en-US" dirty="0"/>
              <a:t>    a haunt for every unclean and detestable beast.</a:t>
            </a:r>
            <a:br>
              <a:rPr lang="en-US" dirty="0"/>
            </a:br>
            <a:r>
              <a:rPr lang="en-US" dirty="0"/>
              <a:t>For all nations have drunk</a:t>
            </a:r>
            <a:br>
              <a:rPr lang="en-US" dirty="0"/>
            </a:br>
            <a:r>
              <a:rPr lang="en-US" dirty="0"/>
              <a:t>    the wine of the passion of her sexual immorality,</a:t>
            </a:r>
            <a:br>
              <a:rPr lang="en-US" dirty="0"/>
            </a:br>
            <a:r>
              <a:rPr lang="en-US" dirty="0"/>
              <a:t>and the kings of the earth have committed immorality with her,</a:t>
            </a:r>
            <a:br>
              <a:rPr lang="en-US" dirty="0"/>
            </a:br>
            <a:r>
              <a:rPr lang="en-US" dirty="0"/>
              <a:t>    and the merchants of the earth have grown rich from the power of her luxurious living.”</a:t>
            </a:r>
          </a:p>
        </p:txBody>
      </p:sp>
    </p:spTree>
    <p:extLst>
      <p:ext uri="{BB962C8B-B14F-4D97-AF65-F5344CB8AC3E}">
        <p14:creationId xmlns:p14="http://schemas.microsoft.com/office/powerpoint/2010/main" val="14647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4784"/>
            <a:ext cx="7886700" cy="818215"/>
          </a:xfrm>
        </p:spPr>
        <p:txBody>
          <a:bodyPr/>
          <a:lstStyle/>
          <a:p>
            <a:r>
              <a:rPr lang="en-US" dirty="0" smtClean="0"/>
              <a:t>Isaiah </a:t>
            </a:r>
            <a:r>
              <a:rPr lang="en-US" dirty="0" smtClean="0"/>
              <a:t>47 </a:t>
            </a:r>
            <a:r>
              <a:rPr lang="en-US" dirty="0" smtClean="0"/>
              <a:t>in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4" y="1062317"/>
            <a:ext cx="8713693" cy="558053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Revelation 18</a:t>
            </a:r>
            <a:endParaRPr lang="en-US" b="1" u="sng" dirty="0" smtClean="0"/>
          </a:p>
          <a:p>
            <a:pPr marL="0" indent="0">
              <a:buNone/>
            </a:pPr>
            <a:r>
              <a:rPr lang="en-US" sz="3400" dirty="0" smtClean="0"/>
              <a:t>Then </a:t>
            </a:r>
            <a:r>
              <a:rPr lang="en-US" sz="3400" dirty="0"/>
              <a:t>I heard another voice from heaven saying,</a:t>
            </a:r>
          </a:p>
          <a:p>
            <a:pPr marL="0" indent="0">
              <a:buNone/>
            </a:pPr>
            <a:r>
              <a:rPr lang="en-US" sz="3400" dirty="0"/>
              <a:t>“Come out of her, my people,</a:t>
            </a:r>
            <a:br>
              <a:rPr lang="en-US" sz="3400" dirty="0"/>
            </a:br>
            <a:r>
              <a:rPr lang="en-US" sz="3400" dirty="0"/>
              <a:t>    lest you take part in her sins,</a:t>
            </a:r>
            <a:br>
              <a:rPr lang="en-US" sz="3400" dirty="0"/>
            </a:br>
            <a:r>
              <a:rPr lang="en-US" sz="3400" dirty="0"/>
              <a:t>lest you share in her plagues;</a:t>
            </a:r>
            <a:br>
              <a:rPr lang="en-US" sz="3400" dirty="0"/>
            </a:br>
            <a:r>
              <a:rPr lang="en-US" sz="3400" dirty="0"/>
              <a:t>for her sins are heaped high as heaven,</a:t>
            </a:r>
            <a:br>
              <a:rPr lang="en-US" sz="3400" dirty="0"/>
            </a:br>
            <a:r>
              <a:rPr lang="en-US" sz="3400" dirty="0"/>
              <a:t>    and God has remembered her iniquities.</a:t>
            </a:r>
            <a:br>
              <a:rPr lang="en-US" sz="3400" dirty="0"/>
            </a:br>
            <a:r>
              <a:rPr lang="en-US" sz="3400" dirty="0"/>
              <a:t>Pay her back as she herself has paid back others,</a:t>
            </a:r>
            <a:br>
              <a:rPr lang="en-US" sz="3400" dirty="0"/>
            </a:br>
            <a:r>
              <a:rPr lang="en-US" sz="3400" dirty="0"/>
              <a:t>    and repay her double for her deeds;</a:t>
            </a:r>
            <a:br>
              <a:rPr lang="en-US" sz="3400" dirty="0"/>
            </a:br>
            <a:r>
              <a:rPr lang="en-US" sz="3400" dirty="0"/>
              <a:t>    mix a double portion for her in the cup she mixed.</a:t>
            </a:r>
            <a:br>
              <a:rPr lang="en-US" sz="3400" dirty="0"/>
            </a:br>
            <a:r>
              <a:rPr lang="en-US" sz="3400" dirty="0"/>
              <a:t>As she glorified herself and lived in luxury,</a:t>
            </a:r>
            <a:br>
              <a:rPr lang="en-US" sz="3400" dirty="0"/>
            </a:br>
            <a:r>
              <a:rPr lang="en-US" sz="3400" dirty="0"/>
              <a:t>    so give her a like measure of torment and mourning,</a:t>
            </a:r>
            <a:br>
              <a:rPr lang="en-US" sz="3400" dirty="0"/>
            </a:br>
            <a:r>
              <a:rPr lang="en-US" sz="3400" dirty="0"/>
              <a:t>since in her heart she says,</a:t>
            </a:r>
            <a:br>
              <a:rPr lang="en-US" sz="3400" dirty="0"/>
            </a:br>
            <a:r>
              <a:rPr lang="en-US" sz="3400" dirty="0"/>
              <a:t>  </a:t>
            </a:r>
            <a:r>
              <a:rPr lang="en-US" sz="3400" dirty="0">
                <a:solidFill>
                  <a:srgbClr val="FFFF00"/>
                </a:solidFill>
              </a:rPr>
              <a:t>  ‘I sit as a queen,</a:t>
            </a:r>
            <a:br>
              <a:rPr lang="en-US" sz="3400" dirty="0">
                <a:solidFill>
                  <a:srgbClr val="FFFF00"/>
                </a:solidFill>
              </a:rPr>
            </a:br>
            <a:r>
              <a:rPr lang="en-US" sz="3400" dirty="0">
                <a:solidFill>
                  <a:srgbClr val="FFFF00"/>
                </a:solidFill>
              </a:rPr>
              <a:t>I am no widow,</a:t>
            </a:r>
            <a:br>
              <a:rPr lang="en-US" sz="3400" dirty="0">
                <a:solidFill>
                  <a:srgbClr val="FFFF00"/>
                </a:solidFill>
              </a:rPr>
            </a:br>
            <a:r>
              <a:rPr lang="en-US" sz="3400" dirty="0">
                <a:solidFill>
                  <a:srgbClr val="FFFF00"/>
                </a:solidFill>
              </a:rPr>
              <a:t>    and mourning I shall never see.’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For this reason her plagues will come in a single day,</a:t>
            </a:r>
            <a:br>
              <a:rPr lang="en-US" sz="3400" dirty="0"/>
            </a:br>
            <a:r>
              <a:rPr lang="en-US" sz="3400" dirty="0"/>
              <a:t>    death and mourning and famine,</a:t>
            </a:r>
            <a:br>
              <a:rPr lang="en-US" sz="3400" dirty="0"/>
            </a:br>
            <a:r>
              <a:rPr lang="en-US" sz="3400" dirty="0"/>
              <a:t>and she will be burned up with fire;</a:t>
            </a:r>
            <a:br>
              <a:rPr lang="en-US" sz="3400" dirty="0"/>
            </a:br>
            <a:r>
              <a:rPr lang="en-US" sz="3400" dirty="0"/>
              <a:t>    for mighty is the Lord God who has judged her.”</a:t>
            </a:r>
          </a:p>
        </p:txBody>
      </p:sp>
    </p:spTree>
    <p:extLst>
      <p:ext uri="{BB962C8B-B14F-4D97-AF65-F5344CB8AC3E}">
        <p14:creationId xmlns:p14="http://schemas.microsoft.com/office/powerpoint/2010/main" val="8853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95261"/>
            <a:ext cx="7772400" cy="305516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40-55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Servant Fulfills His Mission</a:t>
            </a:r>
          </a:p>
        </p:txBody>
      </p:sp>
    </p:spTree>
    <p:extLst>
      <p:ext uri="{BB962C8B-B14F-4D97-AF65-F5344CB8AC3E}">
        <p14:creationId xmlns:p14="http://schemas.microsoft.com/office/powerpoint/2010/main" val="133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0864" y="1229192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2377590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932762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2358043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1391241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2095865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187530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199105"/>
            <a:ext cx="240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</a:t>
            </a:r>
            <a:r>
              <a:rPr lang="en-US" sz="28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Isaiah’s life</a:t>
            </a:r>
            <a:endParaRPr lang="en-US" sz="28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1797645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063" y="3597641"/>
            <a:ext cx="78098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Book of Isaiah: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1-39: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Present Crises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Syrian Crisis under Ahaz (1-12)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Assyrian Crisis under Hezekiah (28-39)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40-66: </a:t>
            </a: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Future Hope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Return after Babylonian Crisis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>
                <a:latin typeface="Tahoma" charset="0"/>
                <a:ea typeface="Tahoma" charset="0"/>
                <a:cs typeface="Tahoma" charset="0"/>
              </a:rPr>
              <a:t>Highly Messianic</a:t>
            </a:r>
            <a:endParaRPr lang="en-US" sz="28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0" grpId="0" animBg="1"/>
      <p:bldP spid="11" grpId="0" animBg="1"/>
      <p:bldP spid="12" grpId="0"/>
      <p:bldP spid="15" grpId="0" animBg="1"/>
      <p:bldP spid="6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802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God’s “Servant” in Isaiah 41-55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82" y="2672496"/>
            <a:ext cx="8550234" cy="384932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charset="0"/>
                <a:ea typeface="Tahoma" charset="0"/>
                <a:cs typeface="Tahoma" charset="0"/>
              </a:rPr>
              <a:t>41:8 </a:t>
            </a:r>
            <a:r>
              <a:rPr lang="mr-IN" dirty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>
                <a:latin typeface="Tahoma" charset="0"/>
                <a:ea typeface="Tahoma" charset="0"/>
                <a:cs typeface="Tahoma" charset="0"/>
              </a:rPr>
              <a:t> But you, Israel, my </a:t>
            </a:r>
            <a:r>
              <a:rPr lang="en-US" i="1" dirty="0">
                <a:latin typeface="Tahoma" charset="0"/>
                <a:ea typeface="Tahoma" charset="0"/>
                <a:cs typeface="Tahoma" charset="0"/>
              </a:rPr>
              <a:t>servant</a:t>
            </a:r>
            <a:r>
              <a:rPr lang="en-US" dirty="0">
                <a:latin typeface="Tahoma" charset="0"/>
                <a:ea typeface="Tahoma" charset="0"/>
                <a:cs typeface="Tahoma" charset="0"/>
              </a:rPr>
              <a:t>, Jacob, whom I have chosen </a:t>
            </a:r>
            <a:r>
              <a:rPr lang="mr-IN" dirty="0"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dirty="0">
                <a:latin typeface="Tahoma" charset="0"/>
                <a:ea typeface="Tahoma" charset="0"/>
                <a:cs typeface="Tahoma" charset="0"/>
              </a:rPr>
              <a:t> said to you, “You are my </a:t>
            </a:r>
            <a:r>
              <a:rPr lang="en-US" i="1" dirty="0">
                <a:latin typeface="Tahoma" charset="0"/>
                <a:ea typeface="Tahoma" charset="0"/>
                <a:cs typeface="Tahoma" charset="0"/>
              </a:rPr>
              <a:t>servant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.”</a:t>
            </a:r>
          </a:p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42:1 </a:t>
            </a:r>
            <a:r>
              <a:rPr lang="mr-IN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 “Behold, my </a:t>
            </a:r>
            <a:r>
              <a:rPr lang="en-US" i="1" dirty="0" smtClean="0">
                <a:latin typeface="Tahoma" charset="0"/>
                <a:ea typeface="Tahoma" charset="0"/>
                <a:cs typeface="Tahoma" charset="0"/>
              </a:rPr>
              <a:t>servant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, whom I uphold; my chosen one, in whom my soul delights</a:t>
            </a:r>
            <a:r>
              <a:rPr lang="mr-IN" dirty="0" smtClean="0"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”</a:t>
            </a:r>
          </a:p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42:19 </a:t>
            </a:r>
            <a:r>
              <a:rPr lang="mr-IN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 “Who is blind but my </a:t>
            </a:r>
            <a:r>
              <a:rPr lang="en-US" i="1" dirty="0" smtClean="0">
                <a:latin typeface="Tahoma" charset="0"/>
                <a:ea typeface="Tahoma" charset="0"/>
                <a:cs typeface="Tahoma" charset="0"/>
              </a:rPr>
              <a:t>servant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, or so deaf as my messenger?”</a:t>
            </a:r>
          </a:p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43:10 </a:t>
            </a:r>
            <a:r>
              <a:rPr lang="mr-IN" dirty="0" smtClean="0"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 “You are my witnesses, declares the Lord, and my </a:t>
            </a:r>
            <a:r>
              <a:rPr lang="en-US" i="1" dirty="0" smtClean="0">
                <a:latin typeface="Tahoma" charset="0"/>
                <a:ea typeface="Tahoma" charset="0"/>
                <a:cs typeface="Tahoma" charset="0"/>
              </a:rPr>
              <a:t>servant</a:t>
            </a:r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 whom I have chosen.”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883" y="1314215"/>
            <a:ext cx="8550233" cy="107721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God’s servant is not just one who does God’s will, but one </a:t>
            </a:r>
            <a:r>
              <a:rPr lang="en-US" sz="3200" i="1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to whom God is committed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48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0036"/>
            <a:ext cx="7886700" cy="616245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Themes Laid Out in </a:t>
            </a:r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Isaiah 40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2787" y="1431375"/>
            <a:ext cx="669842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God is coming.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2787" y="2392800"/>
            <a:ext cx="669842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There is no God but Jehovah.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2787" y="3354225"/>
            <a:ext cx="669842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Idols, nations, are nothing.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2786" y="4315650"/>
            <a:ext cx="669842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God will strengthen His people.</a:t>
            </a:r>
          </a:p>
        </p:txBody>
      </p:sp>
    </p:spTree>
    <p:extLst>
      <p:ext uri="{BB962C8B-B14F-4D97-AF65-F5344CB8AC3E}">
        <p14:creationId xmlns:p14="http://schemas.microsoft.com/office/powerpoint/2010/main" val="95451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(1-12)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400" dirty="0"/>
              <a:t>“In that day the Branch of the Lord will be beautiful and glorious…”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virgin shall bear a son, his name will be “Immanuel.”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 child will be born; will sit on David’s throne, governing in peace forever.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mountain of the house of the Lord, nations flow to it.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God will remove </a:t>
            </a:r>
            <a:r>
              <a:rPr lang="en-US" sz="2400" dirty="0" smtClean="0"/>
              <a:t>jewelry/accessories </a:t>
            </a:r>
            <a:r>
              <a:rPr lang="en-US" sz="2400" dirty="0"/>
              <a:t>of wealthy Jerusalem women.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shoot will spring from the stem of Jesse.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sings a sad love song about his vineyard, Israel.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Assyria condemned as God’s tool that became prideful.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“</a:t>
            </a:r>
            <a:r>
              <a:rPr lang="en-US" sz="2400" dirty="0"/>
              <a:t>Come, let us reason together, says the Lord. Though your sins are as scarlet, they will be as white as snow.”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Isaiah </a:t>
            </a:r>
            <a:r>
              <a:rPr lang="en-US" sz="2400" dirty="0"/>
              <a:t>sees God and is called to the prophetic work.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Draw from the springs of salvation! Give thanks to His great and holy name!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Assyrian </a:t>
            </a:r>
            <a:r>
              <a:rPr lang="en-US" sz="2400" dirty="0"/>
              <a:t>conquest of Israel foretold w/ child named “swift-spoil-speedy-prey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1516" y="398417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19" y="210078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516" y="2470898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516" y="641940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1519" y="322185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516" y="46964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516" y="10175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519" y="58181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516" y="13876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971" y="3587299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973" y="2802833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971" y="5064978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3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(13-27)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Nations (“God’s oracle concerning</a:t>
            </a:r>
            <a:r>
              <a:rPr lang="en-US" sz="2400" dirty="0" smtClean="0"/>
              <a:t>…”)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Valley of Vision (Jerusalem)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Syria &amp; Israel</a:t>
            </a:r>
          </a:p>
          <a:p>
            <a:pPr marL="800100" lvl="1" indent="-342900">
              <a:buFont typeface="Wingdings" charset="2"/>
              <a:buChar char="q"/>
            </a:pPr>
            <a:r>
              <a:rPr lang="nb-NO" sz="2400" dirty="0" err="1"/>
              <a:t>Tyre</a:t>
            </a:r>
            <a:endParaRPr lang="nb-NO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Ethiopia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Babylon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Egypt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Moab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World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A happy song of a vineyard (restored Israel) that is secure and fruitful!</a:t>
            </a:r>
            <a:endParaRPr lang="nb-NO" sz="32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prepares a banquet on His mountain, swallows up death forever.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brings destruction on the whole earth. 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The wicked die and are destroyed, the dead of God’s people rise again.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72" y="2495949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13-14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972" y="3238670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15-16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971" y="1392922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970" y="2143904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973" y="2872595"/>
            <a:ext cx="826220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19-20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969" y="102999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969" y="176956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9170" y="249594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969" y="5436352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8969" y="469394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969" y="58220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969" y="398156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613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(28-39)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Lord slaughters the nations in a great, heavenly, bloody, greasy sacrifice.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foolishly shows off his wealth to the Babylonians.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“This </a:t>
            </a:r>
            <a:r>
              <a:rPr lang="en-US" sz="2400" dirty="0"/>
              <a:t>people draw near with their words and honor me with lip service, but they remove their hearts far from me.”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Assyria besieges and taunts the city of Jerusalem.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“The Destroyer” will be destroyed after he is done destroying.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falls fatally ill, prays to God and gets 15 years of life.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God’s warning to Judah: Do not trust in an Egyptian alliance!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/>
              <a:t>“Behold, I am laying in Zion a stone</a:t>
            </a:r>
            <a:r>
              <a:rPr lang="mr-IN" sz="2400" dirty="0"/>
              <a:t>…</a:t>
            </a:r>
            <a:r>
              <a:rPr lang="en-US" sz="2400" dirty="0"/>
              <a:t>he who believes in it will not be put to shame</a:t>
            </a:r>
            <a:r>
              <a:rPr lang="en-US" sz="2400" dirty="0" smtClean="0"/>
              <a:t>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Spirit is poured out, bringing life, righteousness, peace, and security to God’s people.</a:t>
            </a:r>
            <a:endParaRPr lang="en-US" sz="2400" dirty="0"/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calls to God and 185,000 Assyrians are killed.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The ransomed return to Zion on the Highway of Holiness.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1322" y="4015740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319" y="17954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321" y="246739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323" y="544625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167" y="3633649"/>
            <a:ext cx="79137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30-31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323" y="469938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1321" y="286122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1325" y="694673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1324" y="5843855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1320" y="3252114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1318" y="13993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39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20868" y="4220521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40-55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God’s Servant Fulfills His Mission</a:t>
            </a:r>
          </a:p>
        </p:txBody>
      </p:sp>
    </p:spTree>
    <p:extLst>
      <p:ext uri="{BB962C8B-B14F-4D97-AF65-F5344CB8AC3E}">
        <p14:creationId xmlns:p14="http://schemas.microsoft.com/office/powerpoint/2010/main" val="18926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(28-39)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2400" dirty="0"/>
              <a:t>A voice cries, “In the wilderness prepare the way of the Lord!”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Do </a:t>
            </a:r>
            <a:r>
              <a:rPr lang="en-US" sz="2400" dirty="0"/>
              <a:t>not fear, </a:t>
            </a:r>
            <a:r>
              <a:rPr lang="en-US" sz="2400" dirty="0" smtClean="0"/>
              <a:t>worm </a:t>
            </a:r>
            <a:r>
              <a:rPr lang="en-US" sz="2400" dirty="0"/>
              <a:t>Jacob, I will help </a:t>
            </a:r>
            <a:r>
              <a:rPr lang="en-US" sz="2400" dirty="0" smtClean="0"/>
              <a:t>you</a:t>
            </a:r>
            <a:r>
              <a:rPr lang="mr-IN" sz="2400" dirty="0" smtClean="0"/>
              <a:t>…</a:t>
            </a:r>
            <a:r>
              <a:rPr lang="en-US" sz="2400" dirty="0" smtClean="0"/>
              <a:t>pulverize </a:t>
            </a:r>
            <a:r>
              <a:rPr lang="en-US" sz="2400" dirty="0"/>
              <a:t>mountains</a:t>
            </a:r>
            <a:r>
              <a:rPr lang="en-US" sz="2400" dirty="0" smtClean="0"/>
              <a:t>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“My Servant, whom I uphold</a:t>
            </a:r>
            <a:r>
              <a:rPr lang="mr-IN" sz="2400" dirty="0" smtClean="0"/>
              <a:t>…</a:t>
            </a:r>
            <a:r>
              <a:rPr lang="en-US" sz="2400" dirty="0" smtClean="0"/>
              <a:t>I have put my Spirit upon him.”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“You have wearied me with iniquities; I am the one who wipes out transgressions.”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God chooses Cyrus, His anointed, to rebuild Jerusalem</a:t>
            </a:r>
            <a:r>
              <a:rPr lang="en-US" sz="2400" dirty="0" smtClean="0"/>
              <a:t>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Babylon’s idols bow down and are carried into captivity.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Babylon the virgin is exposed and humiliated.</a:t>
            </a:r>
            <a:endParaRPr lang="en-US" sz="24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511325" y="693925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40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1325" y="1065035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324" y="142269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323" y="179380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972" y="2475344"/>
            <a:ext cx="858573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44-45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323" y="2841104"/>
            <a:ext cx="44522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46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1323" y="3206864"/>
            <a:ext cx="44522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16668</TotalTime>
  <Words>1196</Words>
  <Application>Microsoft Macintosh PowerPoint</Application>
  <PresentationFormat>On-screen Show (4:3)</PresentationFormat>
  <Paragraphs>193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Calibri Light</vt:lpstr>
      <vt:lpstr>Mangal</vt:lpstr>
      <vt:lpstr>Tahoma</vt:lpstr>
      <vt:lpstr>Wingdings</vt:lpstr>
      <vt:lpstr>Arial</vt:lpstr>
      <vt:lpstr>Office Theme</vt:lpstr>
      <vt:lpstr>Book of Isaiah</vt:lpstr>
      <vt:lpstr>Structure of Isaiah</vt:lpstr>
      <vt:lpstr>Isaiah Highlights (1-12)</vt:lpstr>
      <vt:lpstr>Structure of Isaiah</vt:lpstr>
      <vt:lpstr>Isaiah Highlights (13-27)</vt:lpstr>
      <vt:lpstr>Structure of Isaiah</vt:lpstr>
      <vt:lpstr>Isaiah Highlights (28-39)</vt:lpstr>
      <vt:lpstr>Structure of Isaiah</vt:lpstr>
      <vt:lpstr>Isaiah Highlights (28-39)</vt:lpstr>
      <vt:lpstr>Class Plan</vt:lpstr>
      <vt:lpstr>Isaiah 46</vt:lpstr>
      <vt:lpstr>Isaiah in Our Hymns</vt:lpstr>
      <vt:lpstr>Babylon in Isaiah (so far)</vt:lpstr>
      <vt:lpstr>Isaiah 47</vt:lpstr>
      <vt:lpstr>Isaiah 47 in the New Testament</vt:lpstr>
      <vt:lpstr>Isaiah 47 in the New Testament</vt:lpstr>
      <vt:lpstr>Book of Isaiah</vt:lpstr>
      <vt:lpstr>PowerPoint Presentation</vt:lpstr>
      <vt:lpstr>God’s “Servant” in Isaiah 41-55</vt:lpstr>
      <vt:lpstr>PowerPoint Presentation</vt:lpstr>
      <vt:lpstr>Themes Laid Out in Isaiah 40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185</cp:revision>
  <cp:lastPrinted>2018-02-01T00:01:42Z</cp:lastPrinted>
  <dcterms:created xsi:type="dcterms:W3CDTF">2017-12-06T22:33:32Z</dcterms:created>
  <dcterms:modified xsi:type="dcterms:W3CDTF">2018-03-18T13:14:21Z</dcterms:modified>
</cp:coreProperties>
</file>