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handoutMasterIdLst>
    <p:handoutMasterId r:id="rId23"/>
  </p:handoutMasterIdLst>
  <p:sldIdLst>
    <p:sldId id="336" r:id="rId2"/>
    <p:sldId id="271" r:id="rId3"/>
    <p:sldId id="361" r:id="rId4"/>
    <p:sldId id="349" r:id="rId5"/>
    <p:sldId id="373" r:id="rId6"/>
    <p:sldId id="365" r:id="rId7"/>
    <p:sldId id="371" r:id="rId8"/>
    <p:sldId id="372" r:id="rId9"/>
    <p:sldId id="370" r:id="rId10"/>
    <p:sldId id="359" r:id="rId11"/>
    <p:sldId id="360" r:id="rId12"/>
    <p:sldId id="338" r:id="rId13"/>
    <p:sldId id="364" r:id="rId14"/>
    <p:sldId id="340" r:id="rId15"/>
    <p:sldId id="341" r:id="rId16"/>
    <p:sldId id="342" r:id="rId17"/>
    <p:sldId id="343" r:id="rId18"/>
    <p:sldId id="337" r:id="rId19"/>
    <p:sldId id="344" r:id="rId20"/>
    <p:sldId id="355" r:id="rId21"/>
    <p:sldId id="294" r:id="rId22"/>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D6FF"/>
    <a:srgbClr val="941100"/>
    <a:srgbClr val="D5FC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5721"/>
    <p:restoredTop sz="94667"/>
  </p:normalViewPr>
  <p:slideViewPr>
    <p:cSldViewPr snapToGrid="0" snapToObjects="1">
      <p:cViewPr>
        <p:scale>
          <a:sx n="86" d="100"/>
          <a:sy n="86" d="100"/>
        </p:scale>
        <p:origin x="-90" y="-552"/>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1"/>
            <a:ext cx="3962400" cy="344091"/>
          </a:xfrm>
          <a:prstGeom prst="rect">
            <a:avLst/>
          </a:prstGeom>
        </p:spPr>
        <p:txBody>
          <a:bodyPr vert="horz" lIns="91440" tIns="45720" rIns="91440" bIns="45720" rtlCol="0"/>
          <a:lstStyle>
            <a:lvl1pPr algn="r">
              <a:defRPr sz="1200"/>
            </a:lvl1pPr>
          </a:lstStyle>
          <a:p>
            <a:fld id="{3511E626-ED7D-354F-989F-264FF872875C}" type="datetimeFigureOut">
              <a:rPr lang="en-US" smtClean="0"/>
              <a:t>3/21/2018</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62068972-C07B-C147-BBA6-F3129A1591BB}" type="slidenum">
              <a:rPr lang="en-US" smtClean="0"/>
              <a:t>‹#›</a:t>
            </a:fld>
            <a:endParaRPr lang="en-US"/>
          </a:p>
        </p:txBody>
      </p:sp>
    </p:spTree>
    <p:extLst>
      <p:ext uri="{BB962C8B-B14F-4D97-AF65-F5344CB8AC3E}">
        <p14:creationId xmlns:p14="http://schemas.microsoft.com/office/powerpoint/2010/main" val="14849292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3/21/2018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776788939"/>
      </p:ext>
    </p:extLst>
  </p:cSld>
  <p:clrMapOvr>
    <a:masterClrMapping/>
  </p:clrMapOvr>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3/21/2018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30977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3/21/2018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637304098"/>
      </p:ext>
    </p:extLst>
  </p:cSld>
  <p:clrMapOvr>
    <a:masterClrMapping/>
  </p:clrMapOvr>
  <p:extLst>
    <p:ext uri="{DCECCB84-F9BA-43D5-87BE-67443E8EF086}">
      <p15:sldGuideLst xmlns:p15="http://schemas.microsoft.com/office/powerpoint/2012/main" xmlns=""/>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3/21/2018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11554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3/21/2018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749528059"/>
      </p:ext>
    </p:extLst>
  </p:cSld>
  <p:clrMapOvr>
    <a:masterClrMapping/>
  </p:clrMapOvr>
  <p:extLst>
    <p:ext uri="{DCECCB84-F9BA-43D5-87BE-67443E8EF086}">
      <p15:sldGuideLst xmlns:p15="http://schemas.microsoft.com/office/powerpoint/2012/main" xmlns=""/>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3/21/2018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68935530"/>
      </p:ext>
    </p:extLst>
  </p:cSld>
  <p:clrMapOvr>
    <a:masterClrMapping/>
  </p:clrMapOvr>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633830-2244-49AE-BC4A-47F415C177C6}" type="datetimeFigureOut">
              <a:rPr lang="en-US" smtClean="0">
                <a:solidFill>
                  <a:prstClr val="white">
                    <a:tint val="75000"/>
                  </a:prstClr>
                </a:solidFill>
              </a:rPr>
              <a:pPr/>
              <a:t>3/21/2018</a:t>
            </a:fld>
            <a:endParaRPr lang="en-US" dirty="0">
              <a:solidFill>
                <a:prstClr val="white">
                  <a:tint val="75000"/>
                </a:prstClr>
              </a:solidFill>
            </a:endParaRPr>
          </a:p>
        </p:txBody>
      </p:sp>
      <p:sp>
        <p:nvSpPr>
          <p:cNvPr id="8" name="Footer Placeholder 7"/>
          <p:cNvSpPr>
            <a:spLocks noGrp="1"/>
          </p:cNvSpPr>
          <p:nvPr>
            <p:ph type="ftr" sz="quarter" idx="11"/>
          </p:nvPr>
        </p:nvSpPr>
        <p:spPr/>
        <p:txBody>
          <a:bodyPr/>
          <a:lstStyle/>
          <a:p>
            <a:endParaRPr lang="en-US" dirty="0">
              <a:solidFill>
                <a:prstClr val="white">
                  <a:tint val="75000"/>
                </a:prstClr>
              </a:solidFill>
            </a:endParaRPr>
          </a:p>
        </p:txBody>
      </p:sp>
      <p:sp>
        <p:nvSpPr>
          <p:cNvPr id="9" name="Slide Number Placeholder 8"/>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02101301"/>
      </p:ext>
    </p:extLst>
  </p:cSld>
  <p:clrMapOvr>
    <a:masterClrMapping/>
  </p:clrMapOvr>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C633830-2244-49AE-BC4A-47F415C177C6}" type="datetimeFigureOut">
              <a:rPr lang="en-US" smtClean="0">
                <a:solidFill>
                  <a:prstClr val="white">
                    <a:tint val="75000"/>
                  </a:prstClr>
                </a:solidFill>
              </a:rPr>
              <a:pPr/>
              <a:t>3/21/2018</a:t>
            </a:fld>
            <a:endParaRPr lang="en-US" dirty="0">
              <a:solidFill>
                <a:prstClr val="white">
                  <a:tint val="75000"/>
                </a:prstClr>
              </a:solidFill>
            </a:endParaRPr>
          </a:p>
        </p:txBody>
      </p:sp>
      <p:sp>
        <p:nvSpPr>
          <p:cNvPr id="4" name="Footer Placeholder 3"/>
          <p:cNvSpPr>
            <a:spLocks noGrp="1"/>
          </p:cNvSpPr>
          <p:nvPr>
            <p:ph type="ftr" sz="quarter" idx="11"/>
          </p:nvPr>
        </p:nvSpPr>
        <p:spPr/>
        <p:txBody>
          <a:bodyPr/>
          <a:lstStyle/>
          <a:p>
            <a:endParaRPr lang="en-US" dirty="0">
              <a:solidFill>
                <a:prstClr val="white">
                  <a:tint val="75000"/>
                </a:prstClr>
              </a:solidFill>
            </a:endParaRPr>
          </a:p>
        </p:txBody>
      </p:sp>
      <p:sp>
        <p:nvSpPr>
          <p:cNvPr id="5" name="Slide Number Placeholder 4"/>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94395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33830-2244-49AE-BC4A-47F415C177C6}" type="datetimeFigureOut">
              <a:rPr lang="en-US" smtClean="0">
                <a:solidFill>
                  <a:prstClr val="white">
                    <a:tint val="75000"/>
                  </a:prstClr>
                </a:solidFill>
              </a:rPr>
              <a:pPr/>
              <a:t>3/21/2018</a:t>
            </a:fld>
            <a:endParaRPr lang="en-US" dirty="0">
              <a:solidFill>
                <a:prstClr val="white">
                  <a:tint val="75000"/>
                </a:prstClr>
              </a:solidFill>
            </a:endParaRPr>
          </a:p>
        </p:txBody>
      </p:sp>
      <p:sp>
        <p:nvSpPr>
          <p:cNvPr id="3" name="Footer Placeholder 2"/>
          <p:cNvSpPr>
            <a:spLocks noGrp="1"/>
          </p:cNvSpPr>
          <p:nvPr>
            <p:ph type="ftr" sz="quarter" idx="11"/>
          </p:nvPr>
        </p:nvSpPr>
        <p:spPr/>
        <p:txBody>
          <a:bodyPr/>
          <a:lstStyle/>
          <a:p>
            <a:endParaRPr lang="en-US" dirty="0">
              <a:solidFill>
                <a:prstClr val="white">
                  <a:tint val="75000"/>
                </a:prstClr>
              </a:solidFill>
            </a:endParaRPr>
          </a:p>
        </p:txBody>
      </p:sp>
      <p:sp>
        <p:nvSpPr>
          <p:cNvPr id="4" name="Slide Number Placeholder 3"/>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198071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3/21/2018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19437687"/>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3/21/2018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62743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3C633830-2244-49AE-BC4A-47F415C177C6}" type="datetimeFigureOut">
              <a:rPr lang="en-US" smtClean="0">
                <a:solidFill>
                  <a:prstClr val="white">
                    <a:tint val="75000"/>
                  </a:prstClr>
                </a:solidFill>
              </a:rPr>
              <a:pPr defTabSz="457200"/>
              <a:t>3/21/2018</a:t>
            </a:fld>
            <a:endParaRPr lang="en-US" dirty="0">
              <a:solidFill>
                <a:prstClr val="white">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white">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2AC27A5A-7290-4DE1-BA94-4BE8A8E57DCF}" type="slidenum">
              <a:rPr lang="en-US" smtClean="0">
                <a:solidFill>
                  <a:prstClr val="white">
                    <a:tint val="75000"/>
                  </a:prstClr>
                </a:solidFill>
              </a:rPr>
              <a:pPr defTabSz="457200"/>
              <a:t>‹#›</a:t>
            </a:fld>
            <a:endParaRPr lang="en-US" dirty="0">
              <a:solidFill>
                <a:prstClr val="white">
                  <a:tint val="75000"/>
                </a:prstClr>
              </a:solidFill>
            </a:endParaRPr>
          </a:p>
        </p:txBody>
      </p:sp>
    </p:spTree>
    <p:extLst>
      <p:ext uri="{BB962C8B-B14F-4D97-AF65-F5344CB8AC3E}">
        <p14:creationId xmlns:p14="http://schemas.microsoft.com/office/powerpoint/2010/main" val="567699202"/>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15587"/>
            <a:ext cx="7772400" cy="2387600"/>
          </a:xfrm>
        </p:spPr>
        <p:txBody>
          <a:bodyPr/>
          <a:lstStyle/>
          <a:p>
            <a:r>
              <a:rPr lang="en-US" dirty="0" smtClean="0">
                <a:latin typeface="Tahoma" charset="0"/>
                <a:ea typeface="Tahoma" charset="0"/>
                <a:cs typeface="Tahoma" charset="0"/>
              </a:rPr>
              <a:t>Book of Isaiah</a:t>
            </a:r>
            <a:endParaRPr lang="en-US" dirty="0">
              <a:latin typeface="Tahoma" charset="0"/>
              <a:ea typeface="Tahoma" charset="0"/>
              <a:cs typeface="Tahoma" charset="0"/>
            </a:endParaRPr>
          </a:p>
        </p:txBody>
      </p:sp>
      <p:sp>
        <p:nvSpPr>
          <p:cNvPr id="3" name="Subtitle 2"/>
          <p:cNvSpPr>
            <a:spLocks noGrp="1"/>
          </p:cNvSpPr>
          <p:nvPr>
            <p:ph type="subTitle" idx="1"/>
          </p:nvPr>
        </p:nvSpPr>
        <p:spPr>
          <a:xfrm>
            <a:off x="1658092" y="3003187"/>
            <a:ext cx="5827816" cy="2853847"/>
          </a:xfrm>
        </p:spPr>
        <p:txBody>
          <a:bodyPr>
            <a:normAutofit/>
          </a:bodyPr>
          <a:lstStyle/>
          <a:p>
            <a:r>
              <a:rPr lang="en-US" sz="4800" dirty="0" smtClean="0">
                <a:solidFill>
                  <a:srgbClr val="FFFF00"/>
                </a:solidFill>
                <a:latin typeface="Tahoma" charset="0"/>
                <a:ea typeface="Tahoma" charset="0"/>
                <a:cs typeface="Tahoma" charset="0"/>
              </a:rPr>
              <a:t>Chapters 40-55</a:t>
            </a:r>
          </a:p>
          <a:p>
            <a:r>
              <a:rPr lang="en-US" sz="4400" dirty="0" smtClean="0">
                <a:solidFill>
                  <a:srgbClr val="00B0F0"/>
                </a:solidFill>
                <a:latin typeface="Tahoma" charset="0"/>
                <a:ea typeface="Tahoma" charset="0"/>
                <a:cs typeface="Tahoma" charset="0"/>
              </a:rPr>
              <a:t>God’s Servant Fulfills His Mission</a:t>
            </a:r>
          </a:p>
        </p:txBody>
      </p:sp>
    </p:spTree>
    <p:extLst>
      <p:ext uri="{BB962C8B-B14F-4D97-AF65-F5344CB8AC3E}">
        <p14:creationId xmlns:p14="http://schemas.microsoft.com/office/powerpoint/2010/main" val="841725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
        <p:nvSpPr>
          <p:cNvPr id="7" name="TextBox 6"/>
          <p:cNvSpPr txBox="1"/>
          <p:nvPr/>
        </p:nvSpPr>
        <p:spPr>
          <a:xfrm>
            <a:off x="4520868" y="3302420"/>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28-39</a:t>
            </a:r>
            <a:r>
              <a:rPr lang="en-US" sz="2400" dirty="0" smtClean="0">
                <a:solidFill>
                  <a:sysClr val="windowText" lastClr="000000"/>
                </a:solidFill>
              </a:rPr>
              <a:t> : The Rise and Fall of Jerusalem</a:t>
            </a:r>
          </a:p>
        </p:txBody>
      </p:sp>
      <p:sp>
        <p:nvSpPr>
          <p:cNvPr id="8" name="TextBox 7"/>
          <p:cNvSpPr txBox="1"/>
          <p:nvPr/>
        </p:nvSpPr>
        <p:spPr>
          <a:xfrm>
            <a:off x="4520868" y="4220521"/>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40-55</a:t>
            </a:r>
            <a:r>
              <a:rPr lang="en-US" sz="2400" dirty="0" smtClean="0">
                <a:solidFill>
                  <a:sysClr val="windowText" lastClr="000000"/>
                </a:solidFill>
              </a:rPr>
              <a:t> : God’s Servant Fulfills His Mission</a:t>
            </a:r>
          </a:p>
        </p:txBody>
      </p:sp>
    </p:spTree>
    <p:extLst>
      <p:ext uri="{BB962C8B-B14F-4D97-AF65-F5344CB8AC3E}">
        <p14:creationId xmlns:p14="http://schemas.microsoft.com/office/powerpoint/2010/main" val="1892665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(28-39)</a:t>
            </a:r>
            <a:endParaRPr lang="en-US" sz="2800" u="sng" dirty="0">
              <a:latin typeface="Tahoma" charset="0"/>
              <a:ea typeface="Tahoma" charset="0"/>
              <a:cs typeface="Tahoma" charset="0"/>
            </a:endParaRPr>
          </a:p>
        </p:txBody>
      </p:sp>
      <p:sp>
        <p:nvSpPr>
          <p:cNvPr id="5" name="TextBox 4"/>
          <p:cNvSpPr txBox="1"/>
          <p:nvPr/>
        </p:nvSpPr>
        <p:spPr>
          <a:xfrm>
            <a:off x="97972" y="620167"/>
            <a:ext cx="8948057" cy="3416320"/>
          </a:xfrm>
          <a:prstGeom prst="rect">
            <a:avLst/>
          </a:prstGeom>
          <a:noFill/>
        </p:spPr>
        <p:txBody>
          <a:bodyPr wrap="square" rtlCol="0">
            <a:spAutoFit/>
          </a:bodyPr>
          <a:lstStyle/>
          <a:p>
            <a:pPr marL="914400" lvl="1" indent="-457200">
              <a:buFont typeface="Wingdings" charset="2"/>
              <a:buChar char="q"/>
            </a:pPr>
            <a:r>
              <a:rPr lang="en-US" sz="2400" dirty="0"/>
              <a:t>God chooses Cyrus, His anointed, to rebuild Jerusalem.</a:t>
            </a:r>
          </a:p>
          <a:p>
            <a:pPr marL="914400" lvl="1" indent="-457200">
              <a:buFont typeface="Wingdings" charset="2"/>
              <a:buChar char="q"/>
            </a:pPr>
            <a:r>
              <a:rPr lang="en-US" sz="2400" dirty="0" smtClean="0"/>
              <a:t>Do </a:t>
            </a:r>
            <a:r>
              <a:rPr lang="en-US" sz="2400" dirty="0"/>
              <a:t>not fear, </a:t>
            </a:r>
            <a:r>
              <a:rPr lang="en-US" sz="2400" dirty="0" smtClean="0"/>
              <a:t>worm </a:t>
            </a:r>
            <a:r>
              <a:rPr lang="en-US" sz="2400" dirty="0"/>
              <a:t>Jacob, I will help </a:t>
            </a:r>
            <a:r>
              <a:rPr lang="en-US" sz="2400" dirty="0" smtClean="0"/>
              <a:t>you</a:t>
            </a:r>
            <a:r>
              <a:rPr lang="mr-IN" sz="2400" dirty="0" smtClean="0"/>
              <a:t>…</a:t>
            </a:r>
            <a:r>
              <a:rPr lang="en-US" sz="2400" dirty="0" smtClean="0"/>
              <a:t>pulverize </a:t>
            </a:r>
            <a:r>
              <a:rPr lang="en-US" sz="2400" dirty="0"/>
              <a:t>mountains</a:t>
            </a:r>
            <a:r>
              <a:rPr lang="en-US" sz="2400" dirty="0" smtClean="0"/>
              <a:t>.</a:t>
            </a:r>
          </a:p>
          <a:p>
            <a:pPr marL="914400" lvl="1" indent="-457200">
              <a:buFont typeface="Wingdings" charset="2"/>
              <a:buChar char="q"/>
            </a:pPr>
            <a:r>
              <a:rPr lang="en-US" sz="2400" dirty="0"/>
              <a:t>Babylon the virgin is exposed and humiliated.</a:t>
            </a:r>
          </a:p>
          <a:p>
            <a:pPr marL="914400" lvl="1" indent="-457200">
              <a:buFont typeface="Wingdings" charset="2"/>
              <a:buChar char="q"/>
            </a:pPr>
            <a:r>
              <a:rPr lang="en-US" sz="2400" dirty="0" smtClean="0"/>
              <a:t>God </a:t>
            </a:r>
            <a:r>
              <a:rPr lang="en-US" sz="2400" dirty="0"/>
              <a:t>will redeem Israel from captivity like in Egypt</a:t>
            </a:r>
            <a:r>
              <a:rPr lang="en-US" sz="2400" dirty="0" smtClean="0"/>
              <a:t>.</a:t>
            </a:r>
          </a:p>
          <a:p>
            <a:pPr marL="914400" lvl="1" indent="-457200">
              <a:buFont typeface="Wingdings" charset="2"/>
              <a:buChar char="q"/>
            </a:pPr>
            <a:r>
              <a:rPr lang="en-US" sz="2400" dirty="0" smtClean="0"/>
              <a:t>“You have wearied me with iniquities; I am the one who wipes out transgressions.”</a:t>
            </a:r>
          </a:p>
          <a:p>
            <a:pPr marL="914400" lvl="1" indent="-457200">
              <a:buFont typeface="Wingdings" charset="2"/>
              <a:buChar char="q"/>
            </a:pPr>
            <a:r>
              <a:rPr lang="en-US" sz="2400" dirty="0" smtClean="0"/>
              <a:t>Babylon’s idols bow down and are carried into captivity</a:t>
            </a:r>
            <a:r>
              <a:rPr lang="en-US" sz="2400" dirty="0"/>
              <a:t>. </a:t>
            </a:r>
            <a:endParaRPr lang="en-US" sz="2400" dirty="0" smtClean="0"/>
          </a:p>
          <a:p>
            <a:pPr marL="914400" lvl="1" indent="-457200">
              <a:buFont typeface="Wingdings" charset="2"/>
              <a:buChar char="q"/>
            </a:pPr>
            <a:r>
              <a:rPr lang="en-US" sz="2400" dirty="0" smtClean="0"/>
              <a:t>A </a:t>
            </a:r>
            <a:r>
              <a:rPr lang="en-US" sz="2400" dirty="0"/>
              <a:t>voice cries, “In the wilderness prepare the way of the Lord</a:t>
            </a:r>
            <a:r>
              <a:rPr lang="en-US" sz="2400" dirty="0" smtClean="0"/>
              <a:t>!”</a:t>
            </a:r>
          </a:p>
          <a:p>
            <a:pPr marL="914400" lvl="1" indent="-457200">
              <a:buFont typeface="Wingdings" charset="2"/>
              <a:buChar char="q"/>
            </a:pPr>
            <a:r>
              <a:rPr lang="en-US" sz="2400" dirty="0"/>
              <a:t>“My Servant, whom I uphold</a:t>
            </a:r>
            <a:r>
              <a:rPr lang="mr-IN" sz="2400" dirty="0"/>
              <a:t>…</a:t>
            </a:r>
            <a:r>
              <a:rPr lang="en-US" sz="2400" dirty="0"/>
              <a:t>I have put my Spirit upon him.”</a:t>
            </a:r>
            <a:endParaRPr lang="en-US" sz="2400" dirty="0" smtClean="0"/>
          </a:p>
        </p:txBody>
      </p:sp>
      <p:sp>
        <p:nvSpPr>
          <p:cNvPr id="13" name="Rectangle 12"/>
          <p:cNvSpPr/>
          <p:nvPr/>
        </p:nvSpPr>
        <p:spPr>
          <a:xfrm>
            <a:off x="511322" y="322031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40</a:t>
            </a:r>
            <a:endParaRPr lang="en-US" sz="2000" b="1" dirty="0">
              <a:solidFill>
                <a:schemeClr val="bg1"/>
              </a:solidFill>
            </a:endParaRPr>
          </a:p>
        </p:txBody>
      </p:sp>
      <p:sp>
        <p:nvSpPr>
          <p:cNvPr id="17" name="Rectangle 16"/>
          <p:cNvSpPr/>
          <p:nvPr/>
        </p:nvSpPr>
        <p:spPr>
          <a:xfrm>
            <a:off x="511325" y="1051588"/>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41</a:t>
            </a:r>
            <a:endParaRPr lang="en-US" sz="2000" b="1" dirty="0">
              <a:solidFill>
                <a:schemeClr val="bg1"/>
              </a:solidFill>
            </a:endParaRPr>
          </a:p>
        </p:txBody>
      </p:sp>
      <p:sp>
        <p:nvSpPr>
          <p:cNvPr id="6" name="Rectangle 5"/>
          <p:cNvSpPr/>
          <p:nvPr/>
        </p:nvSpPr>
        <p:spPr>
          <a:xfrm>
            <a:off x="511322" y="3586018"/>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42</a:t>
            </a:r>
            <a:endParaRPr lang="en-US" sz="2000" b="1" dirty="0">
              <a:solidFill>
                <a:schemeClr val="bg1"/>
              </a:solidFill>
            </a:endParaRPr>
          </a:p>
        </p:txBody>
      </p:sp>
      <p:sp>
        <p:nvSpPr>
          <p:cNvPr id="7" name="Rectangle 6"/>
          <p:cNvSpPr/>
          <p:nvPr/>
        </p:nvSpPr>
        <p:spPr>
          <a:xfrm>
            <a:off x="511321" y="2149370"/>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43</a:t>
            </a:r>
            <a:endParaRPr lang="en-US" sz="2000" b="1" dirty="0">
              <a:solidFill>
                <a:schemeClr val="bg1"/>
              </a:solidFill>
            </a:endParaRPr>
          </a:p>
        </p:txBody>
      </p:sp>
      <p:sp>
        <p:nvSpPr>
          <p:cNvPr id="8" name="Rectangle 7"/>
          <p:cNvSpPr/>
          <p:nvPr/>
        </p:nvSpPr>
        <p:spPr>
          <a:xfrm>
            <a:off x="97972" y="685828"/>
            <a:ext cx="858573"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44-45</a:t>
            </a:r>
            <a:endParaRPr lang="en-US" sz="2000" b="1" dirty="0">
              <a:solidFill>
                <a:schemeClr val="bg1"/>
              </a:solidFill>
            </a:endParaRPr>
          </a:p>
        </p:txBody>
      </p:sp>
      <p:sp>
        <p:nvSpPr>
          <p:cNvPr id="9" name="Rectangle 8"/>
          <p:cNvSpPr/>
          <p:nvPr/>
        </p:nvSpPr>
        <p:spPr>
          <a:xfrm>
            <a:off x="511321" y="2854498"/>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46</a:t>
            </a:r>
            <a:endParaRPr lang="en-US" sz="2000" b="1" dirty="0">
              <a:solidFill>
                <a:schemeClr val="bg1"/>
              </a:solidFill>
            </a:endParaRPr>
          </a:p>
        </p:txBody>
      </p:sp>
      <p:sp>
        <p:nvSpPr>
          <p:cNvPr id="10" name="Rectangle 9"/>
          <p:cNvSpPr/>
          <p:nvPr/>
        </p:nvSpPr>
        <p:spPr>
          <a:xfrm>
            <a:off x="515571" y="1417295"/>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47</a:t>
            </a:r>
            <a:endParaRPr lang="en-US" sz="2000" b="1" dirty="0">
              <a:solidFill>
                <a:schemeClr val="bg1"/>
              </a:solidFill>
            </a:endParaRPr>
          </a:p>
        </p:txBody>
      </p:sp>
      <p:sp>
        <p:nvSpPr>
          <p:cNvPr id="11" name="Rectangle 10"/>
          <p:cNvSpPr/>
          <p:nvPr/>
        </p:nvSpPr>
        <p:spPr>
          <a:xfrm>
            <a:off x="511320" y="1790567"/>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48</a:t>
            </a:r>
            <a:endParaRPr lang="en-US" sz="2000" b="1" dirty="0">
              <a:solidFill>
                <a:schemeClr val="bg1"/>
              </a:solidFill>
            </a:endParaRPr>
          </a:p>
        </p:txBody>
      </p:sp>
    </p:spTree>
    <p:extLst>
      <p:ext uri="{BB962C8B-B14F-4D97-AF65-F5344CB8AC3E}">
        <p14:creationId xmlns:p14="http://schemas.microsoft.com/office/powerpoint/2010/main" val="257083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p:bldP spid="6" grpId="0" animBg="1"/>
      <p:bldP spid="7" grpId="0" animBg="1"/>
      <p:bldP spid="8" grpId="0" animBg="1"/>
      <p:bldP spid="9" grpId="0" animBg="1"/>
      <p:bldP spid="10"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Tree>
    <p:extLst>
      <p:ext uri="{BB962C8B-B14F-4D97-AF65-F5344CB8AC3E}">
        <p14:creationId xmlns:p14="http://schemas.microsoft.com/office/powerpoint/2010/main" val="21835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(1-12)</a:t>
            </a:r>
            <a:endParaRPr lang="en-US" sz="2800" u="sng" dirty="0">
              <a:latin typeface="Tahoma" charset="0"/>
              <a:ea typeface="Tahoma" charset="0"/>
              <a:cs typeface="Tahoma" charset="0"/>
            </a:endParaRPr>
          </a:p>
        </p:txBody>
      </p:sp>
      <p:sp>
        <p:nvSpPr>
          <p:cNvPr id="5" name="TextBox 4"/>
          <p:cNvSpPr txBox="1"/>
          <p:nvPr/>
        </p:nvSpPr>
        <p:spPr>
          <a:xfrm>
            <a:off x="97972" y="620167"/>
            <a:ext cx="8948057" cy="6001643"/>
          </a:xfrm>
          <a:prstGeom prst="rect">
            <a:avLst/>
          </a:prstGeom>
          <a:noFill/>
        </p:spPr>
        <p:txBody>
          <a:bodyPr wrap="square" rtlCol="0">
            <a:spAutoFit/>
          </a:bodyPr>
          <a:lstStyle/>
          <a:p>
            <a:pPr marL="457200" indent="-457200">
              <a:buFont typeface="Wingdings" charset="2"/>
              <a:buChar char="q"/>
            </a:pPr>
            <a:r>
              <a:rPr lang="en-US" sz="2400" dirty="0"/>
              <a:t>“In that day the Branch of the Lord will be beautiful and glorious…” </a:t>
            </a:r>
          </a:p>
          <a:p>
            <a:pPr marL="457200" indent="-457200">
              <a:buFont typeface="Wingdings" charset="2"/>
              <a:buChar char="q"/>
            </a:pPr>
            <a:r>
              <a:rPr lang="en-US" sz="2400" dirty="0" smtClean="0"/>
              <a:t>The </a:t>
            </a:r>
            <a:r>
              <a:rPr lang="en-US" sz="2400" dirty="0"/>
              <a:t>virgin shall bear a son, his name will be “Immanuel.”</a:t>
            </a:r>
          </a:p>
          <a:p>
            <a:pPr marL="457200" indent="-457200">
              <a:buFont typeface="Wingdings" charset="2"/>
              <a:buChar char="q"/>
            </a:pPr>
            <a:r>
              <a:rPr lang="en-US" sz="2400" dirty="0"/>
              <a:t>A child will be born; will sit on David’s throne, governing in peace forever. </a:t>
            </a:r>
          </a:p>
          <a:p>
            <a:pPr marL="457200" indent="-457200">
              <a:buFont typeface="Wingdings" charset="2"/>
              <a:buChar char="q"/>
            </a:pPr>
            <a:r>
              <a:rPr lang="en-US" sz="2400" dirty="0" smtClean="0"/>
              <a:t>The </a:t>
            </a:r>
            <a:r>
              <a:rPr lang="en-US" sz="2400" dirty="0"/>
              <a:t>mountain of the house of the Lord, nations flow to it.</a:t>
            </a:r>
          </a:p>
          <a:p>
            <a:pPr marL="457200" indent="-457200">
              <a:buFont typeface="Wingdings" charset="2"/>
              <a:buChar char="q"/>
            </a:pPr>
            <a:r>
              <a:rPr lang="en-US" sz="2400" dirty="0"/>
              <a:t>God will remove </a:t>
            </a:r>
            <a:r>
              <a:rPr lang="en-US" sz="2400" dirty="0" smtClean="0"/>
              <a:t>jewelry/accessories </a:t>
            </a:r>
            <a:r>
              <a:rPr lang="en-US" sz="2400" dirty="0"/>
              <a:t>of wealthy Jerusalem women. </a:t>
            </a:r>
          </a:p>
          <a:p>
            <a:pPr marL="457200" indent="-457200">
              <a:buFont typeface="Wingdings" charset="2"/>
              <a:buChar char="q"/>
            </a:pPr>
            <a:r>
              <a:rPr lang="en-US" sz="2400" dirty="0" smtClean="0"/>
              <a:t>A </a:t>
            </a:r>
            <a:r>
              <a:rPr lang="en-US" sz="2400" dirty="0"/>
              <a:t>shoot will spring from the stem of Jesse.</a:t>
            </a:r>
          </a:p>
          <a:p>
            <a:pPr marL="457200" indent="-457200">
              <a:buFont typeface="Wingdings" charset="2"/>
              <a:buChar char="q"/>
            </a:pPr>
            <a:r>
              <a:rPr lang="en-US" sz="2400" dirty="0" smtClean="0"/>
              <a:t>God </a:t>
            </a:r>
            <a:r>
              <a:rPr lang="en-US" sz="2400" dirty="0"/>
              <a:t>sings a sad love song about his vineyard, Israel. </a:t>
            </a:r>
          </a:p>
          <a:p>
            <a:pPr marL="457200" indent="-457200">
              <a:buFont typeface="Wingdings" charset="2"/>
              <a:buChar char="q"/>
            </a:pPr>
            <a:r>
              <a:rPr lang="en-US" sz="2400" dirty="0"/>
              <a:t>Assyria condemned as God’s tool that became prideful. </a:t>
            </a:r>
          </a:p>
          <a:p>
            <a:pPr marL="457200" indent="-457200">
              <a:buFont typeface="Wingdings" charset="2"/>
              <a:buChar char="q"/>
            </a:pPr>
            <a:r>
              <a:rPr lang="en-US" sz="2400" dirty="0" smtClean="0"/>
              <a:t>“</a:t>
            </a:r>
            <a:r>
              <a:rPr lang="en-US" sz="2400" dirty="0"/>
              <a:t>Come, let us reason together, says the Lord. Though your sins are as scarlet, they will be as white as snow.”</a:t>
            </a:r>
          </a:p>
          <a:p>
            <a:pPr marL="457200" indent="-457200">
              <a:buFont typeface="Wingdings" charset="2"/>
              <a:buChar char="q"/>
            </a:pPr>
            <a:r>
              <a:rPr lang="en-US" sz="2400" dirty="0" smtClean="0"/>
              <a:t>Isaiah </a:t>
            </a:r>
            <a:r>
              <a:rPr lang="en-US" sz="2400" dirty="0"/>
              <a:t>sees God and is called to the prophetic work. </a:t>
            </a:r>
          </a:p>
          <a:p>
            <a:pPr marL="457200" indent="-457200">
              <a:buFont typeface="Wingdings" charset="2"/>
              <a:buChar char="q"/>
            </a:pPr>
            <a:r>
              <a:rPr lang="en-US" sz="2400" dirty="0"/>
              <a:t>Draw from the springs of salvation! Give thanks to His great and holy name!</a:t>
            </a:r>
          </a:p>
          <a:p>
            <a:pPr marL="457200" indent="-457200">
              <a:buFont typeface="Wingdings" charset="2"/>
              <a:buChar char="q"/>
            </a:pPr>
            <a:r>
              <a:rPr lang="en-US" sz="2400" dirty="0" smtClean="0"/>
              <a:t>Assyrian </a:t>
            </a:r>
            <a:r>
              <a:rPr lang="en-US" sz="2400" dirty="0"/>
              <a:t>conquest of Israel foretold w/ child named “swift-spoil-speedy-prey</a:t>
            </a:r>
            <a:r>
              <a:rPr lang="en-US" sz="2400" dirty="0" smtClean="0"/>
              <a:t>.”</a:t>
            </a:r>
            <a:endParaRPr lang="en-US" sz="2400" dirty="0"/>
          </a:p>
        </p:txBody>
      </p:sp>
      <p:sp>
        <p:nvSpPr>
          <p:cNvPr id="7" name="Rectangle 6"/>
          <p:cNvSpPr/>
          <p:nvPr/>
        </p:nvSpPr>
        <p:spPr>
          <a:xfrm>
            <a:off x="141516" y="398417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solidFill>
                  <a:schemeClr val="bg1"/>
                </a:solidFill>
              </a:rPr>
              <a:t>1</a:t>
            </a:r>
            <a:endParaRPr lang="en-US" sz="2400" b="1">
              <a:solidFill>
                <a:schemeClr val="bg1"/>
              </a:solidFill>
            </a:endParaRPr>
          </a:p>
        </p:txBody>
      </p:sp>
      <p:sp>
        <p:nvSpPr>
          <p:cNvPr id="8" name="Rectangle 7"/>
          <p:cNvSpPr/>
          <p:nvPr/>
        </p:nvSpPr>
        <p:spPr>
          <a:xfrm>
            <a:off x="141519" y="2100784"/>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bg1"/>
                </a:solidFill>
              </a:rPr>
              <a:t>2</a:t>
            </a:r>
          </a:p>
        </p:txBody>
      </p:sp>
      <p:sp>
        <p:nvSpPr>
          <p:cNvPr id="9" name="Rectangle 8"/>
          <p:cNvSpPr/>
          <p:nvPr/>
        </p:nvSpPr>
        <p:spPr>
          <a:xfrm>
            <a:off x="141516" y="2470898"/>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3</a:t>
            </a:r>
            <a:endParaRPr lang="en-US" sz="2400" b="1" dirty="0">
              <a:solidFill>
                <a:schemeClr val="bg1"/>
              </a:solidFill>
            </a:endParaRPr>
          </a:p>
        </p:txBody>
      </p:sp>
      <p:sp>
        <p:nvSpPr>
          <p:cNvPr id="10" name="Rectangle 9"/>
          <p:cNvSpPr/>
          <p:nvPr/>
        </p:nvSpPr>
        <p:spPr>
          <a:xfrm>
            <a:off x="141516" y="641940"/>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4</a:t>
            </a:r>
          </a:p>
        </p:txBody>
      </p:sp>
      <p:sp>
        <p:nvSpPr>
          <p:cNvPr id="11" name="Rectangle 10"/>
          <p:cNvSpPr/>
          <p:nvPr/>
        </p:nvSpPr>
        <p:spPr>
          <a:xfrm>
            <a:off x="141519" y="3221854"/>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5</a:t>
            </a:r>
            <a:endParaRPr lang="en-US" sz="2400" b="1" dirty="0">
              <a:solidFill>
                <a:schemeClr val="bg1"/>
              </a:solidFill>
            </a:endParaRPr>
          </a:p>
        </p:txBody>
      </p:sp>
      <p:sp>
        <p:nvSpPr>
          <p:cNvPr id="12" name="Rectangle 11"/>
          <p:cNvSpPr/>
          <p:nvPr/>
        </p:nvSpPr>
        <p:spPr>
          <a:xfrm>
            <a:off x="141516" y="469641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6</a:t>
            </a:r>
          </a:p>
        </p:txBody>
      </p:sp>
      <p:sp>
        <p:nvSpPr>
          <p:cNvPr id="13" name="Rectangle 12"/>
          <p:cNvSpPr/>
          <p:nvPr/>
        </p:nvSpPr>
        <p:spPr>
          <a:xfrm>
            <a:off x="141516" y="1017577"/>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7</a:t>
            </a:r>
            <a:endParaRPr lang="en-US" sz="2400" b="1" dirty="0">
              <a:solidFill>
                <a:schemeClr val="bg1"/>
              </a:solidFill>
            </a:endParaRPr>
          </a:p>
        </p:txBody>
      </p:sp>
      <p:sp>
        <p:nvSpPr>
          <p:cNvPr id="14" name="Rectangle 13"/>
          <p:cNvSpPr/>
          <p:nvPr/>
        </p:nvSpPr>
        <p:spPr>
          <a:xfrm>
            <a:off x="141519" y="5818177"/>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8</a:t>
            </a:r>
          </a:p>
        </p:txBody>
      </p:sp>
      <p:sp>
        <p:nvSpPr>
          <p:cNvPr id="15" name="Rectangle 14"/>
          <p:cNvSpPr/>
          <p:nvPr/>
        </p:nvSpPr>
        <p:spPr>
          <a:xfrm>
            <a:off x="141516" y="138761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9</a:t>
            </a:r>
            <a:endParaRPr lang="en-US" sz="2400" b="1" dirty="0">
              <a:solidFill>
                <a:schemeClr val="bg1"/>
              </a:solidFill>
            </a:endParaRPr>
          </a:p>
        </p:txBody>
      </p:sp>
      <p:sp>
        <p:nvSpPr>
          <p:cNvPr id="16" name="Rectangle 15"/>
          <p:cNvSpPr/>
          <p:nvPr/>
        </p:nvSpPr>
        <p:spPr>
          <a:xfrm>
            <a:off x="97971" y="3587299"/>
            <a:ext cx="457200" cy="457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10</a:t>
            </a:r>
            <a:endParaRPr lang="en-US" sz="2000" b="1" dirty="0">
              <a:solidFill>
                <a:schemeClr val="bg1"/>
              </a:solidFill>
            </a:endParaRPr>
          </a:p>
        </p:txBody>
      </p:sp>
      <p:sp>
        <p:nvSpPr>
          <p:cNvPr id="17" name="Rectangle 16"/>
          <p:cNvSpPr/>
          <p:nvPr/>
        </p:nvSpPr>
        <p:spPr>
          <a:xfrm>
            <a:off x="97973" y="2802833"/>
            <a:ext cx="457200" cy="457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11</a:t>
            </a:r>
            <a:endParaRPr lang="en-US" sz="2000" b="1" dirty="0">
              <a:solidFill>
                <a:schemeClr val="bg1"/>
              </a:solidFill>
            </a:endParaRPr>
          </a:p>
        </p:txBody>
      </p:sp>
      <p:sp>
        <p:nvSpPr>
          <p:cNvPr id="18" name="Rectangle 17"/>
          <p:cNvSpPr/>
          <p:nvPr/>
        </p:nvSpPr>
        <p:spPr>
          <a:xfrm>
            <a:off x="97971" y="5064978"/>
            <a:ext cx="457200" cy="457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12</a:t>
            </a:r>
            <a:endParaRPr lang="en-US" sz="2000" b="1" dirty="0">
              <a:solidFill>
                <a:schemeClr val="bg1"/>
              </a:solidFill>
            </a:endParaRPr>
          </a:p>
        </p:txBody>
      </p:sp>
    </p:spTree>
    <p:extLst>
      <p:ext uri="{BB962C8B-B14F-4D97-AF65-F5344CB8AC3E}">
        <p14:creationId xmlns:p14="http://schemas.microsoft.com/office/powerpoint/2010/main" val="1712132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Tree>
    <p:extLst>
      <p:ext uri="{BB962C8B-B14F-4D97-AF65-F5344CB8AC3E}">
        <p14:creationId xmlns:p14="http://schemas.microsoft.com/office/powerpoint/2010/main" val="368708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(13-27)</a:t>
            </a:r>
            <a:endParaRPr lang="en-US" sz="2800" u="sng" dirty="0">
              <a:latin typeface="Tahoma" charset="0"/>
              <a:ea typeface="Tahoma" charset="0"/>
              <a:cs typeface="Tahoma" charset="0"/>
            </a:endParaRPr>
          </a:p>
        </p:txBody>
      </p:sp>
      <p:sp>
        <p:nvSpPr>
          <p:cNvPr id="5" name="TextBox 4"/>
          <p:cNvSpPr txBox="1"/>
          <p:nvPr/>
        </p:nvSpPr>
        <p:spPr>
          <a:xfrm>
            <a:off x="97972" y="620167"/>
            <a:ext cx="8948057" cy="6001643"/>
          </a:xfrm>
          <a:prstGeom prst="rect">
            <a:avLst/>
          </a:prstGeom>
          <a:noFill/>
        </p:spPr>
        <p:txBody>
          <a:bodyPr wrap="square" rtlCol="0">
            <a:spAutoFit/>
          </a:bodyPr>
          <a:lstStyle/>
          <a:p>
            <a:r>
              <a:rPr lang="en-US" sz="2400" dirty="0"/>
              <a:t>The Nations (“God’s oracle concerning</a:t>
            </a:r>
            <a:r>
              <a:rPr lang="en-US" sz="2400" dirty="0" smtClean="0"/>
              <a:t>…”)</a:t>
            </a:r>
            <a:endParaRPr lang="en-US" sz="2400" dirty="0"/>
          </a:p>
          <a:p>
            <a:pPr marL="800100" lvl="1" indent="-342900">
              <a:buFont typeface="Wingdings" charset="2"/>
              <a:buChar char="q"/>
            </a:pPr>
            <a:r>
              <a:rPr lang="en-US" sz="2400" dirty="0"/>
              <a:t>Valley of Vision (Jerusalem)</a:t>
            </a:r>
          </a:p>
          <a:p>
            <a:pPr marL="800100" lvl="1" indent="-342900">
              <a:buFont typeface="Wingdings" charset="2"/>
              <a:buChar char="q"/>
            </a:pPr>
            <a:r>
              <a:rPr lang="en-US" sz="2400" dirty="0" smtClean="0"/>
              <a:t>Syria &amp; Israel</a:t>
            </a:r>
          </a:p>
          <a:p>
            <a:pPr marL="800100" lvl="1" indent="-342900">
              <a:buFont typeface="Wingdings" charset="2"/>
              <a:buChar char="q"/>
            </a:pPr>
            <a:r>
              <a:rPr lang="nb-NO" sz="2400" dirty="0" err="1"/>
              <a:t>Tyre</a:t>
            </a:r>
            <a:endParaRPr lang="nb-NO" sz="2400" dirty="0"/>
          </a:p>
          <a:p>
            <a:pPr marL="800100" lvl="1" indent="-342900">
              <a:buFont typeface="Wingdings" charset="2"/>
              <a:buChar char="q"/>
            </a:pPr>
            <a:r>
              <a:rPr lang="en-US" sz="2400" dirty="0" smtClean="0"/>
              <a:t>Ethiopia</a:t>
            </a:r>
            <a:endParaRPr lang="en-US" sz="2400" dirty="0"/>
          </a:p>
          <a:p>
            <a:pPr marL="800100" lvl="1" indent="-342900">
              <a:buFont typeface="Wingdings" charset="2"/>
              <a:buChar char="q"/>
            </a:pPr>
            <a:r>
              <a:rPr lang="en-US" sz="2400" dirty="0"/>
              <a:t>Babylon</a:t>
            </a:r>
          </a:p>
          <a:p>
            <a:pPr marL="800100" lvl="1" indent="-342900">
              <a:buFont typeface="Wingdings" charset="2"/>
              <a:buChar char="q"/>
            </a:pPr>
            <a:r>
              <a:rPr lang="en-US" sz="2400" dirty="0" smtClean="0"/>
              <a:t>Egypt</a:t>
            </a:r>
            <a:endParaRPr lang="en-US" sz="2400" dirty="0"/>
          </a:p>
          <a:p>
            <a:pPr marL="800100" lvl="1" indent="-342900">
              <a:buFont typeface="Wingdings" charset="2"/>
              <a:buChar char="q"/>
            </a:pPr>
            <a:r>
              <a:rPr lang="en-US" sz="2400" dirty="0"/>
              <a:t>Moab</a:t>
            </a:r>
          </a:p>
          <a:p>
            <a:r>
              <a:rPr lang="en-US" sz="2400" dirty="0" smtClean="0"/>
              <a:t>The </a:t>
            </a:r>
            <a:r>
              <a:rPr lang="en-US" sz="2400" dirty="0"/>
              <a:t>World</a:t>
            </a:r>
          </a:p>
          <a:p>
            <a:pPr marL="800100" lvl="1" indent="-342900">
              <a:buFont typeface="Wingdings" charset="2"/>
              <a:buChar char="q"/>
            </a:pPr>
            <a:r>
              <a:rPr lang="en-US" sz="2400" dirty="0"/>
              <a:t>A happy song of a vineyard (restored Israel) that is secure and fruitful!</a:t>
            </a:r>
            <a:endParaRPr lang="nb-NO" sz="3200" dirty="0"/>
          </a:p>
          <a:p>
            <a:pPr marL="800100" lvl="1" indent="-342900">
              <a:buFont typeface="Wingdings" charset="2"/>
              <a:buChar char="q"/>
            </a:pPr>
            <a:r>
              <a:rPr lang="en-US" sz="2400" dirty="0" smtClean="0"/>
              <a:t>God </a:t>
            </a:r>
            <a:r>
              <a:rPr lang="en-US" sz="2400" dirty="0"/>
              <a:t>prepares a banquet on His mountain, swallows up death forever.</a:t>
            </a:r>
          </a:p>
          <a:p>
            <a:pPr marL="800100" lvl="1" indent="-342900">
              <a:buFont typeface="Wingdings" charset="2"/>
              <a:buChar char="q"/>
            </a:pPr>
            <a:r>
              <a:rPr lang="en-US" sz="2400" dirty="0" smtClean="0"/>
              <a:t>God brings destruction on the whole earth. </a:t>
            </a:r>
          </a:p>
          <a:p>
            <a:pPr marL="800100" lvl="1" indent="-342900">
              <a:buFont typeface="Wingdings" charset="2"/>
              <a:buChar char="q"/>
            </a:pPr>
            <a:r>
              <a:rPr lang="en-US" sz="2400" dirty="0" smtClean="0"/>
              <a:t>The wicked die and are destroyed, the dead of God’s people rise again. </a:t>
            </a:r>
          </a:p>
        </p:txBody>
      </p:sp>
      <p:sp>
        <p:nvSpPr>
          <p:cNvPr id="4" name="Rectangle 3"/>
          <p:cNvSpPr/>
          <p:nvPr/>
        </p:nvSpPr>
        <p:spPr>
          <a:xfrm>
            <a:off x="97972" y="2495949"/>
            <a:ext cx="822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13-14</a:t>
            </a:r>
            <a:endParaRPr lang="en-US" sz="2000" b="1" dirty="0">
              <a:solidFill>
                <a:schemeClr val="bg1"/>
              </a:solidFill>
            </a:endParaRPr>
          </a:p>
        </p:txBody>
      </p:sp>
      <p:sp>
        <p:nvSpPr>
          <p:cNvPr id="9" name="Rectangle 8"/>
          <p:cNvSpPr/>
          <p:nvPr/>
        </p:nvSpPr>
        <p:spPr>
          <a:xfrm>
            <a:off x="97972" y="3238670"/>
            <a:ext cx="822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15-16</a:t>
            </a:r>
            <a:endParaRPr lang="en-US" sz="2000" b="1" dirty="0">
              <a:solidFill>
                <a:schemeClr val="bg1"/>
              </a:solidFill>
            </a:endParaRPr>
          </a:p>
        </p:txBody>
      </p:sp>
      <p:sp>
        <p:nvSpPr>
          <p:cNvPr id="10" name="Rectangle 9"/>
          <p:cNvSpPr/>
          <p:nvPr/>
        </p:nvSpPr>
        <p:spPr>
          <a:xfrm>
            <a:off x="478971" y="1392922"/>
            <a:ext cx="441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17</a:t>
            </a:r>
            <a:endParaRPr lang="en-US" sz="2000" b="1" dirty="0">
              <a:solidFill>
                <a:schemeClr val="bg1"/>
              </a:solidFill>
            </a:endParaRPr>
          </a:p>
        </p:txBody>
      </p:sp>
      <p:sp>
        <p:nvSpPr>
          <p:cNvPr id="11" name="Rectangle 10"/>
          <p:cNvSpPr/>
          <p:nvPr/>
        </p:nvSpPr>
        <p:spPr>
          <a:xfrm>
            <a:off x="478970" y="2143904"/>
            <a:ext cx="441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18</a:t>
            </a:r>
            <a:endParaRPr lang="en-US" sz="2000" b="1" dirty="0">
              <a:solidFill>
                <a:schemeClr val="bg1"/>
              </a:solidFill>
            </a:endParaRPr>
          </a:p>
        </p:txBody>
      </p:sp>
      <p:sp>
        <p:nvSpPr>
          <p:cNvPr id="12" name="Rectangle 11"/>
          <p:cNvSpPr/>
          <p:nvPr/>
        </p:nvSpPr>
        <p:spPr>
          <a:xfrm>
            <a:off x="97973" y="2872595"/>
            <a:ext cx="826220"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19-20</a:t>
            </a:r>
            <a:endParaRPr lang="en-US" sz="2000" b="1" dirty="0">
              <a:solidFill>
                <a:schemeClr val="bg1"/>
              </a:solidFill>
            </a:endParaRPr>
          </a:p>
        </p:txBody>
      </p:sp>
      <p:sp>
        <p:nvSpPr>
          <p:cNvPr id="13" name="Rectangle 12"/>
          <p:cNvSpPr/>
          <p:nvPr/>
        </p:nvSpPr>
        <p:spPr>
          <a:xfrm>
            <a:off x="478969" y="102999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22</a:t>
            </a:r>
            <a:endParaRPr lang="en-US" sz="2000" b="1" dirty="0">
              <a:solidFill>
                <a:schemeClr val="bg1"/>
              </a:solidFill>
            </a:endParaRPr>
          </a:p>
        </p:txBody>
      </p:sp>
      <p:sp>
        <p:nvSpPr>
          <p:cNvPr id="14" name="Rectangle 13"/>
          <p:cNvSpPr/>
          <p:nvPr/>
        </p:nvSpPr>
        <p:spPr>
          <a:xfrm>
            <a:off x="478969" y="1769568"/>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23</a:t>
            </a:r>
            <a:endParaRPr lang="en-US" sz="2000" b="1" dirty="0">
              <a:solidFill>
                <a:schemeClr val="bg1"/>
              </a:solidFill>
            </a:endParaRPr>
          </a:p>
        </p:txBody>
      </p:sp>
      <p:sp>
        <p:nvSpPr>
          <p:cNvPr id="15" name="Rectangle 14"/>
          <p:cNvSpPr/>
          <p:nvPr/>
        </p:nvSpPr>
        <p:spPr>
          <a:xfrm>
            <a:off x="2079170" y="249594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21</a:t>
            </a:r>
            <a:endParaRPr lang="en-US" sz="2000" b="1" dirty="0">
              <a:solidFill>
                <a:schemeClr val="bg1"/>
              </a:solidFill>
            </a:endParaRPr>
          </a:p>
        </p:txBody>
      </p:sp>
      <p:sp>
        <p:nvSpPr>
          <p:cNvPr id="16" name="Rectangle 15"/>
          <p:cNvSpPr/>
          <p:nvPr/>
        </p:nvSpPr>
        <p:spPr>
          <a:xfrm>
            <a:off x="478969" y="5436352"/>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24</a:t>
            </a:r>
            <a:endParaRPr lang="en-US" sz="2000" b="1" dirty="0">
              <a:solidFill>
                <a:schemeClr val="bg1"/>
              </a:solidFill>
            </a:endParaRPr>
          </a:p>
        </p:txBody>
      </p:sp>
      <p:sp>
        <p:nvSpPr>
          <p:cNvPr id="17" name="Rectangle 16"/>
          <p:cNvSpPr/>
          <p:nvPr/>
        </p:nvSpPr>
        <p:spPr>
          <a:xfrm>
            <a:off x="478969" y="4693946"/>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25</a:t>
            </a:r>
            <a:endParaRPr lang="en-US" sz="2000" b="1" dirty="0">
              <a:solidFill>
                <a:schemeClr val="bg1"/>
              </a:solidFill>
            </a:endParaRPr>
          </a:p>
        </p:txBody>
      </p:sp>
      <p:sp>
        <p:nvSpPr>
          <p:cNvPr id="18" name="Rectangle 17"/>
          <p:cNvSpPr/>
          <p:nvPr/>
        </p:nvSpPr>
        <p:spPr>
          <a:xfrm>
            <a:off x="478969" y="5822047"/>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26</a:t>
            </a:r>
            <a:endParaRPr lang="en-US" sz="2000" b="1" dirty="0">
              <a:solidFill>
                <a:schemeClr val="bg1"/>
              </a:solidFill>
            </a:endParaRPr>
          </a:p>
        </p:txBody>
      </p:sp>
      <p:sp>
        <p:nvSpPr>
          <p:cNvPr id="19" name="Rectangle 18"/>
          <p:cNvSpPr/>
          <p:nvPr/>
        </p:nvSpPr>
        <p:spPr>
          <a:xfrm>
            <a:off x="478969" y="398156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27</a:t>
            </a:r>
            <a:endParaRPr lang="en-US" sz="2000" b="1" dirty="0">
              <a:solidFill>
                <a:schemeClr val="bg1"/>
              </a:solidFill>
            </a:endParaRPr>
          </a:p>
        </p:txBody>
      </p:sp>
    </p:spTree>
    <p:extLst>
      <p:ext uri="{BB962C8B-B14F-4D97-AF65-F5344CB8AC3E}">
        <p14:creationId xmlns:p14="http://schemas.microsoft.com/office/powerpoint/2010/main" val="1401101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
        <p:nvSpPr>
          <p:cNvPr id="7" name="TextBox 6"/>
          <p:cNvSpPr txBox="1"/>
          <p:nvPr/>
        </p:nvSpPr>
        <p:spPr>
          <a:xfrm>
            <a:off x="4520868" y="3302420"/>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28-39</a:t>
            </a:r>
            <a:r>
              <a:rPr lang="en-US" sz="2400" dirty="0" smtClean="0">
                <a:solidFill>
                  <a:sysClr val="windowText" lastClr="000000"/>
                </a:solidFill>
              </a:rPr>
              <a:t> : The Rise and Fall of Jerusalem</a:t>
            </a:r>
          </a:p>
        </p:txBody>
      </p:sp>
    </p:spTree>
    <p:extLst>
      <p:ext uri="{BB962C8B-B14F-4D97-AF65-F5344CB8AC3E}">
        <p14:creationId xmlns:p14="http://schemas.microsoft.com/office/powerpoint/2010/main" val="1161393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(28-39)</a:t>
            </a:r>
            <a:endParaRPr lang="en-US" sz="2800" u="sng" dirty="0">
              <a:latin typeface="Tahoma" charset="0"/>
              <a:ea typeface="Tahoma" charset="0"/>
              <a:cs typeface="Tahoma" charset="0"/>
            </a:endParaRPr>
          </a:p>
        </p:txBody>
      </p:sp>
      <p:sp>
        <p:nvSpPr>
          <p:cNvPr id="5" name="TextBox 4"/>
          <p:cNvSpPr txBox="1"/>
          <p:nvPr/>
        </p:nvSpPr>
        <p:spPr>
          <a:xfrm>
            <a:off x="97972" y="620167"/>
            <a:ext cx="8948057" cy="5632311"/>
          </a:xfrm>
          <a:prstGeom prst="rect">
            <a:avLst/>
          </a:prstGeom>
          <a:noFill/>
        </p:spPr>
        <p:txBody>
          <a:bodyPr wrap="square" rtlCol="0">
            <a:spAutoFit/>
          </a:bodyPr>
          <a:lstStyle/>
          <a:p>
            <a:pPr marL="914400" lvl="1" indent="-457200">
              <a:buFont typeface="Wingdings" charset="2"/>
              <a:buChar char="q"/>
            </a:pPr>
            <a:r>
              <a:rPr lang="en-US" sz="2400" dirty="0" smtClean="0"/>
              <a:t>The Lord slaughters the nations in a great, heavenly, bloody, greasy sacrifice.</a:t>
            </a:r>
          </a:p>
          <a:p>
            <a:pPr marL="914400" lvl="1" indent="-457200">
              <a:buFont typeface="Wingdings" charset="2"/>
              <a:buChar char="q"/>
            </a:pPr>
            <a:r>
              <a:rPr lang="en-US" sz="2400" dirty="0" smtClean="0"/>
              <a:t>Hezekiah foolishly shows off his wealth to the Babylonians.</a:t>
            </a:r>
          </a:p>
          <a:p>
            <a:pPr marL="914400" lvl="1" indent="-457200">
              <a:buFont typeface="Wingdings" charset="2"/>
              <a:buChar char="q"/>
            </a:pPr>
            <a:r>
              <a:rPr lang="en-US" sz="2400" dirty="0" smtClean="0"/>
              <a:t>“This </a:t>
            </a:r>
            <a:r>
              <a:rPr lang="en-US" sz="2400" dirty="0"/>
              <a:t>people draw near with their words and honor me with lip service, but they remove their hearts far from me.”</a:t>
            </a:r>
          </a:p>
          <a:p>
            <a:pPr marL="914400" lvl="1" indent="-457200">
              <a:buFont typeface="Wingdings" charset="2"/>
              <a:buChar char="q"/>
            </a:pPr>
            <a:r>
              <a:rPr lang="en-US" sz="2400" dirty="0" smtClean="0"/>
              <a:t>Assyria besieges and taunts the city of Jerusalem.</a:t>
            </a:r>
          </a:p>
          <a:p>
            <a:pPr marL="914400" lvl="1" indent="-457200">
              <a:buFont typeface="Wingdings" charset="2"/>
              <a:buChar char="q"/>
            </a:pPr>
            <a:r>
              <a:rPr lang="en-US" sz="2400" dirty="0" smtClean="0"/>
              <a:t>“The Destroyer” will be destroyed after he is done destroying.</a:t>
            </a:r>
          </a:p>
          <a:p>
            <a:pPr marL="914400" lvl="1" indent="-457200">
              <a:buFont typeface="Wingdings" charset="2"/>
              <a:buChar char="q"/>
            </a:pPr>
            <a:r>
              <a:rPr lang="en-US" sz="2400" dirty="0" smtClean="0"/>
              <a:t>Hezekiah falls fatally ill, prays to God and gets 15 years of life.</a:t>
            </a:r>
          </a:p>
          <a:p>
            <a:pPr marL="914400" lvl="1" indent="-457200">
              <a:buFont typeface="Wingdings" charset="2"/>
              <a:buChar char="q"/>
            </a:pPr>
            <a:r>
              <a:rPr lang="en-US" sz="2400" dirty="0" smtClean="0"/>
              <a:t>God’s warning to Judah: Do not trust in an Egyptian alliance!</a:t>
            </a:r>
          </a:p>
          <a:p>
            <a:pPr marL="914400" lvl="1" indent="-457200">
              <a:buFont typeface="Wingdings" charset="2"/>
              <a:buChar char="q"/>
            </a:pPr>
            <a:r>
              <a:rPr lang="en-US" sz="2400" dirty="0"/>
              <a:t>“Behold, I am laying in Zion a stone</a:t>
            </a:r>
            <a:r>
              <a:rPr lang="mr-IN" sz="2400" dirty="0"/>
              <a:t>…</a:t>
            </a:r>
            <a:r>
              <a:rPr lang="en-US" sz="2400" dirty="0"/>
              <a:t>he who believes in it will not be put to shame</a:t>
            </a:r>
            <a:r>
              <a:rPr lang="en-US" sz="2400" dirty="0" smtClean="0"/>
              <a:t>.”</a:t>
            </a:r>
          </a:p>
          <a:p>
            <a:pPr marL="914400" lvl="1" indent="-457200">
              <a:buFont typeface="Wingdings" charset="2"/>
              <a:buChar char="q"/>
            </a:pPr>
            <a:r>
              <a:rPr lang="en-US" sz="2400" dirty="0" smtClean="0"/>
              <a:t>The Spirit is poured out, bringing life, righteousness, peace, and security to God’s people.</a:t>
            </a:r>
            <a:endParaRPr lang="en-US" sz="2400" dirty="0"/>
          </a:p>
          <a:p>
            <a:pPr marL="914400" lvl="1" indent="-457200">
              <a:buFont typeface="Wingdings" charset="2"/>
              <a:buChar char="q"/>
            </a:pPr>
            <a:r>
              <a:rPr lang="en-US" sz="2400" dirty="0" smtClean="0"/>
              <a:t>Hezekiah calls to God and 185,000 Assyrians are killed.</a:t>
            </a:r>
          </a:p>
          <a:p>
            <a:pPr marL="914400" lvl="1" indent="-457200">
              <a:buFont typeface="Wingdings" charset="2"/>
              <a:buChar char="q"/>
            </a:pPr>
            <a:r>
              <a:rPr lang="en-US" sz="2400" dirty="0" smtClean="0"/>
              <a:t>The ransomed return to Zion on the Highway of Holiness.</a:t>
            </a:r>
          </a:p>
        </p:txBody>
      </p:sp>
      <p:sp>
        <p:nvSpPr>
          <p:cNvPr id="4" name="Rectangle 3"/>
          <p:cNvSpPr/>
          <p:nvPr/>
        </p:nvSpPr>
        <p:spPr>
          <a:xfrm>
            <a:off x="511322" y="4015740"/>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28</a:t>
            </a:r>
            <a:endParaRPr lang="en-US" sz="2000" b="1" dirty="0">
              <a:solidFill>
                <a:schemeClr val="bg1"/>
              </a:solidFill>
            </a:endParaRPr>
          </a:p>
        </p:txBody>
      </p:sp>
      <p:sp>
        <p:nvSpPr>
          <p:cNvPr id="6" name="Rectangle 5"/>
          <p:cNvSpPr/>
          <p:nvPr/>
        </p:nvSpPr>
        <p:spPr>
          <a:xfrm>
            <a:off x="511319" y="179548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29</a:t>
            </a:r>
            <a:endParaRPr lang="en-US" sz="2000" b="1" dirty="0">
              <a:solidFill>
                <a:schemeClr val="bg1"/>
              </a:solidFill>
            </a:endParaRPr>
          </a:p>
        </p:txBody>
      </p:sp>
      <p:sp>
        <p:nvSpPr>
          <p:cNvPr id="7" name="Rectangle 6"/>
          <p:cNvSpPr/>
          <p:nvPr/>
        </p:nvSpPr>
        <p:spPr>
          <a:xfrm>
            <a:off x="511321" y="2467396"/>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36</a:t>
            </a:r>
            <a:endParaRPr lang="en-US" sz="2000" b="1" dirty="0">
              <a:solidFill>
                <a:schemeClr val="bg1"/>
              </a:solidFill>
            </a:endParaRPr>
          </a:p>
        </p:txBody>
      </p:sp>
      <p:sp>
        <p:nvSpPr>
          <p:cNvPr id="8" name="Rectangle 7"/>
          <p:cNvSpPr/>
          <p:nvPr/>
        </p:nvSpPr>
        <p:spPr>
          <a:xfrm>
            <a:off x="511323" y="5446253"/>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37</a:t>
            </a:r>
            <a:endParaRPr lang="en-US" sz="2000" b="1" dirty="0">
              <a:solidFill>
                <a:schemeClr val="bg1"/>
              </a:solidFill>
            </a:endParaRPr>
          </a:p>
        </p:txBody>
      </p:sp>
      <p:sp>
        <p:nvSpPr>
          <p:cNvPr id="10" name="Rectangle 9"/>
          <p:cNvSpPr/>
          <p:nvPr/>
        </p:nvSpPr>
        <p:spPr>
          <a:xfrm>
            <a:off x="165167" y="3633649"/>
            <a:ext cx="79137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30-31</a:t>
            </a:r>
            <a:endParaRPr lang="en-US" sz="2000" b="1" dirty="0">
              <a:solidFill>
                <a:schemeClr val="bg1"/>
              </a:solidFill>
            </a:endParaRPr>
          </a:p>
        </p:txBody>
      </p:sp>
      <p:sp>
        <p:nvSpPr>
          <p:cNvPr id="9" name="Rectangle 8"/>
          <p:cNvSpPr/>
          <p:nvPr/>
        </p:nvSpPr>
        <p:spPr>
          <a:xfrm>
            <a:off x="511323" y="469938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32</a:t>
            </a:r>
            <a:endParaRPr lang="en-US" sz="2000" b="1" dirty="0">
              <a:solidFill>
                <a:schemeClr val="bg1"/>
              </a:solidFill>
            </a:endParaRPr>
          </a:p>
        </p:txBody>
      </p:sp>
      <p:sp>
        <p:nvSpPr>
          <p:cNvPr id="12" name="Rectangle 11"/>
          <p:cNvSpPr/>
          <p:nvPr/>
        </p:nvSpPr>
        <p:spPr>
          <a:xfrm>
            <a:off x="511321" y="286122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33</a:t>
            </a:r>
            <a:endParaRPr lang="en-US" sz="2000" b="1" dirty="0">
              <a:solidFill>
                <a:schemeClr val="bg1"/>
              </a:solidFill>
            </a:endParaRPr>
          </a:p>
        </p:txBody>
      </p:sp>
      <p:sp>
        <p:nvSpPr>
          <p:cNvPr id="13" name="Rectangle 12"/>
          <p:cNvSpPr/>
          <p:nvPr/>
        </p:nvSpPr>
        <p:spPr>
          <a:xfrm>
            <a:off x="511325" y="694673"/>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34</a:t>
            </a:r>
            <a:endParaRPr lang="en-US" sz="2000" b="1" dirty="0">
              <a:solidFill>
                <a:schemeClr val="bg1"/>
              </a:solidFill>
            </a:endParaRPr>
          </a:p>
        </p:txBody>
      </p:sp>
      <p:sp>
        <p:nvSpPr>
          <p:cNvPr id="14" name="Rectangle 13"/>
          <p:cNvSpPr/>
          <p:nvPr/>
        </p:nvSpPr>
        <p:spPr>
          <a:xfrm>
            <a:off x="511324" y="584385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35</a:t>
            </a:r>
            <a:endParaRPr lang="en-US" sz="2000" b="1" dirty="0">
              <a:solidFill>
                <a:schemeClr val="bg1"/>
              </a:solidFill>
            </a:endParaRPr>
          </a:p>
        </p:txBody>
      </p:sp>
      <p:sp>
        <p:nvSpPr>
          <p:cNvPr id="15" name="Rectangle 14"/>
          <p:cNvSpPr/>
          <p:nvPr/>
        </p:nvSpPr>
        <p:spPr>
          <a:xfrm>
            <a:off x="511320" y="3252114"/>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38</a:t>
            </a:r>
            <a:endParaRPr lang="en-US" sz="2000" b="1" dirty="0">
              <a:solidFill>
                <a:schemeClr val="bg1"/>
              </a:solidFill>
            </a:endParaRPr>
          </a:p>
        </p:txBody>
      </p:sp>
      <p:sp>
        <p:nvSpPr>
          <p:cNvPr id="16" name="Rectangle 15"/>
          <p:cNvSpPr/>
          <p:nvPr/>
        </p:nvSpPr>
        <p:spPr>
          <a:xfrm>
            <a:off x="511318" y="1399347"/>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39</a:t>
            </a:r>
            <a:endParaRPr lang="en-US" sz="2000" b="1" dirty="0">
              <a:solidFill>
                <a:schemeClr val="bg1"/>
              </a:solidFill>
            </a:endParaRPr>
          </a:p>
        </p:txBody>
      </p:sp>
    </p:spTree>
    <p:extLst>
      <p:ext uri="{BB962C8B-B14F-4D97-AF65-F5344CB8AC3E}">
        <p14:creationId xmlns:p14="http://schemas.microsoft.com/office/powerpoint/2010/main" val="1062090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10" grpId="0" animBg="1"/>
      <p:bldP spid="9" grpId="0" animBg="1"/>
      <p:bldP spid="12" grpId="0" animBg="1"/>
      <p:bldP spid="13" grpId="0" animBg="1"/>
      <p:bldP spid="14" grpId="0" animBg="1"/>
      <p:bldP spid="15" grpId="0" animBg="1"/>
      <p:bldP spid="1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15587"/>
            <a:ext cx="7772400" cy="2387600"/>
          </a:xfrm>
        </p:spPr>
        <p:txBody>
          <a:bodyPr/>
          <a:lstStyle/>
          <a:p>
            <a:r>
              <a:rPr lang="en-US" dirty="0" smtClean="0">
                <a:latin typeface="Tahoma" charset="0"/>
                <a:ea typeface="Tahoma" charset="0"/>
                <a:cs typeface="Tahoma" charset="0"/>
              </a:rPr>
              <a:t>Book of Isaiah</a:t>
            </a:r>
            <a:endParaRPr lang="en-US" dirty="0">
              <a:latin typeface="Tahoma" charset="0"/>
              <a:ea typeface="Tahoma" charset="0"/>
              <a:cs typeface="Tahoma" charset="0"/>
            </a:endParaRPr>
          </a:p>
        </p:txBody>
      </p:sp>
      <p:sp>
        <p:nvSpPr>
          <p:cNvPr id="3" name="Subtitle 2"/>
          <p:cNvSpPr>
            <a:spLocks noGrp="1"/>
          </p:cNvSpPr>
          <p:nvPr>
            <p:ph type="subTitle" idx="1"/>
          </p:nvPr>
        </p:nvSpPr>
        <p:spPr>
          <a:xfrm>
            <a:off x="685800" y="3095261"/>
            <a:ext cx="7772400" cy="3055168"/>
          </a:xfrm>
        </p:spPr>
        <p:txBody>
          <a:bodyPr>
            <a:normAutofit/>
          </a:bodyPr>
          <a:lstStyle/>
          <a:p>
            <a:r>
              <a:rPr lang="en-US" sz="4800" dirty="0" smtClean="0">
                <a:solidFill>
                  <a:srgbClr val="FFFF00"/>
                </a:solidFill>
                <a:latin typeface="Tahoma" charset="0"/>
                <a:ea typeface="Tahoma" charset="0"/>
                <a:cs typeface="Tahoma" charset="0"/>
              </a:rPr>
              <a:t>Chapters 40-55</a:t>
            </a:r>
          </a:p>
          <a:p>
            <a:r>
              <a:rPr lang="en-US" sz="4400" dirty="0" smtClean="0">
                <a:solidFill>
                  <a:srgbClr val="00B0F0"/>
                </a:solidFill>
                <a:latin typeface="Tahoma" charset="0"/>
                <a:ea typeface="Tahoma" charset="0"/>
                <a:cs typeface="Tahoma" charset="0"/>
              </a:rPr>
              <a:t> The Servant Fulfills His Mission</a:t>
            </a:r>
          </a:p>
          <a:p>
            <a:r>
              <a:rPr lang="en-US" sz="4400" dirty="0" smtClean="0">
                <a:solidFill>
                  <a:srgbClr val="FFFF00"/>
                </a:solidFill>
                <a:latin typeface="Tahoma" charset="0"/>
                <a:ea typeface="Tahoma" charset="0"/>
                <a:cs typeface="Tahoma" charset="0"/>
              </a:rPr>
              <a:t>*chs.49-50 for Sunday*</a:t>
            </a:r>
          </a:p>
        </p:txBody>
      </p:sp>
    </p:spTree>
    <p:extLst>
      <p:ext uri="{BB962C8B-B14F-4D97-AF65-F5344CB8AC3E}">
        <p14:creationId xmlns:p14="http://schemas.microsoft.com/office/powerpoint/2010/main" val="13306716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60864" y="1229192"/>
            <a:ext cx="3301257" cy="66588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3200" dirty="0">
                <a:solidFill>
                  <a:sysClr val="windowText" lastClr="000000"/>
                </a:solidFill>
                <a:latin typeface="Tahoma" charset="0"/>
                <a:ea typeface="Tahoma" charset="0"/>
                <a:cs typeface="Tahoma" charset="0"/>
              </a:rPr>
              <a:t>Israel (Northern)</a:t>
            </a:r>
          </a:p>
        </p:txBody>
      </p:sp>
      <p:sp>
        <p:nvSpPr>
          <p:cNvPr id="4" name="Rectangle 3"/>
          <p:cNvSpPr/>
          <p:nvPr/>
        </p:nvSpPr>
        <p:spPr>
          <a:xfrm>
            <a:off x="2060865" y="2377590"/>
            <a:ext cx="4574971" cy="66729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3200" dirty="0">
                <a:solidFill>
                  <a:sysClr val="windowText" lastClr="000000"/>
                </a:solidFill>
                <a:latin typeface="Tahoma" charset="0"/>
                <a:ea typeface="Tahoma" charset="0"/>
                <a:cs typeface="Tahoma" charset="0"/>
              </a:rPr>
              <a:t>Judah (Southern)</a:t>
            </a:r>
          </a:p>
        </p:txBody>
      </p:sp>
      <p:sp>
        <p:nvSpPr>
          <p:cNvPr id="7" name="Rectangle 6"/>
          <p:cNvSpPr/>
          <p:nvPr/>
        </p:nvSpPr>
        <p:spPr>
          <a:xfrm>
            <a:off x="5360981" y="932762"/>
            <a:ext cx="1728612" cy="101823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a:solidFill>
                  <a:prstClr val="white"/>
                </a:solidFill>
                <a:latin typeface="Tahoma" charset="0"/>
                <a:ea typeface="Tahoma" charset="0"/>
                <a:cs typeface="Tahoma" charset="0"/>
              </a:rPr>
              <a:t>Assyrian Captivity</a:t>
            </a:r>
          </a:p>
        </p:txBody>
      </p:sp>
      <p:sp>
        <p:nvSpPr>
          <p:cNvPr id="8" name="Rectangle 7"/>
          <p:cNvSpPr/>
          <p:nvPr/>
        </p:nvSpPr>
        <p:spPr>
          <a:xfrm>
            <a:off x="6032311" y="2358043"/>
            <a:ext cx="1896347" cy="1134668"/>
          </a:xfrm>
          <a:prstGeom prst="rect">
            <a:avLst/>
          </a:prstGeom>
          <a:solidFill>
            <a:schemeClr val="tx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dirty="0">
                <a:solidFill>
                  <a:prstClr val="white"/>
                </a:solidFill>
                <a:latin typeface="Tahoma" charset="0"/>
                <a:ea typeface="Tahoma" charset="0"/>
                <a:cs typeface="Tahoma" charset="0"/>
              </a:rPr>
              <a:t>Babylonian Captivity</a:t>
            </a:r>
          </a:p>
        </p:txBody>
      </p:sp>
      <p:sp>
        <p:nvSpPr>
          <p:cNvPr id="9" name="Rectangle 8"/>
          <p:cNvSpPr/>
          <p:nvPr/>
        </p:nvSpPr>
        <p:spPr>
          <a:xfrm>
            <a:off x="277786" y="1391241"/>
            <a:ext cx="1780599" cy="148204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dirty="0">
                <a:solidFill>
                  <a:sysClr val="windowText" lastClr="000000"/>
                </a:solidFill>
                <a:latin typeface="Tahoma" charset="0"/>
                <a:ea typeface="Tahoma" charset="0"/>
                <a:cs typeface="Tahoma" charset="0"/>
              </a:rPr>
              <a:t>Israel </a:t>
            </a:r>
            <a:r>
              <a:rPr lang="en-US" sz="2800">
                <a:solidFill>
                  <a:sysClr val="windowText" lastClr="000000"/>
                </a:solidFill>
                <a:latin typeface="Tahoma" charset="0"/>
                <a:ea typeface="Tahoma" charset="0"/>
                <a:cs typeface="Tahoma" charset="0"/>
              </a:rPr>
              <a:t>(United Kingdom</a:t>
            </a:r>
            <a:r>
              <a:rPr lang="en-US" sz="2800" dirty="0">
                <a:solidFill>
                  <a:sysClr val="windowText" lastClr="000000"/>
                </a:solidFill>
                <a:latin typeface="Tahoma" charset="0"/>
                <a:ea typeface="Tahoma" charset="0"/>
                <a:cs typeface="Tahoma" charset="0"/>
              </a:rPr>
              <a:t>)</a:t>
            </a:r>
          </a:p>
        </p:txBody>
      </p:sp>
      <p:sp>
        <p:nvSpPr>
          <p:cNvPr id="10" name="5-Point Star 9"/>
          <p:cNvSpPr/>
          <p:nvPr/>
        </p:nvSpPr>
        <p:spPr>
          <a:xfrm>
            <a:off x="5113265" y="2095865"/>
            <a:ext cx="497711" cy="492889"/>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1" name="5-Point Star 10"/>
          <p:cNvSpPr/>
          <p:nvPr/>
        </p:nvSpPr>
        <p:spPr>
          <a:xfrm>
            <a:off x="3460828" y="187530"/>
            <a:ext cx="497711" cy="492889"/>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2" name="TextBox 11"/>
          <p:cNvSpPr txBox="1"/>
          <p:nvPr/>
        </p:nvSpPr>
        <p:spPr>
          <a:xfrm>
            <a:off x="3981685" y="199105"/>
            <a:ext cx="2404125" cy="523220"/>
          </a:xfrm>
          <a:prstGeom prst="rect">
            <a:avLst/>
          </a:prstGeom>
          <a:noFill/>
        </p:spPr>
        <p:txBody>
          <a:bodyPr wrap="square" rtlCol="0">
            <a:spAutoFit/>
          </a:bodyPr>
          <a:lstStyle/>
          <a:p>
            <a:pPr defTabSz="457200"/>
            <a:r>
              <a:rPr lang="en-US" sz="2800">
                <a:solidFill>
                  <a:prstClr val="white"/>
                </a:solidFill>
                <a:latin typeface="Tahoma" charset="0"/>
                <a:ea typeface="Tahoma" charset="0"/>
                <a:cs typeface="Tahoma" charset="0"/>
              </a:rPr>
              <a:t>= </a:t>
            </a:r>
            <a:r>
              <a:rPr lang="en-US" sz="2800" smtClean="0">
                <a:solidFill>
                  <a:prstClr val="white"/>
                </a:solidFill>
                <a:latin typeface="Tahoma" charset="0"/>
                <a:ea typeface="Tahoma" charset="0"/>
                <a:cs typeface="Tahoma" charset="0"/>
              </a:rPr>
              <a:t>Isaiah’s life</a:t>
            </a:r>
            <a:endParaRPr lang="en-US" sz="2800" dirty="0">
              <a:solidFill>
                <a:prstClr val="white"/>
              </a:solidFill>
              <a:latin typeface="Tahoma" charset="0"/>
              <a:ea typeface="Tahoma" charset="0"/>
              <a:cs typeface="Tahoma" charset="0"/>
            </a:endParaRPr>
          </a:p>
        </p:txBody>
      </p:sp>
      <p:sp>
        <p:nvSpPr>
          <p:cNvPr id="15" name="Rectangle 14"/>
          <p:cNvSpPr/>
          <p:nvPr/>
        </p:nvSpPr>
        <p:spPr>
          <a:xfrm>
            <a:off x="7602967" y="1797645"/>
            <a:ext cx="1308126" cy="71375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a:solidFill>
                  <a:sysClr val="windowText" lastClr="000000"/>
                </a:solidFill>
                <a:latin typeface="Tahoma" charset="0"/>
                <a:ea typeface="Tahoma" charset="0"/>
                <a:cs typeface="Tahoma" charset="0"/>
              </a:rPr>
              <a:t>Return</a:t>
            </a:r>
            <a:endParaRPr lang="en-US" sz="2800" dirty="0">
              <a:solidFill>
                <a:sysClr val="windowText" lastClr="000000"/>
              </a:solidFill>
              <a:latin typeface="Tahoma" charset="0"/>
              <a:ea typeface="Tahoma" charset="0"/>
              <a:cs typeface="Tahoma" charset="0"/>
            </a:endParaRPr>
          </a:p>
        </p:txBody>
      </p:sp>
      <p:sp>
        <p:nvSpPr>
          <p:cNvPr id="6" name="TextBox 5"/>
          <p:cNvSpPr txBox="1"/>
          <p:nvPr/>
        </p:nvSpPr>
        <p:spPr>
          <a:xfrm>
            <a:off x="667063" y="3597641"/>
            <a:ext cx="7809875" cy="3108543"/>
          </a:xfrm>
          <a:prstGeom prst="rect">
            <a:avLst/>
          </a:prstGeom>
          <a:noFill/>
        </p:spPr>
        <p:txBody>
          <a:bodyPr wrap="square" rtlCol="0">
            <a:spAutoFit/>
          </a:bodyPr>
          <a:lstStyle/>
          <a:p>
            <a:r>
              <a:rPr lang="en-US" sz="2800" dirty="0" smtClean="0">
                <a:latin typeface="Tahoma" charset="0"/>
                <a:ea typeface="Tahoma" charset="0"/>
                <a:cs typeface="Tahoma" charset="0"/>
              </a:rPr>
              <a:t>Book of Isaiah:</a:t>
            </a:r>
          </a:p>
          <a:p>
            <a:pPr marL="285750" indent="-285750">
              <a:buFont typeface="Arial" charset="0"/>
              <a:buChar char="•"/>
            </a:pPr>
            <a:r>
              <a:rPr lang="en-US" sz="2800" dirty="0" smtClean="0">
                <a:solidFill>
                  <a:srgbClr val="FFFF00"/>
                </a:solidFill>
                <a:latin typeface="Tahoma" charset="0"/>
                <a:ea typeface="Tahoma" charset="0"/>
                <a:cs typeface="Tahoma" charset="0"/>
              </a:rPr>
              <a:t>1-39: </a:t>
            </a:r>
            <a:r>
              <a:rPr lang="en-US" sz="2800" dirty="0" smtClean="0">
                <a:latin typeface="Tahoma" charset="0"/>
                <a:ea typeface="Tahoma" charset="0"/>
                <a:cs typeface="Tahoma" charset="0"/>
              </a:rPr>
              <a:t>Present Crises</a:t>
            </a:r>
          </a:p>
          <a:p>
            <a:pPr marL="742950" lvl="1" indent="-285750">
              <a:buFont typeface="Arial" charset="0"/>
              <a:buChar char="•"/>
            </a:pPr>
            <a:r>
              <a:rPr lang="en-US" sz="2800" dirty="0" smtClean="0">
                <a:latin typeface="Tahoma" charset="0"/>
                <a:ea typeface="Tahoma" charset="0"/>
                <a:cs typeface="Tahoma" charset="0"/>
              </a:rPr>
              <a:t>Syrian Crisis under Ahaz (1-12)</a:t>
            </a:r>
          </a:p>
          <a:p>
            <a:pPr marL="742950" lvl="1" indent="-285750">
              <a:buFont typeface="Arial" charset="0"/>
              <a:buChar char="•"/>
            </a:pPr>
            <a:r>
              <a:rPr lang="en-US" sz="2800" dirty="0" smtClean="0">
                <a:latin typeface="Tahoma" charset="0"/>
                <a:ea typeface="Tahoma" charset="0"/>
                <a:cs typeface="Tahoma" charset="0"/>
              </a:rPr>
              <a:t>Assyrian Crisis under Hezekiah (28-39)</a:t>
            </a:r>
          </a:p>
          <a:p>
            <a:pPr marL="285750" indent="-285750">
              <a:buFont typeface="Arial" charset="0"/>
              <a:buChar char="•"/>
            </a:pPr>
            <a:r>
              <a:rPr lang="en-US" sz="2800" dirty="0" smtClean="0">
                <a:solidFill>
                  <a:srgbClr val="FFFF00"/>
                </a:solidFill>
                <a:latin typeface="Tahoma" charset="0"/>
                <a:ea typeface="Tahoma" charset="0"/>
                <a:cs typeface="Tahoma" charset="0"/>
              </a:rPr>
              <a:t>40-66: </a:t>
            </a:r>
            <a:r>
              <a:rPr lang="en-US" sz="2800" dirty="0" smtClean="0">
                <a:latin typeface="Tahoma" charset="0"/>
                <a:ea typeface="Tahoma" charset="0"/>
                <a:cs typeface="Tahoma" charset="0"/>
              </a:rPr>
              <a:t>Future Hope</a:t>
            </a:r>
          </a:p>
          <a:p>
            <a:pPr marL="742950" lvl="1" indent="-285750">
              <a:buFont typeface="Arial" charset="0"/>
              <a:buChar char="•"/>
            </a:pPr>
            <a:r>
              <a:rPr lang="en-US" sz="2800" dirty="0" smtClean="0">
                <a:latin typeface="Tahoma" charset="0"/>
                <a:ea typeface="Tahoma" charset="0"/>
                <a:cs typeface="Tahoma" charset="0"/>
              </a:rPr>
              <a:t>Return after Babylonian Crisis</a:t>
            </a:r>
          </a:p>
          <a:p>
            <a:pPr marL="742950" lvl="1" indent="-285750">
              <a:buFont typeface="Arial" charset="0"/>
              <a:buChar char="•"/>
            </a:pPr>
            <a:r>
              <a:rPr lang="en-US" sz="2800" dirty="0" smtClean="0">
                <a:latin typeface="Tahoma" charset="0"/>
                <a:ea typeface="Tahoma" charset="0"/>
                <a:cs typeface="Tahoma" charset="0"/>
              </a:rPr>
              <a:t>Highly Messianic</a:t>
            </a:r>
            <a:endParaRPr lang="en-US" sz="2800" dirty="0">
              <a:latin typeface="Tahoma" charset="0"/>
              <a:ea typeface="Tahoma" charset="0"/>
              <a:cs typeface="Tahoma" charset="0"/>
            </a:endParaRPr>
          </a:p>
        </p:txBody>
      </p:sp>
    </p:spTree>
    <p:extLst>
      <p:ext uri="{BB962C8B-B14F-4D97-AF65-F5344CB8AC3E}">
        <p14:creationId xmlns:p14="http://schemas.microsoft.com/office/powerpoint/2010/main" val="402738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
                                            <p:txEl>
                                              <p:pRg st="4" end="4"/>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
                                            <p:txEl>
                                              <p:pRg st="5" end="5"/>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8" grpId="0" animBg="1"/>
      <p:bldP spid="10" grpId="0" animBg="1"/>
      <p:bldP spid="11" grpId="0" animBg="1"/>
      <p:bldP spid="12" grpId="0"/>
      <p:bldP spid="15" grpId="0" animBg="1"/>
      <p:bldP spid="6" grpId="0" uiExpand="1"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7045" y="1180309"/>
            <a:ext cx="7888305" cy="5357586"/>
          </a:xfrm>
          <a:prstGeom prst="rect">
            <a:avLst/>
          </a:prstGeom>
        </p:spPr>
      </p:pic>
      <p:sp>
        <p:nvSpPr>
          <p:cNvPr id="4" name="Title 3"/>
          <p:cNvSpPr>
            <a:spLocks noGrp="1"/>
          </p:cNvSpPr>
          <p:nvPr>
            <p:ph type="title"/>
          </p:nvPr>
        </p:nvSpPr>
        <p:spPr/>
        <p:txBody>
          <a:bodyPr anchor="t"/>
          <a:lstStyle/>
          <a:p>
            <a:pPr algn="ctr"/>
            <a:r>
              <a:rPr lang="en-US" dirty="0" smtClean="0">
                <a:latin typeface="Tahoma" charset="0"/>
                <a:ea typeface="Tahoma" charset="0"/>
                <a:cs typeface="Tahoma" charset="0"/>
              </a:rPr>
              <a:t>Class Plan</a:t>
            </a:r>
            <a:endParaRPr lang="en-US" dirty="0">
              <a:latin typeface="Tahoma" charset="0"/>
              <a:ea typeface="Tahoma" charset="0"/>
              <a:cs typeface="Tahoma" charset="0"/>
            </a:endParaRPr>
          </a:p>
        </p:txBody>
      </p:sp>
      <p:sp>
        <p:nvSpPr>
          <p:cNvPr id="2" name="Oval 1"/>
          <p:cNvSpPr/>
          <p:nvPr/>
        </p:nvSpPr>
        <p:spPr>
          <a:xfrm>
            <a:off x="441084" y="4819098"/>
            <a:ext cx="8249132" cy="1013551"/>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Tree>
    <p:extLst>
      <p:ext uri="{BB962C8B-B14F-4D97-AF65-F5344CB8AC3E}">
        <p14:creationId xmlns:p14="http://schemas.microsoft.com/office/powerpoint/2010/main" val="12211921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668027"/>
          </a:xfrm>
        </p:spPr>
        <p:txBody>
          <a:bodyPr>
            <a:normAutofit/>
          </a:bodyPr>
          <a:lstStyle/>
          <a:p>
            <a:pPr algn="ctr"/>
            <a:r>
              <a:rPr lang="en-US" sz="3200" dirty="0" smtClean="0">
                <a:latin typeface="Tahoma" charset="0"/>
                <a:ea typeface="Tahoma" charset="0"/>
                <a:cs typeface="Tahoma" charset="0"/>
              </a:rPr>
              <a:t>God’s “Servant” in Isaiah 41-55</a:t>
            </a:r>
            <a:endParaRPr lang="en-US" sz="3200" dirty="0">
              <a:latin typeface="Tahoma" charset="0"/>
              <a:ea typeface="Tahoma" charset="0"/>
              <a:cs typeface="Tahoma" charset="0"/>
            </a:endParaRPr>
          </a:p>
        </p:txBody>
      </p:sp>
      <p:sp>
        <p:nvSpPr>
          <p:cNvPr id="3" name="Content Placeholder 2"/>
          <p:cNvSpPr>
            <a:spLocks noGrp="1"/>
          </p:cNvSpPr>
          <p:nvPr>
            <p:ph idx="1"/>
          </p:nvPr>
        </p:nvSpPr>
        <p:spPr>
          <a:xfrm>
            <a:off x="296882" y="2672496"/>
            <a:ext cx="8550234" cy="3849328"/>
          </a:xfrm>
        </p:spPr>
        <p:txBody>
          <a:bodyPr>
            <a:normAutofit/>
          </a:bodyPr>
          <a:lstStyle/>
          <a:p>
            <a:r>
              <a:rPr lang="en-US" dirty="0">
                <a:latin typeface="Tahoma" charset="0"/>
                <a:ea typeface="Tahoma" charset="0"/>
                <a:cs typeface="Tahoma" charset="0"/>
              </a:rPr>
              <a:t>41:8 </a:t>
            </a:r>
            <a:r>
              <a:rPr lang="mr-IN" dirty="0">
                <a:latin typeface="Tahoma" charset="0"/>
                <a:ea typeface="Tahoma" charset="0"/>
                <a:cs typeface="Tahoma" charset="0"/>
              </a:rPr>
              <a:t>–</a:t>
            </a:r>
            <a:r>
              <a:rPr lang="en-US" dirty="0">
                <a:latin typeface="Tahoma" charset="0"/>
                <a:ea typeface="Tahoma" charset="0"/>
                <a:cs typeface="Tahoma" charset="0"/>
              </a:rPr>
              <a:t> But you, Israel, my </a:t>
            </a:r>
            <a:r>
              <a:rPr lang="en-US" i="1" dirty="0">
                <a:latin typeface="Tahoma" charset="0"/>
                <a:ea typeface="Tahoma" charset="0"/>
                <a:cs typeface="Tahoma" charset="0"/>
              </a:rPr>
              <a:t>servant</a:t>
            </a:r>
            <a:r>
              <a:rPr lang="en-US" dirty="0">
                <a:latin typeface="Tahoma" charset="0"/>
                <a:ea typeface="Tahoma" charset="0"/>
                <a:cs typeface="Tahoma" charset="0"/>
              </a:rPr>
              <a:t>, Jacob, whom I have chosen </a:t>
            </a:r>
            <a:r>
              <a:rPr lang="mr-IN" dirty="0">
                <a:latin typeface="Tahoma" charset="0"/>
                <a:ea typeface="Tahoma" charset="0"/>
                <a:cs typeface="Tahoma" charset="0"/>
              </a:rPr>
              <a:t>…</a:t>
            </a:r>
            <a:r>
              <a:rPr lang="en-US" dirty="0">
                <a:latin typeface="Tahoma" charset="0"/>
                <a:ea typeface="Tahoma" charset="0"/>
                <a:cs typeface="Tahoma" charset="0"/>
              </a:rPr>
              <a:t> said to you, “You are my </a:t>
            </a:r>
            <a:r>
              <a:rPr lang="en-US" i="1" dirty="0">
                <a:latin typeface="Tahoma" charset="0"/>
                <a:ea typeface="Tahoma" charset="0"/>
                <a:cs typeface="Tahoma" charset="0"/>
              </a:rPr>
              <a:t>servant</a:t>
            </a:r>
            <a:r>
              <a:rPr lang="en-US" dirty="0" smtClean="0">
                <a:latin typeface="Tahoma" charset="0"/>
                <a:ea typeface="Tahoma" charset="0"/>
                <a:cs typeface="Tahoma" charset="0"/>
              </a:rPr>
              <a:t>.”</a:t>
            </a:r>
          </a:p>
          <a:p>
            <a:r>
              <a:rPr lang="en-US" dirty="0" smtClean="0">
                <a:latin typeface="Tahoma" charset="0"/>
                <a:ea typeface="Tahoma" charset="0"/>
                <a:cs typeface="Tahoma" charset="0"/>
              </a:rPr>
              <a:t>42:1 </a:t>
            </a:r>
            <a:r>
              <a:rPr lang="mr-IN" dirty="0" smtClean="0">
                <a:latin typeface="Tahoma" charset="0"/>
                <a:ea typeface="Tahoma" charset="0"/>
                <a:cs typeface="Tahoma" charset="0"/>
              </a:rPr>
              <a:t>–</a:t>
            </a:r>
            <a:r>
              <a:rPr lang="en-US" dirty="0" smtClean="0">
                <a:latin typeface="Tahoma" charset="0"/>
                <a:ea typeface="Tahoma" charset="0"/>
                <a:cs typeface="Tahoma" charset="0"/>
              </a:rPr>
              <a:t> “Behold, my </a:t>
            </a:r>
            <a:r>
              <a:rPr lang="en-US" i="1" dirty="0" smtClean="0">
                <a:latin typeface="Tahoma" charset="0"/>
                <a:ea typeface="Tahoma" charset="0"/>
                <a:cs typeface="Tahoma" charset="0"/>
              </a:rPr>
              <a:t>servant</a:t>
            </a:r>
            <a:r>
              <a:rPr lang="en-US" dirty="0" smtClean="0">
                <a:latin typeface="Tahoma" charset="0"/>
                <a:ea typeface="Tahoma" charset="0"/>
                <a:cs typeface="Tahoma" charset="0"/>
              </a:rPr>
              <a:t>, whom I uphold; my chosen one, in whom my soul delights</a:t>
            </a:r>
            <a:r>
              <a:rPr lang="mr-IN" dirty="0" smtClean="0">
                <a:latin typeface="Tahoma" charset="0"/>
                <a:ea typeface="Tahoma" charset="0"/>
                <a:cs typeface="Tahoma" charset="0"/>
              </a:rPr>
              <a:t>…</a:t>
            </a:r>
            <a:r>
              <a:rPr lang="en-US" dirty="0" smtClean="0">
                <a:latin typeface="Tahoma" charset="0"/>
                <a:ea typeface="Tahoma" charset="0"/>
                <a:cs typeface="Tahoma" charset="0"/>
              </a:rPr>
              <a:t>”</a:t>
            </a:r>
          </a:p>
          <a:p>
            <a:r>
              <a:rPr lang="en-US" dirty="0" smtClean="0">
                <a:latin typeface="Tahoma" charset="0"/>
                <a:ea typeface="Tahoma" charset="0"/>
                <a:cs typeface="Tahoma" charset="0"/>
              </a:rPr>
              <a:t>42:19 </a:t>
            </a:r>
            <a:r>
              <a:rPr lang="mr-IN" dirty="0" smtClean="0">
                <a:latin typeface="Tahoma" charset="0"/>
                <a:ea typeface="Tahoma" charset="0"/>
                <a:cs typeface="Tahoma" charset="0"/>
              </a:rPr>
              <a:t>–</a:t>
            </a:r>
            <a:r>
              <a:rPr lang="en-US" dirty="0" smtClean="0">
                <a:latin typeface="Tahoma" charset="0"/>
                <a:ea typeface="Tahoma" charset="0"/>
                <a:cs typeface="Tahoma" charset="0"/>
              </a:rPr>
              <a:t> “Who is blind but my </a:t>
            </a:r>
            <a:r>
              <a:rPr lang="en-US" i="1" dirty="0" smtClean="0">
                <a:latin typeface="Tahoma" charset="0"/>
                <a:ea typeface="Tahoma" charset="0"/>
                <a:cs typeface="Tahoma" charset="0"/>
              </a:rPr>
              <a:t>servant</a:t>
            </a:r>
            <a:r>
              <a:rPr lang="en-US" dirty="0" smtClean="0">
                <a:latin typeface="Tahoma" charset="0"/>
                <a:ea typeface="Tahoma" charset="0"/>
                <a:cs typeface="Tahoma" charset="0"/>
              </a:rPr>
              <a:t>, or so deaf as my messenger?”</a:t>
            </a:r>
          </a:p>
          <a:p>
            <a:r>
              <a:rPr lang="en-US" dirty="0" smtClean="0">
                <a:latin typeface="Tahoma" charset="0"/>
                <a:ea typeface="Tahoma" charset="0"/>
                <a:cs typeface="Tahoma" charset="0"/>
              </a:rPr>
              <a:t>43:10 </a:t>
            </a:r>
            <a:r>
              <a:rPr lang="mr-IN" dirty="0" smtClean="0">
                <a:latin typeface="Tahoma" charset="0"/>
                <a:ea typeface="Tahoma" charset="0"/>
                <a:cs typeface="Tahoma" charset="0"/>
              </a:rPr>
              <a:t>–</a:t>
            </a:r>
            <a:r>
              <a:rPr lang="en-US" dirty="0" smtClean="0">
                <a:latin typeface="Tahoma" charset="0"/>
                <a:ea typeface="Tahoma" charset="0"/>
                <a:cs typeface="Tahoma" charset="0"/>
              </a:rPr>
              <a:t> “You are my witnesses, declares the Lord, and my </a:t>
            </a:r>
            <a:r>
              <a:rPr lang="en-US" i="1" dirty="0" smtClean="0">
                <a:latin typeface="Tahoma" charset="0"/>
                <a:ea typeface="Tahoma" charset="0"/>
                <a:cs typeface="Tahoma" charset="0"/>
              </a:rPr>
              <a:t>servant</a:t>
            </a:r>
            <a:r>
              <a:rPr lang="en-US" dirty="0" smtClean="0">
                <a:latin typeface="Tahoma" charset="0"/>
                <a:ea typeface="Tahoma" charset="0"/>
                <a:cs typeface="Tahoma" charset="0"/>
              </a:rPr>
              <a:t> whom I have chosen.”</a:t>
            </a:r>
          </a:p>
        </p:txBody>
      </p:sp>
      <p:sp>
        <p:nvSpPr>
          <p:cNvPr id="4" name="TextBox 3"/>
          <p:cNvSpPr txBox="1"/>
          <p:nvPr/>
        </p:nvSpPr>
        <p:spPr>
          <a:xfrm>
            <a:off x="296883" y="1314215"/>
            <a:ext cx="8550233" cy="1077218"/>
          </a:xfrm>
          <a:prstGeom prst="rect">
            <a:avLst/>
          </a:prstGeom>
          <a:noFill/>
          <a:ln w="38100">
            <a:solidFill>
              <a:srgbClr val="FFFF00"/>
            </a:solidFill>
          </a:ln>
        </p:spPr>
        <p:txBody>
          <a:bodyPr wrap="square" rtlCol="0">
            <a:spAutoFit/>
          </a:bodyPr>
          <a:lstStyle/>
          <a:p>
            <a:pPr algn="ctr"/>
            <a:r>
              <a:rPr lang="en-US" sz="3200" dirty="0" smtClean="0">
                <a:solidFill>
                  <a:srgbClr val="FFFF00"/>
                </a:solidFill>
                <a:latin typeface="Tahoma" charset="0"/>
                <a:ea typeface="Tahoma" charset="0"/>
                <a:cs typeface="Tahoma" charset="0"/>
              </a:rPr>
              <a:t>God’s servant is not just one who does God’s will, but one </a:t>
            </a:r>
            <a:r>
              <a:rPr lang="en-US" sz="3200" i="1" dirty="0" smtClean="0">
                <a:solidFill>
                  <a:srgbClr val="FFFF00"/>
                </a:solidFill>
                <a:latin typeface="Tahoma" charset="0"/>
                <a:ea typeface="Tahoma" charset="0"/>
                <a:cs typeface="Tahoma" charset="0"/>
              </a:rPr>
              <a:t>to whom God is committed</a:t>
            </a:r>
            <a:r>
              <a:rPr lang="en-US" sz="3200" dirty="0" smtClean="0">
                <a:solidFill>
                  <a:srgbClr val="FFFF00"/>
                </a:solidFill>
                <a:latin typeface="Tahoma" charset="0"/>
                <a:ea typeface="Tahoma" charset="0"/>
                <a:cs typeface="Tahoma" charset="0"/>
              </a:rPr>
              <a:t>. </a:t>
            </a:r>
          </a:p>
        </p:txBody>
      </p:sp>
    </p:spTree>
    <p:extLst>
      <p:ext uri="{BB962C8B-B14F-4D97-AF65-F5344CB8AC3E}">
        <p14:creationId xmlns:p14="http://schemas.microsoft.com/office/powerpoint/2010/main" val="1954838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963" y="281221"/>
            <a:ext cx="8842075" cy="6295558"/>
          </a:xfrm>
          <a:prstGeom prst="rect">
            <a:avLst/>
          </a:prstGeom>
        </p:spPr>
      </p:pic>
    </p:spTree>
    <p:extLst>
      <p:ext uri="{BB962C8B-B14F-4D97-AF65-F5344CB8AC3E}">
        <p14:creationId xmlns:p14="http://schemas.microsoft.com/office/powerpoint/2010/main" val="15117640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137" y="365127"/>
            <a:ext cx="8165726" cy="576168"/>
          </a:xfrm>
        </p:spPr>
        <p:txBody>
          <a:bodyPr anchor="t">
            <a:normAutofit/>
          </a:bodyPr>
          <a:lstStyle/>
          <a:p>
            <a:pPr algn="ctr"/>
            <a:r>
              <a:rPr lang="en-US" sz="3200" dirty="0" smtClean="0">
                <a:latin typeface="Tahoma" charset="0"/>
                <a:ea typeface="Tahoma" charset="0"/>
                <a:cs typeface="Tahoma" charset="0"/>
              </a:rPr>
              <a:t>Isaiah 40-55</a:t>
            </a:r>
            <a:endParaRPr lang="en-US" sz="3200" dirty="0">
              <a:latin typeface="Tahoma" charset="0"/>
              <a:ea typeface="Tahoma" charset="0"/>
              <a:cs typeface="Tahoma" charset="0"/>
            </a:endParaRPr>
          </a:p>
        </p:txBody>
      </p:sp>
      <p:sp>
        <p:nvSpPr>
          <p:cNvPr id="4" name="TextBox 3"/>
          <p:cNvSpPr txBox="1"/>
          <p:nvPr/>
        </p:nvSpPr>
        <p:spPr>
          <a:xfrm>
            <a:off x="489137" y="995084"/>
            <a:ext cx="6675120" cy="584775"/>
          </a:xfrm>
          <a:prstGeom prst="rect">
            <a:avLst/>
          </a:prstGeom>
          <a:solidFill>
            <a:srgbClr val="FFFF00"/>
          </a:solidFill>
          <a:ln>
            <a:noFill/>
          </a:ln>
        </p:spPr>
        <p:txBody>
          <a:bodyPr wrap="square" rtlCol="0">
            <a:spAutoFit/>
          </a:bodyPr>
          <a:lstStyle/>
          <a:p>
            <a:pPr algn="ctr"/>
            <a:r>
              <a:rPr lang="en-US" sz="3200" b="1" dirty="0" smtClean="0">
                <a:solidFill>
                  <a:schemeClr val="bg1"/>
                </a:solidFill>
                <a:latin typeface="Tahoma" charset="0"/>
                <a:ea typeface="Tahoma" charset="0"/>
                <a:cs typeface="Tahoma" charset="0"/>
              </a:rPr>
              <a:t>40 </a:t>
            </a:r>
            <a:r>
              <a:rPr lang="mr-IN" sz="3200" b="1" dirty="0" smtClean="0">
                <a:solidFill>
                  <a:schemeClr val="bg1"/>
                </a:solidFill>
                <a:latin typeface="Tahoma" charset="0"/>
                <a:ea typeface="Tahoma" charset="0"/>
                <a:cs typeface="Tahoma" charset="0"/>
              </a:rPr>
              <a:t>–</a:t>
            </a:r>
            <a:r>
              <a:rPr lang="en-US" sz="3200" b="1" dirty="0" smtClean="0">
                <a:solidFill>
                  <a:schemeClr val="bg1"/>
                </a:solidFill>
                <a:latin typeface="Tahoma" charset="0"/>
                <a:ea typeface="Tahoma" charset="0"/>
                <a:cs typeface="Tahoma" charset="0"/>
              </a:rPr>
              <a:t> </a:t>
            </a:r>
            <a:r>
              <a:rPr lang="en-US" sz="3200" dirty="0" smtClean="0">
                <a:solidFill>
                  <a:schemeClr val="bg1"/>
                </a:solidFill>
                <a:latin typeface="Tahoma" charset="0"/>
                <a:ea typeface="Tahoma" charset="0"/>
                <a:cs typeface="Tahoma" charset="0"/>
              </a:rPr>
              <a:t>“Behold Your God!”</a:t>
            </a:r>
            <a:endParaRPr lang="en-US" sz="3200" dirty="0">
              <a:solidFill>
                <a:schemeClr val="bg1"/>
              </a:solidFill>
              <a:latin typeface="Tahoma" charset="0"/>
              <a:ea typeface="Tahoma" charset="0"/>
              <a:cs typeface="Tahoma" charset="0"/>
            </a:endParaRPr>
          </a:p>
        </p:txBody>
      </p:sp>
    </p:spTree>
    <p:extLst>
      <p:ext uri="{BB962C8B-B14F-4D97-AF65-F5344CB8AC3E}">
        <p14:creationId xmlns:p14="http://schemas.microsoft.com/office/powerpoint/2010/main" val="2042517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00036"/>
            <a:ext cx="7886700" cy="616245"/>
          </a:xfrm>
        </p:spPr>
        <p:txBody>
          <a:bodyPr anchor="t">
            <a:normAutofit/>
          </a:bodyPr>
          <a:lstStyle/>
          <a:p>
            <a:pPr algn="ctr"/>
            <a:r>
              <a:rPr lang="en-US" sz="3200" dirty="0" smtClean="0">
                <a:latin typeface="Tahoma" charset="0"/>
                <a:ea typeface="Tahoma" charset="0"/>
                <a:cs typeface="Tahoma" charset="0"/>
              </a:rPr>
              <a:t>Themes Laid Out in </a:t>
            </a:r>
            <a:r>
              <a:rPr lang="en-US" sz="3200" smtClean="0">
                <a:latin typeface="Tahoma" charset="0"/>
                <a:ea typeface="Tahoma" charset="0"/>
                <a:cs typeface="Tahoma" charset="0"/>
              </a:rPr>
              <a:t>Isaiah 40</a:t>
            </a:r>
            <a:endParaRPr lang="en-US" sz="3200" dirty="0">
              <a:latin typeface="Tahoma" charset="0"/>
              <a:ea typeface="Tahoma" charset="0"/>
              <a:cs typeface="Tahoma" charset="0"/>
            </a:endParaRPr>
          </a:p>
        </p:txBody>
      </p:sp>
      <p:sp>
        <p:nvSpPr>
          <p:cNvPr id="4" name="TextBox 3"/>
          <p:cNvSpPr txBox="1"/>
          <p:nvPr/>
        </p:nvSpPr>
        <p:spPr>
          <a:xfrm>
            <a:off x="1222787" y="1431375"/>
            <a:ext cx="6698425" cy="646331"/>
          </a:xfrm>
          <a:prstGeom prst="rect">
            <a:avLst/>
          </a:prstGeom>
          <a:solidFill>
            <a:srgbClr val="FFFF00"/>
          </a:solidFill>
          <a:ln>
            <a:noFill/>
          </a:ln>
        </p:spPr>
        <p:txBody>
          <a:bodyPr wrap="square" rtlCol="0">
            <a:spAutoFit/>
          </a:bodyPr>
          <a:lstStyle/>
          <a:p>
            <a:pPr algn="ctr"/>
            <a:r>
              <a:rPr lang="en-US" sz="3600" dirty="0" smtClean="0">
                <a:solidFill>
                  <a:sysClr val="windowText" lastClr="000000"/>
                </a:solidFill>
                <a:latin typeface="Tahoma" charset="0"/>
                <a:ea typeface="Tahoma" charset="0"/>
                <a:cs typeface="Tahoma" charset="0"/>
              </a:rPr>
              <a:t>God is coming.</a:t>
            </a:r>
          </a:p>
        </p:txBody>
      </p:sp>
      <p:sp>
        <p:nvSpPr>
          <p:cNvPr id="7" name="TextBox 6"/>
          <p:cNvSpPr txBox="1"/>
          <p:nvPr/>
        </p:nvSpPr>
        <p:spPr>
          <a:xfrm>
            <a:off x="1222787" y="2392800"/>
            <a:ext cx="6698425" cy="646331"/>
          </a:xfrm>
          <a:prstGeom prst="rect">
            <a:avLst/>
          </a:prstGeom>
          <a:solidFill>
            <a:srgbClr val="FFFF00"/>
          </a:solidFill>
          <a:ln>
            <a:noFill/>
          </a:ln>
        </p:spPr>
        <p:txBody>
          <a:bodyPr wrap="square" rtlCol="0">
            <a:spAutoFit/>
          </a:bodyPr>
          <a:lstStyle/>
          <a:p>
            <a:pPr algn="ctr"/>
            <a:r>
              <a:rPr lang="en-US" sz="3600" dirty="0" smtClean="0">
                <a:solidFill>
                  <a:sysClr val="windowText" lastClr="000000"/>
                </a:solidFill>
                <a:latin typeface="Tahoma" charset="0"/>
                <a:ea typeface="Tahoma" charset="0"/>
                <a:cs typeface="Tahoma" charset="0"/>
              </a:rPr>
              <a:t>There is no God but Jehovah.</a:t>
            </a:r>
          </a:p>
        </p:txBody>
      </p:sp>
      <p:sp>
        <p:nvSpPr>
          <p:cNvPr id="8" name="TextBox 7"/>
          <p:cNvSpPr txBox="1"/>
          <p:nvPr/>
        </p:nvSpPr>
        <p:spPr>
          <a:xfrm>
            <a:off x="1222787" y="3354225"/>
            <a:ext cx="6698425" cy="646331"/>
          </a:xfrm>
          <a:prstGeom prst="rect">
            <a:avLst/>
          </a:prstGeom>
          <a:solidFill>
            <a:srgbClr val="FFFF00"/>
          </a:solidFill>
          <a:ln>
            <a:noFill/>
          </a:ln>
        </p:spPr>
        <p:txBody>
          <a:bodyPr wrap="square" rtlCol="0">
            <a:spAutoFit/>
          </a:bodyPr>
          <a:lstStyle/>
          <a:p>
            <a:pPr algn="ctr"/>
            <a:r>
              <a:rPr lang="en-US" sz="3600" dirty="0" smtClean="0">
                <a:solidFill>
                  <a:sysClr val="windowText" lastClr="000000"/>
                </a:solidFill>
                <a:latin typeface="Tahoma" charset="0"/>
                <a:ea typeface="Tahoma" charset="0"/>
                <a:cs typeface="Tahoma" charset="0"/>
              </a:rPr>
              <a:t>Idols, nations, are nothing.</a:t>
            </a:r>
          </a:p>
        </p:txBody>
      </p:sp>
      <p:sp>
        <p:nvSpPr>
          <p:cNvPr id="9" name="TextBox 8"/>
          <p:cNvSpPr txBox="1"/>
          <p:nvPr/>
        </p:nvSpPr>
        <p:spPr>
          <a:xfrm>
            <a:off x="1222786" y="4315650"/>
            <a:ext cx="6698425" cy="646331"/>
          </a:xfrm>
          <a:prstGeom prst="rect">
            <a:avLst/>
          </a:prstGeom>
          <a:solidFill>
            <a:srgbClr val="FFFF00"/>
          </a:solidFill>
          <a:ln>
            <a:noFill/>
          </a:ln>
        </p:spPr>
        <p:txBody>
          <a:bodyPr wrap="square" rtlCol="0">
            <a:spAutoFit/>
          </a:bodyPr>
          <a:lstStyle/>
          <a:p>
            <a:pPr algn="ctr"/>
            <a:r>
              <a:rPr lang="en-US" sz="3600" dirty="0" smtClean="0">
                <a:solidFill>
                  <a:sysClr val="windowText" lastClr="000000"/>
                </a:solidFill>
                <a:latin typeface="Tahoma" charset="0"/>
                <a:ea typeface="Tahoma" charset="0"/>
                <a:cs typeface="Tahoma" charset="0"/>
              </a:rPr>
              <a:t>God will strengthen His people.</a:t>
            </a:r>
          </a:p>
        </p:txBody>
      </p:sp>
    </p:spTree>
    <p:extLst>
      <p:ext uri="{BB962C8B-B14F-4D97-AF65-F5344CB8AC3E}">
        <p14:creationId xmlns:p14="http://schemas.microsoft.com/office/powerpoint/2010/main" val="9545123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137" y="365127"/>
            <a:ext cx="8165726" cy="576168"/>
          </a:xfrm>
        </p:spPr>
        <p:txBody>
          <a:bodyPr anchor="t">
            <a:normAutofit/>
          </a:bodyPr>
          <a:lstStyle/>
          <a:p>
            <a:pPr algn="ctr"/>
            <a:r>
              <a:rPr lang="en-US" sz="3200" dirty="0" smtClean="0">
                <a:latin typeface="Tahoma" charset="0"/>
                <a:ea typeface="Tahoma" charset="0"/>
                <a:cs typeface="Tahoma" charset="0"/>
              </a:rPr>
              <a:t>Isaiah 40-55</a:t>
            </a:r>
            <a:endParaRPr lang="en-US" sz="3200" dirty="0">
              <a:latin typeface="Tahoma" charset="0"/>
              <a:ea typeface="Tahoma" charset="0"/>
              <a:cs typeface="Tahoma" charset="0"/>
            </a:endParaRPr>
          </a:p>
        </p:txBody>
      </p:sp>
      <p:sp>
        <p:nvSpPr>
          <p:cNvPr id="4" name="TextBox 3"/>
          <p:cNvSpPr txBox="1"/>
          <p:nvPr/>
        </p:nvSpPr>
        <p:spPr>
          <a:xfrm>
            <a:off x="489137" y="995084"/>
            <a:ext cx="6675120" cy="584775"/>
          </a:xfrm>
          <a:prstGeom prst="rect">
            <a:avLst/>
          </a:prstGeom>
          <a:solidFill>
            <a:srgbClr val="FFFF00"/>
          </a:solidFill>
          <a:ln>
            <a:noFill/>
          </a:ln>
        </p:spPr>
        <p:txBody>
          <a:bodyPr wrap="square" rtlCol="0">
            <a:spAutoFit/>
          </a:bodyPr>
          <a:lstStyle/>
          <a:p>
            <a:pPr algn="ctr"/>
            <a:r>
              <a:rPr lang="en-US" sz="3200" b="1" dirty="0" smtClean="0">
                <a:solidFill>
                  <a:schemeClr val="bg1"/>
                </a:solidFill>
                <a:latin typeface="Tahoma" charset="0"/>
                <a:ea typeface="Tahoma" charset="0"/>
                <a:cs typeface="Tahoma" charset="0"/>
              </a:rPr>
              <a:t>40 </a:t>
            </a:r>
            <a:r>
              <a:rPr lang="mr-IN" sz="3200" b="1" dirty="0" smtClean="0">
                <a:solidFill>
                  <a:schemeClr val="bg1"/>
                </a:solidFill>
                <a:latin typeface="Tahoma" charset="0"/>
                <a:ea typeface="Tahoma" charset="0"/>
                <a:cs typeface="Tahoma" charset="0"/>
              </a:rPr>
              <a:t>–</a:t>
            </a:r>
            <a:r>
              <a:rPr lang="en-US" sz="3200" b="1" dirty="0" smtClean="0">
                <a:solidFill>
                  <a:schemeClr val="bg1"/>
                </a:solidFill>
                <a:latin typeface="Tahoma" charset="0"/>
                <a:ea typeface="Tahoma" charset="0"/>
                <a:cs typeface="Tahoma" charset="0"/>
              </a:rPr>
              <a:t> </a:t>
            </a:r>
            <a:r>
              <a:rPr lang="en-US" sz="3200" dirty="0" smtClean="0">
                <a:solidFill>
                  <a:schemeClr val="bg1"/>
                </a:solidFill>
                <a:latin typeface="Tahoma" charset="0"/>
                <a:ea typeface="Tahoma" charset="0"/>
                <a:cs typeface="Tahoma" charset="0"/>
              </a:rPr>
              <a:t>“Behold Your God!”</a:t>
            </a:r>
            <a:endParaRPr lang="en-US" sz="3200" dirty="0">
              <a:solidFill>
                <a:schemeClr val="bg1"/>
              </a:solidFill>
              <a:latin typeface="Tahoma" charset="0"/>
              <a:ea typeface="Tahoma" charset="0"/>
              <a:cs typeface="Tahoma" charset="0"/>
            </a:endParaRPr>
          </a:p>
        </p:txBody>
      </p:sp>
      <p:sp>
        <p:nvSpPr>
          <p:cNvPr id="5" name="TextBox 4"/>
          <p:cNvSpPr txBox="1"/>
          <p:nvPr/>
        </p:nvSpPr>
        <p:spPr>
          <a:xfrm>
            <a:off x="820272" y="1716111"/>
            <a:ext cx="6675120" cy="1077218"/>
          </a:xfrm>
          <a:prstGeom prst="rect">
            <a:avLst/>
          </a:prstGeom>
          <a:solidFill>
            <a:srgbClr val="76D6FF"/>
          </a:solidFill>
          <a:ln>
            <a:noFill/>
          </a:ln>
        </p:spPr>
        <p:txBody>
          <a:bodyPr wrap="square" rtlCol="0">
            <a:spAutoFit/>
          </a:bodyPr>
          <a:lstStyle/>
          <a:p>
            <a:pPr algn="ctr"/>
            <a:r>
              <a:rPr lang="en-US" sz="3200" b="1" dirty="0" smtClean="0">
                <a:solidFill>
                  <a:schemeClr val="bg1"/>
                </a:solidFill>
                <a:latin typeface="Tahoma" charset="0"/>
                <a:ea typeface="Tahoma" charset="0"/>
                <a:cs typeface="Tahoma" charset="0"/>
              </a:rPr>
              <a:t>41:1-44:22 </a:t>
            </a:r>
            <a:r>
              <a:rPr lang="mr-IN" sz="3200" b="1" dirty="0" smtClean="0">
                <a:solidFill>
                  <a:schemeClr val="bg1"/>
                </a:solidFill>
                <a:latin typeface="Tahoma" charset="0"/>
                <a:ea typeface="Tahoma" charset="0"/>
                <a:cs typeface="Tahoma" charset="0"/>
              </a:rPr>
              <a:t>–</a:t>
            </a:r>
            <a:r>
              <a:rPr lang="en-US" sz="3200" b="1" dirty="0" smtClean="0">
                <a:solidFill>
                  <a:schemeClr val="bg1"/>
                </a:solidFill>
                <a:latin typeface="Tahoma" charset="0"/>
                <a:ea typeface="Tahoma" charset="0"/>
                <a:cs typeface="Tahoma" charset="0"/>
              </a:rPr>
              <a:t> </a:t>
            </a:r>
            <a:r>
              <a:rPr lang="en-US" sz="3200" dirty="0" smtClean="0">
                <a:solidFill>
                  <a:schemeClr val="bg1"/>
                </a:solidFill>
                <a:latin typeface="Tahoma" charset="0"/>
                <a:ea typeface="Tahoma" charset="0"/>
                <a:cs typeface="Tahoma" charset="0"/>
              </a:rPr>
              <a:t>The Servant: </a:t>
            </a:r>
          </a:p>
          <a:p>
            <a:pPr algn="ctr"/>
            <a:r>
              <a:rPr lang="en-US" sz="3200" dirty="0" smtClean="0">
                <a:solidFill>
                  <a:schemeClr val="bg1"/>
                </a:solidFill>
                <a:latin typeface="Tahoma" charset="0"/>
                <a:ea typeface="Tahoma" charset="0"/>
                <a:cs typeface="Tahoma" charset="0"/>
              </a:rPr>
              <a:t>Status, Calling, Indictment, Promise </a:t>
            </a:r>
            <a:endParaRPr lang="en-US" sz="3200" dirty="0">
              <a:solidFill>
                <a:schemeClr val="bg1"/>
              </a:solidFill>
              <a:latin typeface="Tahoma" charset="0"/>
              <a:ea typeface="Tahoma" charset="0"/>
              <a:cs typeface="Tahoma" charset="0"/>
            </a:endParaRPr>
          </a:p>
        </p:txBody>
      </p:sp>
      <p:sp>
        <p:nvSpPr>
          <p:cNvPr id="6" name="TextBox 5"/>
          <p:cNvSpPr txBox="1"/>
          <p:nvPr/>
        </p:nvSpPr>
        <p:spPr>
          <a:xfrm>
            <a:off x="1234440" y="2929581"/>
            <a:ext cx="6675120" cy="1077218"/>
          </a:xfrm>
          <a:prstGeom prst="rect">
            <a:avLst/>
          </a:prstGeom>
          <a:solidFill>
            <a:srgbClr val="941100"/>
          </a:solidFill>
          <a:ln>
            <a:noFill/>
          </a:ln>
        </p:spPr>
        <p:txBody>
          <a:bodyPr wrap="square" rtlCol="0">
            <a:spAutoFit/>
          </a:bodyPr>
          <a:lstStyle/>
          <a:p>
            <a:pPr algn="ctr"/>
            <a:r>
              <a:rPr lang="en-US" sz="3200" b="1" dirty="0" smtClean="0">
                <a:latin typeface="Tahoma" charset="0"/>
                <a:ea typeface="Tahoma" charset="0"/>
                <a:cs typeface="Tahoma" charset="0"/>
              </a:rPr>
              <a:t>44:23-44:28 </a:t>
            </a:r>
            <a:r>
              <a:rPr lang="mr-IN" sz="3200" b="1" dirty="0" smtClean="0">
                <a:latin typeface="Tahoma" charset="0"/>
                <a:ea typeface="Tahoma" charset="0"/>
                <a:cs typeface="Tahoma" charset="0"/>
              </a:rPr>
              <a:t>–</a:t>
            </a:r>
            <a:r>
              <a:rPr lang="en-US" sz="3200" b="1" dirty="0" smtClean="0">
                <a:latin typeface="Tahoma" charset="0"/>
                <a:ea typeface="Tahoma" charset="0"/>
                <a:cs typeface="Tahoma" charset="0"/>
              </a:rPr>
              <a:t> </a:t>
            </a:r>
            <a:r>
              <a:rPr lang="en-US" sz="3200" dirty="0" smtClean="0">
                <a:latin typeface="Tahoma" charset="0"/>
                <a:ea typeface="Tahoma" charset="0"/>
                <a:cs typeface="Tahoma" charset="0"/>
              </a:rPr>
              <a:t>Babylon’s downfall: Cyrus and God’s deliverance</a:t>
            </a:r>
            <a:endParaRPr lang="en-US" sz="3200" dirty="0">
              <a:latin typeface="Tahoma" charset="0"/>
              <a:ea typeface="Tahoma" charset="0"/>
              <a:cs typeface="Tahoma" charset="0"/>
            </a:endParaRPr>
          </a:p>
        </p:txBody>
      </p:sp>
      <p:sp>
        <p:nvSpPr>
          <p:cNvPr id="7" name="TextBox 6"/>
          <p:cNvSpPr txBox="1"/>
          <p:nvPr/>
        </p:nvSpPr>
        <p:spPr>
          <a:xfrm>
            <a:off x="1586752" y="4143051"/>
            <a:ext cx="6675120" cy="1077218"/>
          </a:xfrm>
          <a:prstGeom prst="rect">
            <a:avLst/>
          </a:prstGeom>
          <a:solidFill>
            <a:srgbClr val="76D6FF"/>
          </a:solidFill>
          <a:ln>
            <a:noFill/>
          </a:ln>
        </p:spPr>
        <p:txBody>
          <a:bodyPr wrap="square" rtlCol="0">
            <a:spAutoFit/>
          </a:bodyPr>
          <a:lstStyle/>
          <a:p>
            <a:pPr algn="ctr"/>
            <a:r>
              <a:rPr lang="en-US" sz="3200" b="1" dirty="0" smtClean="0">
                <a:solidFill>
                  <a:schemeClr val="bg1"/>
                </a:solidFill>
                <a:latin typeface="Tahoma" charset="0"/>
                <a:ea typeface="Tahoma" charset="0"/>
                <a:cs typeface="Tahoma" charset="0"/>
              </a:rPr>
              <a:t>49:1-52:12 </a:t>
            </a:r>
            <a:r>
              <a:rPr lang="mr-IN" sz="3200" b="1" dirty="0" smtClean="0">
                <a:solidFill>
                  <a:schemeClr val="bg1"/>
                </a:solidFill>
                <a:latin typeface="Tahoma" charset="0"/>
                <a:ea typeface="Tahoma" charset="0"/>
                <a:cs typeface="Tahoma" charset="0"/>
              </a:rPr>
              <a:t>–</a:t>
            </a:r>
            <a:r>
              <a:rPr lang="en-US" sz="3200" b="1" dirty="0" smtClean="0">
                <a:solidFill>
                  <a:schemeClr val="bg1"/>
                </a:solidFill>
                <a:latin typeface="Tahoma" charset="0"/>
                <a:ea typeface="Tahoma" charset="0"/>
                <a:cs typeface="Tahoma" charset="0"/>
              </a:rPr>
              <a:t> </a:t>
            </a:r>
            <a:r>
              <a:rPr lang="en-US" sz="3200" dirty="0" smtClean="0">
                <a:solidFill>
                  <a:schemeClr val="bg1"/>
                </a:solidFill>
                <a:latin typeface="Tahoma" charset="0"/>
                <a:ea typeface="Tahoma" charset="0"/>
                <a:cs typeface="Tahoma" charset="0"/>
              </a:rPr>
              <a:t>The Servant: Certainty in the uncertainty of Zion</a:t>
            </a:r>
            <a:endParaRPr lang="en-US" sz="3200" dirty="0">
              <a:solidFill>
                <a:schemeClr val="bg1"/>
              </a:solidFill>
              <a:latin typeface="Tahoma" charset="0"/>
              <a:ea typeface="Tahoma" charset="0"/>
              <a:cs typeface="Tahoma" charset="0"/>
            </a:endParaRPr>
          </a:p>
        </p:txBody>
      </p:sp>
      <p:sp>
        <p:nvSpPr>
          <p:cNvPr id="8" name="TextBox 7"/>
          <p:cNvSpPr txBox="1"/>
          <p:nvPr/>
        </p:nvSpPr>
        <p:spPr>
          <a:xfrm>
            <a:off x="1979743" y="5356521"/>
            <a:ext cx="6675120" cy="1077218"/>
          </a:xfrm>
          <a:prstGeom prst="rect">
            <a:avLst/>
          </a:prstGeom>
          <a:solidFill>
            <a:srgbClr val="76D6FF"/>
          </a:solidFill>
          <a:ln>
            <a:noFill/>
          </a:ln>
        </p:spPr>
        <p:txBody>
          <a:bodyPr wrap="square" rtlCol="0">
            <a:spAutoFit/>
          </a:bodyPr>
          <a:lstStyle/>
          <a:p>
            <a:pPr algn="ctr"/>
            <a:r>
              <a:rPr lang="en-US" sz="3200" b="1" dirty="0" smtClean="0">
                <a:solidFill>
                  <a:schemeClr val="bg1"/>
                </a:solidFill>
                <a:latin typeface="Tahoma" charset="0"/>
                <a:ea typeface="Tahoma" charset="0"/>
                <a:cs typeface="Tahoma" charset="0"/>
              </a:rPr>
              <a:t>52:13-55:13 </a:t>
            </a:r>
            <a:r>
              <a:rPr lang="mr-IN" sz="3200" b="1" dirty="0" smtClean="0">
                <a:solidFill>
                  <a:schemeClr val="bg1"/>
                </a:solidFill>
                <a:latin typeface="Tahoma" charset="0"/>
                <a:ea typeface="Tahoma" charset="0"/>
                <a:cs typeface="Tahoma" charset="0"/>
              </a:rPr>
              <a:t>–</a:t>
            </a:r>
            <a:r>
              <a:rPr lang="en-US" sz="3200" b="1" dirty="0" smtClean="0">
                <a:solidFill>
                  <a:schemeClr val="bg1"/>
                </a:solidFill>
                <a:latin typeface="Tahoma" charset="0"/>
                <a:ea typeface="Tahoma" charset="0"/>
                <a:cs typeface="Tahoma" charset="0"/>
              </a:rPr>
              <a:t> </a:t>
            </a:r>
            <a:r>
              <a:rPr lang="en-US" sz="3200" dirty="0" smtClean="0">
                <a:solidFill>
                  <a:schemeClr val="bg1"/>
                </a:solidFill>
                <a:latin typeface="Tahoma" charset="0"/>
                <a:ea typeface="Tahoma" charset="0"/>
                <a:cs typeface="Tahoma" charset="0"/>
              </a:rPr>
              <a:t>The Servant: Suffering for the joy for Zion</a:t>
            </a:r>
            <a:endParaRPr lang="en-US" sz="3200" dirty="0">
              <a:solidFill>
                <a:schemeClr val="bg1"/>
              </a:solidFill>
              <a:latin typeface="Tahoma" charset="0"/>
              <a:ea typeface="Tahoma" charset="0"/>
              <a:cs typeface="Tahoma" charset="0"/>
            </a:endParaRPr>
          </a:p>
        </p:txBody>
      </p:sp>
    </p:spTree>
    <p:extLst>
      <p:ext uri="{BB962C8B-B14F-4D97-AF65-F5344CB8AC3E}">
        <p14:creationId xmlns:p14="http://schemas.microsoft.com/office/powerpoint/2010/main" val="1265632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63171"/>
            <a:ext cx="7886700" cy="603311"/>
          </a:xfrm>
        </p:spPr>
        <p:txBody>
          <a:bodyPr anchor="t">
            <a:normAutofit/>
          </a:bodyPr>
          <a:lstStyle/>
          <a:p>
            <a:pPr algn="ctr"/>
            <a:r>
              <a:rPr lang="en-US" sz="3200" dirty="0" smtClean="0">
                <a:latin typeface="Tahoma" charset="0"/>
                <a:ea typeface="Tahoma" charset="0"/>
                <a:cs typeface="Tahoma" charset="0"/>
              </a:rPr>
              <a:t>Isaiah 48</a:t>
            </a:r>
            <a:endParaRPr lang="en-US" sz="3200" dirty="0">
              <a:latin typeface="Tahoma" charset="0"/>
              <a:ea typeface="Tahoma" charset="0"/>
              <a:cs typeface="Tahoma" charset="0"/>
            </a:endParaRPr>
          </a:p>
        </p:txBody>
      </p:sp>
      <p:sp>
        <p:nvSpPr>
          <p:cNvPr id="3" name="Content Placeholder 2"/>
          <p:cNvSpPr>
            <a:spLocks noGrp="1"/>
          </p:cNvSpPr>
          <p:nvPr>
            <p:ph idx="1"/>
          </p:nvPr>
        </p:nvSpPr>
        <p:spPr>
          <a:xfrm>
            <a:off x="628650" y="1476001"/>
            <a:ext cx="7886700" cy="3835587"/>
          </a:xfrm>
        </p:spPr>
        <p:txBody>
          <a:bodyPr>
            <a:normAutofit/>
          </a:bodyPr>
          <a:lstStyle/>
          <a:p>
            <a:r>
              <a:rPr lang="en-US" sz="3200" dirty="0" smtClean="0">
                <a:latin typeface="Tahoma" charset="0"/>
                <a:ea typeface="Tahoma" charset="0"/>
                <a:cs typeface="Tahoma" charset="0"/>
              </a:rPr>
              <a:t>“I declared the former things from long ago</a:t>
            </a:r>
            <a:r>
              <a:rPr lang="mr-IN" sz="3200" dirty="0" smtClean="0">
                <a:latin typeface="Tahoma" charset="0"/>
                <a:ea typeface="Tahoma" charset="0"/>
                <a:cs typeface="Tahoma" charset="0"/>
              </a:rPr>
              <a:t>…</a:t>
            </a:r>
            <a:r>
              <a:rPr lang="en-US" sz="3200" dirty="0" smtClean="0">
                <a:latin typeface="Tahoma" charset="0"/>
                <a:ea typeface="Tahoma" charset="0"/>
                <a:cs typeface="Tahoma" charset="0"/>
              </a:rPr>
              <a:t>” (48:3)</a:t>
            </a:r>
          </a:p>
          <a:p>
            <a:pPr lvl="1"/>
            <a:r>
              <a:rPr lang="en-US" sz="2800" dirty="0" smtClean="0">
                <a:solidFill>
                  <a:srgbClr val="76D6FF"/>
                </a:solidFill>
                <a:latin typeface="Tahoma" charset="0"/>
                <a:ea typeface="Tahoma" charset="0"/>
                <a:cs typeface="Tahoma" charset="0"/>
              </a:rPr>
              <a:t>see 42:9, 44:7, 46:10</a:t>
            </a:r>
          </a:p>
          <a:p>
            <a:pPr lvl="1"/>
            <a:r>
              <a:rPr lang="en-US" sz="2800" dirty="0" smtClean="0">
                <a:solidFill>
                  <a:srgbClr val="76D6FF"/>
                </a:solidFill>
                <a:latin typeface="Tahoma" charset="0"/>
                <a:ea typeface="Tahoma" charset="0"/>
                <a:cs typeface="Tahoma" charset="0"/>
              </a:rPr>
              <a:t>v.5, Your idol didn’t (can’t) do this (41:23)</a:t>
            </a:r>
          </a:p>
          <a:p>
            <a:r>
              <a:rPr lang="en-US" sz="3200" dirty="0" smtClean="0">
                <a:latin typeface="Tahoma" charset="0"/>
                <a:ea typeface="Tahoma" charset="0"/>
                <a:cs typeface="Tahoma" charset="0"/>
              </a:rPr>
              <a:t>“I proclaim to you new things</a:t>
            </a:r>
            <a:r>
              <a:rPr lang="mr-IN" sz="3200" dirty="0" smtClean="0">
                <a:latin typeface="Tahoma" charset="0"/>
                <a:ea typeface="Tahoma" charset="0"/>
                <a:cs typeface="Tahoma" charset="0"/>
              </a:rPr>
              <a:t>…</a:t>
            </a:r>
            <a:r>
              <a:rPr lang="en-US" sz="3200" dirty="0" smtClean="0">
                <a:latin typeface="Tahoma" charset="0"/>
                <a:ea typeface="Tahoma" charset="0"/>
                <a:cs typeface="Tahoma" charset="0"/>
              </a:rPr>
              <a:t>” (48:6-7)</a:t>
            </a:r>
          </a:p>
          <a:p>
            <a:pPr lvl="1"/>
            <a:r>
              <a:rPr lang="en-US" sz="2800" dirty="0" smtClean="0">
                <a:solidFill>
                  <a:srgbClr val="76D6FF"/>
                </a:solidFill>
                <a:latin typeface="Tahoma" charset="0"/>
                <a:ea typeface="Tahoma" charset="0"/>
                <a:cs typeface="Tahoma" charset="0"/>
              </a:rPr>
              <a:t>v.8, ”You have </a:t>
            </a:r>
            <a:r>
              <a:rPr lang="en-US" sz="2800" i="1" dirty="0" smtClean="0">
                <a:solidFill>
                  <a:srgbClr val="76D6FF"/>
                </a:solidFill>
                <a:latin typeface="Tahoma" charset="0"/>
                <a:ea typeface="Tahoma" charset="0"/>
                <a:cs typeface="Tahoma" charset="0"/>
              </a:rPr>
              <a:t>not</a:t>
            </a:r>
            <a:r>
              <a:rPr lang="en-US" sz="2800" dirty="0" smtClean="0">
                <a:solidFill>
                  <a:srgbClr val="76D6FF"/>
                </a:solidFill>
                <a:latin typeface="Tahoma" charset="0"/>
                <a:ea typeface="Tahoma" charset="0"/>
                <a:cs typeface="Tahoma" charset="0"/>
              </a:rPr>
              <a:t> heard, you have </a:t>
            </a:r>
            <a:r>
              <a:rPr lang="en-US" sz="2800" i="1" dirty="0" smtClean="0">
                <a:solidFill>
                  <a:srgbClr val="76D6FF"/>
                </a:solidFill>
                <a:latin typeface="Tahoma" charset="0"/>
                <a:ea typeface="Tahoma" charset="0"/>
                <a:cs typeface="Tahoma" charset="0"/>
              </a:rPr>
              <a:t>not</a:t>
            </a:r>
            <a:r>
              <a:rPr lang="en-US" sz="2800" dirty="0" smtClean="0">
                <a:solidFill>
                  <a:srgbClr val="76D6FF"/>
                </a:solidFill>
                <a:latin typeface="Tahoma" charset="0"/>
                <a:ea typeface="Tahoma" charset="0"/>
                <a:cs typeface="Tahoma" charset="0"/>
              </a:rPr>
              <a:t> known</a:t>
            </a:r>
            <a:r>
              <a:rPr lang="mr-IN" sz="2800" dirty="0" smtClean="0">
                <a:solidFill>
                  <a:srgbClr val="76D6FF"/>
                </a:solidFill>
                <a:latin typeface="Tahoma" charset="0"/>
                <a:ea typeface="Tahoma" charset="0"/>
                <a:cs typeface="Tahoma" charset="0"/>
              </a:rPr>
              <a:t>…</a:t>
            </a:r>
            <a:r>
              <a:rPr lang="en-US" sz="2800" dirty="0" smtClean="0">
                <a:solidFill>
                  <a:srgbClr val="76D6FF"/>
                </a:solidFill>
                <a:latin typeface="Tahoma" charset="0"/>
                <a:ea typeface="Tahoma" charset="0"/>
                <a:cs typeface="Tahoma" charset="0"/>
              </a:rPr>
              <a:t>” (see 40:21,28)</a:t>
            </a:r>
          </a:p>
          <a:p>
            <a:pPr lvl="1"/>
            <a:r>
              <a:rPr lang="en-US" sz="2800" dirty="0" smtClean="0">
                <a:solidFill>
                  <a:srgbClr val="76D6FF"/>
                </a:solidFill>
                <a:latin typeface="Tahoma" charset="0"/>
                <a:ea typeface="Tahoma" charset="0"/>
                <a:cs typeface="Tahoma" charset="0"/>
              </a:rPr>
              <a:t>Inclination for closed ears and hearts</a:t>
            </a:r>
            <a:endParaRPr lang="en-US" sz="2800" dirty="0">
              <a:solidFill>
                <a:srgbClr val="76D6FF"/>
              </a:solidFill>
              <a:latin typeface="Tahoma" charset="0"/>
              <a:ea typeface="Tahoma" charset="0"/>
              <a:cs typeface="Tahoma" charset="0"/>
            </a:endParaRPr>
          </a:p>
        </p:txBody>
      </p:sp>
      <p:sp>
        <p:nvSpPr>
          <p:cNvPr id="4" name="TextBox 3"/>
          <p:cNvSpPr txBox="1"/>
          <p:nvPr/>
        </p:nvSpPr>
        <p:spPr>
          <a:xfrm>
            <a:off x="1438835" y="766482"/>
            <a:ext cx="6266330" cy="584775"/>
          </a:xfrm>
          <a:prstGeom prst="rect">
            <a:avLst/>
          </a:prstGeom>
          <a:solidFill>
            <a:srgbClr val="FFFF00"/>
          </a:solidFill>
          <a:ln>
            <a:noFill/>
          </a:ln>
        </p:spPr>
        <p:txBody>
          <a:bodyPr wrap="square" rtlCol="0">
            <a:spAutoFit/>
          </a:bodyPr>
          <a:lstStyle/>
          <a:p>
            <a:pPr algn="ctr"/>
            <a:r>
              <a:rPr lang="en-US" sz="3200" smtClean="0">
                <a:solidFill>
                  <a:schemeClr val="bg1"/>
                </a:solidFill>
                <a:latin typeface="Tahoma" charset="0"/>
                <a:ea typeface="Tahoma" charset="0"/>
                <a:cs typeface="Tahoma" charset="0"/>
              </a:rPr>
              <a:t>Surety of God’s word (40:8)</a:t>
            </a:r>
            <a:endParaRPr lang="en-US" sz="3200" dirty="0">
              <a:solidFill>
                <a:schemeClr val="bg1"/>
              </a:solidFill>
              <a:latin typeface="Tahoma" charset="0"/>
              <a:ea typeface="Tahoma" charset="0"/>
              <a:cs typeface="Tahoma" charset="0"/>
            </a:endParaRPr>
          </a:p>
        </p:txBody>
      </p:sp>
      <p:sp>
        <p:nvSpPr>
          <p:cNvPr id="7" name="TextBox 6"/>
          <p:cNvSpPr txBox="1"/>
          <p:nvPr/>
        </p:nvSpPr>
        <p:spPr>
          <a:xfrm>
            <a:off x="628650" y="5298143"/>
            <a:ext cx="7886700" cy="1200329"/>
          </a:xfrm>
          <a:prstGeom prst="rect">
            <a:avLst/>
          </a:prstGeom>
          <a:noFill/>
          <a:ln w="38100">
            <a:solidFill>
              <a:srgbClr val="FFFF00"/>
            </a:solidFill>
          </a:ln>
        </p:spPr>
        <p:txBody>
          <a:bodyPr wrap="square" rtlCol="0">
            <a:spAutoFit/>
          </a:bodyPr>
          <a:lstStyle/>
          <a:p>
            <a:pPr algn="ctr"/>
            <a:r>
              <a:rPr lang="en-US" sz="3600" dirty="0" smtClean="0">
                <a:solidFill>
                  <a:srgbClr val="FFFF00"/>
                </a:solidFill>
                <a:latin typeface="Tahoma" charset="0"/>
                <a:ea typeface="Tahoma" charset="0"/>
                <a:cs typeface="Tahoma" charset="0"/>
              </a:rPr>
              <a:t>God’s fulfilled promises promote trust in new </a:t>
            </a:r>
            <a:r>
              <a:rPr lang="en-US" sz="3600" smtClean="0">
                <a:solidFill>
                  <a:srgbClr val="FFFF00"/>
                </a:solidFill>
                <a:latin typeface="Tahoma" charset="0"/>
                <a:ea typeface="Tahoma" charset="0"/>
                <a:cs typeface="Tahoma" charset="0"/>
              </a:rPr>
              <a:t>ones—if deafness is cured.</a:t>
            </a:r>
            <a:endParaRPr lang="en-US" sz="3600" dirty="0">
              <a:solidFill>
                <a:srgbClr val="FFFF00"/>
              </a:solidFill>
              <a:latin typeface="Tahoma" charset="0"/>
              <a:ea typeface="Tahoma" charset="0"/>
              <a:cs typeface="Tahoma" charset="0"/>
            </a:endParaRPr>
          </a:p>
        </p:txBody>
      </p:sp>
    </p:spTree>
    <p:extLst>
      <p:ext uri="{BB962C8B-B14F-4D97-AF65-F5344CB8AC3E}">
        <p14:creationId xmlns:p14="http://schemas.microsoft.com/office/powerpoint/2010/main" val="88349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63171"/>
            <a:ext cx="7886700" cy="603311"/>
          </a:xfrm>
        </p:spPr>
        <p:txBody>
          <a:bodyPr anchor="t">
            <a:normAutofit/>
          </a:bodyPr>
          <a:lstStyle/>
          <a:p>
            <a:pPr algn="ctr"/>
            <a:r>
              <a:rPr lang="en-US" sz="3200" dirty="0" smtClean="0">
                <a:latin typeface="Tahoma" charset="0"/>
                <a:ea typeface="Tahoma" charset="0"/>
                <a:cs typeface="Tahoma" charset="0"/>
              </a:rPr>
              <a:t>Isaiah 48</a:t>
            </a:r>
            <a:endParaRPr lang="en-US" sz="3200" dirty="0">
              <a:latin typeface="Tahoma" charset="0"/>
              <a:ea typeface="Tahoma" charset="0"/>
              <a:cs typeface="Tahoma" charset="0"/>
            </a:endParaRPr>
          </a:p>
        </p:txBody>
      </p:sp>
      <p:sp>
        <p:nvSpPr>
          <p:cNvPr id="3" name="Content Placeholder 2"/>
          <p:cNvSpPr>
            <a:spLocks noGrp="1"/>
          </p:cNvSpPr>
          <p:nvPr>
            <p:ph idx="1"/>
          </p:nvPr>
        </p:nvSpPr>
        <p:spPr>
          <a:xfrm>
            <a:off x="628650" y="1476001"/>
            <a:ext cx="7886700" cy="3835587"/>
          </a:xfrm>
        </p:spPr>
        <p:txBody>
          <a:bodyPr>
            <a:normAutofit/>
          </a:bodyPr>
          <a:lstStyle/>
          <a:p>
            <a:r>
              <a:rPr lang="en-US" sz="3200" dirty="0" smtClean="0">
                <a:latin typeface="Tahoma" charset="0"/>
                <a:ea typeface="Tahoma" charset="0"/>
                <a:cs typeface="Tahoma" charset="0"/>
              </a:rPr>
              <a:t>“</a:t>
            </a:r>
            <a:r>
              <a:rPr lang="mr-IN" sz="3200" dirty="0" smtClean="0">
                <a:latin typeface="Tahoma" charset="0"/>
                <a:ea typeface="Tahoma" charset="0"/>
                <a:cs typeface="Tahoma" charset="0"/>
              </a:rPr>
              <a:t>…</a:t>
            </a:r>
            <a:r>
              <a:rPr lang="en-US" sz="3200" dirty="0" smtClean="0">
                <a:latin typeface="Tahoma" charset="0"/>
                <a:ea typeface="Tahoma" charset="0"/>
                <a:cs typeface="Tahoma" charset="0"/>
              </a:rPr>
              <a:t>the furnace of affliction” (48:10)</a:t>
            </a:r>
          </a:p>
          <a:p>
            <a:pPr lvl="1"/>
            <a:r>
              <a:rPr lang="en-US" sz="2800" dirty="0" smtClean="0">
                <a:solidFill>
                  <a:srgbClr val="76D6FF"/>
                </a:solidFill>
                <a:latin typeface="Tahoma" charset="0"/>
                <a:ea typeface="Tahoma" charset="0"/>
                <a:cs typeface="Tahoma" charset="0"/>
              </a:rPr>
              <a:t>see Deuteronomy 4:20, Jeremiah 11:4</a:t>
            </a:r>
          </a:p>
          <a:p>
            <a:r>
              <a:rPr lang="en-US" sz="3200" dirty="0" smtClean="0">
                <a:latin typeface="Tahoma" charset="0"/>
                <a:ea typeface="Tahoma" charset="0"/>
                <a:cs typeface="Tahoma" charset="0"/>
              </a:rPr>
              <a:t>“the Lord has redeemed His servant, Jacob</a:t>
            </a:r>
            <a:r>
              <a:rPr lang="mr-IN" sz="3200" dirty="0" smtClean="0">
                <a:latin typeface="Tahoma" charset="0"/>
                <a:ea typeface="Tahoma" charset="0"/>
                <a:cs typeface="Tahoma" charset="0"/>
              </a:rPr>
              <a:t>…</a:t>
            </a:r>
            <a:r>
              <a:rPr lang="en-US" sz="3200" dirty="0" smtClean="0">
                <a:latin typeface="Tahoma" charset="0"/>
                <a:ea typeface="Tahoma" charset="0"/>
                <a:cs typeface="Tahoma" charset="0"/>
              </a:rPr>
              <a:t>” (48:20)</a:t>
            </a:r>
          </a:p>
          <a:p>
            <a:pPr lvl="1"/>
            <a:r>
              <a:rPr lang="en-US" sz="2800" dirty="0" smtClean="0">
                <a:solidFill>
                  <a:srgbClr val="76D6FF"/>
                </a:solidFill>
                <a:latin typeface="Tahoma" charset="0"/>
                <a:ea typeface="Tahoma" charset="0"/>
                <a:cs typeface="Tahoma" charset="0"/>
              </a:rPr>
              <a:t>see Exodus 6:6, “I will redeem you</a:t>
            </a:r>
            <a:r>
              <a:rPr lang="mr-IN" sz="2800" dirty="0" smtClean="0">
                <a:solidFill>
                  <a:srgbClr val="76D6FF"/>
                </a:solidFill>
                <a:latin typeface="Tahoma" charset="0"/>
                <a:ea typeface="Tahoma" charset="0"/>
                <a:cs typeface="Tahoma" charset="0"/>
              </a:rPr>
              <a:t>…</a:t>
            </a:r>
            <a:r>
              <a:rPr lang="en-US" sz="2800" dirty="0" smtClean="0">
                <a:solidFill>
                  <a:srgbClr val="76D6FF"/>
                </a:solidFill>
                <a:latin typeface="Tahoma" charset="0"/>
                <a:ea typeface="Tahoma" charset="0"/>
                <a:cs typeface="Tahoma" charset="0"/>
              </a:rPr>
              <a:t>”</a:t>
            </a:r>
          </a:p>
          <a:p>
            <a:pPr lvl="1"/>
            <a:r>
              <a:rPr lang="en-US" sz="2800" dirty="0" smtClean="0">
                <a:solidFill>
                  <a:srgbClr val="76D6FF"/>
                </a:solidFill>
                <a:latin typeface="Tahoma" charset="0"/>
                <a:ea typeface="Tahoma" charset="0"/>
                <a:cs typeface="Tahoma" charset="0"/>
              </a:rPr>
              <a:t>v.21, Led them through the wilderness, water from the rock (Exodus 17)</a:t>
            </a:r>
            <a:endParaRPr lang="en-US" sz="2800" dirty="0">
              <a:solidFill>
                <a:srgbClr val="76D6FF"/>
              </a:solidFill>
              <a:latin typeface="Tahoma" charset="0"/>
              <a:ea typeface="Tahoma" charset="0"/>
              <a:cs typeface="Tahoma" charset="0"/>
            </a:endParaRPr>
          </a:p>
        </p:txBody>
      </p:sp>
      <p:sp>
        <p:nvSpPr>
          <p:cNvPr id="4" name="TextBox 3"/>
          <p:cNvSpPr txBox="1"/>
          <p:nvPr/>
        </p:nvSpPr>
        <p:spPr>
          <a:xfrm>
            <a:off x="1438835" y="766482"/>
            <a:ext cx="6266330" cy="584775"/>
          </a:xfrm>
          <a:prstGeom prst="rect">
            <a:avLst/>
          </a:prstGeom>
          <a:solidFill>
            <a:srgbClr val="FFFF00"/>
          </a:solidFill>
          <a:ln>
            <a:noFill/>
          </a:ln>
        </p:spPr>
        <p:txBody>
          <a:bodyPr wrap="square" rtlCol="0">
            <a:spAutoFit/>
          </a:bodyPr>
          <a:lstStyle/>
          <a:p>
            <a:pPr algn="ctr"/>
            <a:r>
              <a:rPr lang="en-US" sz="3200" dirty="0" smtClean="0">
                <a:solidFill>
                  <a:schemeClr val="bg1"/>
                </a:solidFill>
                <a:latin typeface="Tahoma" charset="0"/>
                <a:ea typeface="Tahoma" charset="0"/>
                <a:cs typeface="Tahoma" charset="0"/>
              </a:rPr>
              <a:t>Deliverance from Captivity </a:t>
            </a:r>
            <a:endParaRPr lang="en-US" sz="3200" dirty="0">
              <a:solidFill>
                <a:schemeClr val="bg1"/>
              </a:solidFill>
              <a:latin typeface="Tahoma" charset="0"/>
              <a:ea typeface="Tahoma" charset="0"/>
              <a:cs typeface="Tahoma" charset="0"/>
            </a:endParaRPr>
          </a:p>
        </p:txBody>
      </p:sp>
      <p:sp>
        <p:nvSpPr>
          <p:cNvPr id="7" name="TextBox 6"/>
          <p:cNvSpPr txBox="1"/>
          <p:nvPr/>
        </p:nvSpPr>
        <p:spPr>
          <a:xfrm>
            <a:off x="1396813" y="5042649"/>
            <a:ext cx="6350374" cy="1200329"/>
          </a:xfrm>
          <a:prstGeom prst="rect">
            <a:avLst/>
          </a:prstGeom>
          <a:noFill/>
          <a:ln w="38100">
            <a:solidFill>
              <a:srgbClr val="FFFF00"/>
            </a:solidFill>
          </a:ln>
        </p:spPr>
        <p:txBody>
          <a:bodyPr wrap="square" rtlCol="0">
            <a:spAutoFit/>
          </a:bodyPr>
          <a:lstStyle/>
          <a:p>
            <a:pPr algn="ctr"/>
            <a:r>
              <a:rPr lang="en-US" sz="3600" dirty="0" smtClean="0">
                <a:solidFill>
                  <a:srgbClr val="FFFF00"/>
                </a:solidFill>
                <a:latin typeface="Tahoma" charset="0"/>
                <a:ea typeface="Tahoma" charset="0"/>
                <a:cs typeface="Tahoma" charset="0"/>
              </a:rPr>
              <a:t>The return from </a:t>
            </a:r>
            <a:r>
              <a:rPr lang="en-US" sz="3600" smtClean="0">
                <a:solidFill>
                  <a:srgbClr val="FFFF00"/>
                </a:solidFill>
                <a:latin typeface="Tahoma" charset="0"/>
                <a:ea typeface="Tahoma" charset="0"/>
                <a:cs typeface="Tahoma" charset="0"/>
              </a:rPr>
              <a:t>Babylonian captivity is a New Exodus</a:t>
            </a:r>
            <a:endParaRPr lang="en-US" sz="3600" dirty="0">
              <a:solidFill>
                <a:srgbClr val="FFFF00"/>
              </a:solidFill>
              <a:latin typeface="Tahoma" charset="0"/>
              <a:ea typeface="Tahoma" charset="0"/>
              <a:cs typeface="Tahoma" charset="0"/>
            </a:endParaRPr>
          </a:p>
        </p:txBody>
      </p:sp>
    </p:spTree>
    <p:extLst>
      <p:ext uri="{BB962C8B-B14F-4D97-AF65-F5344CB8AC3E}">
        <p14:creationId xmlns:p14="http://schemas.microsoft.com/office/powerpoint/2010/main" val="287698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24784"/>
            <a:ext cx="7886700" cy="818215"/>
          </a:xfrm>
        </p:spPr>
        <p:txBody>
          <a:bodyPr/>
          <a:lstStyle/>
          <a:p>
            <a:r>
              <a:rPr lang="en-US" dirty="0" smtClean="0"/>
              <a:t>Isaiah 48 in the New Testament</a:t>
            </a:r>
            <a:endParaRPr lang="en-US" dirty="0"/>
          </a:p>
        </p:txBody>
      </p:sp>
      <p:sp>
        <p:nvSpPr>
          <p:cNvPr id="3" name="Content Placeholder 2"/>
          <p:cNvSpPr>
            <a:spLocks noGrp="1"/>
          </p:cNvSpPr>
          <p:nvPr>
            <p:ph idx="1"/>
          </p:nvPr>
        </p:nvSpPr>
        <p:spPr>
          <a:xfrm>
            <a:off x="215154" y="1062317"/>
            <a:ext cx="8713693" cy="5580530"/>
          </a:xfrm>
        </p:spPr>
        <p:txBody>
          <a:bodyPr>
            <a:normAutofit/>
          </a:bodyPr>
          <a:lstStyle/>
          <a:p>
            <a:pPr marL="0" indent="0">
              <a:buNone/>
            </a:pPr>
            <a:endParaRPr lang="en-US" b="1" u="sng" dirty="0" smtClean="0">
              <a:latin typeface="Tahoma" charset="0"/>
              <a:ea typeface="Tahoma" charset="0"/>
              <a:cs typeface="Tahoma" charset="0"/>
            </a:endParaRPr>
          </a:p>
          <a:p>
            <a:pPr marL="0" indent="0">
              <a:buNone/>
            </a:pPr>
            <a:r>
              <a:rPr lang="en-US" b="1" u="sng" dirty="0" smtClean="0">
                <a:latin typeface="Tahoma" charset="0"/>
                <a:ea typeface="Tahoma" charset="0"/>
                <a:cs typeface="Tahoma" charset="0"/>
              </a:rPr>
              <a:t>1 Peter 1</a:t>
            </a:r>
            <a:r>
              <a:rPr lang="en-US" b="1" dirty="0" smtClean="0">
                <a:latin typeface="Tahoma" charset="0"/>
                <a:ea typeface="Tahoma" charset="0"/>
                <a:cs typeface="Tahoma" charset="0"/>
              </a:rPr>
              <a:t> </a:t>
            </a:r>
            <a:r>
              <a:rPr lang="en-US" b="1" i="1" dirty="0" smtClean="0">
                <a:latin typeface="Tahoma" charset="0"/>
                <a:ea typeface="Tahoma" charset="0"/>
                <a:cs typeface="Tahoma" charset="0"/>
              </a:rPr>
              <a:t>(see Isaiah 48:10-11)</a:t>
            </a:r>
            <a:endParaRPr lang="en-US" b="1" i="1" u="sng" dirty="0" smtClean="0">
              <a:latin typeface="Tahoma" charset="0"/>
              <a:ea typeface="Tahoma" charset="0"/>
              <a:cs typeface="Tahoma" charset="0"/>
            </a:endParaRPr>
          </a:p>
          <a:p>
            <a:pPr marL="0" indent="0">
              <a:buNone/>
            </a:pPr>
            <a:r>
              <a:rPr lang="en-US" sz="3200" dirty="0" smtClean="0">
                <a:latin typeface="Tahoma" charset="0"/>
                <a:ea typeface="Tahoma" charset="0"/>
                <a:cs typeface="Tahoma" charset="0"/>
              </a:rPr>
              <a:t>In </a:t>
            </a:r>
            <a:r>
              <a:rPr lang="en-US" sz="3200" dirty="0">
                <a:latin typeface="Tahoma" charset="0"/>
                <a:ea typeface="Tahoma" charset="0"/>
                <a:cs typeface="Tahoma" charset="0"/>
              </a:rPr>
              <a:t>this you rejoice, though now for a little while, if necessary, you have been grieved by various trials, so that the tested genuineness of your faith—</a:t>
            </a:r>
            <a:r>
              <a:rPr lang="en-US" sz="3200" dirty="0">
                <a:solidFill>
                  <a:srgbClr val="FFFF00"/>
                </a:solidFill>
                <a:latin typeface="Tahoma" charset="0"/>
                <a:ea typeface="Tahoma" charset="0"/>
                <a:cs typeface="Tahoma" charset="0"/>
              </a:rPr>
              <a:t>more precious than gold that perishes though it is tested by fire</a:t>
            </a:r>
            <a:r>
              <a:rPr lang="en-US" sz="3200" dirty="0">
                <a:latin typeface="Tahoma" charset="0"/>
                <a:ea typeface="Tahoma" charset="0"/>
                <a:cs typeface="Tahoma" charset="0"/>
              </a:rPr>
              <a:t>—may be found to result in praise and glory and honor at the revelation of Jesus Christ.</a:t>
            </a:r>
          </a:p>
        </p:txBody>
      </p:sp>
    </p:spTree>
    <p:extLst>
      <p:ext uri="{BB962C8B-B14F-4D97-AF65-F5344CB8AC3E}">
        <p14:creationId xmlns:p14="http://schemas.microsoft.com/office/powerpoint/2010/main" val="460164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24784"/>
            <a:ext cx="7886700" cy="818215"/>
          </a:xfrm>
        </p:spPr>
        <p:txBody>
          <a:bodyPr/>
          <a:lstStyle/>
          <a:p>
            <a:r>
              <a:rPr lang="en-US" dirty="0" smtClean="0"/>
              <a:t>Isaiah 48 in the New Testament</a:t>
            </a:r>
            <a:endParaRPr lang="en-US" dirty="0"/>
          </a:p>
        </p:txBody>
      </p:sp>
      <p:sp>
        <p:nvSpPr>
          <p:cNvPr id="3" name="Content Placeholder 2"/>
          <p:cNvSpPr>
            <a:spLocks noGrp="1"/>
          </p:cNvSpPr>
          <p:nvPr>
            <p:ph idx="1"/>
          </p:nvPr>
        </p:nvSpPr>
        <p:spPr>
          <a:xfrm>
            <a:off x="215154" y="1062317"/>
            <a:ext cx="8713693" cy="5580530"/>
          </a:xfrm>
        </p:spPr>
        <p:txBody>
          <a:bodyPr>
            <a:normAutofit/>
          </a:bodyPr>
          <a:lstStyle/>
          <a:p>
            <a:pPr marL="0" indent="0">
              <a:buNone/>
            </a:pPr>
            <a:endParaRPr lang="en-US" b="1" u="sng" dirty="0" smtClean="0">
              <a:latin typeface="Tahoma" charset="0"/>
              <a:ea typeface="Tahoma" charset="0"/>
              <a:cs typeface="Tahoma" charset="0"/>
            </a:endParaRPr>
          </a:p>
          <a:p>
            <a:pPr marL="0" indent="0">
              <a:buNone/>
            </a:pPr>
            <a:r>
              <a:rPr lang="en-US" b="1" u="sng" dirty="0" smtClean="0">
                <a:latin typeface="Tahoma" charset="0"/>
                <a:ea typeface="Tahoma" charset="0"/>
                <a:cs typeface="Tahoma" charset="0"/>
              </a:rPr>
              <a:t>Luke 19</a:t>
            </a:r>
            <a:r>
              <a:rPr lang="en-US" b="1" dirty="0" smtClean="0">
                <a:latin typeface="Tahoma" charset="0"/>
                <a:ea typeface="Tahoma" charset="0"/>
                <a:cs typeface="Tahoma" charset="0"/>
              </a:rPr>
              <a:t> </a:t>
            </a:r>
            <a:r>
              <a:rPr lang="en-US" b="1" i="1" dirty="0" smtClean="0">
                <a:latin typeface="Tahoma" charset="0"/>
                <a:ea typeface="Tahoma" charset="0"/>
                <a:cs typeface="Tahoma" charset="0"/>
              </a:rPr>
              <a:t>(see Isaiah 48:6, 18)</a:t>
            </a:r>
          </a:p>
          <a:p>
            <a:pPr marL="0" indent="0">
              <a:buNone/>
            </a:pPr>
            <a:r>
              <a:rPr lang="en-US" dirty="0">
                <a:latin typeface="Tahoma" charset="0"/>
                <a:ea typeface="Tahoma" charset="0"/>
                <a:cs typeface="Tahoma" charset="0"/>
              </a:rPr>
              <a:t>And when he drew near and saw the </a:t>
            </a:r>
            <a:r>
              <a:rPr lang="en-US" dirty="0" smtClean="0">
                <a:latin typeface="Tahoma" charset="0"/>
                <a:ea typeface="Tahoma" charset="0"/>
                <a:cs typeface="Tahoma" charset="0"/>
              </a:rPr>
              <a:t>city [Jerusalem], </a:t>
            </a:r>
            <a:r>
              <a:rPr lang="en-US" dirty="0">
                <a:latin typeface="Tahoma" charset="0"/>
                <a:ea typeface="Tahoma" charset="0"/>
                <a:cs typeface="Tahoma" charset="0"/>
              </a:rPr>
              <a:t>he wept over it, saying, “</a:t>
            </a:r>
            <a:r>
              <a:rPr lang="en-US" dirty="0">
                <a:solidFill>
                  <a:srgbClr val="FFFF00"/>
                </a:solidFill>
                <a:latin typeface="Tahoma" charset="0"/>
                <a:ea typeface="Tahoma" charset="0"/>
                <a:cs typeface="Tahoma" charset="0"/>
              </a:rPr>
              <a:t>Would that you, even you, had known on this day the things that make for peace! But now they are hidden from your eyes. </a:t>
            </a:r>
            <a:r>
              <a:rPr lang="en-US" dirty="0">
                <a:latin typeface="Tahoma" charset="0"/>
                <a:ea typeface="Tahoma" charset="0"/>
                <a:cs typeface="Tahoma" charset="0"/>
              </a:rPr>
              <a:t>For the days will come upon you, when your enemies will set up a barricade around you and surround you and hem you in on every side and tear you down to the ground, you and your children within you. And they will not leave one stone upon another in you, because you did not know the time of your visitation.”</a:t>
            </a:r>
          </a:p>
        </p:txBody>
      </p:sp>
    </p:spTree>
    <p:extLst>
      <p:ext uri="{BB962C8B-B14F-4D97-AF65-F5344CB8AC3E}">
        <p14:creationId xmlns:p14="http://schemas.microsoft.com/office/powerpoint/2010/main" val="8853966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16792</TotalTime>
  <Words>1328</Words>
  <Application>Microsoft Office PowerPoint</Application>
  <PresentationFormat>On-screen Show (4:3)</PresentationFormat>
  <Paragraphs>188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Book of Isaiah</vt:lpstr>
      <vt:lpstr>Class Plan</vt:lpstr>
      <vt:lpstr>Isaiah 40-55</vt:lpstr>
      <vt:lpstr>Themes Laid Out in Isaiah 40</vt:lpstr>
      <vt:lpstr>Isaiah 40-55</vt:lpstr>
      <vt:lpstr>Isaiah 48</vt:lpstr>
      <vt:lpstr>Isaiah 48</vt:lpstr>
      <vt:lpstr>Isaiah 48 in the New Testament</vt:lpstr>
      <vt:lpstr>Isaiah 48 in the New Testament</vt:lpstr>
      <vt:lpstr>Structure of Isaiah</vt:lpstr>
      <vt:lpstr>Isaiah Highlights (28-39)</vt:lpstr>
      <vt:lpstr>Structure of Isaiah</vt:lpstr>
      <vt:lpstr>Isaiah Highlights (1-12)</vt:lpstr>
      <vt:lpstr>Structure of Isaiah</vt:lpstr>
      <vt:lpstr>Isaiah Highlights (13-27)</vt:lpstr>
      <vt:lpstr>Structure of Isaiah</vt:lpstr>
      <vt:lpstr>Isaiah Highlights (28-39)</vt:lpstr>
      <vt:lpstr>Book of Isaiah</vt:lpstr>
      <vt:lpstr>PowerPoint Presentation</vt:lpstr>
      <vt:lpstr>God’s “Servant” in Isaiah 41-55</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Book of Isaiah</dc:title>
  <dc:creator>Microsoft Office User</dc:creator>
  <cp:lastModifiedBy>Jon Baize</cp:lastModifiedBy>
  <cp:revision>197</cp:revision>
  <cp:lastPrinted>2018-02-01T00:01:42Z</cp:lastPrinted>
  <dcterms:created xsi:type="dcterms:W3CDTF">2017-12-06T22:33:32Z</dcterms:created>
  <dcterms:modified xsi:type="dcterms:W3CDTF">2018-03-21T22:15:43Z</dcterms:modified>
</cp:coreProperties>
</file>