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27"/>
  </p:handoutMasterIdLst>
  <p:sldIdLst>
    <p:sldId id="336" r:id="rId2"/>
    <p:sldId id="344" r:id="rId3"/>
    <p:sldId id="271" r:id="rId4"/>
    <p:sldId id="361" r:id="rId5"/>
    <p:sldId id="349" r:id="rId6"/>
    <p:sldId id="373" r:id="rId7"/>
    <p:sldId id="355" r:id="rId8"/>
    <p:sldId id="375" r:id="rId9"/>
    <p:sldId id="365" r:id="rId10"/>
    <p:sldId id="374" r:id="rId11"/>
    <p:sldId id="376" r:id="rId12"/>
    <p:sldId id="372" r:id="rId13"/>
    <p:sldId id="377" r:id="rId14"/>
    <p:sldId id="379" r:id="rId15"/>
    <p:sldId id="378" r:id="rId16"/>
    <p:sldId id="359" r:id="rId17"/>
    <p:sldId id="360" r:id="rId18"/>
    <p:sldId id="338" r:id="rId19"/>
    <p:sldId id="364" r:id="rId20"/>
    <p:sldId id="340" r:id="rId21"/>
    <p:sldId id="341" r:id="rId22"/>
    <p:sldId id="342" r:id="rId23"/>
    <p:sldId id="343" r:id="rId24"/>
    <p:sldId id="337" r:id="rId25"/>
    <p:sldId id="294" r:id="rId2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498"/>
    <p:restoredTop sz="94667"/>
  </p:normalViewPr>
  <p:slideViewPr>
    <p:cSldViewPr snapToGrid="0" snapToObjects="1">
      <p:cViewPr>
        <p:scale>
          <a:sx n="86" d="100"/>
          <a:sy n="86" d="100"/>
        </p:scale>
        <p:origin x="-90" y="-55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3/25/2018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3/25/2018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3/25/2018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3/25/2018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3/25/2018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3/25/2018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3/25/2018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3/25/2018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3/25/2018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3/25/2018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3/25/2018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3/25/2018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3/25/2018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God’s Servant Fulfills His Mission</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3171"/>
            <a:ext cx="7886700" cy="603311"/>
          </a:xfrm>
        </p:spPr>
        <p:txBody>
          <a:bodyPr anchor="t">
            <a:normAutofit/>
          </a:bodyPr>
          <a:lstStyle/>
          <a:p>
            <a:pPr algn="ctr"/>
            <a:r>
              <a:rPr lang="en-US" sz="3200" dirty="0" smtClean="0">
                <a:latin typeface="Tahoma" charset="0"/>
                <a:ea typeface="Tahoma" charset="0"/>
                <a:cs typeface="Tahoma" charset="0"/>
              </a:rPr>
              <a:t>Isaiah 49</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628650" y="1418951"/>
            <a:ext cx="7886700" cy="5223149"/>
          </a:xfrm>
        </p:spPr>
        <p:txBody>
          <a:bodyPr>
            <a:normAutofit/>
          </a:bodyPr>
          <a:lstStyle/>
          <a:p>
            <a:r>
              <a:rPr lang="en-US" sz="3200" dirty="0" smtClean="0">
                <a:solidFill>
                  <a:srgbClr val="FFFF00"/>
                </a:solidFill>
                <a:latin typeface="Tahoma" charset="0"/>
                <a:ea typeface="Tahoma" charset="0"/>
                <a:cs typeface="Tahoma" charset="0"/>
              </a:rPr>
              <a:t>“The Lord has forsaken me</a:t>
            </a:r>
            <a:r>
              <a:rPr lang="mr-IN" sz="3200" dirty="0" smtClean="0">
                <a:solidFill>
                  <a:srgbClr val="FFFF00"/>
                </a:solidFill>
                <a:latin typeface="Tahoma" charset="0"/>
                <a:ea typeface="Tahoma" charset="0"/>
                <a:cs typeface="Tahoma" charset="0"/>
              </a:rPr>
              <a:t>…</a:t>
            </a:r>
            <a:r>
              <a:rPr lang="en-US" sz="3200" dirty="0" smtClean="0">
                <a:solidFill>
                  <a:srgbClr val="FFFF00"/>
                </a:solidFill>
                <a:latin typeface="Tahoma" charset="0"/>
                <a:ea typeface="Tahoma" charset="0"/>
                <a:cs typeface="Tahoma" charset="0"/>
              </a:rPr>
              <a:t>” (49:14)</a:t>
            </a:r>
          </a:p>
          <a:p>
            <a:pPr lvl="1"/>
            <a:r>
              <a:rPr lang="en-US" sz="2800" dirty="0" smtClean="0">
                <a:solidFill>
                  <a:srgbClr val="76D6FF"/>
                </a:solidFill>
                <a:latin typeface="Tahoma" charset="0"/>
                <a:ea typeface="Tahoma" charset="0"/>
                <a:cs typeface="Tahoma" charset="0"/>
              </a:rPr>
              <a:t>Perspective from captivity.</a:t>
            </a:r>
          </a:p>
          <a:p>
            <a:r>
              <a:rPr lang="en-US" sz="3200" dirty="0" smtClean="0">
                <a:latin typeface="Tahoma" charset="0"/>
                <a:ea typeface="Tahoma" charset="0"/>
                <a:cs typeface="Tahoma" charset="0"/>
              </a:rPr>
              <a:t>“But I will not forget you</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(49:15)</a:t>
            </a:r>
          </a:p>
          <a:p>
            <a:pPr lvl="1"/>
            <a:r>
              <a:rPr lang="en-US" sz="2800" dirty="0" smtClean="0">
                <a:solidFill>
                  <a:srgbClr val="76D6FF"/>
                </a:solidFill>
                <a:latin typeface="Tahoma" charset="0"/>
                <a:ea typeface="Tahoma" charset="0"/>
                <a:cs typeface="Tahoma" charset="0"/>
              </a:rPr>
              <a:t>Deserted land will become crowded (49:19)</a:t>
            </a:r>
          </a:p>
          <a:p>
            <a:r>
              <a:rPr lang="en-US" sz="3200" dirty="0" smtClean="0">
                <a:solidFill>
                  <a:srgbClr val="FFFF00"/>
                </a:solidFill>
                <a:latin typeface="Tahoma" charset="0"/>
                <a:ea typeface="Tahoma" charset="0"/>
                <a:cs typeface="Tahoma" charset="0"/>
              </a:rPr>
              <a:t>“Where did these come from?” (49:21)</a:t>
            </a:r>
            <a:endParaRPr lang="en-US" sz="3200" dirty="0">
              <a:solidFill>
                <a:srgbClr val="FFFF00"/>
              </a:solidFill>
              <a:latin typeface="Tahoma" charset="0"/>
              <a:ea typeface="Tahoma" charset="0"/>
              <a:cs typeface="Tahoma" charset="0"/>
            </a:endParaRPr>
          </a:p>
          <a:p>
            <a:pPr lvl="1"/>
            <a:r>
              <a:rPr lang="en-US" sz="2800" dirty="0" smtClean="0">
                <a:solidFill>
                  <a:srgbClr val="76D6FF"/>
                </a:solidFill>
                <a:latin typeface="Tahoma" charset="0"/>
                <a:ea typeface="Tahoma" charset="0"/>
                <a:cs typeface="Tahoma" charset="0"/>
              </a:rPr>
              <a:t>Bereavement of children (49:20-21)</a:t>
            </a:r>
            <a:endParaRPr lang="en-US" sz="2800" dirty="0">
              <a:solidFill>
                <a:srgbClr val="76D6FF"/>
              </a:solidFill>
              <a:latin typeface="Tahoma" charset="0"/>
              <a:ea typeface="Tahoma" charset="0"/>
              <a:cs typeface="Tahoma" charset="0"/>
            </a:endParaRPr>
          </a:p>
          <a:p>
            <a:r>
              <a:rPr lang="en-US" sz="3200" dirty="0" smtClean="0">
                <a:latin typeface="Tahoma" charset="0"/>
                <a:ea typeface="Tahoma" charset="0"/>
                <a:cs typeface="Tahoma" charset="0"/>
              </a:rPr>
              <a:t>“I will lift up my hand</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(49:22)</a:t>
            </a:r>
            <a:endParaRPr lang="en-US" sz="3200" dirty="0">
              <a:latin typeface="Tahoma" charset="0"/>
              <a:ea typeface="Tahoma" charset="0"/>
              <a:cs typeface="Tahoma" charset="0"/>
            </a:endParaRPr>
          </a:p>
          <a:p>
            <a:pPr lvl="1"/>
            <a:r>
              <a:rPr lang="en-US" sz="2800" dirty="0" smtClean="0">
                <a:solidFill>
                  <a:srgbClr val="76D6FF"/>
                </a:solidFill>
                <a:latin typeface="Tahoma" charset="0"/>
                <a:ea typeface="Tahoma" charset="0"/>
                <a:cs typeface="Tahoma" charset="0"/>
              </a:rPr>
              <a:t>Kings of nations will bow down (49:23)</a:t>
            </a:r>
          </a:p>
          <a:p>
            <a:r>
              <a:rPr lang="en-US" sz="3200" dirty="0" smtClean="0">
                <a:solidFill>
                  <a:srgbClr val="FFFF00"/>
                </a:solidFill>
                <a:latin typeface="Tahoma" charset="0"/>
                <a:ea typeface="Tahoma" charset="0"/>
                <a:cs typeface="Tahoma" charset="0"/>
              </a:rPr>
              <a:t>“Can captives be rescued?” </a:t>
            </a:r>
            <a:r>
              <a:rPr lang="en-US" sz="3200" dirty="0">
                <a:solidFill>
                  <a:srgbClr val="FFFF00"/>
                </a:solidFill>
                <a:latin typeface="Tahoma" charset="0"/>
                <a:ea typeface="Tahoma" charset="0"/>
                <a:cs typeface="Tahoma" charset="0"/>
              </a:rPr>
              <a:t>(</a:t>
            </a:r>
            <a:r>
              <a:rPr lang="en-US" sz="3200" dirty="0" smtClean="0">
                <a:solidFill>
                  <a:srgbClr val="FFFF00"/>
                </a:solidFill>
                <a:latin typeface="Tahoma" charset="0"/>
                <a:ea typeface="Tahoma" charset="0"/>
                <a:cs typeface="Tahoma" charset="0"/>
              </a:rPr>
              <a:t>49:24)</a:t>
            </a:r>
            <a:endParaRPr lang="en-US" sz="3200" dirty="0">
              <a:solidFill>
                <a:srgbClr val="FFFF00"/>
              </a:solidFill>
              <a:latin typeface="Tahoma" charset="0"/>
              <a:ea typeface="Tahoma" charset="0"/>
              <a:cs typeface="Tahoma" charset="0"/>
            </a:endParaRPr>
          </a:p>
          <a:p>
            <a:r>
              <a:rPr lang="en-US" sz="3200" dirty="0" smtClean="0">
                <a:latin typeface="Tahoma" charset="0"/>
                <a:ea typeface="Tahoma" charset="0"/>
                <a:cs typeface="Tahoma" charset="0"/>
              </a:rPr>
              <a:t>“I will save your sons</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a:t>
            </a:r>
            <a:r>
              <a:rPr lang="en-US" sz="3200" dirty="0">
                <a:latin typeface="Tahoma" charset="0"/>
                <a:ea typeface="Tahoma" charset="0"/>
                <a:cs typeface="Tahoma" charset="0"/>
              </a:rPr>
              <a:t>(</a:t>
            </a:r>
            <a:r>
              <a:rPr lang="en-US" sz="3200" dirty="0" smtClean="0">
                <a:latin typeface="Tahoma" charset="0"/>
                <a:ea typeface="Tahoma" charset="0"/>
                <a:cs typeface="Tahoma" charset="0"/>
              </a:rPr>
              <a:t>49:25)</a:t>
            </a:r>
            <a:endParaRPr lang="en-US" sz="3200" dirty="0">
              <a:latin typeface="Tahoma" charset="0"/>
              <a:ea typeface="Tahoma" charset="0"/>
              <a:cs typeface="Tahoma" charset="0"/>
            </a:endParaRPr>
          </a:p>
        </p:txBody>
      </p:sp>
      <p:sp>
        <p:nvSpPr>
          <p:cNvPr id="4" name="TextBox 3"/>
          <p:cNvSpPr txBox="1"/>
          <p:nvPr/>
        </p:nvSpPr>
        <p:spPr>
          <a:xfrm>
            <a:off x="628650" y="766482"/>
            <a:ext cx="7886700" cy="584775"/>
          </a:xfrm>
          <a:prstGeom prst="rect">
            <a:avLst/>
          </a:prstGeom>
          <a:noFill/>
          <a:ln w="38100">
            <a:solidFill>
              <a:schemeClr val="tx1"/>
            </a:solidFill>
          </a:ln>
        </p:spPr>
        <p:txBody>
          <a:bodyPr wrap="square" rtlCol="0">
            <a:spAutoFit/>
          </a:bodyPr>
          <a:lstStyle/>
          <a:p>
            <a:pPr algn="ctr"/>
            <a:r>
              <a:rPr lang="en-US" sz="3200" dirty="0" smtClean="0">
                <a:latin typeface="Tahoma" charset="0"/>
                <a:ea typeface="Tahoma" charset="0"/>
                <a:cs typeface="Tahoma" charset="0"/>
              </a:rPr>
              <a:t>Conversation between God and </a:t>
            </a:r>
            <a:r>
              <a:rPr lang="en-US" sz="3200" dirty="0" smtClean="0">
                <a:solidFill>
                  <a:srgbClr val="FFFF00"/>
                </a:solidFill>
                <a:latin typeface="Tahoma" charset="0"/>
                <a:ea typeface="Tahoma" charset="0"/>
                <a:cs typeface="Tahoma" charset="0"/>
              </a:rPr>
              <a:t>Zion</a:t>
            </a:r>
            <a:r>
              <a:rPr lang="en-US" sz="3200" dirty="0" smtClean="0">
                <a:latin typeface="Tahoma" charset="0"/>
                <a:ea typeface="Tahoma" charset="0"/>
                <a:cs typeface="Tahoma" charset="0"/>
              </a:rPr>
              <a:t>.</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176335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3171"/>
            <a:ext cx="7886700" cy="603311"/>
          </a:xfrm>
        </p:spPr>
        <p:txBody>
          <a:bodyPr anchor="t">
            <a:normAutofit/>
          </a:bodyPr>
          <a:lstStyle/>
          <a:p>
            <a:pPr algn="ctr"/>
            <a:r>
              <a:rPr lang="en-US" sz="3200" dirty="0" smtClean="0">
                <a:latin typeface="Tahoma" charset="0"/>
                <a:ea typeface="Tahoma" charset="0"/>
                <a:cs typeface="Tahoma" charset="0"/>
              </a:rPr>
              <a:t>Isaiah 50</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356436" y="1563332"/>
            <a:ext cx="8431129" cy="4825438"/>
          </a:xfrm>
        </p:spPr>
        <p:txBody>
          <a:bodyPr>
            <a:normAutofit/>
          </a:bodyPr>
          <a:lstStyle/>
          <a:p>
            <a:r>
              <a:rPr lang="en-US" sz="3200" dirty="0" smtClean="0">
                <a:solidFill>
                  <a:srgbClr val="FFFF00"/>
                </a:solidFill>
                <a:latin typeface="Tahoma" charset="0"/>
                <a:ea typeface="Tahoma" charset="0"/>
                <a:cs typeface="Tahoma" charset="0"/>
              </a:rPr>
              <a:t>“Given me tongue of a disciple” (50:4)</a:t>
            </a:r>
          </a:p>
          <a:p>
            <a:pPr lvl="1"/>
            <a:r>
              <a:rPr lang="en-US" sz="2800" dirty="0" smtClean="0">
                <a:solidFill>
                  <a:srgbClr val="76D6FF"/>
                </a:solidFill>
                <a:latin typeface="Tahoma" charset="0"/>
                <a:ea typeface="Tahoma" charset="0"/>
                <a:cs typeface="Tahoma" charset="0"/>
              </a:rPr>
              <a:t>The announcer of good news (40:1-11)</a:t>
            </a:r>
          </a:p>
          <a:p>
            <a:r>
              <a:rPr lang="en-US" sz="3200" dirty="0" smtClean="0">
                <a:solidFill>
                  <a:srgbClr val="FFFF00"/>
                </a:solidFill>
                <a:latin typeface="Tahoma" charset="0"/>
                <a:ea typeface="Tahoma" charset="0"/>
                <a:cs typeface="Tahoma" charset="0"/>
              </a:rPr>
              <a:t>“The Lord has opened my ear” (50:5)</a:t>
            </a:r>
          </a:p>
          <a:p>
            <a:pPr lvl="1"/>
            <a:r>
              <a:rPr lang="en-US" sz="2800" dirty="0" smtClean="0">
                <a:solidFill>
                  <a:srgbClr val="76D6FF"/>
                </a:solidFill>
                <a:latin typeface="Tahoma" charset="0"/>
                <a:ea typeface="Tahoma" charset="0"/>
                <a:cs typeface="Tahoma" charset="0"/>
              </a:rPr>
              <a:t>Unlike Israel’s deafness (42:18-20)</a:t>
            </a:r>
          </a:p>
          <a:p>
            <a:r>
              <a:rPr lang="en-US" sz="3200" dirty="0" smtClean="0">
                <a:solidFill>
                  <a:srgbClr val="FFFF00"/>
                </a:solidFill>
                <a:latin typeface="Tahoma" charset="0"/>
                <a:ea typeface="Tahoma" charset="0"/>
                <a:cs typeface="Tahoma" charset="0"/>
              </a:rPr>
              <a:t>“Give my back to those who strike” (50:6)</a:t>
            </a:r>
          </a:p>
          <a:p>
            <a:pPr lvl="1"/>
            <a:r>
              <a:rPr lang="en-US" sz="2800" dirty="0" smtClean="0">
                <a:solidFill>
                  <a:srgbClr val="76D6FF"/>
                </a:solidFill>
                <a:latin typeface="Tahoma" charset="0"/>
                <a:ea typeface="Tahoma" charset="0"/>
                <a:cs typeface="Tahoma" charset="0"/>
              </a:rPr>
              <a:t>Meekness of the servant (42:1-4)</a:t>
            </a:r>
            <a:endParaRPr lang="en-US" sz="2800" dirty="0" smtClean="0">
              <a:solidFill>
                <a:srgbClr val="FFFF00"/>
              </a:solidFill>
              <a:latin typeface="Tahoma" charset="0"/>
              <a:ea typeface="Tahoma" charset="0"/>
              <a:cs typeface="Tahoma" charset="0"/>
            </a:endParaRPr>
          </a:p>
          <a:p>
            <a:r>
              <a:rPr lang="en-US" sz="3200" dirty="0" smtClean="0">
                <a:solidFill>
                  <a:srgbClr val="FFFF00"/>
                </a:solidFill>
                <a:latin typeface="Tahoma" charset="0"/>
                <a:ea typeface="Tahoma" charset="0"/>
                <a:cs typeface="Tahoma" charset="0"/>
              </a:rPr>
              <a:t>“God helps me</a:t>
            </a:r>
            <a:r>
              <a:rPr lang="mr-IN" sz="3200" dirty="0" smtClean="0">
                <a:solidFill>
                  <a:srgbClr val="FFFF00"/>
                </a:solidFill>
                <a:latin typeface="Tahoma" charset="0"/>
                <a:ea typeface="Tahoma" charset="0"/>
                <a:cs typeface="Tahoma" charset="0"/>
              </a:rPr>
              <a:t>…</a:t>
            </a:r>
            <a:r>
              <a:rPr lang="en-US" sz="3200" dirty="0" smtClean="0">
                <a:solidFill>
                  <a:srgbClr val="FFFF00"/>
                </a:solidFill>
                <a:latin typeface="Tahoma" charset="0"/>
                <a:ea typeface="Tahoma" charset="0"/>
                <a:cs typeface="Tahoma" charset="0"/>
              </a:rPr>
              <a:t>set my face like flint” (50:7)</a:t>
            </a:r>
          </a:p>
          <a:p>
            <a:pPr marL="685800" lvl="2">
              <a:spcBef>
                <a:spcPts val="1000"/>
              </a:spcBef>
            </a:pPr>
            <a:r>
              <a:rPr lang="en-US" sz="2800" dirty="0" smtClean="0">
                <a:solidFill>
                  <a:srgbClr val="76D6FF"/>
                </a:solidFill>
                <a:latin typeface="Tahoma" charset="0"/>
                <a:ea typeface="Tahoma" charset="0"/>
                <a:cs typeface="Tahoma" charset="0"/>
              </a:rPr>
              <a:t>“</a:t>
            </a:r>
            <a:r>
              <a:rPr lang="mr-IN" sz="2800" dirty="0" smtClean="0">
                <a:solidFill>
                  <a:srgbClr val="76D6FF"/>
                </a:solidFill>
                <a:latin typeface="Tahoma" charset="0"/>
                <a:ea typeface="Tahoma" charset="0"/>
                <a:cs typeface="Tahoma" charset="0"/>
              </a:rPr>
              <a:t>…</a:t>
            </a:r>
            <a:r>
              <a:rPr lang="en-US" sz="2800" dirty="0" smtClean="0">
                <a:solidFill>
                  <a:srgbClr val="76D6FF"/>
                </a:solidFill>
                <a:latin typeface="Tahoma" charset="0"/>
                <a:ea typeface="Tahoma" charset="0"/>
                <a:cs typeface="Tahoma" charset="0"/>
              </a:rPr>
              <a:t>whom I uphold</a:t>
            </a:r>
            <a:r>
              <a:rPr lang="mr-IN" sz="2800" dirty="0" smtClean="0">
                <a:solidFill>
                  <a:srgbClr val="76D6FF"/>
                </a:solidFill>
                <a:latin typeface="Tahoma" charset="0"/>
                <a:ea typeface="Tahoma" charset="0"/>
                <a:cs typeface="Tahoma" charset="0"/>
              </a:rPr>
              <a:t>…</a:t>
            </a:r>
            <a:r>
              <a:rPr lang="en-US" sz="2800" dirty="0" smtClean="0">
                <a:solidFill>
                  <a:srgbClr val="76D6FF"/>
                </a:solidFill>
                <a:latin typeface="Tahoma" charset="0"/>
                <a:ea typeface="Tahoma" charset="0"/>
                <a:cs typeface="Tahoma" charset="0"/>
              </a:rPr>
              <a:t>” (42:1)</a:t>
            </a:r>
            <a:endParaRPr lang="en-US" sz="2800" dirty="0">
              <a:solidFill>
                <a:srgbClr val="76D6FF"/>
              </a:solidFill>
              <a:latin typeface="Tahoma" charset="0"/>
              <a:ea typeface="Tahoma" charset="0"/>
              <a:cs typeface="Tahoma" charset="0"/>
            </a:endParaRPr>
          </a:p>
          <a:p>
            <a:r>
              <a:rPr lang="en-US" sz="3200" dirty="0" smtClean="0">
                <a:solidFill>
                  <a:srgbClr val="FFFF00"/>
                </a:solidFill>
                <a:latin typeface="Tahoma" charset="0"/>
                <a:ea typeface="Tahoma" charset="0"/>
                <a:cs typeface="Tahoma" charset="0"/>
              </a:rPr>
              <a:t>“Who among you fears the Lord?” (50:10)</a:t>
            </a:r>
          </a:p>
        </p:txBody>
      </p:sp>
      <p:sp>
        <p:nvSpPr>
          <p:cNvPr id="4" name="TextBox 3"/>
          <p:cNvSpPr txBox="1"/>
          <p:nvPr/>
        </p:nvSpPr>
        <p:spPr>
          <a:xfrm>
            <a:off x="628650" y="766482"/>
            <a:ext cx="7886700" cy="584775"/>
          </a:xfrm>
          <a:prstGeom prst="rect">
            <a:avLst/>
          </a:prstGeom>
          <a:noFill/>
          <a:ln w="38100">
            <a:solidFill>
              <a:schemeClr val="tx1"/>
            </a:solidFill>
          </a:ln>
        </p:spPr>
        <p:txBody>
          <a:bodyPr wrap="square" rtlCol="0">
            <a:spAutoFit/>
          </a:bodyPr>
          <a:lstStyle/>
          <a:p>
            <a:pPr algn="ctr"/>
            <a:r>
              <a:rPr lang="en-US" sz="3200" dirty="0" smtClean="0">
                <a:latin typeface="Tahoma" charset="0"/>
                <a:ea typeface="Tahoma" charset="0"/>
                <a:cs typeface="Tahoma" charset="0"/>
              </a:rPr>
              <a:t>Dedication of the Servant to Mission</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100309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49 in the New Testament</a:t>
            </a:r>
            <a:endParaRPr lang="en-US" dirty="0"/>
          </a:p>
        </p:txBody>
      </p:sp>
      <p:sp>
        <p:nvSpPr>
          <p:cNvPr id="3" name="Content Placeholder 2"/>
          <p:cNvSpPr>
            <a:spLocks noGrp="1"/>
          </p:cNvSpPr>
          <p:nvPr>
            <p:ph idx="1"/>
          </p:nvPr>
        </p:nvSpPr>
        <p:spPr>
          <a:xfrm>
            <a:off x="215154" y="1062317"/>
            <a:ext cx="8713693" cy="5580530"/>
          </a:xfrm>
        </p:spPr>
        <p:txBody>
          <a:bodyPr>
            <a:normAutofit fontScale="92500" lnSpcReduction="10000"/>
          </a:bodyPr>
          <a:lstStyle/>
          <a:p>
            <a:pPr marL="0" indent="0">
              <a:buNone/>
            </a:pPr>
            <a:endParaRPr lang="en-US" b="1" u="sng" dirty="0" smtClean="0">
              <a:latin typeface="Tahoma" charset="0"/>
              <a:ea typeface="Tahoma" charset="0"/>
              <a:cs typeface="Tahoma" charset="0"/>
            </a:endParaRPr>
          </a:p>
          <a:p>
            <a:pPr marL="0" indent="0">
              <a:buNone/>
            </a:pPr>
            <a:r>
              <a:rPr lang="en-US" b="1" u="sng" dirty="0" smtClean="0">
                <a:latin typeface="Tahoma" charset="0"/>
                <a:ea typeface="Tahoma" charset="0"/>
                <a:cs typeface="Tahoma" charset="0"/>
              </a:rPr>
              <a:t>Revelation 1</a:t>
            </a:r>
            <a:r>
              <a:rPr lang="en-US" b="1" dirty="0" smtClean="0">
                <a:latin typeface="Tahoma" charset="0"/>
                <a:ea typeface="Tahoma" charset="0"/>
                <a:cs typeface="Tahoma" charset="0"/>
              </a:rPr>
              <a:t> </a:t>
            </a:r>
            <a:r>
              <a:rPr lang="en-US" b="1" i="1" dirty="0" smtClean="0">
                <a:latin typeface="Tahoma" charset="0"/>
                <a:ea typeface="Tahoma" charset="0"/>
                <a:cs typeface="Tahoma" charset="0"/>
              </a:rPr>
              <a:t>(see Isaiah 49:2)</a:t>
            </a:r>
            <a:endParaRPr lang="en-US" b="1" i="1" u="sng" dirty="0" smtClean="0">
              <a:latin typeface="Tahoma" charset="0"/>
              <a:ea typeface="Tahoma" charset="0"/>
              <a:cs typeface="Tahoma" charset="0"/>
            </a:endParaRPr>
          </a:p>
          <a:p>
            <a:pPr marL="0" indent="0">
              <a:buNone/>
            </a:pPr>
            <a:r>
              <a:rPr lang="en-US" sz="3200" dirty="0">
                <a:latin typeface="Tahoma" charset="0"/>
                <a:ea typeface="Tahoma" charset="0"/>
                <a:cs typeface="Tahoma" charset="0"/>
              </a:rPr>
              <a:t>Then I turned to see the voice that was speaking to me, and on turning I saw seven golden lampstands, and in the midst of the lampstands one like a son of man, clothed with a long robe and with a golden sash around his chest. The hairs of his head were white, like white wool, like snow. His eyes were like a flame of fire, his feet were like burnished bronze, refined in a furnace, and his voice was like the roar of many waters. In his right hand he held seven stars, </a:t>
            </a:r>
            <a:r>
              <a:rPr lang="en-US" sz="3200" dirty="0">
                <a:solidFill>
                  <a:srgbClr val="FFFF00"/>
                </a:solidFill>
                <a:latin typeface="Tahoma" charset="0"/>
                <a:ea typeface="Tahoma" charset="0"/>
                <a:cs typeface="Tahoma" charset="0"/>
              </a:rPr>
              <a:t>from his mouth came a sharp two-edged sword</a:t>
            </a:r>
            <a:r>
              <a:rPr lang="en-US" sz="3200" dirty="0">
                <a:latin typeface="Tahoma" charset="0"/>
                <a:ea typeface="Tahoma" charset="0"/>
                <a:cs typeface="Tahoma" charset="0"/>
              </a:rPr>
              <a:t>, and his face was like the sun shining in full strength.</a:t>
            </a:r>
          </a:p>
        </p:txBody>
      </p:sp>
    </p:spTree>
    <p:extLst>
      <p:ext uri="{BB962C8B-B14F-4D97-AF65-F5344CB8AC3E}">
        <p14:creationId xmlns:p14="http://schemas.microsoft.com/office/powerpoint/2010/main" val="46016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49 in the New Testament</a:t>
            </a:r>
            <a:endParaRPr lang="en-US" dirty="0"/>
          </a:p>
        </p:txBody>
      </p:sp>
      <p:sp>
        <p:nvSpPr>
          <p:cNvPr id="3" name="Content Placeholder 2"/>
          <p:cNvSpPr>
            <a:spLocks noGrp="1"/>
          </p:cNvSpPr>
          <p:nvPr>
            <p:ph idx="1"/>
          </p:nvPr>
        </p:nvSpPr>
        <p:spPr>
          <a:xfrm>
            <a:off x="215154" y="1062316"/>
            <a:ext cx="8713693" cy="5687399"/>
          </a:xfrm>
        </p:spPr>
        <p:txBody>
          <a:bodyPr>
            <a:normAutofit fontScale="92500" lnSpcReduction="10000"/>
          </a:bodyPr>
          <a:lstStyle/>
          <a:p>
            <a:pPr marL="0" indent="0">
              <a:buNone/>
            </a:pPr>
            <a:r>
              <a:rPr lang="en-US" b="1" u="sng" dirty="0" smtClean="0">
                <a:latin typeface="Tahoma" charset="0"/>
                <a:ea typeface="Tahoma" charset="0"/>
                <a:cs typeface="Tahoma" charset="0"/>
              </a:rPr>
              <a:t>Acts 13</a:t>
            </a:r>
            <a:r>
              <a:rPr lang="en-US" b="1" dirty="0" smtClean="0">
                <a:latin typeface="Tahoma" charset="0"/>
                <a:ea typeface="Tahoma" charset="0"/>
                <a:cs typeface="Tahoma" charset="0"/>
              </a:rPr>
              <a:t> </a:t>
            </a:r>
            <a:r>
              <a:rPr lang="en-US" b="1" i="1" dirty="0" smtClean="0">
                <a:latin typeface="Tahoma" charset="0"/>
                <a:ea typeface="Tahoma" charset="0"/>
                <a:cs typeface="Tahoma" charset="0"/>
              </a:rPr>
              <a:t>(see Isaiah 49:6)</a:t>
            </a:r>
            <a:endParaRPr lang="en-US" b="1" i="1" u="sng" dirty="0" smtClean="0">
              <a:latin typeface="Tahoma" charset="0"/>
              <a:ea typeface="Tahoma" charset="0"/>
              <a:cs typeface="Tahoma" charset="0"/>
            </a:endParaRPr>
          </a:p>
          <a:p>
            <a:pPr marL="0" indent="0">
              <a:buNone/>
            </a:pPr>
            <a:r>
              <a:rPr lang="en-US" sz="3200" dirty="0">
                <a:latin typeface="Tahoma" charset="0"/>
                <a:ea typeface="Tahoma" charset="0"/>
                <a:cs typeface="Tahoma" charset="0"/>
              </a:rPr>
              <a:t>But when the Jews saw the crowds, they were filled with jealousy and began to contradict what was spoken by Paul, reviling him. And Paul and Barnabas spoke out boldly, saying, “It was necessary that the word of God be spoken first to you. Since you thrust it aside and judge yourselves unworthy of eternal life, behold, we are turning to the Gentiles. For so the Lord has commanded us, saying</a:t>
            </a:r>
            <a:r>
              <a:rPr lang="en-US" sz="3200" dirty="0" smtClean="0">
                <a:latin typeface="Tahoma" charset="0"/>
                <a:ea typeface="Tahoma" charset="0"/>
                <a:cs typeface="Tahoma" charset="0"/>
              </a:rPr>
              <a:t>, </a:t>
            </a:r>
            <a:r>
              <a:rPr lang="en-US" sz="3200" dirty="0" smtClean="0">
                <a:solidFill>
                  <a:srgbClr val="FFFF00"/>
                </a:solidFill>
                <a:latin typeface="Tahoma" charset="0"/>
                <a:ea typeface="Tahoma" charset="0"/>
                <a:cs typeface="Tahoma" charset="0"/>
              </a:rPr>
              <a:t>‘</a:t>
            </a:r>
            <a:r>
              <a:rPr lang="en-US" sz="3200" dirty="0">
                <a:solidFill>
                  <a:srgbClr val="FFFF00"/>
                </a:solidFill>
                <a:latin typeface="Tahoma" charset="0"/>
                <a:ea typeface="Tahoma" charset="0"/>
                <a:cs typeface="Tahoma" charset="0"/>
              </a:rPr>
              <a:t>I have made you a light for the </a:t>
            </a:r>
            <a:r>
              <a:rPr lang="en-US" sz="3200" dirty="0" smtClean="0">
                <a:solidFill>
                  <a:srgbClr val="FFFF00"/>
                </a:solidFill>
                <a:latin typeface="Tahoma" charset="0"/>
                <a:ea typeface="Tahoma" charset="0"/>
                <a:cs typeface="Tahoma" charset="0"/>
              </a:rPr>
              <a:t>Gentiles, that </a:t>
            </a:r>
            <a:r>
              <a:rPr lang="en-US" sz="3200" dirty="0">
                <a:solidFill>
                  <a:srgbClr val="FFFF00"/>
                </a:solidFill>
                <a:latin typeface="Tahoma" charset="0"/>
                <a:ea typeface="Tahoma" charset="0"/>
                <a:cs typeface="Tahoma" charset="0"/>
              </a:rPr>
              <a:t>you may bring salvation to the ends of the earth</a:t>
            </a:r>
            <a:r>
              <a:rPr lang="en-US" sz="3200" dirty="0" smtClean="0">
                <a:solidFill>
                  <a:srgbClr val="FFFF00"/>
                </a:solidFill>
                <a:latin typeface="Tahoma" charset="0"/>
                <a:ea typeface="Tahoma" charset="0"/>
                <a:cs typeface="Tahoma" charset="0"/>
              </a:rPr>
              <a:t>.’ </a:t>
            </a:r>
            <a:r>
              <a:rPr lang="en-US" sz="3200" dirty="0" smtClean="0">
                <a:latin typeface="Tahoma" charset="0"/>
                <a:ea typeface="Tahoma" charset="0"/>
                <a:cs typeface="Tahoma" charset="0"/>
              </a:rPr>
              <a:t>And </a:t>
            </a:r>
            <a:r>
              <a:rPr lang="en-US" sz="3200" dirty="0">
                <a:latin typeface="Tahoma" charset="0"/>
                <a:ea typeface="Tahoma" charset="0"/>
                <a:cs typeface="Tahoma" charset="0"/>
              </a:rPr>
              <a:t>when the Gentiles heard this, they began rejoicing and glorifying the word of the Lord, and as many as were appointed to eternal life believed.</a:t>
            </a:r>
          </a:p>
        </p:txBody>
      </p:sp>
    </p:spTree>
    <p:extLst>
      <p:ext uri="{BB962C8B-B14F-4D97-AF65-F5344CB8AC3E}">
        <p14:creationId xmlns:p14="http://schemas.microsoft.com/office/powerpoint/2010/main" val="123409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50 in the New Testament</a:t>
            </a:r>
            <a:endParaRPr lang="en-US" dirty="0"/>
          </a:p>
        </p:txBody>
      </p:sp>
      <p:sp>
        <p:nvSpPr>
          <p:cNvPr id="3" name="Content Placeholder 2"/>
          <p:cNvSpPr>
            <a:spLocks noGrp="1"/>
          </p:cNvSpPr>
          <p:nvPr>
            <p:ph idx="1"/>
          </p:nvPr>
        </p:nvSpPr>
        <p:spPr>
          <a:xfrm>
            <a:off x="215154" y="1142999"/>
            <a:ext cx="8713693" cy="5499848"/>
          </a:xfrm>
        </p:spPr>
        <p:txBody>
          <a:bodyPr>
            <a:normAutofit/>
          </a:bodyPr>
          <a:lstStyle/>
          <a:p>
            <a:pPr marL="0" indent="0">
              <a:buNone/>
            </a:pPr>
            <a:r>
              <a:rPr lang="en-US" b="1" u="sng" dirty="0" smtClean="0">
                <a:latin typeface="Tahoma" charset="0"/>
                <a:ea typeface="Tahoma" charset="0"/>
                <a:cs typeface="Tahoma" charset="0"/>
              </a:rPr>
              <a:t>Luke 9</a:t>
            </a:r>
            <a:r>
              <a:rPr lang="en-US" b="1" dirty="0" smtClean="0">
                <a:latin typeface="Tahoma" charset="0"/>
                <a:ea typeface="Tahoma" charset="0"/>
                <a:cs typeface="Tahoma" charset="0"/>
              </a:rPr>
              <a:t> </a:t>
            </a:r>
            <a:r>
              <a:rPr lang="en-US" b="1" i="1" dirty="0" smtClean="0">
                <a:latin typeface="Tahoma" charset="0"/>
                <a:ea typeface="Tahoma" charset="0"/>
                <a:cs typeface="Tahoma" charset="0"/>
              </a:rPr>
              <a:t>(see Isaiah 50:7)</a:t>
            </a:r>
            <a:endParaRPr lang="en-US" b="1" i="1" u="sng" dirty="0" smtClean="0">
              <a:latin typeface="Tahoma" charset="0"/>
              <a:ea typeface="Tahoma" charset="0"/>
              <a:cs typeface="Tahoma" charset="0"/>
            </a:endParaRPr>
          </a:p>
          <a:p>
            <a:pPr marL="0" indent="0">
              <a:buNone/>
            </a:pPr>
            <a:r>
              <a:rPr lang="en-US" sz="3200" dirty="0">
                <a:latin typeface="Tahoma" charset="0"/>
                <a:ea typeface="Tahoma" charset="0"/>
                <a:cs typeface="Tahoma" charset="0"/>
              </a:rPr>
              <a:t>When the days drew near for him to be taken up, </a:t>
            </a:r>
            <a:r>
              <a:rPr lang="en-US" sz="3200" dirty="0">
                <a:solidFill>
                  <a:srgbClr val="FFFF00"/>
                </a:solidFill>
                <a:latin typeface="Tahoma" charset="0"/>
                <a:ea typeface="Tahoma" charset="0"/>
                <a:cs typeface="Tahoma" charset="0"/>
              </a:rPr>
              <a:t>he set his face to go to Jerusalem</a:t>
            </a:r>
            <a:r>
              <a:rPr lang="en-US" sz="3200" dirty="0">
                <a:latin typeface="Tahoma" charset="0"/>
                <a:ea typeface="Tahoma" charset="0"/>
                <a:cs typeface="Tahoma" charset="0"/>
              </a:rPr>
              <a:t>. And he sent messengers ahead of him, who went and entered a village of the Samaritans, to make preparations for him. But the people did not receive him, because </a:t>
            </a:r>
            <a:r>
              <a:rPr lang="en-US" sz="3200" dirty="0">
                <a:solidFill>
                  <a:srgbClr val="FFFF00"/>
                </a:solidFill>
                <a:latin typeface="Tahoma" charset="0"/>
                <a:ea typeface="Tahoma" charset="0"/>
                <a:cs typeface="Tahoma" charset="0"/>
              </a:rPr>
              <a:t>his face was set toward Jerusalem</a:t>
            </a:r>
            <a:r>
              <a:rPr lang="en-US" sz="3200" dirty="0">
                <a:latin typeface="Tahoma" charset="0"/>
                <a:ea typeface="Tahoma" charset="0"/>
                <a:cs typeface="Tahoma" charset="0"/>
              </a:rPr>
              <a:t>. And when his disciples James and John saw it, they said, “Lord, do you want us to tell fire to come down from heaven and consume them?” But he turned and rebuked them. And they went on to another village.</a:t>
            </a:r>
          </a:p>
        </p:txBody>
      </p:sp>
    </p:spTree>
    <p:extLst>
      <p:ext uri="{BB962C8B-B14F-4D97-AF65-F5344CB8AC3E}">
        <p14:creationId xmlns:p14="http://schemas.microsoft.com/office/powerpoint/2010/main" val="919164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50 in the New Testament</a:t>
            </a:r>
            <a:endParaRPr lang="en-US" dirty="0"/>
          </a:p>
        </p:txBody>
      </p:sp>
      <p:sp>
        <p:nvSpPr>
          <p:cNvPr id="3" name="Content Placeholder 2"/>
          <p:cNvSpPr>
            <a:spLocks noGrp="1"/>
          </p:cNvSpPr>
          <p:nvPr>
            <p:ph idx="1"/>
          </p:nvPr>
        </p:nvSpPr>
        <p:spPr>
          <a:xfrm>
            <a:off x="215154" y="1299411"/>
            <a:ext cx="8713693" cy="5343436"/>
          </a:xfrm>
        </p:spPr>
        <p:txBody>
          <a:bodyPr>
            <a:normAutofit/>
          </a:bodyPr>
          <a:lstStyle/>
          <a:p>
            <a:pPr marL="0" indent="0">
              <a:buNone/>
            </a:pPr>
            <a:r>
              <a:rPr lang="en-US" b="1" u="sng" smtClean="0">
                <a:latin typeface="Tahoma" charset="0"/>
                <a:ea typeface="Tahoma" charset="0"/>
                <a:cs typeface="Tahoma" charset="0"/>
              </a:rPr>
              <a:t>Romans </a:t>
            </a:r>
            <a:r>
              <a:rPr lang="en-US" b="1" u="sng" dirty="0" smtClean="0">
                <a:latin typeface="Tahoma" charset="0"/>
                <a:ea typeface="Tahoma" charset="0"/>
                <a:cs typeface="Tahoma" charset="0"/>
              </a:rPr>
              <a:t>8</a:t>
            </a:r>
            <a:r>
              <a:rPr lang="en-US" b="1" dirty="0" smtClean="0">
                <a:latin typeface="Tahoma" charset="0"/>
                <a:ea typeface="Tahoma" charset="0"/>
                <a:cs typeface="Tahoma" charset="0"/>
              </a:rPr>
              <a:t> </a:t>
            </a:r>
            <a:r>
              <a:rPr lang="en-US" b="1" i="1" dirty="0" smtClean="0">
                <a:latin typeface="Tahoma" charset="0"/>
                <a:ea typeface="Tahoma" charset="0"/>
                <a:cs typeface="Tahoma" charset="0"/>
              </a:rPr>
              <a:t>(see Isaiah 50:9)</a:t>
            </a:r>
            <a:endParaRPr lang="en-US" b="1" i="1" u="sng" dirty="0" smtClean="0">
              <a:latin typeface="Tahoma" charset="0"/>
              <a:ea typeface="Tahoma" charset="0"/>
              <a:cs typeface="Tahoma" charset="0"/>
            </a:endParaRPr>
          </a:p>
          <a:p>
            <a:pPr marL="0" indent="0">
              <a:buNone/>
            </a:pPr>
            <a:r>
              <a:rPr lang="en-US" sz="3200" dirty="0">
                <a:latin typeface="Tahoma" charset="0"/>
                <a:ea typeface="Tahoma" charset="0"/>
                <a:cs typeface="Tahoma" charset="0"/>
              </a:rPr>
              <a:t>What then shall we say to these things? If God is for us, who can be against us? He who did not spare his own Son but gave him up for us all, how will he not also with him graciously give us all things? </a:t>
            </a:r>
            <a:r>
              <a:rPr lang="en-US" sz="3200" dirty="0">
                <a:solidFill>
                  <a:srgbClr val="FFFF00"/>
                </a:solidFill>
                <a:latin typeface="Tahoma" charset="0"/>
                <a:ea typeface="Tahoma" charset="0"/>
                <a:cs typeface="Tahoma" charset="0"/>
              </a:rPr>
              <a:t>Who shall bring any charge against God's elect? It is God who justifies. Who is to condemn? </a:t>
            </a:r>
            <a:r>
              <a:rPr lang="en-US" sz="3200" dirty="0">
                <a:latin typeface="Tahoma" charset="0"/>
                <a:ea typeface="Tahoma" charset="0"/>
                <a:cs typeface="Tahoma" charset="0"/>
              </a:rPr>
              <a:t>Christ Jesus is the one who died—more than that, who was raised—who is at the right hand of God, who indeed is interceding for us.</a:t>
            </a:r>
          </a:p>
        </p:txBody>
      </p:sp>
    </p:spTree>
    <p:extLst>
      <p:ext uri="{BB962C8B-B14F-4D97-AF65-F5344CB8AC3E}">
        <p14:creationId xmlns:p14="http://schemas.microsoft.com/office/powerpoint/2010/main" val="14689212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(40-55)</a:t>
            </a:r>
            <a:endParaRPr lang="en-US" sz="2800" u="sng" dirty="0">
              <a:latin typeface="Tahoma" charset="0"/>
              <a:ea typeface="Tahoma" charset="0"/>
              <a:cs typeface="Tahoma" charset="0"/>
            </a:endParaRPr>
          </a:p>
        </p:txBody>
      </p:sp>
      <p:sp>
        <p:nvSpPr>
          <p:cNvPr id="5" name="TextBox 4"/>
          <p:cNvSpPr txBox="1"/>
          <p:nvPr/>
        </p:nvSpPr>
        <p:spPr>
          <a:xfrm>
            <a:off x="97972" y="620167"/>
            <a:ext cx="8948057" cy="4154984"/>
          </a:xfrm>
          <a:prstGeom prst="rect">
            <a:avLst/>
          </a:prstGeom>
          <a:noFill/>
        </p:spPr>
        <p:txBody>
          <a:bodyPr wrap="square" rtlCol="0">
            <a:spAutoFit/>
          </a:bodyPr>
          <a:lstStyle/>
          <a:p>
            <a:pPr marL="914400" lvl="1" indent="-457200">
              <a:buFont typeface="Wingdings" charset="2"/>
              <a:buChar char="q"/>
            </a:pPr>
            <a:r>
              <a:rPr lang="en-US" sz="2400" dirty="0"/>
              <a:t>God chooses Cyrus, His anointed, to rebuild Jerusalem.</a:t>
            </a:r>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a:t>Babylon the virgin is exposed and humiliated.</a:t>
            </a:r>
          </a:p>
          <a:p>
            <a:pPr marL="914400" lvl="1" indent="-457200">
              <a:buFont typeface="Wingdings" charset="2"/>
              <a:buChar char="q"/>
            </a:pPr>
            <a:r>
              <a:rPr lang="en-US" sz="2400" dirty="0" smtClean="0"/>
              <a:t>God </a:t>
            </a:r>
            <a:r>
              <a:rPr lang="en-US" sz="2400" dirty="0"/>
              <a:t>will redeem Israel from captivity like in Egypt</a:t>
            </a:r>
            <a:r>
              <a:rPr lang="en-US" sz="2400" dirty="0" smtClean="0"/>
              <a:t>.</a:t>
            </a:r>
          </a:p>
          <a:p>
            <a:pPr marL="914400" lvl="1" indent="-457200">
              <a:buFont typeface="Wingdings" charset="2"/>
              <a:buChar char="q"/>
            </a:pPr>
            <a:r>
              <a:rPr lang="en-US" sz="2400" dirty="0" smtClean="0"/>
              <a:t>”Can a woman forget her nursing child? </a:t>
            </a:r>
            <a:r>
              <a:rPr lang="mr-IN" sz="2400" dirty="0" smtClean="0"/>
              <a:t>…</a:t>
            </a:r>
            <a:r>
              <a:rPr lang="en-US" sz="2400" dirty="0" smtClean="0"/>
              <a:t>I will not forget</a:t>
            </a:r>
            <a:r>
              <a:rPr lang="mr-IN" sz="2400" dirty="0" smtClean="0"/>
              <a:t>…</a:t>
            </a:r>
            <a:r>
              <a:rPr lang="en-US" sz="2400" dirty="0" smtClean="0"/>
              <a:t>”</a:t>
            </a:r>
          </a:p>
          <a:p>
            <a:pPr marL="914400" lvl="1" indent="-457200">
              <a:buFont typeface="Wingdings" charset="2"/>
              <a:buChar char="q"/>
            </a:pPr>
            <a:r>
              <a:rPr lang="en-US" sz="2400" dirty="0" smtClean="0"/>
              <a:t>“You have wearied me with iniquities; I am the one who wipes out transgressions.”</a:t>
            </a:r>
          </a:p>
          <a:p>
            <a:pPr marL="914400" lvl="1" indent="-457200">
              <a:buFont typeface="Wingdings" charset="2"/>
              <a:buChar char="q"/>
            </a:pPr>
            <a:r>
              <a:rPr lang="en-US" sz="2400" dirty="0" smtClean="0"/>
              <a:t>Babylon’s idols bow down and are carried into captivity</a:t>
            </a:r>
            <a:r>
              <a:rPr lang="en-US" sz="2400" dirty="0"/>
              <a:t>. </a:t>
            </a:r>
            <a:endParaRPr lang="en-US" sz="2400" dirty="0" smtClean="0"/>
          </a:p>
          <a:p>
            <a:pPr marL="914400" lvl="1" indent="-457200">
              <a:buFont typeface="Wingdings" charset="2"/>
              <a:buChar char="q"/>
            </a:pPr>
            <a:r>
              <a:rPr lang="en-US" sz="2400" dirty="0" smtClean="0"/>
              <a:t>A </a:t>
            </a:r>
            <a:r>
              <a:rPr lang="en-US" sz="2400" dirty="0"/>
              <a:t>voice cries, “In the wilderness prepare the way of the Lord</a:t>
            </a:r>
            <a:r>
              <a:rPr lang="en-US" sz="2400" dirty="0" smtClean="0"/>
              <a:t>!”</a:t>
            </a:r>
          </a:p>
          <a:p>
            <a:pPr marL="914400" lvl="1" indent="-457200">
              <a:buFont typeface="Wingdings" charset="2"/>
              <a:buChar char="q"/>
            </a:pPr>
            <a:r>
              <a:rPr lang="en-US" sz="2400" dirty="0"/>
              <a:t>“My Servant, whom I uphold</a:t>
            </a:r>
            <a:r>
              <a:rPr lang="mr-IN" sz="2400" dirty="0"/>
              <a:t>…</a:t>
            </a:r>
            <a:r>
              <a:rPr lang="en-US" sz="2400" dirty="0"/>
              <a:t>I have put my Spirit upon him</a:t>
            </a:r>
            <a:r>
              <a:rPr lang="en-US" sz="2400" dirty="0" smtClean="0"/>
              <a:t>.”</a:t>
            </a:r>
          </a:p>
          <a:p>
            <a:pPr marL="914400" lvl="1" indent="-457200">
              <a:buFont typeface="Wingdings" charset="2"/>
              <a:buChar char="q"/>
            </a:pPr>
            <a:r>
              <a:rPr lang="en-US" sz="2400" dirty="0" smtClean="0"/>
              <a:t>The Servant sets his face like flint to do his work.</a:t>
            </a:r>
          </a:p>
        </p:txBody>
      </p:sp>
      <p:sp>
        <p:nvSpPr>
          <p:cNvPr id="13" name="Rectangle 12"/>
          <p:cNvSpPr/>
          <p:nvPr/>
        </p:nvSpPr>
        <p:spPr>
          <a:xfrm>
            <a:off x="511322" y="358861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05158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2" y="395431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
        <p:nvSpPr>
          <p:cNvPr id="7" name="Rectangle 6"/>
          <p:cNvSpPr/>
          <p:nvPr/>
        </p:nvSpPr>
        <p:spPr>
          <a:xfrm>
            <a:off x="511321" y="251932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43</a:t>
            </a:r>
            <a:endParaRPr lang="en-US" sz="2000" b="1" dirty="0">
              <a:solidFill>
                <a:schemeClr val="bg1"/>
              </a:solidFill>
            </a:endParaRPr>
          </a:p>
        </p:txBody>
      </p:sp>
      <p:sp>
        <p:nvSpPr>
          <p:cNvPr id="8" name="Rectangle 7"/>
          <p:cNvSpPr/>
          <p:nvPr/>
        </p:nvSpPr>
        <p:spPr>
          <a:xfrm>
            <a:off x="97972" y="685828"/>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44-45</a:t>
            </a:r>
            <a:endParaRPr lang="en-US" sz="2000" b="1" dirty="0">
              <a:solidFill>
                <a:schemeClr val="bg1"/>
              </a:solidFill>
            </a:endParaRPr>
          </a:p>
        </p:txBody>
      </p:sp>
      <p:sp>
        <p:nvSpPr>
          <p:cNvPr id="9" name="Rectangle 8"/>
          <p:cNvSpPr/>
          <p:nvPr/>
        </p:nvSpPr>
        <p:spPr>
          <a:xfrm>
            <a:off x="511321" y="3222798"/>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46</a:t>
            </a:r>
            <a:endParaRPr lang="en-US" sz="2000" b="1" dirty="0">
              <a:solidFill>
                <a:schemeClr val="bg1"/>
              </a:solidFill>
            </a:endParaRPr>
          </a:p>
        </p:txBody>
      </p:sp>
      <p:sp>
        <p:nvSpPr>
          <p:cNvPr id="10" name="Rectangle 9"/>
          <p:cNvSpPr/>
          <p:nvPr/>
        </p:nvSpPr>
        <p:spPr>
          <a:xfrm>
            <a:off x="502870" y="1417295"/>
            <a:ext cx="45367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47</a:t>
            </a:r>
            <a:endParaRPr lang="en-US" sz="2000" b="1" dirty="0">
              <a:solidFill>
                <a:schemeClr val="bg1"/>
              </a:solidFill>
            </a:endParaRPr>
          </a:p>
        </p:txBody>
      </p:sp>
      <p:sp>
        <p:nvSpPr>
          <p:cNvPr id="11" name="Rectangle 10"/>
          <p:cNvSpPr/>
          <p:nvPr/>
        </p:nvSpPr>
        <p:spPr>
          <a:xfrm>
            <a:off x="511320" y="177786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48</a:t>
            </a:r>
            <a:endParaRPr lang="en-US" sz="2000" b="1" dirty="0">
              <a:solidFill>
                <a:schemeClr val="bg1"/>
              </a:solidFill>
            </a:endParaRPr>
          </a:p>
        </p:txBody>
      </p:sp>
      <p:sp>
        <p:nvSpPr>
          <p:cNvPr id="12" name="Rectangle 11"/>
          <p:cNvSpPr/>
          <p:nvPr/>
        </p:nvSpPr>
        <p:spPr>
          <a:xfrm>
            <a:off x="511320" y="2143574"/>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49</a:t>
            </a:r>
            <a:endParaRPr lang="en-US" sz="2000" b="1" dirty="0">
              <a:solidFill>
                <a:schemeClr val="bg1"/>
              </a:solidFill>
            </a:endParaRPr>
          </a:p>
        </p:txBody>
      </p:sp>
      <p:sp>
        <p:nvSpPr>
          <p:cNvPr id="14" name="Rectangle 13"/>
          <p:cNvSpPr/>
          <p:nvPr/>
        </p:nvSpPr>
        <p:spPr>
          <a:xfrm>
            <a:off x="511320" y="432002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50</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P spid="9" grpId="0" animBg="1"/>
      <p:bldP spid="10" grpId="0" animBg="1"/>
      <p:bldP spid="11" grpId="0" animBg="1"/>
      <p:bldP spid="12"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1007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419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218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964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3876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87299"/>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02833"/>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6" grpId="0" uiExpand="1"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4959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386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929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439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725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299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695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620167"/>
            <a:ext cx="8948057" cy="5632311"/>
          </a:xfrm>
          <a:prstGeom prst="rect">
            <a:avLst/>
          </a:prstGeom>
          <a:noFill/>
        </p:spPr>
        <p:txBody>
          <a:bodyPr wrap="square" rtlCol="0">
            <a:spAutoFit/>
          </a:bodyPr>
          <a:lstStyle/>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Hezekiah foolishly shows off his wealth to the Babylonians.</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Assyria besieges and taunts the city of Jerusalem.</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Hezekiah falls fatally ill, prays to God and gets 15 years of life.</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Hezekiah calls to God and 185,000 Assyrians are killed.</a:t>
            </a:r>
          </a:p>
          <a:p>
            <a:pPr marL="914400" lvl="1" indent="-457200">
              <a:buFont typeface="Wingdings" charset="2"/>
              <a:buChar char="q"/>
            </a:pPr>
            <a:r>
              <a:rPr lang="en-US" sz="2400" dirty="0" smtClean="0"/>
              <a:t>The ransomed return to Zion on the Highway of Holiness.</a:t>
            </a:r>
          </a:p>
        </p:txBody>
      </p:sp>
      <p:sp>
        <p:nvSpPr>
          <p:cNvPr id="4" name="Rectangle 3"/>
          <p:cNvSpPr/>
          <p:nvPr/>
        </p:nvSpPr>
        <p:spPr>
          <a:xfrm>
            <a:off x="511322" y="40157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9" y="17954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21" y="246739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23" y="544625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67" y="3633649"/>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23" y="46993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21" y="286122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69467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24" y="584385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20" y="325211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8" y="13993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685800" y="3095261"/>
            <a:ext cx="7772400" cy="3055168"/>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 The Servant Fulfills His Mission</a:t>
            </a:r>
          </a:p>
          <a:p>
            <a:r>
              <a:rPr lang="en-US" sz="4400" dirty="0" smtClean="0">
                <a:solidFill>
                  <a:srgbClr val="FFFF00"/>
                </a:solidFill>
                <a:latin typeface="Tahoma" charset="0"/>
                <a:ea typeface="Tahoma" charset="0"/>
                <a:cs typeface="Tahoma" charset="0"/>
              </a:rPr>
              <a:t>*chs.51-52 for Wednesday*</a:t>
            </a: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1084" y="4819098"/>
            <a:ext cx="8249132" cy="101355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137" y="365127"/>
            <a:ext cx="8165726" cy="576168"/>
          </a:xfrm>
        </p:spPr>
        <p:txBody>
          <a:bodyPr anchor="t">
            <a:normAutofit/>
          </a:bodyPr>
          <a:lstStyle/>
          <a:p>
            <a:pPr algn="ctr"/>
            <a:r>
              <a:rPr lang="en-US" sz="3200" dirty="0" smtClean="0">
                <a:latin typeface="Tahoma" charset="0"/>
                <a:ea typeface="Tahoma" charset="0"/>
                <a:cs typeface="Tahoma" charset="0"/>
              </a:rPr>
              <a:t>Isaiah 40-55</a:t>
            </a:r>
            <a:endParaRPr lang="en-US" sz="3200" dirty="0">
              <a:latin typeface="Tahoma" charset="0"/>
              <a:ea typeface="Tahoma" charset="0"/>
              <a:cs typeface="Tahoma" charset="0"/>
            </a:endParaRPr>
          </a:p>
        </p:txBody>
      </p:sp>
      <p:sp>
        <p:nvSpPr>
          <p:cNvPr id="4" name="TextBox 3"/>
          <p:cNvSpPr txBox="1"/>
          <p:nvPr/>
        </p:nvSpPr>
        <p:spPr>
          <a:xfrm>
            <a:off x="489137" y="995084"/>
            <a:ext cx="6675120" cy="584775"/>
          </a:xfrm>
          <a:prstGeom prst="rect">
            <a:avLst/>
          </a:prstGeom>
          <a:solidFill>
            <a:srgbClr val="FFFF00"/>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40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“Behold Your God!”</a:t>
            </a:r>
            <a:endParaRPr lang="en-US" sz="32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204251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0036"/>
            <a:ext cx="7886700" cy="616245"/>
          </a:xfrm>
        </p:spPr>
        <p:txBody>
          <a:bodyPr anchor="t">
            <a:normAutofit/>
          </a:bodyPr>
          <a:lstStyle/>
          <a:p>
            <a:pPr algn="ctr"/>
            <a:r>
              <a:rPr lang="en-US" sz="3200" dirty="0" smtClean="0">
                <a:latin typeface="Tahoma" charset="0"/>
                <a:ea typeface="Tahoma" charset="0"/>
                <a:cs typeface="Tahoma" charset="0"/>
              </a:rPr>
              <a:t>Themes Laid Out in </a:t>
            </a:r>
            <a:r>
              <a:rPr lang="en-US" sz="3200" smtClean="0">
                <a:latin typeface="Tahoma" charset="0"/>
                <a:ea typeface="Tahoma" charset="0"/>
                <a:cs typeface="Tahoma" charset="0"/>
              </a:rPr>
              <a:t>Isaiah 40</a:t>
            </a:r>
            <a:endParaRPr lang="en-US" sz="3200" dirty="0">
              <a:latin typeface="Tahoma" charset="0"/>
              <a:ea typeface="Tahoma" charset="0"/>
              <a:cs typeface="Tahoma" charset="0"/>
            </a:endParaRPr>
          </a:p>
        </p:txBody>
      </p:sp>
      <p:sp>
        <p:nvSpPr>
          <p:cNvPr id="4" name="TextBox 3"/>
          <p:cNvSpPr txBox="1"/>
          <p:nvPr/>
        </p:nvSpPr>
        <p:spPr>
          <a:xfrm>
            <a:off x="1222787" y="1431375"/>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God is coming.</a:t>
            </a:r>
          </a:p>
        </p:txBody>
      </p:sp>
      <p:sp>
        <p:nvSpPr>
          <p:cNvPr id="7" name="TextBox 6"/>
          <p:cNvSpPr txBox="1"/>
          <p:nvPr/>
        </p:nvSpPr>
        <p:spPr>
          <a:xfrm>
            <a:off x="1222787" y="2392800"/>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There is no God but Jehovah.</a:t>
            </a:r>
          </a:p>
        </p:txBody>
      </p:sp>
      <p:sp>
        <p:nvSpPr>
          <p:cNvPr id="8" name="TextBox 7"/>
          <p:cNvSpPr txBox="1"/>
          <p:nvPr/>
        </p:nvSpPr>
        <p:spPr>
          <a:xfrm>
            <a:off x="1222787" y="3354225"/>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Idols, nations, are nothing.</a:t>
            </a:r>
          </a:p>
        </p:txBody>
      </p:sp>
      <p:sp>
        <p:nvSpPr>
          <p:cNvPr id="9" name="TextBox 8"/>
          <p:cNvSpPr txBox="1"/>
          <p:nvPr/>
        </p:nvSpPr>
        <p:spPr>
          <a:xfrm>
            <a:off x="1222786" y="4315650"/>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God will strengthen His people.</a:t>
            </a:r>
          </a:p>
        </p:txBody>
      </p:sp>
    </p:spTree>
    <p:extLst>
      <p:ext uri="{BB962C8B-B14F-4D97-AF65-F5344CB8AC3E}">
        <p14:creationId xmlns:p14="http://schemas.microsoft.com/office/powerpoint/2010/main" val="954512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137" y="365127"/>
            <a:ext cx="8165726" cy="576168"/>
          </a:xfrm>
        </p:spPr>
        <p:txBody>
          <a:bodyPr anchor="t">
            <a:normAutofit/>
          </a:bodyPr>
          <a:lstStyle/>
          <a:p>
            <a:pPr algn="ctr"/>
            <a:r>
              <a:rPr lang="en-US" sz="3200" dirty="0" smtClean="0">
                <a:latin typeface="Tahoma" charset="0"/>
                <a:ea typeface="Tahoma" charset="0"/>
                <a:cs typeface="Tahoma" charset="0"/>
              </a:rPr>
              <a:t>Isaiah 40-55</a:t>
            </a:r>
            <a:endParaRPr lang="en-US" sz="3200" dirty="0">
              <a:latin typeface="Tahoma" charset="0"/>
              <a:ea typeface="Tahoma" charset="0"/>
              <a:cs typeface="Tahoma" charset="0"/>
            </a:endParaRPr>
          </a:p>
        </p:txBody>
      </p:sp>
      <p:sp>
        <p:nvSpPr>
          <p:cNvPr id="4" name="TextBox 3"/>
          <p:cNvSpPr txBox="1"/>
          <p:nvPr/>
        </p:nvSpPr>
        <p:spPr>
          <a:xfrm>
            <a:off x="489137" y="995084"/>
            <a:ext cx="6675120" cy="584775"/>
          </a:xfrm>
          <a:prstGeom prst="rect">
            <a:avLst/>
          </a:prstGeom>
          <a:solidFill>
            <a:srgbClr val="FFFF00"/>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40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“Behold Your God!”</a:t>
            </a:r>
            <a:endParaRPr lang="en-US" sz="3200" dirty="0">
              <a:solidFill>
                <a:schemeClr val="bg1"/>
              </a:solidFill>
              <a:latin typeface="Tahoma" charset="0"/>
              <a:ea typeface="Tahoma" charset="0"/>
              <a:cs typeface="Tahoma" charset="0"/>
            </a:endParaRPr>
          </a:p>
        </p:txBody>
      </p:sp>
      <p:sp>
        <p:nvSpPr>
          <p:cNvPr id="5" name="TextBox 4"/>
          <p:cNvSpPr txBox="1"/>
          <p:nvPr/>
        </p:nvSpPr>
        <p:spPr>
          <a:xfrm>
            <a:off x="820272" y="1716111"/>
            <a:ext cx="6675120" cy="1077218"/>
          </a:xfrm>
          <a:prstGeom prst="rect">
            <a:avLst/>
          </a:prstGeom>
          <a:solidFill>
            <a:srgbClr val="76D6FF"/>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41:1-44:22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The Servant: </a:t>
            </a:r>
          </a:p>
          <a:p>
            <a:pPr algn="ctr"/>
            <a:r>
              <a:rPr lang="en-US" sz="3200" dirty="0" smtClean="0">
                <a:solidFill>
                  <a:schemeClr val="bg1"/>
                </a:solidFill>
                <a:latin typeface="Tahoma" charset="0"/>
                <a:ea typeface="Tahoma" charset="0"/>
                <a:cs typeface="Tahoma" charset="0"/>
              </a:rPr>
              <a:t>Status, Calling, Indictment, Promise </a:t>
            </a:r>
            <a:endParaRPr lang="en-US" sz="32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1265632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68027"/>
          </a:xfrm>
        </p:spPr>
        <p:txBody>
          <a:bodyPr>
            <a:normAutofit/>
          </a:bodyPr>
          <a:lstStyle/>
          <a:p>
            <a:pPr algn="ctr"/>
            <a:r>
              <a:rPr lang="en-US" sz="3200" dirty="0" smtClean="0">
                <a:latin typeface="Tahoma" charset="0"/>
                <a:ea typeface="Tahoma" charset="0"/>
                <a:cs typeface="Tahoma" charset="0"/>
              </a:rPr>
              <a:t>God’s “Servant” in Isaiah 41-55</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296882" y="2311400"/>
            <a:ext cx="8550234" cy="4210424"/>
          </a:xfrm>
        </p:spPr>
        <p:txBody>
          <a:bodyPr>
            <a:normAutofit/>
          </a:bodyPr>
          <a:lstStyle/>
          <a:p>
            <a:r>
              <a:rPr lang="en-US" b="1" dirty="0">
                <a:latin typeface="Tahoma" charset="0"/>
                <a:ea typeface="Tahoma" charset="0"/>
                <a:cs typeface="Tahoma" charset="0"/>
              </a:rPr>
              <a:t>41:8 </a:t>
            </a:r>
            <a:r>
              <a:rPr lang="mr-IN" b="1" dirty="0">
                <a:latin typeface="Tahoma" charset="0"/>
                <a:ea typeface="Tahoma" charset="0"/>
                <a:cs typeface="Tahoma" charset="0"/>
              </a:rPr>
              <a:t>–</a:t>
            </a:r>
            <a:r>
              <a:rPr lang="en-US" b="1" dirty="0">
                <a:latin typeface="Tahoma" charset="0"/>
                <a:ea typeface="Tahoma" charset="0"/>
                <a:cs typeface="Tahoma" charset="0"/>
              </a:rPr>
              <a:t> </a:t>
            </a:r>
            <a:r>
              <a:rPr lang="en-US" dirty="0">
                <a:latin typeface="Tahoma" charset="0"/>
                <a:ea typeface="Tahoma" charset="0"/>
                <a:cs typeface="Tahoma" charset="0"/>
              </a:rPr>
              <a:t>But you, Israel, my </a:t>
            </a:r>
            <a:r>
              <a:rPr lang="en-US" i="1" dirty="0">
                <a:latin typeface="Tahoma" charset="0"/>
                <a:ea typeface="Tahoma" charset="0"/>
                <a:cs typeface="Tahoma" charset="0"/>
              </a:rPr>
              <a:t>servant</a:t>
            </a:r>
            <a:r>
              <a:rPr lang="en-US" dirty="0">
                <a:latin typeface="Tahoma" charset="0"/>
                <a:ea typeface="Tahoma" charset="0"/>
                <a:cs typeface="Tahoma" charset="0"/>
              </a:rPr>
              <a:t>, Jacob, whom I have chosen </a:t>
            </a:r>
            <a:r>
              <a:rPr lang="mr-IN" dirty="0">
                <a:latin typeface="Tahoma" charset="0"/>
                <a:ea typeface="Tahoma" charset="0"/>
                <a:cs typeface="Tahoma" charset="0"/>
              </a:rPr>
              <a:t>…</a:t>
            </a:r>
            <a:r>
              <a:rPr lang="en-US" dirty="0">
                <a:latin typeface="Tahoma" charset="0"/>
                <a:ea typeface="Tahoma" charset="0"/>
                <a:cs typeface="Tahoma" charset="0"/>
              </a:rPr>
              <a:t> said to you, “You are my </a:t>
            </a:r>
            <a:r>
              <a:rPr lang="en-US" i="1" dirty="0">
                <a:latin typeface="Tahoma" charset="0"/>
                <a:ea typeface="Tahoma" charset="0"/>
                <a:cs typeface="Tahoma" charset="0"/>
              </a:rPr>
              <a:t>servant</a:t>
            </a:r>
            <a:r>
              <a:rPr lang="en-US" dirty="0" smtClean="0">
                <a:latin typeface="Tahoma" charset="0"/>
                <a:ea typeface="Tahoma" charset="0"/>
                <a:cs typeface="Tahoma" charset="0"/>
              </a:rPr>
              <a:t>.”</a:t>
            </a:r>
          </a:p>
          <a:p>
            <a:r>
              <a:rPr lang="en-US" b="1" dirty="0" smtClean="0">
                <a:latin typeface="Tahoma" charset="0"/>
                <a:ea typeface="Tahoma" charset="0"/>
                <a:cs typeface="Tahoma" charset="0"/>
              </a:rPr>
              <a:t>42:1 </a:t>
            </a:r>
            <a:r>
              <a:rPr lang="mr-IN" b="1" dirty="0" smtClean="0">
                <a:latin typeface="Tahoma" charset="0"/>
                <a:ea typeface="Tahoma" charset="0"/>
                <a:cs typeface="Tahoma" charset="0"/>
              </a:rPr>
              <a:t>–</a:t>
            </a:r>
            <a:r>
              <a:rPr lang="en-US" b="1" dirty="0" smtClean="0">
                <a:latin typeface="Tahoma" charset="0"/>
                <a:ea typeface="Tahoma" charset="0"/>
                <a:cs typeface="Tahoma" charset="0"/>
              </a:rPr>
              <a:t> </a:t>
            </a:r>
            <a:r>
              <a:rPr lang="en-US" dirty="0" smtClean="0">
                <a:latin typeface="Tahoma" charset="0"/>
                <a:ea typeface="Tahoma" charset="0"/>
                <a:cs typeface="Tahoma" charset="0"/>
              </a:rPr>
              <a:t>“Behold,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whom I uphold; my chosen one, in whom my soul delights</a:t>
            </a:r>
            <a:r>
              <a:rPr lang="mr-IN" dirty="0" smtClean="0">
                <a:latin typeface="Tahoma" charset="0"/>
                <a:ea typeface="Tahoma" charset="0"/>
                <a:cs typeface="Tahoma" charset="0"/>
              </a:rPr>
              <a:t>…</a:t>
            </a:r>
            <a:r>
              <a:rPr lang="en-US" dirty="0" smtClean="0">
                <a:latin typeface="Tahoma" charset="0"/>
                <a:ea typeface="Tahoma" charset="0"/>
                <a:cs typeface="Tahoma" charset="0"/>
              </a:rPr>
              <a:t>”</a:t>
            </a:r>
          </a:p>
          <a:p>
            <a:r>
              <a:rPr lang="en-US" b="1" dirty="0" smtClean="0">
                <a:latin typeface="Tahoma" charset="0"/>
                <a:ea typeface="Tahoma" charset="0"/>
                <a:cs typeface="Tahoma" charset="0"/>
              </a:rPr>
              <a:t>42:19 </a:t>
            </a:r>
            <a:r>
              <a:rPr lang="mr-IN" b="1" dirty="0" smtClean="0">
                <a:latin typeface="Tahoma" charset="0"/>
                <a:ea typeface="Tahoma" charset="0"/>
                <a:cs typeface="Tahoma" charset="0"/>
              </a:rPr>
              <a:t>–</a:t>
            </a:r>
            <a:r>
              <a:rPr lang="en-US" b="1" dirty="0" smtClean="0">
                <a:latin typeface="Tahoma" charset="0"/>
                <a:ea typeface="Tahoma" charset="0"/>
                <a:cs typeface="Tahoma" charset="0"/>
              </a:rPr>
              <a:t> </a:t>
            </a:r>
            <a:r>
              <a:rPr lang="en-US" dirty="0" smtClean="0">
                <a:latin typeface="Tahoma" charset="0"/>
                <a:ea typeface="Tahoma" charset="0"/>
                <a:cs typeface="Tahoma" charset="0"/>
              </a:rPr>
              <a:t>“Who is blind but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or so deaf as my messenger?”</a:t>
            </a:r>
          </a:p>
          <a:p>
            <a:r>
              <a:rPr lang="en-US" b="1" dirty="0" smtClean="0">
                <a:latin typeface="Tahoma" charset="0"/>
                <a:ea typeface="Tahoma" charset="0"/>
                <a:cs typeface="Tahoma" charset="0"/>
              </a:rPr>
              <a:t>43:10 </a:t>
            </a:r>
            <a:r>
              <a:rPr lang="mr-IN" b="1" dirty="0" smtClean="0">
                <a:latin typeface="Tahoma" charset="0"/>
                <a:ea typeface="Tahoma" charset="0"/>
                <a:cs typeface="Tahoma" charset="0"/>
              </a:rPr>
              <a:t>–</a:t>
            </a:r>
            <a:r>
              <a:rPr lang="en-US" b="1" dirty="0" smtClean="0">
                <a:latin typeface="Tahoma" charset="0"/>
                <a:ea typeface="Tahoma" charset="0"/>
                <a:cs typeface="Tahoma" charset="0"/>
              </a:rPr>
              <a:t> </a:t>
            </a:r>
            <a:r>
              <a:rPr lang="en-US" dirty="0" smtClean="0">
                <a:latin typeface="Tahoma" charset="0"/>
                <a:ea typeface="Tahoma" charset="0"/>
                <a:cs typeface="Tahoma" charset="0"/>
              </a:rPr>
              <a:t>“You are my witnesses, declares the Lord, and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whom I have chosen.”</a:t>
            </a:r>
          </a:p>
          <a:p>
            <a:r>
              <a:rPr lang="en-US" b="1" dirty="0" smtClean="0">
                <a:latin typeface="Tahoma" charset="0"/>
                <a:ea typeface="Tahoma" charset="0"/>
                <a:cs typeface="Tahoma" charset="0"/>
              </a:rPr>
              <a:t>44:1,21 </a:t>
            </a:r>
            <a:r>
              <a:rPr lang="mr-IN" b="1" dirty="0" smtClean="0">
                <a:latin typeface="Tahoma" charset="0"/>
                <a:ea typeface="Tahoma" charset="0"/>
                <a:cs typeface="Tahoma" charset="0"/>
              </a:rPr>
              <a:t>–</a:t>
            </a:r>
            <a:r>
              <a:rPr lang="en-US" b="1" dirty="0" smtClean="0">
                <a:latin typeface="Tahoma" charset="0"/>
                <a:ea typeface="Tahoma" charset="0"/>
                <a:cs typeface="Tahoma" charset="0"/>
              </a:rPr>
              <a:t> </a:t>
            </a:r>
            <a:r>
              <a:rPr lang="en-US" dirty="0" smtClean="0">
                <a:latin typeface="Tahoma" charset="0"/>
                <a:ea typeface="Tahoma" charset="0"/>
                <a:cs typeface="Tahoma" charset="0"/>
              </a:rPr>
              <a:t>“Jacob,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I formed you</a:t>
            </a:r>
            <a:r>
              <a:rPr lang="mr-IN" dirty="0" smtClean="0">
                <a:latin typeface="Tahoma" charset="0"/>
                <a:ea typeface="Tahoma" charset="0"/>
                <a:cs typeface="Tahoma" charset="0"/>
              </a:rPr>
              <a:t>…</a:t>
            </a:r>
            <a:r>
              <a:rPr lang="en-US" dirty="0" smtClean="0">
                <a:latin typeface="Tahoma" charset="0"/>
                <a:ea typeface="Tahoma" charset="0"/>
                <a:cs typeface="Tahoma" charset="0"/>
              </a:rPr>
              <a:t>”</a:t>
            </a:r>
          </a:p>
        </p:txBody>
      </p:sp>
      <p:sp>
        <p:nvSpPr>
          <p:cNvPr id="4" name="TextBox 3"/>
          <p:cNvSpPr txBox="1"/>
          <p:nvPr/>
        </p:nvSpPr>
        <p:spPr>
          <a:xfrm>
            <a:off x="296883" y="1085615"/>
            <a:ext cx="8550233" cy="1077218"/>
          </a:xfrm>
          <a:prstGeom prst="rect">
            <a:avLst/>
          </a:prstGeom>
          <a:noFill/>
          <a:ln w="38100">
            <a:solidFill>
              <a:srgbClr val="FFFF00"/>
            </a:solidFill>
          </a:ln>
        </p:spPr>
        <p:txBody>
          <a:bodyPr wrap="square" rtlCol="0">
            <a:spAutoFit/>
          </a:bodyPr>
          <a:lstStyle/>
          <a:p>
            <a:pPr algn="ctr"/>
            <a:r>
              <a:rPr lang="en-US" sz="3200" dirty="0" smtClean="0">
                <a:solidFill>
                  <a:srgbClr val="FFFF00"/>
                </a:solidFill>
                <a:latin typeface="Tahoma" charset="0"/>
                <a:ea typeface="Tahoma" charset="0"/>
                <a:cs typeface="Tahoma" charset="0"/>
              </a:rPr>
              <a:t>God’s servant is not just one who does God’s will, but one </a:t>
            </a:r>
            <a:r>
              <a:rPr lang="en-US" sz="3200" i="1" dirty="0" smtClean="0">
                <a:solidFill>
                  <a:srgbClr val="FFFF00"/>
                </a:solidFill>
                <a:latin typeface="Tahoma" charset="0"/>
                <a:ea typeface="Tahoma" charset="0"/>
                <a:cs typeface="Tahoma" charset="0"/>
              </a:rPr>
              <a:t>to whom God is committed</a:t>
            </a:r>
            <a:r>
              <a:rPr lang="en-US" sz="3200" dirty="0" smtClean="0">
                <a:solidFill>
                  <a:srgbClr val="FFFF00"/>
                </a:solidFill>
                <a:latin typeface="Tahoma" charset="0"/>
                <a:ea typeface="Tahoma" charset="0"/>
                <a:cs typeface="Tahoma" charset="0"/>
              </a:rPr>
              <a:t>. </a:t>
            </a:r>
          </a:p>
        </p:txBody>
      </p:sp>
    </p:spTree>
    <p:extLst>
      <p:ext uri="{BB962C8B-B14F-4D97-AF65-F5344CB8AC3E}">
        <p14:creationId xmlns:p14="http://schemas.microsoft.com/office/powerpoint/2010/main" val="1954838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137" y="365127"/>
            <a:ext cx="8165726" cy="576168"/>
          </a:xfrm>
        </p:spPr>
        <p:txBody>
          <a:bodyPr anchor="t">
            <a:normAutofit/>
          </a:bodyPr>
          <a:lstStyle/>
          <a:p>
            <a:pPr algn="ctr"/>
            <a:r>
              <a:rPr lang="en-US" sz="3200" dirty="0" smtClean="0">
                <a:latin typeface="Tahoma" charset="0"/>
                <a:ea typeface="Tahoma" charset="0"/>
                <a:cs typeface="Tahoma" charset="0"/>
              </a:rPr>
              <a:t>Isaiah 40-55</a:t>
            </a:r>
            <a:endParaRPr lang="en-US" sz="3200" dirty="0">
              <a:latin typeface="Tahoma" charset="0"/>
              <a:ea typeface="Tahoma" charset="0"/>
              <a:cs typeface="Tahoma" charset="0"/>
            </a:endParaRPr>
          </a:p>
        </p:txBody>
      </p:sp>
      <p:sp>
        <p:nvSpPr>
          <p:cNvPr id="4" name="TextBox 3"/>
          <p:cNvSpPr txBox="1"/>
          <p:nvPr/>
        </p:nvSpPr>
        <p:spPr>
          <a:xfrm>
            <a:off x="489137" y="995084"/>
            <a:ext cx="6675120" cy="584775"/>
          </a:xfrm>
          <a:prstGeom prst="rect">
            <a:avLst/>
          </a:prstGeom>
          <a:solidFill>
            <a:srgbClr val="FFFF00"/>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40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“Behold Your God!”</a:t>
            </a:r>
            <a:endParaRPr lang="en-US" sz="3200" dirty="0">
              <a:solidFill>
                <a:schemeClr val="bg1"/>
              </a:solidFill>
              <a:latin typeface="Tahoma" charset="0"/>
              <a:ea typeface="Tahoma" charset="0"/>
              <a:cs typeface="Tahoma" charset="0"/>
            </a:endParaRPr>
          </a:p>
        </p:txBody>
      </p:sp>
      <p:sp>
        <p:nvSpPr>
          <p:cNvPr id="5" name="TextBox 4"/>
          <p:cNvSpPr txBox="1"/>
          <p:nvPr/>
        </p:nvSpPr>
        <p:spPr>
          <a:xfrm>
            <a:off x="820272" y="1716111"/>
            <a:ext cx="6675120" cy="1077218"/>
          </a:xfrm>
          <a:prstGeom prst="rect">
            <a:avLst/>
          </a:prstGeom>
          <a:solidFill>
            <a:srgbClr val="76D6FF"/>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41:1-44:22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The Servant: </a:t>
            </a:r>
          </a:p>
          <a:p>
            <a:pPr algn="ctr"/>
            <a:r>
              <a:rPr lang="en-US" sz="3200" dirty="0" smtClean="0">
                <a:solidFill>
                  <a:schemeClr val="bg1"/>
                </a:solidFill>
                <a:latin typeface="Tahoma" charset="0"/>
                <a:ea typeface="Tahoma" charset="0"/>
                <a:cs typeface="Tahoma" charset="0"/>
              </a:rPr>
              <a:t>Status, Calling, Indictment, Promise </a:t>
            </a:r>
            <a:endParaRPr lang="en-US" sz="3200" dirty="0">
              <a:solidFill>
                <a:schemeClr val="bg1"/>
              </a:solidFill>
              <a:latin typeface="Tahoma" charset="0"/>
              <a:ea typeface="Tahoma" charset="0"/>
              <a:cs typeface="Tahoma" charset="0"/>
            </a:endParaRPr>
          </a:p>
        </p:txBody>
      </p:sp>
      <p:sp>
        <p:nvSpPr>
          <p:cNvPr id="6" name="TextBox 5"/>
          <p:cNvSpPr txBox="1"/>
          <p:nvPr/>
        </p:nvSpPr>
        <p:spPr>
          <a:xfrm>
            <a:off x="1234440" y="2929581"/>
            <a:ext cx="6675120" cy="1077218"/>
          </a:xfrm>
          <a:prstGeom prst="rect">
            <a:avLst/>
          </a:prstGeom>
          <a:solidFill>
            <a:srgbClr val="941100"/>
          </a:solidFill>
          <a:ln>
            <a:noFill/>
          </a:ln>
        </p:spPr>
        <p:txBody>
          <a:bodyPr wrap="square" rtlCol="0">
            <a:spAutoFit/>
          </a:bodyPr>
          <a:lstStyle/>
          <a:p>
            <a:pPr algn="ctr"/>
            <a:r>
              <a:rPr lang="en-US" sz="3200" b="1" dirty="0" smtClean="0">
                <a:latin typeface="Tahoma" charset="0"/>
                <a:ea typeface="Tahoma" charset="0"/>
                <a:cs typeface="Tahoma" charset="0"/>
              </a:rPr>
              <a:t>44:23-44:28 </a:t>
            </a:r>
            <a:r>
              <a:rPr lang="mr-IN" sz="3200" b="1" dirty="0" smtClean="0">
                <a:latin typeface="Tahoma" charset="0"/>
                <a:ea typeface="Tahoma" charset="0"/>
                <a:cs typeface="Tahoma" charset="0"/>
              </a:rPr>
              <a:t>–</a:t>
            </a:r>
            <a:r>
              <a:rPr lang="en-US" sz="3200" b="1" dirty="0" smtClean="0">
                <a:latin typeface="Tahoma" charset="0"/>
                <a:ea typeface="Tahoma" charset="0"/>
                <a:cs typeface="Tahoma" charset="0"/>
              </a:rPr>
              <a:t> </a:t>
            </a:r>
            <a:r>
              <a:rPr lang="en-US" sz="3200" dirty="0" smtClean="0">
                <a:latin typeface="Tahoma" charset="0"/>
                <a:ea typeface="Tahoma" charset="0"/>
                <a:cs typeface="Tahoma" charset="0"/>
              </a:rPr>
              <a:t>Babylon’s downfall: Cyrus and God’s deliverance</a:t>
            </a:r>
            <a:endParaRPr lang="en-US" sz="3200" dirty="0">
              <a:latin typeface="Tahoma" charset="0"/>
              <a:ea typeface="Tahoma" charset="0"/>
              <a:cs typeface="Tahoma" charset="0"/>
            </a:endParaRPr>
          </a:p>
        </p:txBody>
      </p:sp>
      <p:sp>
        <p:nvSpPr>
          <p:cNvPr id="7" name="TextBox 6"/>
          <p:cNvSpPr txBox="1"/>
          <p:nvPr/>
        </p:nvSpPr>
        <p:spPr>
          <a:xfrm>
            <a:off x="1586752" y="4143051"/>
            <a:ext cx="6675120" cy="1077218"/>
          </a:xfrm>
          <a:prstGeom prst="rect">
            <a:avLst/>
          </a:prstGeom>
          <a:solidFill>
            <a:srgbClr val="76D6FF"/>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49:1-52:12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The Servant: Certainty in the uncertainty of Zion</a:t>
            </a:r>
            <a:endParaRPr lang="en-US" sz="32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109566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3171"/>
            <a:ext cx="7886700" cy="603311"/>
          </a:xfrm>
        </p:spPr>
        <p:txBody>
          <a:bodyPr anchor="t">
            <a:normAutofit/>
          </a:bodyPr>
          <a:lstStyle/>
          <a:p>
            <a:pPr algn="ctr"/>
            <a:r>
              <a:rPr lang="en-US" sz="3200" dirty="0" smtClean="0">
                <a:latin typeface="Tahoma" charset="0"/>
                <a:ea typeface="Tahoma" charset="0"/>
                <a:cs typeface="Tahoma" charset="0"/>
              </a:rPr>
              <a:t>Isaiah 49</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628650" y="1418951"/>
            <a:ext cx="7886700" cy="5413649"/>
          </a:xfrm>
        </p:spPr>
        <p:txBody>
          <a:bodyPr>
            <a:normAutofit/>
          </a:bodyPr>
          <a:lstStyle/>
          <a:p>
            <a:r>
              <a:rPr lang="en-US" sz="3200" dirty="0" smtClean="0">
                <a:latin typeface="Tahoma" charset="0"/>
                <a:ea typeface="Tahoma" charset="0"/>
                <a:cs typeface="Tahoma" charset="0"/>
              </a:rPr>
              <a:t>God says “You are my servant</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(49:3)</a:t>
            </a:r>
          </a:p>
          <a:p>
            <a:pPr lvl="1"/>
            <a:r>
              <a:rPr lang="en-US" sz="2800" dirty="0" smtClean="0">
                <a:solidFill>
                  <a:srgbClr val="76D6FF"/>
                </a:solidFill>
                <a:latin typeface="Tahoma" charset="0"/>
                <a:ea typeface="Tahoma" charset="0"/>
                <a:cs typeface="Tahoma" charset="0"/>
              </a:rPr>
              <a:t>Called from the womb (49:1)</a:t>
            </a:r>
          </a:p>
          <a:p>
            <a:pPr lvl="1"/>
            <a:r>
              <a:rPr lang="en-US" sz="2800" dirty="0" smtClean="0">
                <a:solidFill>
                  <a:srgbClr val="76D6FF"/>
                </a:solidFill>
                <a:latin typeface="Tahoma" charset="0"/>
                <a:ea typeface="Tahoma" charset="0"/>
                <a:cs typeface="Tahoma" charset="0"/>
              </a:rPr>
              <a:t>Equipped with weapons (49:2)</a:t>
            </a:r>
          </a:p>
          <a:p>
            <a:r>
              <a:rPr lang="en-US" sz="3200" dirty="0" smtClean="0">
                <a:solidFill>
                  <a:srgbClr val="FFFF00"/>
                </a:solidFill>
                <a:latin typeface="Tahoma" charset="0"/>
                <a:ea typeface="Tahoma" charset="0"/>
                <a:cs typeface="Tahoma" charset="0"/>
              </a:rPr>
              <a:t>But “I have toiled in vain</a:t>
            </a:r>
            <a:r>
              <a:rPr lang="mr-IN" sz="3200" dirty="0" smtClean="0">
                <a:solidFill>
                  <a:srgbClr val="FFFF00"/>
                </a:solidFill>
                <a:latin typeface="Tahoma" charset="0"/>
                <a:ea typeface="Tahoma" charset="0"/>
                <a:cs typeface="Tahoma" charset="0"/>
              </a:rPr>
              <a:t>…</a:t>
            </a:r>
            <a:r>
              <a:rPr lang="en-US" sz="3200" dirty="0" smtClean="0">
                <a:solidFill>
                  <a:srgbClr val="FFFF00"/>
                </a:solidFill>
                <a:latin typeface="Tahoma" charset="0"/>
                <a:ea typeface="Tahoma" charset="0"/>
                <a:cs typeface="Tahoma" charset="0"/>
              </a:rPr>
              <a:t>” (49:4)</a:t>
            </a:r>
          </a:p>
          <a:p>
            <a:pPr lvl="1"/>
            <a:r>
              <a:rPr lang="en-US" sz="2800" dirty="0" smtClean="0">
                <a:solidFill>
                  <a:srgbClr val="76D6FF"/>
                </a:solidFill>
                <a:latin typeface="Tahoma" charset="0"/>
                <a:ea typeface="Tahoma" charset="0"/>
                <a:cs typeface="Tahoma" charset="0"/>
              </a:rPr>
              <a:t>Tasked with bringing Israel back (49:5)</a:t>
            </a:r>
          </a:p>
          <a:p>
            <a:pPr lvl="1"/>
            <a:r>
              <a:rPr lang="en-US" sz="2800" dirty="0" smtClean="0">
                <a:solidFill>
                  <a:srgbClr val="76D6FF"/>
                </a:solidFill>
                <a:latin typeface="Tahoma" charset="0"/>
                <a:ea typeface="Tahoma" charset="0"/>
                <a:cs typeface="Tahoma" charset="0"/>
              </a:rPr>
              <a:t>Discouraged, but still trusting (49:4)</a:t>
            </a:r>
          </a:p>
          <a:p>
            <a:r>
              <a:rPr lang="en-US" sz="3200" dirty="0" smtClean="0">
                <a:latin typeface="Tahoma" charset="0"/>
                <a:ea typeface="Tahoma" charset="0"/>
                <a:cs typeface="Tahoma" charset="0"/>
              </a:rPr>
              <a:t>He says “Is it too small a thing?” </a:t>
            </a:r>
            <a:r>
              <a:rPr lang="en-US" sz="3200" dirty="0">
                <a:latin typeface="Tahoma" charset="0"/>
                <a:ea typeface="Tahoma" charset="0"/>
                <a:cs typeface="Tahoma" charset="0"/>
              </a:rPr>
              <a:t>(</a:t>
            </a:r>
            <a:r>
              <a:rPr lang="en-US" sz="3200" dirty="0" smtClean="0">
                <a:latin typeface="Tahoma" charset="0"/>
                <a:ea typeface="Tahoma" charset="0"/>
                <a:cs typeface="Tahoma" charset="0"/>
              </a:rPr>
              <a:t>49:6)</a:t>
            </a:r>
            <a:endParaRPr lang="en-US" sz="3200" dirty="0">
              <a:latin typeface="Tahoma" charset="0"/>
              <a:ea typeface="Tahoma" charset="0"/>
              <a:cs typeface="Tahoma" charset="0"/>
            </a:endParaRPr>
          </a:p>
          <a:p>
            <a:pPr lvl="1"/>
            <a:r>
              <a:rPr lang="en-US" sz="2800" dirty="0" smtClean="0">
                <a:solidFill>
                  <a:srgbClr val="76D6FF"/>
                </a:solidFill>
                <a:latin typeface="Tahoma" charset="0"/>
                <a:ea typeface="Tahoma" charset="0"/>
                <a:cs typeface="Tahoma" charset="0"/>
              </a:rPr>
              <a:t>Will raise up the tribes of Israel (49:6)</a:t>
            </a:r>
            <a:endParaRPr lang="en-US" sz="2800" dirty="0">
              <a:solidFill>
                <a:srgbClr val="76D6FF"/>
              </a:solidFill>
              <a:latin typeface="Tahoma" charset="0"/>
              <a:ea typeface="Tahoma" charset="0"/>
              <a:cs typeface="Tahoma" charset="0"/>
            </a:endParaRPr>
          </a:p>
          <a:p>
            <a:pPr lvl="1"/>
            <a:r>
              <a:rPr lang="en-US" sz="2800" dirty="0" smtClean="0">
                <a:solidFill>
                  <a:srgbClr val="76D6FF"/>
                </a:solidFill>
                <a:latin typeface="Tahoma" charset="0"/>
                <a:ea typeface="Tahoma" charset="0"/>
                <a:cs typeface="Tahoma" charset="0"/>
              </a:rPr>
              <a:t>And will bring salvation to nations (49:6-7)</a:t>
            </a:r>
          </a:p>
          <a:p>
            <a:pPr lvl="1"/>
            <a:r>
              <a:rPr lang="en-US" sz="2800" dirty="0" smtClean="0">
                <a:solidFill>
                  <a:srgbClr val="76D6FF"/>
                </a:solidFill>
                <a:latin typeface="Tahoma" charset="0"/>
                <a:ea typeface="Tahoma" charset="0"/>
                <a:cs typeface="Tahoma" charset="0"/>
              </a:rPr>
              <a:t>God remains committed to bringing the people back from exile (49:8-13)</a:t>
            </a:r>
            <a:endParaRPr lang="en-US" sz="2800" dirty="0">
              <a:solidFill>
                <a:srgbClr val="76D6FF"/>
              </a:solidFill>
              <a:latin typeface="Tahoma" charset="0"/>
              <a:ea typeface="Tahoma" charset="0"/>
              <a:cs typeface="Tahoma" charset="0"/>
            </a:endParaRPr>
          </a:p>
          <a:p>
            <a:endParaRPr lang="en-US" sz="3200" dirty="0" smtClean="0">
              <a:solidFill>
                <a:srgbClr val="76D6FF"/>
              </a:solidFill>
              <a:latin typeface="Tahoma" charset="0"/>
              <a:ea typeface="Tahoma" charset="0"/>
              <a:cs typeface="Tahoma" charset="0"/>
            </a:endParaRPr>
          </a:p>
        </p:txBody>
      </p:sp>
      <p:sp>
        <p:nvSpPr>
          <p:cNvPr id="4" name="TextBox 3"/>
          <p:cNvSpPr txBox="1"/>
          <p:nvPr/>
        </p:nvSpPr>
        <p:spPr>
          <a:xfrm>
            <a:off x="628650" y="766482"/>
            <a:ext cx="7886700" cy="584775"/>
          </a:xfrm>
          <a:prstGeom prst="rect">
            <a:avLst/>
          </a:prstGeom>
          <a:noFill/>
          <a:ln w="38100">
            <a:solidFill>
              <a:schemeClr val="tx1"/>
            </a:solidFill>
          </a:ln>
        </p:spPr>
        <p:txBody>
          <a:bodyPr wrap="square" rtlCol="0">
            <a:spAutoFit/>
          </a:bodyPr>
          <a:lstStyle/>
          <a:p>
            <a:pPr algn="ctr"/>
            <a:r>
              <a:rPr lang="en-US" sz="3200" dirty="0" smtClean="0">
                <a:latin typeface="Tahoma" charset="0"/>
                <a:ea typeface="Tahoma" charset="0"/>
                <a:cs typeface="Tahoma" charset="0"/>
              </a:rPr>
              <a:t>Conversation between God and </a:t>
            </a:r>
            <a:r>
              <a:rPr lang="en-US" sz="3200" dirty="0" smtClean="0">
                <a:solidFill>
                  <a:srgbClr val="FFFF00"/>
                </a:solidFill>
                <a:latin typeface="Tahoma" charset="0"/>
                <a:ea typeface="Tahoma" charset="0"/>
                <a:cs typeface="Tahoma" charset="0"/>
              </a:rPr>
              <a:t>Servant</a:t>
            </a:r>
            <a:r>
              <a:rPr lang="en-US" sz="3200" dirty="0" smtClean="0">
                <a:latin typeface="Tahoma" charset="0"/>
                <a:ea typeface="Tahoma" charset="0"/>
                <a:cs typeface="Tahoma" charset="0"/>
              </a:rPr>
              <a:t>.</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8834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17575</TotalTime>
  <Words>1842</Words>
  <Application>Microsoft Office PowerPoint</Application>
  <PresentationFormat>On-screen Show (4:3)</PresentationFormat>
  <Paragraphs>219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Book of Isaiah</vt:lpstr>
      <vt:lpstr>PowerPoint Presentation</vt:lpstr>
      <vt:lpstr>Class Plan</vt:lpstr>
      <vt:lpstr>Isaiah 40-55</vt:lpstr>
      <vt:lpstr>Themes Laid Out in Isaiah 40</vt:lpstr>
      <vt:lpstr>Isaiah 40-55</vt:lpstr>
      <vt:lpstr>God’s “Servant” in Isaiah 41-55</vt:lpstr>
      <vt:lpstr>Isaiah 40-55</vt:lpstr>
      <vt:lpstr>Isaiah 49</vt:lpstr>
      <vt:lpstr>Isaiah 49</vt:lpstr>
      <vt:lpstr>Isaiah 50</vt:lpstr>
      <vt:lpstr>Isaiah 49 in the New Testament</vt:lpstr>
      <vt:lpstr>Isaiah 49 in the New Testament</vt:lpstr>
      <vt:lpstr>Isaiah 50 in the New Testament</vt:lpstr>
      <vt:lpstr>Isaiah 50 in the New Testament</vt:lpstr>
      <vt:lpstr>Structure of Isaiah</vt:lpstr>
      <vt:lpstr>Isaiah Highlights (40-55)</vt:lpstr>
      <vt:lpstr>Structure of Isaiah</vt:lpstr>
      <vt:lpstr>Isaiah Highlights (1-12)</vt:lpstr>
      <vt:lpstr>Structure of Isaiah</vt:lpstr>
      <vt:lpstr>Isaiah Highlights (13-27)</vt:lpstr>
      <vt:lpstr>Structure of Isaiah</vt:lpstr>
      <vt:lpstr>Isaiah Highlights (28-39)</vt:lpstr>
      <vt:lpstr>Book of Isaiah</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207</cp:revision>
  <cp:lastPrinted>2018-02-01T00:01:42Z</cp:lastPrinted>
  <dcterms:created xsi:type="dcterms:W3CDTF">2017-12-06T22:33:32Z</dcterms:created>
  <dcterms:modified xsi:type="dcterms:W3CDTF">2018-03-25T14:01:36Z</dcterms:modified>
</cp:coreProperties>
</file>