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BFFB8-A120-4BB2-AA8C-0B6BBC2A77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1F7BC-578B-42B6-80DF-1B3363090B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7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6AAA-CDFC-4551-8143-813B34A71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7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4E83-4433-4FCC-875E-A12DA96920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5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0E82C-48F8-4056-A537-BE1F3FFE4F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9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E4F3-8491-4F92-BDEE-728F4062DC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3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91573-2D79-4E25-9B9A-C6A7480231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6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D8E7-F32B-4C5C-9378-B2A3C22F95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5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5635-7792-486E-B0C6-ADA0D11C2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D737A-D531-4919-B0BE-C4C30C5F51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65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5174E-20BF-4C5B-9657-288521427C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7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72333-6A56-4B7F-A978-77D24EB13C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2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27F0-4130-48A5-99ED-E32982155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80C04-B632-4C9F-BE0F-1D06C3FD7D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7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CE21F-8ED4-499C-BB71-70A5A5216F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139D3-F7F3-4804-ABCE-40B78EADF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57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C6602-0A27-41FD-AAE5-ABA1B32CD8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1E446-55A2-4724-953B-9AB47F5C44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C5F0C-04EC-4CE5-88F1-9D963407D5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07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E0A71-76D9-460C-BEE8-9194EA0508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37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735E-F06E-443B-A571-489B98DC2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0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5B9F8-978F-4590-A9F3-484E4F3CC3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C4DDD-5915-47AD-BBFF-0189A73D1B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42915-5489-4A37-B4D4-A3F47A7C18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0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444AB-704F-4248-AC2D-8F40BBF991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07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E38A-BCE0-4228-8D13-8AB80099E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53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A3A8B-5205-4DB0-98F7-31E0952A3E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7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1CC90-EF42-400C-82E2-1C1E9354F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34B07-470C-45D9-A4B9-6DA052AD5E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7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32BA6-5CB9-47FE-B8BA-C2CF637999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3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D6F30-1C60-4408-A143-CC87815AC1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ECD8-BF94-42A7-B420-6777C9C66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4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FE470-550C-48E2-B885-4CC914C5E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0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3BBF6B-D165-4A2B-8632-61F35BEEE2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34" descr="its a brand ne w year is it the same old you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3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CF493-B783-4C69-80BF-FC0F47C4743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19" name="Picture 136" descr="its a brand ne w year is it the same old you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0B4744-FDA6-45F0-87CF-0B9263CF715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5607" name="Picture 78" descr="its a brand ne w year is it the same old you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724400"/>
          </a:xfrm>
          <a:solidFill>
            <a:srgbClr val="292716">
              <a:alpha val="75000"/>
            </a:srgbClr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Century Schoolbook" pitchFamily="18" charset="0"/>
              </a:rPr>
              <a:t>First, the change of years helps mark the passage of time.</a:t>
            </a:r>
            <a:r>
              <a:rPr lang="en-US" altLang="en-US" b="1" smtClean="0">
                <a:solidFill>
                  <a:schemeClr val="bg1"/>
                </a:solidFill>
              </a:rPr>
              <a:t> </a:t>
            </a:r>
            <a:r>
              <a:rPr lang="en-US" altLang="en-US" b="1" smtClean="0"/>
              <a:t> </a:t>
            </a: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Second, the start of a New Year gives us a chance to feel like we have a New Beginning. </a:t>
            </a:r>
            <a:r>
              <a:rPr lang="en-US" altLang="en-US" b="1" smtClean="0"/>
              <a:t> </a:t>
            </a: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5638800"/>
            <a:ext cx="7162800" cy="990600"/>
          </a:xfrm>
          <a:prstGeom prst="rect">
            <a:avLst/>
          </a:prstGeom>
          <a:solidFill>
            <a:srgbClr val="C6A06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8D1C16"/>
                </a:solidFill>
                <a:latin typeface="Century Schoolbook" pitchFamily="18" charset="0"/>
              </a:rPr>
              <a:t>What Are the Realities of Life?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6200"/>
            <a:ext cx="6172200" cy="5410200"/>
          </a:xfrm>
          <a:solidFill>
            <a:srgbClr val="6E1611">
              <a:alpha val="75000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b="1" u="sng" smtClean="0">
                <a:solidFill>
                  <a:schemeClr val="bg1"/>
                </a:solidFill>
              </a:rPr>
              <a:t>God is Consistent </a:t>
            </a:r>
            <a:endParaRPr lang="en-US" altLang="en-US" sz="400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altLang="en-US" b="1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Century Schoolbook" pitchFamily="18" charset="0"/>
              </a:rPr>
              <a:t>Lord, you have been our dwelling place throughout all generations. Before the mountains were born or you brought forth the earth and the world, from everlasting to everlasting you are God.</a:t>
            </a:r>
            <a:endParaRPr lang="en-US" altLang="en-US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8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724400"/>
          </a:xfrm>
          <a:solidFill>
            <a:srgbClr val="292716">
              <a:alpha val="75000"/>
            </a:srgb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No matter what the circumstance we can remember this threefold truth</a:t>
            </a:r>
            <a:r>
              <a:rPr lang="en-US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:</a:t>
            </a: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God is in </a:t>
            </a:r>
            <a:r>
              <a:rPr lang="en-US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Control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He Loves </a:t>
            </a:r>
            <a:r>
              <a:rPr lang="en-US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Me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Century Schoolbook"/>
                <a:cs typeface="Century Schoolbook"/>
              </a:rPr>
              <a:t>He </a:t>
            </a:r>
            <a:r>
              <a:rPr lang="en-US" b="1" dirty="0">
                <a:solidFill>
                  <a:srgbClr val="FFFFFF"/>
                </a:solidFill>
                <a:latin typeface="Century Schoolbook"/>
                <a:cs typeface="Century Schoolbook"/>
              </a:rPr>
              <a:t>Never Makes a Mistake</a:t>
            </a:r>
            <a:endParaRPr lang="en-US" dirty="0">
              <a:solidFill>
                <a:srgbClr val="FFFFFF"/>
              </a:solidFill>
              <a:latin typeface="Century Schoolbook"/>
              <a:cs typeface="Century Schoolbook"/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6200"/>
            <a:ext cx="6172200" cy="5410200"/>
          </a:xfrm>
          <a:solidFill>
            <a:srgbClr val="61130F">
              <a:alpha val="75000"/>
            </a:srgbClr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u="sng" smtClean="0">
                <a:solidFill>
                  <a:schemeClr val="bg1"/>
                </a:solidFill>
                <a:latin typeface="Century Schoolbook" pitchFamily="18" charset="0"/>
              </a:rPr>
              <a:t>Life Passes Quickly</a:t>
            </a:r>
            <a:r>
              <a:rPr lang="en-US" altLang="en-US" b="1" smtClean="0">
                <a:solidFill>
                  <a:schemeClr val="bg1"/>
                </a:solidFill>
                <a:latin typeface="Century Schoolbook" pitchFamily="18" charset="0"/>
              </a:rPr>
              <a:t> (3-6) </a:t>
            </a:r>
            <a:endParaRPr lang="en-US" altLang="en-US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b="1" u="sng" smtClean="0">
                <a:solidFill>
                  <a:srgbClr val="FFFFFF"/>
                </a:solidFill>
                <a:latin typeface="Century Schoolbook" pitchFamily="18" charset="0"/>
              </a:rPr>
              <a:t>Our Sin is Offensive Before God</a:t>
            </a: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 (7-8) </a:t>
            </a: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mtClean="0"/>
              <a:t> </a:t>
            </a:r>
            <a:r>
              <a:rPr lang="en-US" altLang="en-US" b="1" u="sng" smtClean="0">
                <a:solidFill>
                  <a:srgbClr val="FFFFFF"/>
                </a:solidFill>
                <a:latin typeface="Century Schoolbook" pitchFamily="18" charset="0"/>
              </a:rPr>
              <a:t>Life is Hard</a:t>
            </a: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 (9-11) </a:t>
            </a: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A Wise Response to the Realities of Life (12-17)</a:t>
            </a: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724400"/>
          </a:xfrm>
          <a:solidFill>
            <a:srgbClr val="292716">
              <a:alpha val="75000"/>
            </a:srgbClr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Century Schoolbook" pitchFamily="18" charset="0"/>
              </a:rPr>
              <a:t>First, </a:t>
            </a:r>
            <a:r>
              <a:rPr lang="en-US" altLang="en-US" b="1" u="sng" smtClean="0">
                <a:solidFill>
                  <a:schemeClr val="bg1"/>
                </a:solidFill>
                <a:latin typeface="Century Schoolbook" pitchFamily="18" charset="0"/>
              </a:rPr>
              <a:t>Teach us to number our days.</a:t>
            </a:r>
            <a:r>
              <a:rPr lang="en-US" altLang="en-US" b="1" smtClean="0">
                <a:solidFill>
                  <a:schemeClr val="bg1"/>
                </a:solidFill>
                <a:latin typeface="Century Schoolbook" pitchFamily="18" charset="0"/>
              </a:rPr>
              <a:t>  </a:t>
            </a:r>
          </a:p>
          <a:p>
            <a:pPr marL="0" indent="0">
              <a:buFontTx/>
              <a:buNone/>
            </a:pPr>
            <a:endParaRPr lang="en-US" altLang="en-US" b="1" u="sng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r>
              <a:rPr lang="en-US" altLang="en-US" b="1" u="sng" smtClean="0">
                <a:solidFill>
                  <a:srgbClr val="FFFFFF"/>
                </a:solidFill>
                <a:latin typeface="Century Schoolbook" pitchFamily="18" charset="0"/>
              </a:rPr>
              <a:t>Next, Satisfy us with your unfailing love.</a:t>
            </a:r>
            <a:r>
              <a:rPr lang="en-US" altLang="en-US" b="1" u="sng" smtClean="0">
                <a:solidFill>
                  <a:srgbClr val="FFFFFF"/>
                </a:solidFill>
              </a:rPr>
              <a:t> </a:t>
            </a:r>
            <a:r>
              <a:rPr lang="en-US" altLang="en-US" b="1" smtClean="0">
                <a:solidFill>
                  <a:srgbClr val="FFFFFF"/>
                </a:solidFill>
              </a:rPr>
              <a:t>  </a:t>
            </a:r>
          </a:p>
          <a:p>
            <a:pPr marL="0" indent="0">
              <a:buFontTx/>
              <a:buNone/>
            </a:pPr>
            <a:endParaRPr lang="en-US" altLang="en-US" b="1" smtClean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r>
              <a:rPr lang="en-US" altLang="en-US" b="1" u="sng" smtClean="0">
                <a:solidFill>
                  <a:srgbClr val="FFFFFF"/>
                </a:solidFill>
                <a:latin typeface="Century Schoolbook" pitchFamily="18" charset="0"/>
              </a:rPr>
              <a:t>Satisfy us in the morning with your unfailing love that we may sing for joy and be glad all our days. </a:t>
            </a:r>
          </a:p>
          <a:p>
            <a:pPr marL="0" indent="0">
              <a:buFontTx/>
              <a:buNone/>
            </a:pP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0"/>
            <a:ext cx="6172200" cy="5486400"/>
          </a:xfrm>
          <a:solidFill>
            <a:srgbClr val="651410">
              <a:alpha val="75000"/>
            </a:srgbClr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i="1" smtClean="0">
                <a:solidFill>
                  <a:srgbClr val="FFFFFF"/>
                </a:solidFill>
                <a:latin typeface="Century Schoolbook" pitchFamily="18" charset="0"/>
              </a:rPr>
              <a:t>First, it involves getting to truly know the Lord rather than simply know ABOUT the Lord</a:t>
            </a: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. </a:t>
            </a:r>
            <a:r>
              <a:rPr lang="en-US" altLang="en-US" b="1" smtClean="0"/>
              <a:t> </a:t>
            </a:r>
            <a:endParaRPr lang="en-US" altLang="en-US" smtClean="0"/>
          </a:p>
          <a:p>
            <a:pPr marL="0" indent="0">
              <a:buFontTx/>
              <a:buNone/>
            </a:pPr>
            <a:endParaRPr lang="en-US" altLang="en-US" b="1" i="1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r>
              <a:rPr lang="en-US" altLang="en-US" b="1" i="1" smtClean="0">
                <a:solidFill>
                  <a:srgbClr val="FFFFFF"/>
                </a:solidFill>
                <a:latin typeface="Century Schoolbook" pitchFamily="18" charset="0"/>
              </a:rPr>
              <a:t>Second, we need to dare to take steps of trust</a:t>
            </a:r>
            <a:r>
              <a:rPr lang="en-US" altLang="en-US" b="1" smtClean="0">
                <a:solidFill>
                  <a:srgbClr val="FFFFFF"/>
                </a:solidFill>
                <a:latin typeface="Century Schoolbook" pitchFamily="18" charset="0"/>
              </a:rPr>
              <a:t> in our relationship with God. </a:t>
            </a:r>
            <a:endParaRPr lang="en-US" altLang="en-US" smtClean="0">
              <a:solidFill>
                <a:srgbClr val="FFFFFF"/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971800" y="5410200"/>
            <a:ext cx="6172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  <a:latin typeface="Century Schoolbook" pitchFamily="18" charset="0"/>
              </a:rPr>
              <a:t>Establish the work of our hands.  </a:t>
            </a:r>
            <a:endParaRPr lang="en-US" altLang="en-US" sz="360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572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Take Home Points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Make Time For People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Invest Yourself in ways that will live forever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Give Priority/Attention to your Spiritual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Life</a:t>
            </a:r>
            <a:endParaRPr lang="en-US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905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7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8_Default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Bellaire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Baize</dc:creator>
  <cp:lastModifiedBy>Jon Baize</cp:lastModifiedBy>
  <cp:revision>1</cp:revision>
  <dcterms:created xsi:type="dcterms:W3CDTF">2016-01-02T02:08:55Z</dcterms:created>
  <dcterms:modified xsi:type="dcterms:W3CDTF">2016-01-02T02:10:08Z</dcterms:modified>
</cp:coreProperties>
</file>